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9"/>
  </p:notesMasterIdLst>
  <p:sldIdLst>
    <p:sldId id="256" r:id="rId2"/>
    <p:sldId id="319" r:id="rId3"/>
    <p:sldId id="320" r:id="rId4"/>
    <p:sldId id="331" r:id="rId5"/>
    <p:sldId id="329" r:id="rId6"/>
    <p:sldId id="330" r:id="rId7"/>
    <p:sldId id="323" r:id="rId8"/>
    <p:sldId id="301" r:id="rId9"/>
    <p:sldId id="324" r:id="rId10"/>
    <p:sldId id="325" r:id="rId11"/>
    <p:sldId id="299" r:id="rId12"/>
    <p:sldId id="295" r:id="rId13"/>
    <p:sldId id="300" r:id="rId14"/>
    <p:sldId id="296" r:id="rId15"/>
    <p:sldId id="298" r:id="rId16"/>
    <p:sldId id="297" r:id="rId17"/>
    <p:sldId id="311" r:id="rId18"/>
    <p:sldId id="302" r:id="rId19"/>
    <p:sldId id="305" r:id="rId20"/>
    <p:sldId id="306" r:id="rId21"/>
    <p:sldId id="307" r:id="rId22"/>
    <p:sldId id="308" r:id="rId23"/>
    <p:sldId id="310" r:id="rId24"/>
    <p:sldId id="309" r:id="rId25"/>
    <p:sldId id="317" r:id="rId26"/>
    <p:sldId id="303" r:id="rId27"/>
    <p:sldId id="312" r:id="rId28"/>
    <p:sldId id="313" r:id="rId29"/>
    <p:sldId id="314" r:id="rId30"/>
    <p:sldId id="316" r:id="rId31"/>
    <p:sldId id="318" r:id="rId32"/>
    <p:sldId id="322" r:id="rId33"/>
    <p:sldId id="321" r:id="rId34"/>
    <p:sldId id="326" r:id="rId35"/>
    <p:sldId id="333" r:id="rId36"/>
    <p:sldId id="332" r:id="rId37"/>
    <p:sldId id="278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Raleway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31"/>
    <p:restoredTop sz="70544"/>
  </p:normalViewPr>
  <p:slideViewPr>
    <p:cSldViewPr snapToGrid="0" snapToObjects="1">
      <p:cViewPr varScale="1">
        <p:scale>
          <a:sx n="118" d="100"/>
          <a:sy n="11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articles/10.3389/fnagi.2019.00146/full#B18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ontiersin.org/articles/10.3389/fnagi.2019.00146/full#B249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167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118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881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095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51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473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350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287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992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93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8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33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732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071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43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aaa6d39ba0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aaa6d39ba0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161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61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683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928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012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4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08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37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71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3293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8069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 err="1">
                <a:effectLst/>
              </a:rPr>
              <a:t>Javanshiri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Keivan</a:t>
            </a:r>
            <a:r>
              <a:rPr lang="en-US" altLang="zh-TW" dirty="0">
                <a:effectLst/>
              </a:rPr>
              <a:t> et al. ‘Atherosclerosis, Hypertension, and Diabetes in Alzheimer’s Disease, Vascular Dementia, and Mixed Dementia: Prevalence and Presentation’. 1 Jan. 2018 : 1247 – 1258.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216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 err="1">
                <a:effectLst/>
              </a:rPr>
              <a:t>Javanshiri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Keivan</a:t>
            </a:r>
            <a:r>
              <a:rPr lang="en-US" altLang="zh-TW" dirty="0">
                <a:effectLst/>
              </a:rPr>
              <a:t> et al. ‘Atherosclerosis, Hypertension, and Diabetes in Alzheimer’s Disease, Vascular Dementia, and Mixed Dementia: Prevalence and Presentation’. 1 Jan. 2018 : 1247 – 1258.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047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dirty="0" err="1">
                <a:effectLst/>
              </a:rPr>
              <a:t>Javanshiri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Keivan</a:t>
            </a:r>
            <a:r>
              <a:rPr lang="en-US" altLang="zh-TW" dirty="0">
                <a:effectLst/>
              </a:rPr>
              <a:t> et al. ‘Atherosclerosis, Hypertension, and Diabetes in Alzheimer’s Disease, Vascular Dementia, and Mixed Dementia: Prevalence and Presentation’. 1 Jan. 2018 : 1247 – 1258.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Aguero-Torres H, et al. Dement </a:t>
            </a:r>
            <a:r>
              <a:rPr lang="en-US" altLang="zh-TW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Geriatr</a:t>
            </a:r>
            <a:r>
              <a:rPr lang="en-US" altLang="zh-TW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en-US" altLang="zh-TW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Cogn</a:t>
            </a:r>
            <a:r>
              <a:rPr lang="en-US" altLang="zh-TW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en-US" altLang="zh-TW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Disord</a:t>
            </a:r>
            <a:r>
              <a:rPr lang="en-US" altLang="zh-TW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. 2006;22(3):244-9.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Forette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 </a:t>
            </a: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Fseux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et al . </a:t>
            </a:r>
            <a:r>
              <a:rPr lang="en-US" altLang="zh-TW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Lancet.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1998;3521347- 1351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8922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Chengxuan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Qiu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 Dialogues in Clinical Neuroscience, 11:2, 111-128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51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Chengxuan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altLang="zh-TW" b="0" i="0" u="none" strike="noStrike" dirty="0" err="1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Qiu</a:t>
            </a:r>
            <a:r>
              <a:rPr lang="en-US" altLang="zh-TW" b="0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, Dialogues in Clinical Neuroscience, 11:2, 111-128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79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altLang="zh-TW" sz="1100" b="0" i="0" u="none" strike="noStrike" dirty="0">
                <a:solidFill>
                  <a:srgbClr val="FF0000"/>
                </a:solidFill>
                <a:effectLst/>
                <a:latin typeface="+mn-lt"/>
                <a:hlinkClick r:id="rId3"/>
              </a:rPr>
              <a:t>Panpalli Ates et al., 2016</a:t>
            </a:r>
            <a:endParaRPr lang="en-US" altLang="zh-TW" sz="1100" b="0" i="0" u="none" strike="noStrike" dirty="0">
              <a:solidFill>
                <a:srgbClr val="FF0000"/>
              </a:solidFill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0" i="0" u="none" strike="noStrike" dirty="0">
                <a:solidFill>
                  <a:srgbClr val="282828"/>
                </a:solidFill>
                <a:effectLst/>
                <a:latin typeface="MuseoSans"/>
              </a:rPr>
              <a:t> </a:t>
            </a:r>
            <a:r>
              <a:rPr lang="en-US" altLang="zh-TW" b="0" i="0" u="none" strike="noStrike" dirty="0">
                <a:solidFill>
                  <a:srgbClr val="FF0000"/>
                </a:solidFill>
                <a:effectLst/>
                <a:latin typeface="MuseoSans"/>
                <a:hlinkClick r:id="rId4"/>
              </a:rPr>
              <a:t>Vijayan and Reddy, 2016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Viiayan</a:t>
            </a:r>
            <a:r>
              <a:rPr lang="en-US" dirty="0"/>
              <a:t> and Reddy, 2016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749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81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0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4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5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7748148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Hypertension and Alzheimer’s disease</a:t>
            </a:r>
            <a:endParaRPr b="1" dirty="0"/>
          </a:p>
        </p:txBody>
      </p:sp>
      <p:sp>
        <p:nvSpPr>
          <p:cNvPr id="2" name="Google Shape;124;p17">
            <a:extLst>
              <a:ext uri="{FF2B5EF4-FFF2-40B4-BE49-F238E27FC236}">
                <a16:creationId xmlns:a16="http://schemas.microsoft.com/office/drawing/2014/main" id="{2E21904F-7923-F8B7-626D-36BC223EB8E9}"/>
              </a:ext>
            </a:extLst>
          </p:cNvPr>
          <p:cNvSpPr txBox="1">
            <a:spLocks/>
          </p:cNvSpPr>
          <p:nvPr/>
        </p:nvSpPr>
        <p:spPr>
          <a:xfrm>
            <a:off x="6932646" y="3391544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Raleway"/>
              <a:buNone/>
              <a:defRPr sz="4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醫學二</a:t>
            </a:r>
            <a:r>
              <a:rPr lang="zh-TW" altLang="en-US" sz="1400" dirty="0">
                <a:solidFill>
                  <a:schemeClr val="accent6">
                    <a:lumMod val="75000"/>
                  </a:schemeClr>
                </a:solidFill>
              </a:rPr>
              <a:t> 李忻為</a:t>
            </a:r>
            <a:endParaRPr lang="en-US" altLang="zh-TW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sz="1400" dirty="0">
                <a:solidFill>
                  <a:schemeClr val="accent6">
                    <a:lumMod val="75000"/>
                  </a:schemeClr>
                </a:solidFill>
              </a:rPr>
              <a:t>醫學四 賴柏瑞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processing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BEEC013-0933-BEC2-1291-A498DA0E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1127982"/>
            <a:ext cx="8142146" cy="2755759"/>
          </a:xfrm>
        </p:spPr>
        <p:txBody>
          <a:bodyPr/>
          <a:lstStyle/>
          <a:p>
            <a:r>
              <a:rPr lang="en-US" altLang="zh-TW" sz="1600" b="1" dirty="0"/>
              <a:t>Categorial variables: defined as dichotomous variables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Chronic conditions: hypertension, hyperlipidemia, diabetes, cardiovascular dz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Habits: coffee, tea, smoking, alcohol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Physical activities: physical, cognitive, and social activities </a:t>
            </a:r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67EEA265-4FD2-8A8B-4A4B-78B85A44C9A4}"/>
              </a:ext>
            </a:extLst>
          </p:cNvPr>
          <p:cNvSpPr txBox="1">
            <a:spLocks/>
          </p:cNvSpPr>
          <p:nvPr/>
        </p:nvSpPr>
        <p:spPr>
          <a:xfrm>
            <a:off x="716719" y="3134167"/>
            <a:ext cx="7483384" cy="1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TW" sz="1600" b="1" dirty="0"/>
              <a:t>Crude odds ratio </a:t>
            </a:r>
          </a:p>
        </p:txBody>
      </p:sp>
    </p:spTree>
    <p:extLst>
      <p:ext uri="{BB962C8B-B14F-4D97-AF65-F5344CB8AC3E}">
        <p14:creationId xmlns:p14="http://schemas.microsoft.com/office/powerpoint/2010/main" val="4046544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continuous variables 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2467146929"/>
                  </p:ext>
                </p:extLst>
              </p:nvPr>
            </p:nvGraphicFramePr>
            <p:xfrm>
              <a:off x="614744" y="934065"/>
              <a:ext cx="7683683" cy="376494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3259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2116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ases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 N = 249 )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ontrols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 N = 400 )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Difference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/ crude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P-value</a:t>
                          </a:r>
                          <a:endParaRPr lang="en-US" altLang="zh-TW" sz="90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505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Age 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&gt;75</m:t>
                              </m:r>
                            </m:oMath>
                          </a14:m>
                          <a:endParaRPr lang="en-US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≤74</m:t>
                              </m:r>
                            </m:oMath>
                          </a14:m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80.0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195 (78.3)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54 (21.7)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73.1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145 (36.3)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255 (63.7)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6.46 (5.59 – 7.42)*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6.35 (4.41 – 9.14)*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7847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Education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(years) </a:t>
                          </a:r>
                          <a:endParaRPr lang="en-US" sz="900" b="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≤12</m:t>
                              </m:r>
                            </m:oMath>
                          </a14:m>
                          <a:r>
                            <a:rPr lang="en-US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&gt;12</m:t>
                              </m:r>
                            </m:oMath>
                          </a14:m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8.0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206 (83.7)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40 (16.3)</a:t>
                          </a:r>
                          <a:endParaRPr lang="zh-TW" alt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12.6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207 (52.0)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191 (48.0)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4.67 (3.91 – 5.43)*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07847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BMI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(kg / 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-US" altLang="zh-TW" sz="900" b="0" baseline="3000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sz="900" b="0" i="1" smtClean="0">
                                    <a:solidFill>
                                      <a:schemeClr val="dk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Lato"/>
                                    <a:sym typeface="Lato"/>
                                  </a:rPr>
                                  <m:t>     ≤24</m:t>
                                </m:r>
                              </m:oMath>
                            </m:oMathPara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&gt;24</m:t>
                              </m:r>
                            </m:oMath>
                          </a14:m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22.9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63 (35.0)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(65.0)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24.0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(33.2)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235 (66.8)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0.10 (-0.46 – 0.66)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1.08 (0.74 – 1.58)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b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0.7307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0.9246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2467146929"/>
                  </p:ext>
                </p:extLst>
              </p:nvPr>
            </p:nvGraphicFramePr>
            <p:xfrm>
              <a:off x="614744" y="934065"/>
              <a:ext cx="7683683" cy="376494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3259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8944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50289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ases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( N = 249 )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C</a:t>
                          </a:r>
                          <a:r>
                            <a:rPr lang="en" sz="1050" b="1" dirty="0" err="1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ontrols</a:t>
                          </a:r>
                          <a:r>
                            <a:rPr lang="en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</a:t>
                          </a:r>
                          <a:r>
                            <a:rPr lang="en" sz="1050" b="0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 N = 400 )</a:t>
                          </a:r>
                          <a:endParaRPr sz="105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Difference 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/ crude OR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P-value</a:t>
                          </a:r>
                          <a:endParaRPr lang="en-US" altLang="zh-TW" sz="900" b="0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63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61194" r="-478095" b="-2865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80.0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195 (78.3)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54 (21.7)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73.1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145 (36.3)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255 (63.7)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6.46 (5.59 – 7.42)*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6.35 (4.41 – 9.14)*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784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113684" r="-478095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8.0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206 (83.7)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40 (16.3)</a:t>
                          </a:r>
                          <a:endParaRPr lang="zh-TW" alt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" sz="900" dirty="0" err="1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ean</a:t>
                          </a: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 : 12.6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207 (52.0)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191 (48.0)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4.67 (3.91 – 5.43)*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4.75 ( 3.21 – 7.03)*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&lt;0.0001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07847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211458" r="-478095" b="-1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22.9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63 (35.0)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(65.0)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Mean : 24.0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117 (33.2)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235 (66.8)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0.10 (-0.46 – 0.66)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1.08 (0.74 – 1.58)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b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0.7307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0.9246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444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553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basic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498723263"/>
              </p:ext>
            </p:extLst>
          </p:nvPr>
        </p:nvGraphicFramePr>
        <p:xfrm>
          <a:off x="806698" y="1061770"/>
          <a:ext cx="7530603" cy="182020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Sex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Female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Male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155 (55.0)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 (45.0)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209 (52.3)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191 (47.7)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1.51 (1.09 – 2.08)*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0.0126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APOE e4 status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Carrier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Non-carrier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97 (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40.6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142 (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59.4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60 (16.2)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311 (83.8)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3.54 (2.43 – 5.17)*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25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55300" y="10275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habits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324911039"/>
              </p:ext>
            </p:extLst>
          </p:nvPr>
        </p:nvGraphicFramePr>
        <p:xfrm>
          <a:off x="855300" y="1061771"/>
          <a:ext cx="7530603" cy="245599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Alcohol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(12.9)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217 (87.1)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40 (10.0)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359 (90.0)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1.32 (0.81 – 2.17)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0.2655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Smoking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 (23.3)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191 (76.7)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71 (17.8)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328 (82.2)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1.48 (0.95 – 2.07)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0.0882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Passive 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74 (33.5)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147 (66.5)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98 (25.1)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293 (74.9)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1.51 (1.05 – 2.16)*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0.0260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65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01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553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drinks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201877219"/>
              </p:ext>
            </p:extLst>
          </p:nvPr>
        </p:nvGraphicFramePr>
        <p:xfrm>
          <a:off x="806699" y="1140428"/>
          <a:ext cx="7530601" cy="194301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16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35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504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r>
                        <a:rPr lang="en" sz="1050" b="0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 N = 400 )</a:t>
                      </a:r>
                      <a:endParaRPr sz="1050" b="0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Coffee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 (18.9)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 (81.1)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127 (31.8)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272 (68.2)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0.48 (0.34 – 0.73)*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0.0003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1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65 (26.1)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184 (73.9)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137 (34.3)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262 (65.7)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0.68 (0.48 – 0.96)*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0.0278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676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55300" y="92917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activities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096220170"/>
              </p:ext>
            </p:extLst>
          </p:nvPr>
        </p:nvGraphicFramePr>
        <p:xfrm>
          <a:off x="855300" y="1081435"/>
          <a:ext cx="7530601" cy="247885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539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77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20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20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physical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105 (42.2)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144 (57.8)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116 (29.1)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283 (70.9)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1.78 (1.28 – 2.48)*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0.0006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cognitive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 (8.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228 (91,6)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32 (8.0)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367 (92.0)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1.06 (0.59 – 1.88)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0.8517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Regular social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173 (69.5)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76 (30.5)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194 (48.6)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205 (51.4)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2.41 (1.72 – 3.36)*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34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553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 : </a:t>
            </a:r>
            <a:r>
              <a:rPr lang="en-US" altLang="zh-TW" b="1" dirty="0"/>
              <a:t>chronic condition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527847191"/>
              </p:ext>
            </p:extLst>
          </p:nvPr>
        </p:nvGraphicFramePr>
        <p:xfrm>
          <a:off x="806700" y="991563"/>
          <a:ext cx="7530600" cy="3160374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34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ases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249 )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 err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ontrols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( N = 400 )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-value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Diabetes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47 (18. 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 (81.1)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58 (14.5)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341 (85.5)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1.37 (0.90 – 2.09)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0.1448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</a:t>
                      </a: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42 (17.1)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204 (82.9)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122 (30.7)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276 (69.3)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0.47 (0.31 – 0.69)*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Cardiovascular dz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55 (22.1)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194 (77.9)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119 (29.8)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280 (70.2)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0.67 (0.46 – 0.96)*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0.0307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 (38.2)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154 (61.8)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218 (54.6)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181 (45.4)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 (0.37 – 0.71)*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&lt;0.0001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39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261044" y="9735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r>
              <a:rPr lang="zh-TW" altLang="en-US" b="1" dirty="0"/>
              <a:t> </a:t>
            </a:r>
            <a:r>
              <a:rPr lang="en-US" altLang="zh-TW" b="1" dirty="0"/>
              <a:t>of table 1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" name="Google Shape;153;p20">
            <a:extLst>
              <a:ext uri="{FF2B5EF4-FFF2-40B4-BE49-F238E27FC236}">
                <a16:creationId xmlns:a16="http://schemas.microsoft.com/office/drawing/2014/main" id="{735C0F28-B781-8999-E1B4-AE027947E3BC}"/>
              </a:ext>
            </a:extLst>
          </p:cNvPr>
          <p:cNvSpPr txBox="1">
            <a:spLocks/>
          </p:cNvSpPr>
          <p:nvPr/>
        </p:nvSpPr>
        <p:spPr>
          <a:xfrm>
            <a:off x="329870" y="1344587"/>
            <a:ext cx="4027729" cy="118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crude ORs &gt; 1 : </a:t>
            </a:r>
          </a:p>
          <a:p>
            <a:pPr marL="0" indent="0">
              <a:buFont typeface="Lato"/>
              <a:buNone/>
            </a:pPr>
            <a:endParaRPr lang="en-US" b="1" dirty="0"/>
          </a:p>
          <a:p>
            <a:pPr marL="0" indent="0">
              <a:buFont typeface="Lato"/>
              <a:buNone/>
            </a:pPr>
            <a:r>
              <a:rPr lang="en-US" sz="1200" dirty="0"/>
              <a:t>    Age		</a:t>
            </a:r>
            <a:r>
              <a:rPr lang="en-US" altLang="zh-TW" sz="1200" dirty="0"/>
              <a:t>Sex  	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altLang="zh-TW" sz="1200" dirty="0"/>
              <a:t>    Passive smoking	APOE e4 carrier</a:t>
            </a:r>
            <a:endParaRPr lang="en-US" sz="1200" dirty="0"/>
          </a:p>
          <a:p>
            <a:pPr marL="0" indent="0">
              <a:buFont typeface="Lato"/>
              <a:buNone/>
            </a:pPr>
            <a:r>
              <a:rPr lang="en-US" altLang="zh-TW" sz="1400" dirty="0"/>
              <a:t>   </a:t>
            </a:r>
            <a:r>
              <a:rPr lang="en-US" altLang="zh-TW" sz="1200" dirty="0"/>
              <a:t>No physical activities 	No social activities </a:t>
            </a:r>
            <a:endParaRPr lang="en-US" sz="1200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  <p:sp>
        <p:nvSpPr>
          <p:cNvPr id="7" name="Google Shape;153;p20">
            <a:extLst>
              <a:ext uri="{FF2B5EF4-FFF2-40B4-BE49-F238E27FC236}">
                <a16:creationId xmlns:a16="http://schemas.microsoft.com/office/drawing/2014/main" id="{F49F6DF3-50AC-4F87-E5CB-CED9DBDC374F}"/>
              </a:ext>
            </a:extLst>
          </p:cNvPr>
          <p:cNvSpPr txBox="1">
            <a:spLocks/>
          </p:cNvSpPr>
          <p:nvPr/>
        </p:nvSpPr>
        <p:spPr>
          <a:xfrm>
            <a:off x="5051912" y="1344587"/>
            <a:ext cx="7524436" cy="158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crude ORs &lt;1 : </a:t>
            </a:r>
          </a:p>
          <a:p>
            <a:pPr marL="0" indent="0">
              <a:buFont typeface="Lato"/>
              <a:buNone/>
            </a:pPr>
            <a:endParaRPr lang="en-US" b="1" dirty="0"/>
          </a:p>
          <a:p>
            <a:pPr marL="0" indent="0">
              <a:buFont typeface="Lato"/>
              <a:buNone/>
            </a:pPr>
            <a:r>
              <a:rPr lang="en-US" sz="1200" dirty="0"/>
              <a:t>    Coffee drinking  	Tea drinking</a:t>
            </a:r>
          </a:p>
          <a:p>
            <a:pPr marL="0" indent="0">
              <a:buFont typeface="Lato"/>
              <a:buNone/>
            </a:pPr>
            <a:r>
              <a:rPr lang="en-US" sz="1200" dirty="0"/>
              <a:t>    Hyperlipidemia  	Cardiovascular dz	</a:t>
            </a:r>
            <a:endParaRPr lang="en-US" dirty="0"/>
          </a:p>
          <a:p>
            <a:pPr marL="0" indent="0">
              <a:buNone/>
            </a:pPr>
            <a:r>
              <a:rPr lang="en-US" altLang="zh-TW" sz="1200" b="1" dirty="0">
                <a:solidFill>
                  <a:srgbClr val="C00000"/>
                </a:solidFill>
              </a:rPr>
              <a:t>    Hypertension</a:t>
            </a:r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4561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3.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</a:t>
            </a:r>
            <a:endParaRPr b="1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5F090-5952-36A4-EBB4-3914D63A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hypertension (E) --&gt; AD (DZ)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756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3932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 : continuous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4267548006"/>
                  </p:ext>
                </p:extLst>
              </p:nvPr>
            </p:nvGraphicFramePr>
            <p:xfrm>
              <a:off x="921001" y="1303768"/>
              <a:ext cx="7563125" cy="287452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03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792233088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23552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Stratum-specific  ORs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Breslow-Day test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Mantel-Haenszel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10% rule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Age 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&gt;75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≤74</m:t>
                              </m:r>
                            </m:oMath>
                          </a14:m>
                          <a:r>
                            <a:rPr lang="en-US" altLang="zh-TW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0.42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0.45</a:t>
                          </a:r>
                          <a:endParaRPr lang="zh-TW" alt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0.8786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0.43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16.4%</a:t>
                          </a:r>
                          <a:endParaRPr sz="900" b="1" dirty="0">
                            <a:solidFill>
                              <a:srgbClr val="C00000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Education </a:t>
                          </a: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(years) </a:t>
                          </a:r>
                          <a:endParaRPr lang="en-US" sz="900" b="0" i="1" dirty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i="1" baseline="0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≤12</m:t>
                              </m:r>
                            </m:oMath>
                          </a14:m>
                          <a:r>
                            <a:rPr lang="en-US" sz="900" b="0" i="1" dirty="0">
                              <a:solidFill>
                                <a:schemeClr val="dk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&gt;12</m:t>
                              </m:r>
                            </m:oMath>
                          </a14:m>
                          <a:r>
                            <a:rPr lang="en-US" sz="900" b="0" dirty="0">
                              <a:solidFill>
                                <a:schemeClr val="dk2"/>
                              </a:solidFill>
                              <a:latin typeface="Lato"/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</a:t>
                          </a: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0.44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0.69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0.2736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3.76%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8765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1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BMI</a:t>
                          </a:r>
                        </a:p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(kg / 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</a:t>
                          </a:r>
                          <a:r>
                            <a:rPr lang="en-US" altLang="zh-TW" sz="900" b="0" baseline="3000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2</a:t>
                          </a:r>
                          <a:r>
                            <a:rPr lang="en-US" altLang="zh-TW" sz="900" b="0" baseline="0" dirty="0">
                              <a:solidFill>
                                <a:schemeClr val="dk2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)</a:t>
                          </a: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&gt;24</m:t>
                              </m:r>
                              <m:r>
                                <m:rPr>
                                  <m:nor/>
                                </m:rPr>
                                <a:rPr lang="en-US" altLang="zh-TW" sz="900" b="0" dirty="0">
                                  <a:solidFill>
                                    <a:schemeClr val="dk2"/>
                                  </a:solidFill>
                                  <a:latin typeface="Lato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 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  <a:p>
                          <a:pPr marL="0" lvl="0" indent="0" algn="l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2"/>
                              </a:solidFill>
                              <a:ea typeface="Cambria Math" panose="02040503050406030204" pitchFamily="18" charset="0"/>
                              <a:cs typeface="Lato"/>
                              <a:sym typeface="Lato"/>
                            </a:rPr>
                            <a:t>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900" b="0" i="1" smtClean="0">
                                  <a:solidFill>
                                    <a:schemeClr val="dk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Lato"/>
                                  <a:sym typeface="Lato"/>
                                </a:rPr>
                                <m:t>≤24</m:t>
                              </m:r>
                            </m:oMath>
                          </a14:m>
                          <a:endParaRPr lang="en-US" altLang="zh-TW" sz="900" b="0" dirty="0">
                            <a:solidFill>
                              <a:schemeClr val="dk2"/>
                            </a:solidFill>
                            <a:latin typeface="Lato"/>
                            <a:ea typeface="Cambria Math" panose="02040503050406030204" pitchFamily="18" charset="0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0.46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0.7839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&lt;1%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1" name="Google Shape;651;p46"/>
              <p:cNvGraphicFramePr/>
              <p:nvPr>
                <p:extLst>
                  <p:ext uri="{D42A27DB-BD31-4B8C-83A1-F6EECF244321}">
                    <p14:modId xmlns:p14="http://schemas.microsoft.com/office/powerpoint/2010/main" val="4267548006"/>
                  </p:ext>
                </p:extLst>
              </p:nvPr>
            </p:nvGraphicFramePr>
            <p:xfrm>
              <a:off x="921001" y="1303768"/>
              <a:ext cx="7563125" cy="2874526"/>
            </p:xfrm>
            <a:graphic>
              <a:graphicData uri="http://schemas.openxmlformats.org/drawingml/2006/table">
                <a:tbl>
                  <a:tblPr>
                    <a:noFill/>
                    <a:tableStyleId>{01A8698C-63BC-4B6A-AE92-7E62379B4444}</a:tableStyleId>
                  </a:tblPr>
                  <a:tblGrid>
                    <a:gridCol w="1030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792233088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63310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4287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800" dirty="0">
                            <a:solidFill>
                              <a:schemeClr val="dk2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Stratum-specific  ORs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Breslow-Day test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Mantel-Haenszel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050" b="1" dirty="0">
                              <a:solidFill>
                                <a:schemeClr val="lt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10% rule</a:t>
                          </a:r>
                          <a:endParaRPr sz="1050" b="1" dirty="0">
                            <a:solidFill>
                              <a:schemeClr val="lt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4636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40299" r="-638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0.42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0.45</a:t>
                          </a:r>
                          <a:endParaRPr lang="zh-TW" alt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0.8786</a:t>
                          </a:r>
                          <a:endParaRPr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0.43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1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1" dirty="0">
                              <a:solidFill>
                                <a:srgbClr val="C00000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16.4%</a:t>
                          </a:r>
                          <a:endParaRPr sz="900" b="1" dirty="0">
                            <a:solidFill>
                              <a:srgbClr val="C00000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4242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142424" r="-638272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0.44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0.69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0.2736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  <a:endParaRPr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3.76%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42869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91425" marR="91425" marT="91425" marB="91425" anchor="ctr">
                        <a:lnL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t="-238806" r="-638272" b="-1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b="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0.46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b="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0.51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0.7839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0.49</a:t>
                          </a: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TW" sz="900" dirty="0">
                              <a:solidFill>
                                <a:schemeClr val="dk1"/>
                              </a:solidFill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a:t>&lt;1%</a:t>
                          </a:r>
                        </a:p>
                        <a:p>
                          <a:pPr marL="0" lvl="0" indent="0" algn="ctr" rtl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US" altLang="zh-TW" sz="900" dirty="0">
                            <a:solidFill>
                              <a:schemeClr val="dk1"/>
                            </a:solidFill>
                            <a:latin typeface="Lato"/>
                            <a:ea typeface="Lato"/>
                            <a:cs typeface="Lato"/>
                            <a:sym typeface="Lato"/>
                          </a:endParaRPr>
                        </a:p>
                      </a:txBody>
                      <a:tcPr marL="91425" marR="91425" marT="91425" marB="91425" anchor="ctr">
                        <a:lnL w="9525" cap="flat" cmpd="sng" algn="ctr">
                          <a:solidFill>
                            <a:schemeClr val="lt2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04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outline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Google Shape;144;p19">
            <a:extLst>
              <a:ext uri="{FF2B5EF4-FFF2-40B4-BE49-F238E27FC236}">
                <a16:creationId xmlns:a16="http://schemas.microsoft.com/office/drawing/2014/main" id="{682FFCD3-9C21-CB10-3E3A-DF44B5AA5B50}"/>
              </a:ext>
            </a:extLst>
          </p:cNvPr>
          <p:cNvSpPr txBox="1">
            <a:spLocks/>
          </p:cNvSpPr>
          <p:nvPr/>
        </p:nvSpPr>
        <p:spPr>
          <a:xfrm>
            <a:off x="819055" y="1338462"/>
            <a:ext cx="3136800" cy="24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>
              <a:lnSpc>
                <a:spcPct val="150000"/>
              </a:lnSpc>
              <a:buFont typeface="Lato"/>
              <a:buAutoNum type="arabicPeriod"/>
            </a:pPr>
            <a:r>
              <a:rPr lang="en-US" sz="1400" b="1" dirty="0"/>
              <a:t>Introduction</a:t>
            </a:r>
          </a:p>
          <a:p>
            <a:pPr marL="342900">
              <a:lnSpc>
                <a:spcPct val="150000"/>
              </a:lnSpc>
              <a:buFont typeface="Lato"/>
              <a:buAutoNum type="arabicPeriod"/>
            </a:pPr>
            <a:r>
              <a:rPr lang="en-US" sz="1400" b="1" dirty="0"/>
              <a:t>Univariable analysis</a:t>
            </a:r>
          </a:p>
          <a:p>
            <a:pPr marL="342900">
              <a:lnSpc>
                <a:spcPct val="150000"/>
              </a:lnSpc>
              <a:buFont typeface="Lato"/>
              <a:buAutoNum type="arabicPeriod"/>
            </a:pPr>
            <a:r>
              <a:rPr lang="en-US" sz="1400" b="1" dirty="0"/>
              <a:t>Stratification</a:t>
            </a:r>
          </a:p>
          <a:p>
            <a:pPr marL="342900">
              <a:lnSpc>
                <a:spcPct val="150000"/>
              </a:lnSpc>
              <a:buFont typeface="Lato"/>
              <a:buAutoNum type="arabicPeriod"/>
            </a:pPr>
            <a:r>
              <a:rPr lang="en-US" sz="1400" b="1" dirty="0"/>
              <a:t>model selection and result</a:t>
            </a:r>
          </a:p>
          <a:p>
            <a:pPr marL="342900">
              <a:lnSpc>
                <a:spcPct val="150000"/>
              </a:lnSpc>
              <a:buFont typeface="Lato"/>
              <a:buAutoNum type="arabicPeriod"/>
            </a:pPr>
            <a:r>
              <a:rPr lang="en-US" sz="1400" b="1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71209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 : basic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2777541293"/>
              </p:ext>
            </p:extLst>
          </p:nvPr>
        </p:nvGraphicFramePr>
        <p:xfrm>
          <a:off x="921001" y="1303768"/>
          <a:ext cx="7610257" cy="188878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0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48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Sex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Female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Male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0.9413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2.94%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APOE e4 status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Carrier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Non-carrier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0.65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0.5045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5.03%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81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7506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</a:t>
            </a:r>
            <a:r>
              <a:rPr lang="en" b="1" dirty="0"/>
              <a:t>: habits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690828652"/>
              </p:ext>
            </p:extLst>
          </p:nvPr>
        </p:nvGraphicFramePr>
        <p:xfrm>
          <a:off x="921001" y="1303768"/>
          <a:ext cx="7559575" cy="2593158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304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37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Alcohol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0.7551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0.2083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1.13%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Passive smoking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0.28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0.0548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0.48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5.62%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81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844539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</a:t>
            </a:r>
            <a:r>
              <a:rPr lang="zh-TW" altLang="en-US" b="1" dirty="0"/>
              <a:t> </a:t>
            </a:r>
            <a:r>
              <a:rPr lang="en-US" altLang="zh-TW" b="1" dirty="0"/>
              <a:t>: drinks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831873604"/>
              </p:ext>
            </p:extLst>
          </p:nvPr>
        </p:nvGraphicFramePr>
        <p:xfrm>
          <a:off x="921001" y="1303768"/>
          <a:ext cx="7629109" cy="188878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030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496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Coffee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0.9580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0.8769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1.73%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1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14207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 : activities</a:t>
            </a:r>
            <a:r>
              <a:rPr lang="en" b="1" dirty="0"/>
              <a:t> 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1717625809"/>
              </p:ext>
            </p:extLst>
          </p:nvPr>
        </p:nvGraphicFramePr>
        <p:xfrm>
          <a:off x="921001" y="1303768"/>
          <a:ext cx="7468857" cy="267567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512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89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.</a:t>
                      </a: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physical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0.9858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1.77%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Regular cognitive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0.26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0.2367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&lt;1%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Regular social activity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0.60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0.1642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1.65%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30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"/>
          <p:cNvSpPr txBox="1">
            <a:spLocks noGrp="1"/>
          </p:cNvSpPr>
          <p:nvPr>
            <p:ph type="title"/>
          </p:nvPr>
        </p:nvSpPr>
        <p:spPr>
          <a:xfrm>
            <a:off x="921001" y="102749"/>
            <a:ext cx="695463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stratification</a:t>
            </a:r>
            <a:r>
              <a:rPr lang="en" b="1" dirty="0"/>
              <a:t> : chronic conditions</a:t>
            </a:r>
            <a:endParaRPr b="1" dirty="0"/>
          </a:p>
        </p:txBody>
      </p:sp>
      <p:sp>
        <p:nvSpPr>
          <p:cNvPr id="650" name="Google Shape;650;p4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651" name="Google Shape;651;p46"/>
          <p:cNvGraphicFramePr/>
          <p:nvPr>
            <p:extLst>
              <p:ext uri="{D42A27DB-BD31-4B8C-83A1-F6EECF244321}">
                <p14:modId xmlns:p14="http://schemas.microsoft.com/office/powerpoint/2010/main" val="3732985050"/>
              </p:ext>
            </p:extLst>
          </p:nvPr>
        </p:nvGraphicFramePr>
        <p:xfrm>
          <a:off x="921001" y="1303768"/>
          <a:ext cx="7525417" cy="266487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19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792233088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27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Stratum-specific  ORs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Breslow-Day test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Mantel-Haenszel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 rule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Diabetes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  <a:endParaRPr sz="90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0.39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0.5211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2.55%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</a:t>
                      </a: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</a:t>
                      </a:r>
                      <a:endParaRPr sz="900" b="0" dirty="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0.93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0.0667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0.52</a:t>
                      </a:r>
                      <a:endParaRPr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1.63%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Cardiovascular dz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 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0.36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0.1763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0.54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5.72%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113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628189" y="1332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summary</a:t>
            </a:r>
            <a:r>
              <a:rPr lang="zh-TW" altLang="en-US" b="1" dirty="0"/>
              <a:t> </a:t>
            </a:r>
            <a:r>
              <a:rPr lang="en-US" altLang="zh-TW" b="1" dirty="0"/>
              <a:t>of stratification</a:t>
            </a:r>
            <a:endParaRPr b="1" dirty="0"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628189" y="1208283"/>
            <a:ext cx="7524436" cy="1585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Confounding factor (by 10% rule)</a:t>
            </a:r>
          </a:p>
          <a:p>
            <a:pPr marL="0" indent="0">
              <a:buNone/>
            </a:pPr>
            <a:r>
              <a:rPr lang="en-US" sz="1200" dirty="0"/>
              <a:t>    Age	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" name="Google Shape;153;p20">
            <a:extLst>
              <a:ext uri="{FF2B5EF4-FFF2-40B4-BE49-F238E27FC236}">
                <a16:creationId xmlns:a16="http://schemas.microsoft.com/office/drawing/2014/main" id="{735C0F28-B781-8999-E1B4-AE027947E3BC}"/>
              </a:ext>
            </a:extLst>
          </p:cNvPr>
          <p:cNvSpPr txBox="1">
            <a:spLocks/>
          </p:cNvSpPr>
          <p:nvPr/>
        </p:nvSpPr>
        <p:spPr>
          <a:xfrm>
            <a:off x="628189" y="2698143"/>
            <a:ext cx="8514466" cy="199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/>
              <a:t>Significant difference between strata: </a:t>
            </a:r>
          </a:p>
          <a:p>
            <a:pPr marL="0" indent="0">
              <a:buFont typeface="Lato"/>
              <a:buNone/>
            </a:pPr>
            <a:r>
              <a:rPr lang="en-US" dirty="0"/>
              <a:t>   Breslow-Day test p-value &lt; 0.05 : none</a:t>
            </a:r>
          </a:p>
          <a:p>
            <a:pPr marL="0" indent="0">
              <a:buFont typeface="Lato"/>
              <a:buNone/>
            </a:pPr>
            <a:r>
              <a:rPr lang="en-US" dirty="0"/>
              <a:t>   Breslow-Day test p-value &lt; 0.10 : passive smoking, hyperlipidemia</a:t>
            </a:r>
          </a:p>
          <a:p>
            <a:pPr marL="0" indent="0">
              <a:buFont typeface="Lato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487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4.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</a:t>
            </a:r>
            <a:r>
              <a:rPr lang="en" b="1" dirty="0" err="1"/>
              <a:t>odel</a:t>
            </a:r>
            <a:r>
              <a:rPr lang="en" b="1" dirty="0"/>
              <a:t> selection</a:t>
            </a:r>
            <a:endParaRPr b="1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9E203F-EA2A-3B50-DC29-EC12680DB0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395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9314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stepwise selection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57D423-8044-367B-1555-8B9042D2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0453" y="1057053"/>
            <a:ext cx="5214472" cy="3485463"/>
          </a:xfrm>
          <a:prstGeom prst="rect">
            <a:avLst/>
          </a:prstGeom>
        </p:spPr>
      </p:pic>
      <p:sp>
        <p:nvSpPr>
          <p:cNvPr id="6" name="Google Shape;144;p19">
            <a:extLst>
              <a:ext uri="{FF2B5EF4-FFF2-40B4-BE49-F238E27FC236}">
                <a16:creationId xmlns:a16="http://schemas.microsoft.com/office/drawing/2014/main" id="{268F6703-7D97-7EBF-2EF7-1CCB79446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8753" y="1175869"/>
            <a:ext cx="3136800" cy="1302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/>
              <a:t>Stepwise selection：</a:t>
            </a:r>
            <a:endParaRPr sz="14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400" dirty="0"/>
              <a:t>   </a:t>
            </a:r>
            <a:r>
              <a:rPr lang="en" sz="1200" dirty="0"/>
              <a:t>entry significance level : 0.15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zh-TW" altLang="en-US" sz="1200" dirty="0"/>
              <a:t>    </a:t>
            </a:r>
            <a:r>
              <a:rPr lang="en-US" altLang="zh-TW" sz="1200" dirty="0"/>
              <a:t>exist significance level : 0.15 </a:t>
            </a:r>
            <a:endParaRPr lang="en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44;p19">
            <a:extLst>
              <a:ext uri="{FF2B5EF4-FFF2-40B4-BE49-F238E27FC236}">
                <a16:creationId xmlns:a16="http://schemas.microsoft.com/office/drawing/2014/main" id="{AC7E4B4F-EE50-FED6-752F-AE66FFB4C3B8}"/>
              </a:ext>
            </a:extLst>
          </p:cNvPr>
          <p:cNvSpPr txBox="1">
            <a:spLocks/>
          </p:cNvSpPr>
          <p:nvPr/>
        </p:nvSpPr>
        <p:spPr>
          <a:xfrm>
            <a:off x="398753" y="2327962"/>
            <a:ext cx="3136800" cy="246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400" b="1" dirty="0"/>
              <a:t>Remaining predictor：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hypertension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age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APOE e4 status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hyperlipidemia</a:t>
            </a:r>
          </a:p>
          <a:p>
            <a:pPr marL="0" indent="0">
              <a:buNone/>
            </a:pPr>
            <a:r>
              <a:rPr lang="en-US" altLang="zh-TW" sz="1200" dirty="0"/>
              <a:t>    education year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physical activities </a:t>
            </a:r>
          </a:p>
          <a:p>
            <a:pPr marL="0" indent="0">
              <a:buFont typeface="Lato"/>
              <a:buNone/>
            </a:pPr>
            <a:r>
              <a:rPr lang="en-US" altLang="zh-TW" sz="1200" dirty="0"/>
              <a:t>    social activities</a:t>
            </a:r>
          </a:p>
        </p:txBody>
      </p:sp>
    </p:spTree>
    <p:extLst>
      <p:ext uri="{BB962C8B-B14F-4D97-AF65-F5344CB8AC3E}">
        <p14:creationId xmlns:p14="http://schemas.microsoft.com/office/powerpoint/2010/main" val="315889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interaction term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4382A506-17FC-CC8B-D091-0E25B312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77874"/>
              </p:ext>
            </p:extLst>
          </p:nvPr>
        </p:nvGraphicFramePr>
        <p:xfrm>
          <a:off x="472198" y="2723535"/>
          <a:ext cx="8008377" cy="8406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337">
                  <a:extLst>
                    <a:ext uri="{9D8B030D-6E8A-4147-A177-3AD203B41FA5}">
                      <a16:colId xmlns:a16="http://schemas.microsoft.com/office/drawing/2014/main" val="2856182307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2135285305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3745833190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1016345104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2693320131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3045328404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721191545"/>
                    </a:ext>
                  </a:extLst>
                </a:gridCol>
                <a:gridCol w="1033720">
                  <a:extLst>
                    <a:ext uri="{9D8B030D-6E8A-4147-A177-3AD203B41FA5}">
                      <a16:colId xmlns:a16="http://schemas.microsoft.com/office/drawing/2014/main" val="2336247762"/>
                    </a:ext>
                  </a:extLst>
                </a:gridCol>
              </a:tblGrid>
              <a:tr h="15301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*age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*sex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 err="1"/>
                        <a:t>eduyr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*APOE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*ex</a:t>
                      </a:r>
                      <a:endParaRPr lang="zh-TW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*social</a:t>
                      </a:r>
                      <a:endParaRPr lang="zh-TW" alt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htn</a:t>
                      </a:r>
                      <a:r>
                        <a:rPr lang="en-US" altLang="zh-TW" dirty="0"/>
                        <a:t>*</a:t>
                      </a:r>
                      <a:r>
                        <a:rPr lang="en-US" altLang="zh-TW" dirty="0" err="1"/>
                        <a:t>chol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397738"/>
                  </a:ext>
                </a:extLst>
              </a:tr>
              <a:tr h="53585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p-value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0.4637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0.8254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0.4212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0.5749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0.9805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0.1605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0.4441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769696"/>
                  </a:ext>
                </a:extLst>
              </a:tr>
            </a:tbl>
          </a:graphicData>
        </a:graphic>
      </p:graphicFrame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C60567E-5043-7AC2-C0E4-C22CEF09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198" y="960833"/>
            <a:ext cx="7099926" cy="1762702"/>
          </a:xfrm>
        </p:spPr>
        <p:txBody>
          <a:bodyPr/>
          <a:lstStyle/>
          <a:p>
            <a:r>
              <a:rPr lang="en-US" altLang="zh-TW" sz="1600" b="1" dirty="0"/>
              <a:t>Forward selection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Interaction term of </a:t>
            </a:r>
            <a:r>
              <a:rPr lang="en-US" altLang="zh-TW" sz="1600" dirty="0" err="1"/>
              <a:t>htn</a:t>
            </a:r>
            <a:r>
              <a:rPr lang="en-US" altLang="zh-TW" sz="1600" dirty="0"/>
              <a:t> and other variables into the model </a:t>
            </a:r>
          </a:p>
        </p:txBody>
      </p:sp>
    </p:spTree>
    <p:extLst>
      <p:ext uri="{BB962C8B-B14F-4D97-AF65-F5344CB8AC3E}">
        <p14:creationId xmlns:p14="http://schemas.microsoft.com/office/powerpoint/2010/main" val="241393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result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" name="Google Shape;651;p46">
            <a:extLst>
              <a:ext uri="{FF2B5EF4-FFF2-40B4-BE49-F238E27FC236}">
                <a16:creationId xmlns:a16="http://schemas.microsoft.com/office/drawing/2014/main" id="{0EC79205-961B-0043-86F7-3B98648C0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419752"/>
              </p:ext>
            </p:extLst>
          </p:nvPr>
        </p:nvGraphicFramePr>
        <p:xfrm>
          <a:off x="893700" y="2659712"/>
          <a:ext cx="4389937" cy="9372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49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Adjusted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 (0.37 – 0.71)*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 (0.26 – 0.64)*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F81F18A0-2BBA-F6D2-2023-CF8BD147C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471" y="1016817"/>
            <a:ext cx="7099926" cy="1762702"/>
          </a:xfrm>
        </p:spPr>
        <p:txBody>
          <a:bodyPr/>
          <a:lstStyle/>
          <a:p>
            <a:r>
              <a:rPr lang="en-US" altLang="zh-TW" sz="1400" b="1" dirty="0"/>
              <a:t>Model</a:t>
            </a:r>
            <a:endParaRPr lang="en-US" altLang="zh-TW" sz="1400" dirty="0"/>
          </a:p>
          <a:p>
            <a:pPr lvl="1"/>
            <a:endParaRPr lang="en-US" altLang="zh-TW" sz="1400" dirty="0"/>
          </a:p>
          <a:p>
            <a:pPr lvl="1"/>
            <a:r>
              <a:rPr lang="en-US" altLang="zh-TW" sz="1400" dirty="0"/>
              <a:t>Hypertension, age, sex, APOE, education year, hyperlipidemia, social activities and physical activities</a:t>
            </a:r>
          </a:p>
        </p:txBody>
      </p:sp>
    </p:spTree>
    <p:extLst>
      <p:ext uri="{BB962C8B-B14F-4D97-AF65-F5344CB8AC3E}">
        <p14:creationId xmlns:p14="http://schemas.microsoft.com/office/powerpoint/2010/main" val="174283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1.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5F090-5952-36A4-EBB4-3914D63A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055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5.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Discussion</a:t>
            </a:r>
            <a:endParaRPr b="1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EED2CA-750B-8F03-9BAD-C539C1AE7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983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893700" y="170636"/>
            <a:ext cx="719824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Recall bias</a:t>
            </a:r>
            <a:r>
              <a:rPr lang="zh-TW" altLang="en-US" b="1" dirty="0"/>
              <a:t> </a:t>
            </a:r>
            <a:r>
              <a:rPr lang="en-US" altLang="zh-TW" sz="2000" b="1" dirty="0"/>
              <a:t>(misclassification of exposure )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01AA39B-9C52-F538-A208-563F41E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1127983"/>
            <a:ext cx="7099926" cy="1202262"/>
          </a:xfrm>
        </p:spPr>
        <p:txBody>
          <a:bodyPr/>
          <a:lstStyle/>
          <a:p>
            <a:r>
              <a:rPr lang="en-US" altLang="zh-TW" b="1" dirty="0"/>
              <a:t>Self-defined variable : “deny4</a:t>
            </a:r>
            <a:r>
              <a:rPr lang="en-US" altLang="zh-TW" dirty="0"/>
              <a:t>”, refers to the denial of all chronic conditions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Case (39.8) vs. control (23.5)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Chi-square p-value &lt; 0.0001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0AA54F-CB50-9E21-A7F7-397DAA3A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99" y="1729114"/>
            <a:ext cx="2791131" cy="27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21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6552" y="74908"/>
            <a:ext cx="719824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Recall bias</a:t>
            </a:r>
            <a:r>
              <a:rPr lang="zh-TW" altLang="en-US" b="1" dirty="0"/>
              <a:t> </a:t>
            </a:r>
            <a:r>
              <a:rPr lang="en-US" altLang="zh-TW" sz="2000" b="1" dirty="0"/>
              <a:t>(misclassification of exposure )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01AA39B-9C52-F538-A208-563F41EB4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255" y="1040634"/>
            <a:ext cx="7099926" cy="1202262"/>
          </a:xfrm>
        </p:spPr>
        <p:txBody>
          <a:bodyPr/>
          <a:lstStyle/>
          <a:p>
            <a:r>
              <a:rPr lang="en-US" altLang="zh-TW" b="1" dirty="0"/>
              <a:t>Self-defined variable: “deny4</a:t>
            </a:r>
            <a:r>
              <a:rPr lang="en-US" altLang="zh-TW" dirty="0"/>
              <a:t>”, refers to the denial of all chronic conditions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Case (39.8) vs. control (23.50)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Chi-square p-value &lt; 0.0001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0AA54F-CB50-9E21-A7F7-397DAA3A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26" y="1729114"/>
            <a:ext cx="2791131" cy="2772144"/>
          </a:xfrm>
          <a:prstGeom prst="rect">
            <a:avLst/>
          </a:prstGeom>
        </p:spPr>
      </p:pic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8EE1E330-CEC2-33FC-93DE-5120295268D8}"/>
              </a:ext>
            </a:extLst>
          </p:cNvPr>
          <p:cNvSpPr txBox="1">
            <a:spLocks/>
          </p:cNvSpPr>
          <p:nvPr/>
        </p:nvSpPr>
        <p:spPr>
          <a:xfrm>
            <a:off x="392255" y="2351222"/>
            <a:ext cx="7099926" cy="2410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b="1" dirty="0"/>
              <a:t>P ( deny all 4 dz | deny certain dz )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 (deny all 4 | deny </a:t>
            </a:r>
            <a:r>
              <a:rPr lang="en-US" altLang="zh-TW" dirty="0" err="1"/>
              <a:t>htn</a:t>
            </a:r>
            <a:r>
              <a:rPr lang="en-US" altLang="zh-TW" dirty="0"/>
              <a:t>) : case (64.3) vs. control (51.9)*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 (deny all 4 | deny </a:t>
            </a:r>
            <a:r>
              <a:rPr lang="en-US" altLang="zh-TW" dirty="0" err="1"/>
              <a:t>chol</a:t>
            </a:r>
            <a:r>
              <a:rPr lang="en-US" altLang="zh-TW" dirty="0"/>
              <a:t>) : case (48.5) vs. control (34.0)*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 (deny all 4 | deny dm) : case (49.0) vs. control (27.6)*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 (deny all 4 | deny </a:t>
            </a:r>
            <a:r>
              <a:rPr lang="en-US" altLang="zh-TW" dirty="0" err="1"/>
              <a:t>cvd</a:t>
            </a:r>
            <a:r>
              <a:rPr lang="en-US" altLang="zh-TW" dirty="0"/>
              <a:t>) : case (64.3) vs. control (51.9)*</a:t>
            </a:r>
          </a:p>
        </p:txBody>
      </p:sp>
    </p:spTree>
    <p:extLst>
      <p:ext uri="{BB962C8B-B14F-4D97-AF65-F5344CB8AC3E}">
        <p14:creationId xmlns:p14="http://schemas.microsoft.com/office/powerpoint/2010/main" val="126110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36132" y="172823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Anti-hypertensive drug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8" name="Google Shape;651;p46">
            <a:extLst>
              <a:ext uri="{FF2B5EF4-FFF2-40B4-BE49-F238E27FC236}">
                <a16:creationId xmlns:a16="http://schemas.microsoft.com/office/drawing/2014/main" id="{AD89218D-6214-8263-D261-6576A7D34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5296652"/>
              </p:ext>
            </p:extLst>
          </p:nvPr>
        </p:nvGraphicFramePr>
        <p:xfrm>
          <a:off x="361518" y="1428101"/>
          <a:ext cx="3720351" cy="1888782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05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7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</a:t>
                      </a:r>
                      <a:r>
                        <a:rPr lang="en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rude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Adjusted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0.51 (0.37 – 0.71)*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0.41 (0.26 – 0.64)*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Yes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No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0.47 (0.31 – 0.69)*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TW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0.47 (0.28 – 0.79)*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Google Shape;651;p46">
            <a:extLst>
              <a:ext uri="{FF2B5EF4-FFF2-40B4-BE49-F238E27FC236}">
                <a16:creationId xmlns:a16="http://schemas.microsoft.com/office/drawing/2014/main" id="{EE7CCD65-1E51-7948-3B84-9B7B5FC03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314813"/>
              </p:ext>
            </p:extLst>
          </p:nvPr>
        </p:nvGraphicFramePr>
        <p:xfrm>
          <a:off x="4658055" y="1142450"/>
          <a:ext cx="3822519" cy="1115826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8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242">
                  <a:extLst>
                    <a:ext uri="{9D8B030D-6E8A-4147-A177-3AD203B41FA5}">
                      <a16:colId xmlns:a16="http://schemas.microsoft.com/office/drawing/2014/main" val="729932931"/>
                    </a:ext>
                  </a:extLst>
                </a:gridCol>
              </a:tblGrid>
              <a:tr h="29970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Adjusted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1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Hypertension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with medication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without medication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0.39 (0.25 – 0.63)*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0.86 (0.23 – 3.16)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 (2.8) vs. 11(2.8)</a:t>
                      </a:r>
                      <a:endParaRPr sz="900" b="1" dirty="0">
                        <a:solidFill>
                          <a:srgbClr val="C0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651;p46">
            <a:extLst>
              <a:ext uri="{FF2B5EF4-FFF2-40B4-BE49-F238E27FC236}">
                <a16:creationId xmlns:a16="http://schemas.microsoft.com/office/drawing/2014/main" id="{9C05EDBC-88A8-199F-8AB7-2050EFA14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256890"/>
              </p:ext>
            </p:extLst>
          </p:nvPr>
        </p:nvGraphicFramePr>
        <p:xfrm>
          <a:off x="4658055" y="2370503"/>
          <a:ext cx="3822519" cy="1116000"/>
        </p:xfrm>
        <a:graphic>
          <a:graphicData uri="http://schemas.openxmlformats.org/drawingml/2006/table">
            <a:tbl>
              <a:tblPr>
                <a:noFill/>
                <a:tableStyleId>{01A8698C-63BC-4B6A-AE92-7E62379B4444}</a:tableStyleId>
              </a:tblPr>
              <a:tblGrid>
                <a:gridCol w="1285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7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242">
                  <a:extLst>
                    <a:ext uri="{9D8B030D-6E8A-4147-A177-3AD203B41FA5}">
                      <a16:colId xmlns:a16="http://schemas.microsoft.com/office/drawing/2014/main" val="3461700602"/>
                    </a:ext>
                  </a:extLst>
                </a:gridCol>
              </a:tblGrid>
              <a:tr h="34292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Adjusted OR</a:t>
                      </a:r>
                      <a:endParaRPr sz="1050" b="1" dirty="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50" b="1" dirty="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0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Hyperlipidemia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with medication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900" b="1" dirty="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   without medication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0.49 (0.26 – 0.94)*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0.72 (0.32 – 1.62)</a:t>
                      </a:r>
                      <a:endParaRPr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900" b="1" dirty="0">
                          <a:solidFill>
                            <a:srgbClr val="C0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16 (6.5) vs. 35 (8.8)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文字版面配置區 5">
            <a:extLst>
              <a:ext uri="{FF2B5EF4-FFF2-40B4-BE49-F238E27FC236}">
                <a16:creationId xmlns:a16="http://schemas.microsoft.com/office/drawing/2014/main" id="{CF8D0591-0DAC-1CB7-050A-51E0F6E8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518" y="3508517"/>
            <a:ext cx="7099926" cy="1202262"/>
          </a:xfrm>
        </p:spPr>
        <p:txBody>
          <a:bodyPr/>
          <a:lstStyle/>
          <a:p>
            <a:r>
              <a:rPr lang="en-US" altLang="zh-TW" dirty="0"/>
              <a:t>Compatible with past studies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4D7F118-043D-C980-507E-99861D760340}"/>
              </a:ext>
            </a:extLst>
          </p:cNvPr>
          <p:cNvSpPr txBox="1"/>
          <p:nvPr/>
        </p:nvSpPr>
        <p:spPr>
          <a:xfrm>
            <a:off x="830267" y="4151626"/>
            <a:ext cx="3974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Khachaturian As et al.  </a:t>
            </a:r>
            <a:r>
              <a:rPr lang="en-US" altLang="zh-TW" sz="10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Arch Neurol.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2006;63(5):686–692</a:t>
            </a:r>
            <a:endParaRPr lang="en-US" altLang="zh-TW" sz="1000" dirty="0"/>
          </a:p>
          <a:p>
            <a:endParaRPr kumimoji="1" lang="zh-TW" altLang="en-US" sz="11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BC22CC-F1ED-D67A-7F23-6700ABCC2B15}"/>
              </a:ext>
            </a:extLst>
          </p:cNvPr>
          <p:cNvSpPr txBox="1"/>
          <p:nvPr/>
        </p:nvSpPr>
        <p:spPr>
          <a:xfrm>
            <a:off x="4081869" y="4151626"/>
            <a:ext cx="3974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Tzourio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  C et </a:t>
            </a:r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al.</a:t>
            </a:r>
            <a:r>
              <a:rPr lang="en-US" altLang="zh-TW" sz="1000" b="0" i="1" u="none" strike="noStrike" dirty="0" err="1">
                <a:solidFill>
                  <a:srgbClr val="333333"/>
                </a:solidFill>
                <a:effectLst/>
                <a:latin typeface="Guardian TextSans Web"/>
              </a:rPr>
              <a:t>Arch</a:t>
            </a:r>
            <a:r>
              <a:rPr lang="en-US" altLang="zh-TW" sz="1000" b="0" i="1" u="none" strike="noStrike" dirty="0">
                <a:solidFill>
                  <a:srgbClr val="333333"/>
                </a:solidFill>
                <a:effectLst/>
                <a:latin typeface="Guardian TextSans Web"/>
              </a:rPr>
              <a:t> Intern Med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Guardian TextSans Web"/>
              </a:rPr>
              <a:t> 2003;1631069- 1075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521439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73499" y="-10358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Competing risk 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E1A302-E6D7-E432-A637-C45CFE455589}"/>
              </a:ext>
            </a:extLst>
          </p:cNvPr>
          <p:cNvGrpSpPr/>
          <p:nvPr/>
        </p:nvGrpSpPr>
        <p:grpSpPr>
          <a:xfrm>
            <a:off x="4720424" y="449806"/>
            <a:ext cx="4266157" cy="3513230"/>
            <a:chOff x="4572000" y="727712"/>
            <a:chExt cx="4266157" cy="351323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1502DDBE-B2F4-4C15-04E6-C128243D63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2207"/>
            <a:stretch/>
          </p:blipFill>
          <p:spPr>
            <a:xfrm>
              <a:off x="4572000" y="727712"/>
              <a:ext cx="4266157" cy="351323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1941152-4306-563F-A819-910CA2FB7EB7}"/>
                </a:ext>
              </a:extLst>
            </p:cNvPr>
            <p:cNvSpPr txBox="1"/>
            <p:nvPr/>
          </p:nvSpPr>
          <p:spPr>
            <a:xfrm>
              <a:off x="4677322" y="2837045"/>
              <a:ext cx="1804222" cy="1879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zh-TW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AEF9DAC-DF1B-E725-18B0-C24AB895C0BA}"/>
              </a:ext>
            </a:extLst>
          </p:cNvPr>
          <p:cNvSpPr txBox="1"/>
          <p:nvPr/>
        </p:nvSpPr>
        <p:spPr>
          <a:xfrm>
            <a:off x="5267739" y="4410244"/>
            <a:ext cx="3974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Lancet Neurology 2007 Vol. 6 Issue 8 Pages 734-746</a:t>
            </a:r>
          </a:p>
          <a:p>
            <a:endParaRPr kumimoji="1" lang="zh-TW" altLang="en-US" sz="1100" dirty="0"/>
          </a:p>
        </p:txBody>
      </p:sp>
      <p:sp>
        <p:nvSpPr>
          <p:cNvPr id="9" name="文字版面配置區 5">
            <a:extLst>
              <a:ext uri="{FF2B5EF4-FFF2-40B4-BE49-F238E27FC236}">
                <a16:creationId xmlns:a16="http://schemas.microsoft.com/office/drawing/2014/main" id="{1DEEBB63-50D5-BDE7-D39E-850F215FB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36" y="890431"/>
            <a:ext cx="4670910" cy="4120002"/>
          </a:xfrm>
        </p:spPr>
        <p:txBody>
          <a:bodyPr/>
          <a:lstStyle/>
          <a:p>
            <a:r>
              <a:rPr lang="en-US" altLang="zh-TW" b="1" dirty="0"/>
              <a:t>NINCDS-ADRDA criteria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Definite Alzheimer’s disease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Probable Alzheimer’s disease  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 + Histopathological confirmation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Probable Alzheimer’s disease</a:t>
            </a:r>
          </a:p>
          <a:p>
            <a:pPr lvl="1"/>
            <a:endParaRPr lang="en-US" altLang="zh-TW" dirty="0"/>
          </a:p>
          <a:p>
            <a:pPr lvl="2"/>
            <a:r>
              <a:rPr lang="en-US" altLang="zh-TW" dirty="0"/>
              <a:t>Clinical and neurophysiological exams</a:t>
            </a:r>
          </a:p>
          <a:p>
            <a:pPr lvl="2"/>
            <a:endParaRPr lang="en-US" altLang="zh-TW" dirty="0"/>
          </a:p>
          <a:p>
            <a:pPr lvl="2"/>
            <a:r>
              <a:rPr lang="en-US" altLang="zh-TW" dirty="0"/>
              <a:t>Must be an absence of other diseases that are capable of causing dementia syndrome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31524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73499" y="-10358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Definition of case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9822AE5-E01C-AC39-0F27-660D69DB4B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46"/>
          <a:stretch/>
        </p:blipFill>
        <p:spPr>
          <a:xfrm>
            <a:off x="1418868" y="979898"/>
            <a:ext cx="3931946" cy="31837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15D28E0-CA85-49FC-6115-0C45F0EBC0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154"/>
          <a:stretch/>
        </p:blipFill>
        <p:spPr>
          <a:xfrm>
            <a:off x="4506528" y="1375837"/>
            <a:ext cx="3974047" cy="339065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B6A95B2-EF50-F6C1-3E72-DE79F84698D1}"/>
              </a:ext>
            </a:extLst>
          </p:cNvPr>
          <p:cNvSpPr txBox="1"/>
          <p:nvPr/>
        </p:nvSpPr>
        <p:spPr>
          <a:xfrm>
            <a:off x="203568" y="1563204"/>
            <a:ext cx="3974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rgbClr val="7030A0"/>
                </a:solidFill>
                <a:effectLst/>
                <a:latin typeface="Helvetica Neue" panose="02000503000000020004" pitchFamily="2" charset="0"/>
              </a:rPr>
              <a:t>Vascular dementia</a:t>
            </a:r>
          </a:p>
          <a:p>
            <a:endParaRPr kumimoji="1" lang="zh-TW" altLang="en-US" sz="1100" b="1" dirty="0">
              <a:solidFill>
                <a:srgbClr val="7030A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275404-F068-AE96-8E59-F1F528FCEA67}"/>
              </a:ext>
            </a:extLst>
          </p:cNvPr>
          <p:cNvSpPr txBox="1"/>
          <p:nvPr/>
        </p:nvSpPr>
        <p:spPr>
          <a:xfrm>
            <a:off x="203567" y="2004731"/>
            <a:ext cx="3974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solidFill>
                  <a:schemeClr val="accent5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Alzheimer’s dementia</a:t>
            </a:r>
          </a:p>
          <a:p>
            <a:endParaRPr kumimoji="1" lang="zh-TW" altLang="en-US" sz="11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25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473499" y="-103586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True effect of vascular dz ?</a:t>
            </a:r>
            <a:endParaRPr b="1" dirty="0"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8339F03-3283-7161-6EED-128A72B9B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99" y="1554020"/>
            <a:ext cx="3676205" cy="2690497"/>
          </a:xfrm>
          <a:prstGeom prst="rect">
            <a:avLst/>
          </a:prstGeom>
        </p:spPr>
      </p:pic>
      <p:sp>
        <p:nvSpPr>
          <p:cNvPr id="14" name="文字版面配置區 5">
            <a:extLst>
              <a:ext uri="{FF2B5EF4-FFF2-40B4-BE49-F238E27FC236}">
                <a16:creationId xmlns:a16="http://schemas.microsoft.com/office/drawing/2014/main" id="{185A9954-4F82-99B4-6751-C3A3F388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836" y="890431"/>
            <a:ext cx="4900392" cy="4120002"/>
          </a:xfrm>
        </p:spPr>
        <p:txBody>
          <a:bodyPr/>
          <a:lstStyle/>
          <a:p>
            <a:r>
              <a:rPr lang="en-US" altLang="zh-TW" b="1" dirty="0"/>
              <a:t>Recalcification of </a:t>
            </a:r>
            <a:r>
              <a:rPr lang="en-US" altLang="zh-TW" b="1" dirty="0" err="1"/>
              <a:t>Kunsholmen</a:t>
            </a:r>
            <a:r>
              <a:rPr lang="en-US" altLang="zh-TW" b="1" dirty="0"/>
              <a:t> project 1987 – 1996</a:t>
            </a:r>
            <a:endParaRPr lang="en-US" altLang="zh-TW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5B0657E-079F-C96C-4F52-6C890CA142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283376" y="3043068"/>
            <a:ext cx="4471549" cy="105703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735A31E-FB52-1C6A-12E3-7212B67B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83376" y="1684463"/>
            <a:ext cx="4545264" cy="1057038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357B84E-E96B-ED88-82D3-B54AEDB1D588}"/>
              </a:ext>
            </a:extLst>
          </p:cNvPr>
          <p:cNvSpPr txBox="1"/>
          <p:nvPr/>
        </p:nvSpPr>
        <p:spPr>
          <a:xfrm>
            <a:off x="473499" y="4477219"/>
            <a:ext cx="3974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Aguero-Torres H, et al. Dement </a:t>
            </a:r>
            <a:r>
              <a:rPr lang="en-US" altLang="zh-TW" sz="10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Geriatr</a:t>
            </a:r>
            <a:r>
              <a:rPr lang="en-US" altLang="zh-TW" sz="10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en-US" altLang="zh-TW" sz="10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Cogn</a:t>
            </a:r>
            <a:r>
              <a:rPr lang="en-US" altLang="zh-TW" sz="10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</a:t>
            </a:r>
            <a:r>
              <a:rPr lang="en-US" altLang="zh-TW" sz="1000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Disord</a:t>
            </a:r>
            <a:r>
              <a:rPr lang="en-US" altLang="zh-TW" sz="1000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. 2006;22(3):244-9. </a:t>
            </a:r>
            <a:endParaRPr lang="en-US" altLang="zh-TW" sz="1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5CBBB93-7BF7-2F17-741A-BF77FAA6D620}"/>
              </a:ext>
            </a:extLst>
          </p:cNvPr>
          <p:cNvSpPr txBox="1"/>
          <p:nvPr/>
        </p:nvSpPr>
        <p:spPr>
          <a:xfrm>
            <a:off x="4696456" y="4477337"/>
            <a:ext cx="397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+mn-lt"/>
              </a:rPr>
              <a:t>Forette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+mn-lt"/>
              </a:rPr>
              <a:t>  </a:t>
            </a:r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+mn-lt"/>
              </a:rPr>
              <a:t>Fseux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+mn-lt"/>
              </a:rPr>
              <a:t> et al . </a:t>
            </a:r>
            <a:r>
              <a:rPr lang="en-US" altLang="zh-TW" sz="1000" b="0" i="1" u="none" strike="noStrike" dirty="0">
                <a:solidFill>
                  <a:srgbClr val="333333"/>
                </a:solidFill>
                <a:effectLst/>
                <a:latin typeface="+mn-lt"/>
              </a:rPr>
              <a:t> Lancet.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+mn-lt"/>
              </a:rPr>
              <a:t> 1998;3521347- 1351</a:t>
            </a:r>
            <a:endParaRPr lang="en-US" altLang="zh-TW" sz="1000" dirty="0">
              <a:latin typeface="+mn-lt"/>
            </a:endParaRPr>
          </a:p>
          <a:p>
            <a:endParaRPr lang="en-US" altLang="zh-TW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8365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 thruBlk="1"/>
      </p:transition>
    </mc:Choice>
    <mc:Fallback xmlns="">
      <p:transition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5161" y="0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Dementia and Alzheimer’s 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91C16EC-D46C-E83D-D9B7-756B777D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6" y="1135656"/>
            <a:ext cx="4108032" cy="290300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99B885-54BB-E797-F2E4-28A0267D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893" y="1098085"/>
            <a:ext cx="4108032" cy="290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5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Prevalence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BEEC013-0933-BEC2-1291-A498DA0E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947166"/>
            <a:ext cx="7099926" cy="1762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In Taiwan (2021)</a:t>
            </a:r>
            <a:endParaRPr lang="en-US" altLang="zh-TW" sz="1600" dirty="0"/>
          </a:p>
          <a:p>
            <a:pPr lvl="1">
              <a:lnSpc>
                <a:spcPct val="150000"/>
              </a:lnSpc>
            </a:pPr>
            <a:r>
              <a:rPr lang="en-US" altLang="zh-TW" sz="1600" dirty="0"/>
              <a:t>4 % aged over 65</a:t>
            </a:r>
          </a:p>
          <a:p>
            <a:pPr marL="533400" lvl="1" indent="0">
              <a:buNone/>
            </a:pPr>
            <a:endParaRPr lang="en-US" altLang="zh-TW" sz="160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86D911F-BE1D-E6D4-FB00-E24EA73C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984319"/>
              </p:ext>
            </p:extLst>
          </p:nvPr>
        </p:nvGraphicFramePr>
        <p:xfrm>
          <a:off x="782034" y="2009334"/>
          <a:ext cx="7368211" cy="772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5060">
                  <a:extLst>
                    <a:ext uri="{9D8B030D-6E8A-4147-A177-3AD203B41FA5}">
                      <a16:colId xmlns:a16="http://schemas.microsoft.com/office/drawing/2014/main" val="3212726124"/>
                    </a:ext>
                  </a:extLst>
                </a:gridCol>
                <a:gridCol w="887896">
                  <a:extLst>
                    <a:ext uri="{9D8B030D-6E8A-4147-A177-3AD203B41FA5}">
                      <a16:colId xmlns:a16="http://schemas.microsoft.com/office/drawing/2014/main" val="2897274877"/>
                    </a:ext>
                  </a:extLst>
                </a:gridCol>
                <a:gridCol w="781878">
                  <a:extLst>
                    <a:ext uri="{9D8B030D-6E8A-4147-A177-3AD203B41FA5}">
                      <a16:colId xmlns:a16="http://schemas.microsoft.com/office/drawing/2014/main" val="258471341"/>
                    </a:ext>
                  </a:extLst>
                </a:gridCol>
                <a:gridCol w="792710">
                  <a:extLst>
                    <a:ext uri="{9D8B030D-6E8A-4147-A177-3AD203B41FA5}">
                      <a16:colId xmlns:a16="http://schemas.microsoft.com/office/drawing/2014/main" val="3015114800"/>
                    </a:ext>
                  </a:extLst>
                </a:gridCol>
                <a:gridCol w="1029964">
                  <a:extLst>
                    <a:ext uri="{9D8B030D-6E8A-4147-A177-3AD203B41FA5}">
                      <a16:colId xmlns:a16="http://schemas.microsoft.com/office/drawing/2014/main" val="163011234"/>
                    </a:ext>
                  </a:extLst>
                </a:gridCol>
                <a:gridCol w="1043171">
                  <a:extLst>
                    <a:ext uri="{9D8B030D-6E8A-4147-A177-3AD203B41FA5}">
                      <a16:colId xmlns:a16="http://schemas.microsoft.com/office/drawing/2014/main" val="1743621970"/>
                    </a:ext>
                  </a:extLst>
                </a:gridCol>
                <a:gridCol w="937532">
                  <a:extLst>
                    <a:ext uri="{9D8B030D-6E8A-4147-A177-3AD203B41FA5}">
                      <a16:colId xmlns:a16="http://schemas.microsoft.com/office/drawing/2014/main" val="3873662987"/>
                    </a:ext>
                  </a:extLst>
                </a:gridCol>
              </a:tblGrid>
              <a:tr h="40722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age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65-69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70-74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75-79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80-84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85-89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≥</a:t>
                      </a:r>
                      <a:r>
                        <a:rPr lang="en-US" altLang="zh-TW" sz="1800" dirty="0"/>
                        <a:t>90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38720"/>
                  </a:ext>
                </a:extLst>
              </a:tr>
              <a:tr h="334455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Prevalence(</a:t>
                      </a:r>
                      <a:r>
                        <a:rPr lang="zh-TW" altLang="en-US" sz="1800" dirty="0"/>
                        <a:t>％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3.40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3.46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7.19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13.03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21.92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36.88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58325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1109986E-4A35-F367-85C9-6ED83E1CB446}"/>
              </a:ext>
            </a:extLst>
          </p:cNvPr>
          <p:cNvSpPr txBox="1"/>
          <p:nvPr/>
        </p:nvSpPr>
        <p:spPr>
          <a:xfrm>
            <a:off x="5055228" y="4422796"/>
            <a:ext cx="3974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+mn-lt"/>
              </a:rPr>
              <a:t>Chengxuan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+mn-lt"/>
              </a:rPr>
              <a:t> </a:t>
            </a:r>
            <a:r>
              <a:rPr lang="en-US" altLang="zh-TW" sz="1000" b="0" i="0" u="none" strike="noStrike" dirty="0" err="1">
                <a:solidFill>
                  <a:srgbClr val="333333"/>
                </a:solidFill>
                <a:effectLst/>
                <a:latin typeface="+mn-lt"/>
              </a:rPr>
              <a:t>Qiu</a:t>
            </a:r>
            <a:r>
              <a:rPr lang="en-US" altLang="zh-TW" sz="1000" b="0" i="0" u="none" strike="noStrike" dirty="0">
                <a:solidFill>
                  <a:srgbClr val="333333"/>
                </a:solidFill>
                <a:effectLst/>
                <a:latin typeface="+mn-lt"/>
              </a:rPr>
              <a:t>, Dialogues in Clinical Neuroscience, 11:2, 111-128</a:t>
            </a:r>
            <a:endParaRPr lang="en-US" altLang="zh-TW" sz="1000" dirty="0">
              <a:latin typeface="+mn-lt"/>
            </a:endParaRPr>
          </a:p>
          <a:p>
            <a:endParaRPr kumimoji="1" lang="zh-TW" alt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46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Risk factors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BEEC013-0933-BEC2-1291-A498DA0E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1127983"/>
            <a:ext cx="7099926" cy="17627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1600" b="1" dirty="0"/>
              <a:t>Elderly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Female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APOE e4 carrier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fewer years of education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/>
              <a:t>less physical activities </a:t>
            </a:r>
            <a:endParaRPr lang="en-US" altLang="zh-TW" sz="1600" dirty="0"/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02391B85-5CB4-ADDD-BF64-37F22E68CAE5}"/>
              </a:ext>
            </a:extLst>
          </p:cNvPr>
          <p:cNvSpPr txBox="1">
            <a:spLocks/>
          </p:cNvSpPr>
          <p:nvPr/>
        </p:nvSpPr>
        <p:spPr>
          <a:xfrm>
            <a:off x="3806337" y="1127983"/>
            <a:ext cx="7099926" cy="1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600" b="1" dirty="0"/>
              <a:t>Vascular disease 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/>
              <a:t>Hypertension, hyperlipidemia, type 2 DM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/>
              <a:t>Smoking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/>
              <a:t>Reduced cerebral perfusion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09986E-4A35-F367-85C9-6ED83E1CB446}"/>
              </a:ext>
            </a:extLst>
          </p:cNvPr>
          <p:cNvSpPr txBox="1"/>
          <p:nvPr/>
        </p:nvSpPr>
        <p:spPr>
          <a:xfrm>
            <a:off x="5829621" y="2963137"/>
            <a:ext cx="3974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b="0" i="0" u="none" strike="noStrike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Panapalli</a:t>
            </a:r>
            <a:r>
              <a:rPr kumimoji="1" lang="en-US" altLang="zh-TW" sz="10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</a:t>
            </a:r>
            <a:r>
              <a:rPr kumimoji="1" lang="en-US" altLang="zh-TW" sz="1000" b="0" i="0" u="none" strike="noStrike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Ates</a:t>
            </a:r>
            <a:r>
              <a:rPr kumimoji="1" lang="en-US" altLang="zh-TW" sz="1000" b="0" i="0" u="none" strike="noStrike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et al. 2016, </a:t>
            </a:r>
            <a:r>
              <a:rPr lang="en-US" altLang="zh-TW" sz="1100" b="0" i="0" u="none" strike="noStrike" dirty="0">
                <a:solidFill>
                  <a:srgbClr val="282828"/>
                </a:solidFill>
                <a:effectLst/>
                <a:latin typeface="MuseoSans"/>
              </a:rPr>
              <a:t>Anstey et al2007.</a:t>
            </a:r>
            <a:endParaRPr kumimoji="1" lang="zh-TW" altLang="en-US" sz="1000" u="none" dirty="0">
              <a:solidFill>
                <a:schemeClr val="tx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F5BE82D-F20B-FDDC-FEEB-3D33F084C3BF}"/>
              </a:ext>
            </a:extLst>
          </p:cNvPr>
          <p:cNvSpPr txBox="1"/>
          <p:nvPr/>
        </p:nvSpPr>
        <p:spPr>
          <a:xfrm>
            <a:off x="931892" y="3901737"/>
            <a:ext cx="64244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Riedel et al. 2016, </a:t>
            </a:r>
            <a:r>
              <a:rPr lang="en-US" altLang="zh-TW" sz="1000" dirty="0" err="1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Safieh</a:t>
            </a:r>
            <a:r>
              <a:rPr lang="en-US" altLang="zh-TW" sz="100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et al. 2019, Catherine et al. 2007, Cass et al. 2017, </a:t>
            </a:r>
            <a:r>
              <a:rPr lang="en-US" altLang="zh-TW" sz="1000" dirty="0" err="1"/>
              <a:t>Viiayan</a:t>
            </a:r>
            <a:r>
              <a:rPr lang="en-US" altLang="zh-TW" sz="1000" dirty="0"/>
              <a:t> and Reddy, 2016</a:t>
            </a:r>
            <a:r>
              <a:rPr lang="en-US" altLang="zh-TW" sz="1000" dirty="0">
                <a:solidFill>
                  <a:schemeClr val="tx2">
                    <a:lumMod val="10000"/>
                  </a:schemeClr>
                </a:solidFill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Study design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BEEC013-0933-BEC2-1291-A498DA0E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1127983"/>
            <a:ext cx="7099926" cy="1762702"/>
          </a:xfrm>
        </p:spPr>
        <p:txBody>
          <a:bodyPr/>
          <a:lstStyle/>
          <a:p>
            <a:r>
              <a:rPr lang="en-US" altLang="zh-TW" sz="1600" b="1" dirty="0"/>
              <a:t>Case-control study 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Case: Alzheimer’s disease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Case ( n = 250 ) vs. control ( n = 400 ) </a:t>
            </a:r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02391B85-5CB4-ADDD-BF64-37F22E68CAE5}"/>
              </a:ext>
            </a:extLst>
          </p:cNvPr>
          <p:cNvSpPr txBox="1">
            <a:spLocks/>
          </p:cNvSpPr>
          <p:nvPr/>
        </p:nvSpPr>
        <p:spPr>
          <a:xfrm>
            <a:off x="716719" y="2571750"/>
            <a:ext cx="7099926" cy="1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TW" sz="1600" b="1" dirty="0"/>
              <a:t>Sample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Cases</a:t>
            </a:r>
            <a:r>
              <a:rPr lang="zh-TW" altLang="en-US" sz="1600" dirty="0"/>
              <a:t> </a:t>
            </a:r>
            <a:r>
              <a:rPr lang="en-US" altLang="zh-TW" sz="1600" dirty="0"/>
              <a:t>were identified in 2007-2010 in 3 hospitals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Controls were selected at same time period</a:t>
            </a:r>
          </a:p>
        </p:txBody>
      </p:sp>
    </p:spTree>
    <p:extLst>
      <p:ext uri="{BB962C8B-B14F-4D97-AF65-F5344CB8AC3E}">
        <p14:creationId xmlns:p14="http://schemas.microsoft.com/office/powerpoint/2010/main" val="230485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2.</a:t>
            </a:r>
            <a:endParaRPr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</a:t>
            </a:r>
            <a:r>
              <a:rPr lang="en" b="1" dirty="0"/>
              <a:t>able 1</a:t>
            </a:r>
            <a:endParaRPr b="1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95F090-5952-36A4-EBB4-3914D63A9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4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198131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Data processing</a:t>
            </a:r>
            <a:endParaRPr b="1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文字版面配置區 5">
            <a:extLst>
              <a:ext uri="{FF2B5EF4-FFF2-40B4-BE49-F238E27FC236}">
                <a16:creationId xmlns:a16="http://schemas.microsoft.com/office/drawing/2014/main" id="{3BEEC013-0933-BEC2-1291-A498DA0E1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719" y="1127983"/>
            <a:ext cx="7483384" cy="1762702"/>
          </a:xfrm>
        </p:spPr>
        <p:txBody>
          <a:bodyPr/>
          <a:lstStyle/>
          <a:p>
            <a:r>
              <a:rPr lang="en-US" altLang="zh-TW" sz="1600" b="1" dirty="0"/>
              <a:t>Continuous variables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Age, grouped by below or over 75 (mean)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Education year, grouped by below or over 12 ( compulsory education )</a:t>
            </a:r>
          </a:p>
          <a:p>
            <a:pPr lvl="1"/>
            <a:endParaRPr lang="en-US" altLang="zh-TW" sz="1600" dirty="0"/>
          </a:p>
          <a:p>
            <a:pPr lvl="1"/>
            <a:r>
              <a:rPr lang="en-US" altLang="zh-TW" sz="1600" dirty="0"/>
              <a:t>BMI, grouped by below or over 24 ( </a:t>
            </a:r>
            <a:r>
              <a:rPr lang="zh-TW" altLang="en-US" sz="1200" dirty="0"/>
              <a:t>國健署過重標準</a:t>
            </a:r>
            <a:r>
              <a:rPr lang="zh-TW" altLang="en-US" sz="1600" dirty="0"/>
              <a:t>）</a:t>
            </a:r>
            <a:endParaRPr lang="en-US" altLang="zh-TW" sz="1600" dirty="0"/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0509C2CE-01D0-F96C-59AA-E6ACB6DA0CA7}"/>
              </a:ext>
            </a:extLst>
          </p:cNvPr>
          <p:cNvSpPr txBox="1">
            <a:spLocks/>
          </p:cNvSpPr>
          <p:nvPr/>
        </p:nvSpPr>
        <p:spPr>
          <a:xfrm>
            <a:off x="716719" y="3137133"/>
            <a:ext cx="7483384" cy="17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altLang="zh-TW" sz="1600" b="1" dirty="0"/>
              <a:t>Independent two-sample t-test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3070150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2084</Words>
  <Application>Microsoft Macintosh PowerPoint</Application>
  <PresentationFormat>如螢幕大小 (16:9)</PresentationFormat>
  <Paragraphs>742</Paragraphs>
  <Slides>37</Slides>
  <Notes>37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Cambria Math</vt:lpstr>
      <vt:lpstr>Helvetica Neue</vt:lpstr>
      <vt:lpstr>Lato</vt:lpstr>
      <vt:lpstr>BlinkMacSystemFont</vt:lpstr>
      <vt:lpstr>Guardian TextSans Web</vt:lpstr>
      <vt:lpstr>Open Sans</vt:lpstr>
      <vt:lpstr>Arial</vt:lpstr>
      <vt:lpstr>MuseoSans</vt:lpstr>
      <vt:lpstr>Raleway</vt:lpstr>
      <vt:lpstr>Antonio template</vt:lpstr>
      <vt:lpstr>Hypertension and Alzheimer’s disease</vt:lpstr>
      <vt:lpstr>outline</vt:lpstr>
      <vt:lpstr>1. introduction</vt:lpstr>
      <vt:lpstr>Dementia and Alzheimer’s </vt:lpstr>
      <vt:lpstr>Prevalence</vt:lpstr>
      <vt:lpstr>Risk factors</vt:lpstr>
      <vt:lpstr>Study design</vt:lpstr>
      <vt:lpstr>2. Table 1</vt:lpstr>
      <vt:lpstr>Data processing</vt:lpstr>
      <vt:lpstr>Data processing</vt:lpstr>
      <vt:lpstr>Table 1 : continuous variables  </vt:lpstr>
      <vt:lpstr>Table 1 : basic</vt:lpstr>
      <vt:lpstr>Table 1 : habits </vt:lpstr>
      <vt:lpstr>Table 1 : drinks </vt:lpstr>
      <vt:lpstr>Table 1 : activities </vt:lpstr>
      <vt:lpstr>Table 1 : chronic condition</vt:lpstr>
      <vt:lpstr>summary of table 1</vt:lpstr>
      <vt:lpstr>3. stratification</vt:lpstr>
      <vt:lpstr>Stratification : continuous</vt:lpstr>
      <vt:lpstr>Stratification : basic </vt:lpstr>
      <vt:lpstr>Stratification: habits</vt:lpstr>
      <vt:lpstr>Stratification : drinks</vt:lpstr>
      <vt:lpstr>Stratification : activities </vt:lpstr>
      <vt:lpstr>stratification : chronic conditions</vt:lpstr>
      <vt:lpstr>summary of stratification</vt:lpstr>
      <vt:lpstr>4. Model selection</vt:lpstr>
      <vt:lpstr>stepwise selection</vt:lpstr>
      <vt:lpstr>interaction term</vt:lpstr>
      <vt:lpstr>result</vt:lpstr>
      <vt:lpstr>5. Discussion</vt:lpstr>
      <vt:lpstr>Recall bias (misclassification of exposure )</vt:lpstr>
      <vt:lpstr>Recall bias (misclassification of exposure )</vt:lpstr>
      <vt:lpstr>Anti-hypertensive drug</vt:lpstr>
      <vt:lpstr>Competing risk </vt:lpstr>
      <vt:lpstr>Definition of case</vt:lpstr>
      <vt:lpstr>True effect of vascular dz 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 for the future</dc:title>
  <cp:lastModifiedBy>伯睿 賴</cp:lastModifiedBy>
  <cp:revision>15</cp:revision>
  <dcterms:modified xsi:type="dcterms:W3CDTF">2023-01-07T08:44:10Z</dcterms:modified>
</cp:coreProperties>
</file>