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301" r:id="rId3"/>
    <p:sldId id="299" r:id="rId4"/>
    <p:sldId id="295" r:id="rId5"/>
    <p:sldId id="300" r:id="rId6"/>
    <p:sldId id="296" r:id="rId7"/>
    <p:sldId id="298" r:id="rId8"/>
    <p:sldId id="297" r:id="rId9"/>
    <p:sldId id="311" r:id="rId10"/>
    <p:sldId id="302" r:id="rId11"/>
    <p:sldId id="305" r:id="rId12"/>
    <p:sldId id="306" r:id="rId13"/>
    <p:sldId id="307" r:id="rId14"/>
    <p:sldId id="308" r:id="rId15"/>
    <p:sldId id="309" r:id="rId16"/>
    <p:sldId id="310" r:id="rId17"/>
    <p:sldId id="317" r:id="rId18"/>
    <p:sldId id="303" r:id="rId19"/>
    <p:sldId id="312" r:id="rId20"/>
    <p:sldId id="313" r:id="rId21"/>
    <p:sldId id="314" r:id="rId22"/>
    <p:sldId id="304" r:id="rId23"/>
    <p:sldId id="315" r:id="rId24"/>
    <p:sldId id="316" r:id="rId25"/>
    <p:sldId id="318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/>
    <p:restoredTop sz="94703"/>
  </p:normalViewPr>
  <p:slideViewPr>
    <p:cSldViewPr snapToGrid="0" snapToObjects="1">
      <p:cViewPr>
        <p:scale>
          <a:sx n="128" d="100"/>
          <a:sy n="128" d="100"/>
        </p:scale>
        <p:origin x="192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992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93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33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732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071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916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434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761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683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92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904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401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044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371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611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237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371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118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881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095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651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473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350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22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774814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Hypertension and Alzheimer’s disease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2.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stratification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95F090-5952-36A4-EBB4-3914D63A9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No hypertension (E) --&gt; AD (DZ)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75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stratification</a:t>
            </a:r>
            <a:endParaRPr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1" name="Google Shape;651;p46"/>
              <p:cNvGraphicFramePr/>
              <p:nvPr>
                <p:extLst>
                  <p:ext uri="{D42A27DB-BD31-4B8C-83A1-F6EECF244321}">
                    <p14:modId xmlns:p14="http://schemas.microsoft.com/office/powerpoint/2010/main" val="4267548006"/>
                  </p:ext>
                </p:extLst>
              </p:nvPr>
            </p:nvGraphicFramePr>
            <p:xfrm>
              <a:off x="921001" y="1303768"/>
              <a:ext cx="7563125" cy="2874526"/>
            </p:xfrm>
            <a:graphic>
              <a:graphicData uri="http://schemas.openxmlformats.org/drawingml/2006/table">
                <a:tbl>
                  <a:tblPr>
                    <a:noFill/>
                    <a:tableStyleId>{01A8698C-63BC-4B6A-AE92-7E62379B4444}</a:tableStyleId>
                  </a:tblPr>
                  <a:tblGrid>
                    <a:gridCol w="10306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1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33109">
                      <a:extLst>
                        <a:ext uri="{9D8B030D-6E8A-4147-A177-3AD203B41FA5}">
                          <a16:colId xmlns:a16="http://schemas.microsoft.com/office/drawing/2014/main" val="792233088"/>
                        </a:ext>
                      </a:extLst>
                    </a:gridCol>
                    <a:gridCol w="16331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6331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3552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800" dirty="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Stratum-specific  ORs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Breslow-Day test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Mantel-Haenszel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10% rule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76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Age 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(years)</a:t>
                          </a: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&gt;75</m:t>
                              </m:r>
                            </m:oMath>
                          </a14:m>
                          <a:endParaRPr lang="en-US" altLang="zh-TW" sz="900" b="0" dirty="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i="1" baseline="0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≤74</m:t>
                              </m:r>
                            </m:oMath>
                          </a14:m>
                          <a:r>
                            <a:rPr lang="en-US" altLang="zh-TW" sz="900" b="0" i="1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</a:t>
                          </a:r>
                          <a:endParaRPr lang="en-US" altLang="zh-TW" sz="900" b="0" dirty="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0.42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0.45</a:t>
                          </a:r>
                          <a:endParaRPr lang="zh-TW" alt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0.8786</a:t>
                          </a:r>
                          <a:endParaRPr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0.43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rgbClr val="C00000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16.4%</a:t>
                          </a:r>
                          <a:endParaRPr sz="900" b="1" dirty="0">
                            <a:solidFill>
                              <a:srgbClr val="C00000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76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Education </a:t>
                          </a:r>
                          <a:r>
                            <a:rPr lang="en-US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(years) </a:t>
                          </a:r>
                          <a:endParaRPr lang="en-US" sz="900" b="0" i="1" dirty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endParaRP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i="1" baseline="0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≤12</m:t>
                              </m:r>
                            </m:oMath>
                          </a14:m>
                          <a:r>
                            <a:rPr lang="en-US" sz="900" b="0" i="1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</a:t>
                          </a: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2"/>
                              </a:solidFill>
                              <a:latin typeface="Lato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&gt;12</m:t>
                              </m:r>
                            </m:oMath>
                          </a14:m>
                          <a:r>
                            <a:rPr lang="en-US" sz="900" b="0" dirty="0">
                              <a:solidFill>
                                <a:schemeClr val="dk2"/>
                              </a:solidFill>
                              <a:latin typeface="Lato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0.44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0.69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0.2736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0.49</a:t>
                          </a:r>
                          <a:endParaRPr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3.76%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76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BMI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(kg / </a:t>
                          </a:r>
                          <a:r>
                            <a:rPr lang="en-US" altLang="zh-TW" sz="900" b="0" baseline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</a:t>
                          </a:r>
                          <a:r>
                            <a:rPr lang="en-US" altLang="zh-TW" sz="900" b="0" baseline="3000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</a:t>
                          </a:r>
                          <a:r>
                            <a:rPr lang="en-US" altLang="zh-TW" sz="900" b="0" baseline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)</a:t>
                          </a: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&gt;24</m:t>
                              </m:r>
                              <m:r>
                                <m:rPr>
                                  <m:nor/>
                                </m:rPr>
                                <a:rPr lang="en-US" altLang="zh-TW" sz="900" b="0" dirty="0">
                                  <a:solidFill>
                                    <a:schemeClr val="dk2"/>
                                  </a:solidFill>
                                  <a:latin typeface="Lato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 </m:t>
                              </m:r>
                            </m:oMath>
                          </a14:m>
                          <a:endParaRPr lang="en-US" altLang="zh-TW" sz="900" b="0" dirty="0">
                            <a:solidFill>
                              <a:schemeClr val="dk2"/>
                            </a:solidFill>
                            <a:latin typeface="Lato"/>
                            <a:ea typeface="Cambria Math" panose="02040503050406030204" pitchFamily="18" charset="0"/>
                            <a:cs typeface="Lato"/>
                            <a:sym typeface="Lato"/>
                          </a:endParaRP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≤24</m:t>
                              </m:r>
                            </m:oMath>
                          </a14:m>
                          <a:endParaRPr lang="en-US" altLang="zh-TW" sz="900" b="0" dirty="0">
                            <a:solidFill>
                              <a:schemeClr val="dk2"/>
                            </a:solidFill>
                            <a:latin typeface="Lato"/>
                            <a:ea typeface="Cambria Math" panose="02040503050406030204" pitchFamily="18" charset="0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0.46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0.51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0.7839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0.49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&lt;1%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51" name="Google Shape;651;p46"/>
              <p:cNvGraphicFramePr/>
              <p:nvPr>
                <p:extLst>
                  <p:ext uri="{D42A27DB-BD31-4B8C-83A1-F6EECF244321}">
                    <p14:modId xmlns:p14="http://schemas.microsoft.com/office/powerpoint/2010/main" val="4267548006"/>
                  </p:ext>
                </p:extLst>
              </p:nvPr>
            </p:nvGraphicFramePr>
            <p:xfrm>
              <a:off x="921001" y="1303768"/>
              <a:ext cx="7563125" cy="2874526"/>
            </p:xfrm>
            <a:graphic>
              <a:graphicData uri="http://schemas.openxmlformats.org/drawingml/2006/table">
                <a:tbl>
                  <a:tblPr>
                    <a:noFill/>
                    <a:tableStyleId>{01A8698C-63BC-4B6A-AE92-7E62379B4444}</a:tableStyleId>
                  </a:tblPr>
                  <a:tblGrid>
                    <a:gridCol w="10306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1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33109">
                      <a:extLst>
                        <a:ext uri="{9D8B030D-6E8A-4147-A177-3AD203B41FA5}">
                          <a16:colId xmlns:a16="http://schemas.microsoft.com/office/drawing/2014/main" val="792233088"/>
                        </a:ext>
                      </a:extLst>
                    </a:gridCol>
                    <a:gridCol w="16331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6331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4287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800" dirty="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Stratum-specific  ORs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Breslow-Day test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Mantel-Haenszel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10% rule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4636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t="-40299" r="-6382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0.42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0.45</a:t>
                          </a:r>
                          <a:endParaRPr lang="zh-TW" alt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0.8786</a:t>
                          </a:r>
                          <a:endParaRPr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0.43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rgbClr val="C00000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16.4%</a:t>
                          </a:r>
                          <a:endParaRPr sz="900" b="1" dirty="0">
                            <a:solidFill>
                              <a:srgbClr val="C00000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4242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t="-142424" r="-638272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0.44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0.69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0.2736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0.49</a:t>
                          </a:r>
                          <a:endParaRPr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3.76%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428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t="-238806" r="-638272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0.46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0.51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0.7839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0.49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&lt;1%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04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stratification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2777541293"/>
              </p:ext>
            </p:extLst>
          </p:nvPr>
        </p:nvGraphicFramePr>
        <p:xfrm>
          <a:off x="921001" y="1303768"/>
          <a:ext cx="7610257" cy="1888782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030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892">
                  <a:extLst>
                    <a:ext uri="{9D8B030D-6E8A-4147-A177-3AD203B41FA5}">
                      <a16:colId xmlns:a16="http://schemas.microsoft.com/office/drawing/2014/main" val="792233088"/>
                    </a:ext>
                  </a:extLst>
                </a:gridCol>
                <a:gridCol w="1644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4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Stratum-specific  ORs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Breslow-Day test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Mantel-Haenszel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 rule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Sex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Female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Male</a:t>
                      </a:r>
                      <a:endParaRPr sz="9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0.9413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2.94%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APOE e4 status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Carrier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Non-carrier</a:t>
                      </a:r>
                      <a:endParaRPr sz="900" b="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0.65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0.5045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5.03%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8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stratification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1690828652"/>
              </p:ext>
            </p:extLst>
          </p:nvPr>
        </p:nvGraphicFramePr>
        <p:xfrm>
          <a:off x="921001" y="1303768"/>
          <a:ext cx="7559575" cy="2593158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30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3768">
                  <a:extLst>
                    <a:ext uri="{9D8B030D-6E8A-4147-A177-3AD203B41FA5}">
                      <a16:colId xmlns:a16="http://schemas.microsoft.com/office/drawing/2014/main" val="792233088"/>
                    </a:ext>
                  </a:extLst>
                </a:gridCol>
                <a:gridCol w="1563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3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Stratum-specific  ORs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Breslow-Day test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Mantel-Haenszel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 rule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Alcohol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0.7551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&lt;1%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Smoking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0.34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0.2083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1.13%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Passive smoking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0.28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0.0548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0.48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5.62%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68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stratification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1831873604"/>
              </p:ext>
            </p:extLst>
          </p:nvPr>
        </p:nvGraphicFramePr>
        <p:xfrm>
          <a:off x="921001" y="1303768"/>
          <a:ext cx="7629109" cy="1888782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030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605">
                  <a:extLst>
                    <a:ext uri="{9D8B030D-6E8A-4147-A177-3AD203B41FA5}">
                      <a16:colId xmlns:a16="http://schemas.microsoft.com/office/drawing/2014/main" val="792233088"/>
                    </a:ext>
                  </a:extLst>
                </a:gridCol>
                <a:gridCol w="1649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9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Stratum-specific  ORs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Breslow-Day test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Mantel-Haenszel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 rule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Coffee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0.9580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&lt;1%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Tea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0.8769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1.73%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51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stratification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3732985050"/>
              </p:ext>
            </p:extLst>
          </p:nvPr>
        </p:nvGraphicFramePr>
        <p:xfrm>
          <a:off x="921001" y="1303768"/>
          <a:ext cx="7525417" cy="2664870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19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2713">
                  <a:extLst>
                    <a:ext uri="{9D8B030D-6E8A-4147-A177-3AD203B41FA5}">
                      <a16:colId xmlns:a16="http://schemas.microsoft.com/office/drawing/2014/main" val="792233088"/>
                    </a:ext>
                  </a:extLst>
                </a:gridCol>
                <a:gridCol w="1582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2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Stratum-specific  ORs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Breslow-Day test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Mantel-Haenszel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 rule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Diabetes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  <a:endParaRPr sz="9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0.39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0.5211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2.55%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Hyperlipidemia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</a:t>
                      </a:r>
                      <a:r>
                        <a:rPr lang="en-US" altLang="zh-TW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</a:t>
                      </a:r>
                      <a:endParaRPr sz="900" b="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0.44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0.0667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1.63%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Cardiovascular dz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0.36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0.1763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5.72%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1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stratification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1717625809"/>
              </p:ext>
            </p:extLst>
          </p:nvPr>
        </p:nvGraphicFramePr>
        <p:xfrm>
          <a:off x="921001" y="1303768"/>
          <a:ext cx="7468857" cy="2675670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512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8985">
                  <a:extLst>
                    <a:ext uri="{9D8B030D-6E8A-4147-A177-3AD203B41FA5}">
                      <a16:colId xmlns:a16="http://schemas.microsoft.com/office/drawing/2014/main" val="792233088"/>
                    </a:ext>
                  </a:extLst>
                </a:gridCol>
                <a:gridCol w="148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8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Stratum-specific  ORs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Breslow-Day test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Mantel-Haenszel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 rule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Regular physical activity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  <a:endParaRPr sz="9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0.9858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1.77%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Regular cognitive activity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  <a:endParaRPr sz="900" b="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0.26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0.2367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&lt;1%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Regular social activity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0.60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0.1642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1.65%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30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17063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r>
              <a:rPr lang="zh-TW" altLang="en-US" dirty="0"/>
              <a:t> </a:t>
            </a:r>
            <a:r>
              <a:rPr lang="en-US" altLang="zh-TW" dirty="0"/>
              <a:t>of stratification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97271" y="1208283"/>
            <a:ext cx="7524436" cy="1585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Confounding factor (by 10% rule)</a:t>
            </a:r>
          </a:p>
          <a:p>
            <a:pPr marL="0" indent="0">
              <a:buNone/>
            </a:pPr>
            <a:r>
              <a:rPr lang="en-US" sz="1200" dirty="0"/>
              <a:t>    Age	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153;p20">
            <a:extLst>
              <a:ext uri="{FF2B5EF4-FFF2-40B4-BE49-F238E27FC236}">
                <a16:creationId xmlns:a16="http://schemas.microsoft.com/office/drawing/2014/main" id="{735C0F28-B781-8999-E1B4-AE027947E3BC}"/>
              </a:ext>
            </a:extLst>
          </p:cNvPr>
          <p:cNvSpPr txBox="1">
            <a:spLocks/>
          </p:cNvSpPr>
          <p:nvPr/>
        </p:nvSpPr>
        <p:spPr>
          <a:xfrm>
            <a:off x="97271" y="2974074"/>
            <a:ext cx="8514466" cy="199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b="1" dirty="0"/>
              <a:t>Significant difference between strata: </a:t>
            </a:r>
          </a:p>
          <a:p>
            <a:pPr marL="0" indent="0">
              <a:buFont typeface="Lato"/>
              <a:buNone/>
            </a:pPr>
            <a:r>
              <a:rPr lang="en-US" dirty="0"/>
              <a:t>   Breslow-Day test p-value &lt; 0.05 : none</a:t>
            </a:r>
          </a:p>
          <a:p>
            <a:pPr marL="0" indent="0">
              <a:buFont typeface="Lato"/>
              <a:buNone/>
            </a:pPr>
            <a:r>
              <a:rPr lang="en-US" dirty="0"/>
              <a:t>   Breslow-Day test p-value &lt; 0.10 : passive smoking, hyperlipidemia</a:t>
            </a:r>
          </a:p>
          <a:p>
            <a:pPr marL="0" indent="0">
              <a:buFont typeface="Lato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4877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3.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 err="1"/>
              <a:t>odel</a:t>
            </a:r>
            <a:r>
              <a:rPr lang="en" dirty="0"/>
              <a:t> selection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9E203F-EA2A-3B50-DC29-EC12680DB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395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198131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stepwise selection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57D423-8044-367B-1555-8B9042D247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67571" y="1299649"/>
            <a:ext cx="5214472" cy="3485463"/>
          </a:xfrm>
          <a:prstGeom prst="rect">
            <a:avLst/>
          </a:prstGeom>
        </p:spPr>
      </p:pic>
      <p:sp>
        <p:nvSpPr>
          <p:cNvPr id="6" name="Google Shape;144;p19">
            <a:extLst>
              <a:ext uri="{FF2B5EF4-FFF2-40B4-BE49-F238E27FC236}">
                <a16:creationId xmlns:a16="http://schemas.microsoft.com/office/drawing/2014/main" id="{268F6703-7D97-7EBF-2EF7-1CCB794468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8753" y="1175869"/>
            <a:ext cx="3136800" cy="130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Stepwise selection：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400" dirty="0"/>
              <a:t>   </a:t>
            </a:r>
            <a:r>
              <a:rPr lang="en" sz="1200" dirty="0"/>
              <a:t>entry significance level : 0.15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dirty="0"/>
              <a:t>    </a:t>
            </a:r>
            <a:r>
              <a:rPr lang="en-US" altLang="zh-TW" sz="1200" dirty="0"/>
              <a:t>exist significance level : 0.15 </a:t>
            </a: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AC7E4B4F-EE50-FED6-752F-AE66FFB4C3B8}"/>
              </a:ext>
            </a:extLst>
          </p:cNvPr>
          <p:cNvSpPr txBox="1">
            <a:spLocks/>
          </p:cNvSpPr>
          <p:nvPr/>
        </p:nvSpPr>
        <p:spPr>
          <a:xfrm>
            <a:off x="398753" y="2327962"/>
            <a:ext cx="3136800" cy="246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400" b="1" dirty="0"/>
              <a:t>Remaining predictor：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hypertension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age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APOE e4 status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hyperlipidemia</a:t>
            </a:r>
          </a:p>
          <a:p>
            <a:pPr marL="0" indent="0">
              <a:buNone/>
            </a:pPr>
            <a:r>
              <a:rPr lang="en-US" altLang="zh-TW" sz="1200" dirty="0"/>
              <a:t>    education year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physical activities 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social activities</a:t>
            </a:r>
          </a:p>
        </p:txBody>
      </p:sp>
    </p:spTree>
    <p:extLst>
      <p:ext uri="{BB962C8B-B14F-4D97-AF65-F5344CB8AC3E}">
        <p14:creationId xmlns:p14="http://schemas.microsoft.com/office/powerpoint/2010/main" val="315889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1.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able 1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95F090-5952-36A4-EBB4-3914D63A9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142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198131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term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4382A506-17FC-CC8B-D091-0E25B312C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9393"/>
              </p:ext>
            </p:extLst>
          </p:nvPr>
        </p:nvGraphicFramePr>
        <p:xfrm>
          <a:off x="677521" y="1064687"/>
          <a:ext cx="7803054" cy="3722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006">
                  <a:extLst>
                    <a:ext uri="{9D8B030D-6E8A-4147-A177-3AD203B41FA5}">
                      <a16:colId xmlns:a16="http://schemas.microsoft.com/office/drawing/2014/main" val="2856182307"/>
                    </a:ext>
                  </a:extLst>
                </a:gridCol>
                <a:gridCol w="867006">
                  <a:extLst>
                    <a:ext uri="{9D8B030D-6E8A-4147-A177-3AD203B41FA5}">
                      <a16:colId xmlns:a16="http://schemas.microsoft.com/office/drawing/2014/main" val="906392357"/>
                    </a:ext>
                  </a:extLst>
                </a:gridCol>
                <a:gridCol w="867006">
                  <a:extLst>
                    <a:ext uri="{9D8B030D-6E8A-4147-A177-3AD203B41FA5}">
                      <a16:colId xmlns:a16="http://schemas.microsoft.com/office/drawing/2014/main" val="2135285305"/>
                    </a:ext>
                  </a:extLst>
                </a:gridCol>
                <a:gridCol w="867006">
                  <a:extLst>
                    <a:ext uri="{9D8B030D-6E8A-4147-A177-3AD203B41FA5}">
                      <a16:colId xmlns:a16="http://schemas.microsoft.com/office/drawing/2014/main" val="3745833190"/>
                    </a:ext>
                  </a:extLst>
                </a:gridCol>
                <a:gridCol w="867006">
                  <a:extLst>
                    <a:ext uri="{9D8B030D-6E8A-4147-A177-3AD203B41FA5}">
                      <a16:colId xmlns:a16="http://schemas.microsoft.com/office/drawing/2014/main" val="1016345104"/>
                    </a:ext>
                  </a:extLst>
                </a:gridCol>
                <a:gridCol w="867006">
                  <a:extLst>
                    <a:ext uri="{9D8B030D-6E8A-4147-A177-3AD203B41FA5}">
                      <a16:colId xmlns:a16="http://schemas.microsoft.com/office/drawing/2014/main" val="2693320131"/>
                    </a:ext>
                  </a:extLst>
                </a:gridCol>
                <a:gridCol w="867006">
                  <a:extLst>
                    <a:ext uri="{9D8B030D-6E8A-4147-A177-3AD203B41FA5}">
                      <a16:colId xmlns:a16="http://schemas.microsoft.com/office/drawing/2014/main" val="3045328404"/>
                    </a:ext>
                  </a:extLst>
                </a:gridCol>
                <a:gridCol w="867006">
                  <a:extLst>
                    <a:ext uri="{9D8B030D-6E8A-4147-A177-3AD203B41FA5}">
                      <a16:colId xmlns:a16="http://schemas.microsoft.com/office/drawing/2014/main" val="721191545"/>
                    </a:ext>
                  </a:extLst>
                </a:gridCol>
                <a:gridCol w="867006">
                  <a:extLst>
                    <a:ext uri="{9D8B030D-6E8A-4147-A177-3AD203B41FA5}">
                      <a16:colId xmlns:a16="http://schemas.microsoft.com/office/drawing/2014/main" val="2336247762"/>
                    </a:ext>
                  </a:extLst>
                </a:gridCol>
              </a:tblGrid>
              <a:tr h="55356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htn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age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sex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eduyr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APOE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exercise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social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chol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397738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htn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0.4637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0.4212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0.5749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0.9805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0.1605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769696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age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0.0074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0.4070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0.6890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0.2291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61114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sex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0.3607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0.9925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0.0037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0.8888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0.9103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74430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eduyr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0.0677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0.4181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0.8610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0.6742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79151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APOE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0.8347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0.3293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0.5180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222118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exercise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0.5869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0.1829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375527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social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0.1057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574660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chol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98423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93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198131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</a:t>
            </a:r>
            <a:r>
              <a:rPr lang="en" dirty="0"/>
              <a:t> model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Google Shape;144;p19">
            <a:extLst>
              <a:ext uri="{FF2B5EF4-FFF2-40B4-BE49-F238E27FC236}">
                <a16:creationId xmlns:a16="http://schemas.microsoft.com/office/drawing/2014/main" id="{682FFCD3-9C21-CB10-3E3A-DF44B5AA5B50}"/>
              </a:ext>
            </a:extLst>
          </p:cNvPr>
          <p:cNvSpPr txBox="1">
            <a:spLocks/>
          </p:cNvSpPr>
          <p:nvPr/>
        </p:nvSpPr>
        <p:spPr>
          <a:xfrm>
            <a:off x="893700" y="1360188"/>
            <a:ext cx="3136800" cy="246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400" b="1" dirty="0"/>
              <a:t>Independent  predictors：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hypertension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age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APOE e4 status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hyperlipidemia</a:t>
            </a:r>
          </a:p>
          <a:p>
            <a:pPr marL="0" indent="0">
              <a:buNone/>
            </a:pPr>
            <a:r>
              <a:rPr lang="en-US" altLang="zh-TW" sz="1200" dirty="0"/>
              <a:t>    education year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physical activities 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social activities</a:t>
            </a:r>
          </a:p>
        </p:txBody>
      </p:sp>
      <p:sp>
        <p:nvSpPr>
          <p:cNvPr id="6" name="Google Shape;144;p19">
            <a:extLst>
              <a:ext uri="{FF2B5EF4-FFF2-40B4-BE49-F238E27FC236}">
                <a16:creationId xmlns:a16="http://schemas.microsoft.com/office/drawing/2014/main" id="{AF8734A9-AA69-14FB-7EEF-FBD6E41EF56F}"/>
              </a:ext>
            </a:extLst>
          </p:cNvPr>
          <p:cNvSpPr txBox="1">
            <a:spLocks/>
          </p:cNvSpPr>
          <p:nvPr/>
        </p:nvSpPr>
        <p:spPr>
          <a:xfrm>
            <a:off x="4572000" y="1360188"/>
            <a:ext cx="3136800" cy="246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400" b="1" dirty="0"/>
              <a:t>Interaction term：</a:t>
            </a:r>
          </a:p>
          <a:p>
            <a:pPr marL="0" indent="0">
              <a:buFont typeface="Lato"/>
              <a:buNone/>
            </a:pPr>
            <a:r>
              <a:rPr lang="en-US" sz="1400" b="1" dirty="0"/>
              <a:t>    </a:t>
            </a:r>
            <a:r>
              <a:rPr lang="en-US" sz="1400" dirty="0"/>
              <a:t>age * sex</a:t>
            </a:r>
          </a:p>
          <a:p>
            <a:pPr marL="0" indent="0">
              <a:buFont typeface="Lato"/>
              <a:buNone/>
            </a:pPr>
            <a:r>
              <a:rPr lang="en-US" sz="1400" b="1" dirty="0"/>
              <a:t>   </a:t>
            </a:r>
            <a:r>
              <a:rPr lang="en-US" sz="1400" dirty="0"/>
              <a:t> sex * exercise</a:t>
            </a:r>
          </a:p>
        </p:txBody>
      </p:sp>
    </p:spTree>
    <p:extLst>
      <p:ext uri="{BB962C8B-B14F-4D97-AF65-F5344CB8AC3E}">
        <p14:creationId xmlns:p14="http://schemas.microsoft.com/office/powerpoint/2010/main" val="1742835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4.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3DA5F2-B27E-4834-9984-2A2A00B48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82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Adjusted ORs</a:t>
            </a:r>
            <a:endParaRPr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1" name="Google Shape;651;p46"/>
              <p:cNvGraphicFramePr/>
              <p:nvPr>
                <p:extLst>
                  <p:ext uri="{D42A27DB-BD31-4B8C-83A1-F6EECF244321}">
                    <p14:modId xmlns:p14="http://schemas.microsoft.com/office/powerpoint/2010/main" val="3491437137"/>
                  </p:ext>
                </p:extLst>
              </p:nvPr>
            </p:nvGraphicFramePr>
            <p:xfrm>
              <a:off x="855300" y="1474725"/>
              <a:ext cx="4389937" cy="3314520"/>
            </p:xfrm>
            <a:graphic>
              <a:graphicData uri="http://schemas.openxmlformats.org/drawingml/2006/table">
                <a:tbl>
                  <a:tblPr>
                    <a:noFill/>
                    <a:tableStyleId>{01A8698C-63BC-4B6A-AE92-7E62379B4444}</a:tableStyleId>
                  </a:tblPr>
                  <a:tblGrid>
                    <a:gridCol w="12492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70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70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552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05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C</a:t>
                          </a:r>
                          <a:r>
                            <a:rPr lang="en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rude OR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Adjusted OR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43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Hypertension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Yes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No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0.51 (0.37 – 0.71)*</a:t>
                          </a:r>
                        </a:p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0.41 (0.26 – 0.64)*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  <a:endParaRPr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943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Hyperlipidemia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Yes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No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0.47 (0.31 – 0.69)*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0.47 (0.28 – 0.79)*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43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Education year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≤12</m:t>
                              </m:r>
                            </m:oMath>
                          </a14:m>
                          <a:r>
                            <a:rPr lang="en-US" altLang="zh-TW" sz="900" b="0" i="1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</a:t>
                          </a:r>
                          <a:endParaRPr lang="en-US" altLang="zh-TW" sz="900" b="0" i="1" dirty="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i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&gt;12</m:t>
                              </m:r>
                            </m:oMath>
                          </a14:m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</a:t>
                          </a:r>
                          <a:endParaRPr lang="en-US" altLang="zh-TW" sz="900" b="0" i="1" dirty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4.75 ( 3.21 – 7.03)*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4.01 (2.40 – 6.69)*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98659296"/>
                      </a:ext>
                    </a:extLst>
                  </a:tr>
                  <a:tr h="5943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APOE  status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</a:t>
                          </a: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carrier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non-carrier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3.54 (2.43 – 5.17)*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5.53 (3.32 – 9.22)*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0236036"/>
                      </a:ext>
                    </a:extLst>
                  </a:tr>
                  <a:tr h="5943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Social activities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 No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 Yes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1.78 (1.28 – 2.48)*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1.72 (1.11 – 2.69)*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33077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51" name="Google Shape;651;p46"/>
              <p:cNvGraphicFramePr/>
              <p:nvPr>
                <p:extLst>
                  <p:ext uri="{D42A27DB-BD31-4B8C-83A1-F6EECF244321}">
                    <p14:modId xmlns:p14="http://schemas.microsoft.com/office/powerpoint/2010/main" val="3491437137"/>
                  </p:ext>
                </p:extLst>
              </p:nvPr>
            </p:nvGraphicFramePr>
            <p:xfrm>
              <a:off x="855300" y="1474725"/>
              <a:ext cx="4389937" cy="3314520"/>
            </p:xfrm>
            <a:graphic>
              <a:graphicData uri="http://schemas.openxmlformats.org/drawingml/2006/table">
                <a:tbl>
                  <a:tblPr>
                    <a:noFill/>
                    <a:tableStyleId>{01A8698C-63BC-4B6A-AE92-7E62379B4444}</a:tableStyleId>
                  </a:tblPr>
                  <a:tblGrid>
                    <a:gridCol w="12492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70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70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287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05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C</a:t>
                          </a:r>
                          <a:r>
                            <a:rPr lang="en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rude OR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Adjusted OR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43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Hypertension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Yes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No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0.51 (0.37 – 0.71)*</a:t>
                          </a:r>
                        </a:p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0.41 (0.26 – 0.64)*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  <a:endParaRPr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943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Hyperlipidemia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Yes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No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0.47 (0.31 – 0.69)*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0.47 (0.28 – 0.79)*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433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10" t="-259574" r="-251515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4.75 ( 3.21 – 7.03)*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4.01 (2.40 – 6.69)*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98659296"/>
                      </a:ext>
                    </a:extLst>
                  </a:tr>
                  <a:tr h="5943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APOE  status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</a:t>
                          </a: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carrier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non-carrier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3.54 (2.43 – 5.17)*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5.53 (3.32 – 9.22)*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0236036"/>
                      </a:ext>
                    </a:extLst>
                  </a:tr>
                  <a:tr h="5943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Social activities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 No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    Yes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1.78 (1.28 – 2.48)*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1.72 (1.11 – 2.69)*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33077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64904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5.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Discussion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5983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17063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Discussion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97271" y="1028036"/>
            <a:ext cx="7524436" cy="1585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1. Competing risk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	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5FBAD6-A04D-45E5-F8D5-4AAD50C6A0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928"/>
          <a:stretch/>
        </p:blipFill>
        <p:spPr>
          <a:xfrm>
            <a:off x="1630163" y="1190579"/>
            <a:ext cx="3551723" cy="212926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502DDBE-B2F4-4C15-04E6-C128243D63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07"/>
          <a:stretch/>
        </p:blipFill>
        <p:spPr>
          <a:xfrm>
            <a:off x="5376569" y="792766"/>
            <a:ext cx="3551723" cy="292488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1941152-4306-563F-A819-910CA2FB7EB7}"/>
              </a:ext>
            </a:extLst>
          </p:cNvPr>
          <p:cNvSpPr txBox="1"/>
          <p:nvPr/>
        </p:nvSpPr>
        <p:spPr>
          <a:xfrm>
            <a:off x="5376569" y="2532245"/>
            <a:ext cx="1804222" cy="1879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AEF9DAC-DF1B-E725-18B0-C24AB895C0BA}"/>
              </a:ext>
            </a:extLst>
          </p:cNvPr>
          <p:cNvSpPr txBox="1"/>
          <p:nvPr/>
        </p:nvSpPr>
        <p:spPr>
          <a:xfrm>
            <a:off x="5267739" y="3908894"/>
            <a:ext cx="3974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Lancet Neurology 2007 Vol. 6 Issue 8 Pages 734-746</a:t>
            </a:r>
          </a:p>
          <a:p>
            <a:endParaRPr kumimoji="1" lang="zh-TW" altLang="en-US" sz="1100" dirty="0"/>
          </a:p>
        </p:txBody>
      </p:sp>
      <p:sp>
        <p:nvSpPr>
          <p:cNvPr id="9" name="Google Shape;153;p20">
            <a:extLst>
              <a:ext uri="{FF2B5EF4-FFF2-40B4-BE49-F238E27FC236}">
                <a16:creationId xmlns:a16="http://schemas.microsoft.com/office/drawing/2014/main" id="{EA6120A5-6DF1-C6A1-1B11-10876823B80A}"/>
              </a:ext>
            </a:extLst>
          </p:cNvPr>
          <p:cNvSpPr txBox="1">
            <a:spLocks/>
          </p:cNvSpPr>
          <p:nvPr/>
        </p:nvSpPr>
        <p:spPr>
          <a:xfrm>
            <a:off x="114725" y="3470980"/>
            <a:ext cx="7524436" cy="158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b="1" dirty="0"/>
              <a:t>2. Antihypertensive  drugs </a:t>
            </a:r>
          </a:p>
          <a:p>
            <a:pPr marL="0" indent="0">
              <a:buFont typeface="Lato"/>
              <a:buNone/>
            </a:pPr>
            <a:r>
              <a:rPr lang="en-US" sz="1200" dirty="0"/>
              <a:t>	</a:t>
            </a:r>
            <a:endParaRPr lang="en-US" dirty="0"/>
          </a:p>
          <a:p>
            <a:pPr marL="0" indent="0">
              <a:buFont typeface="Lato"/>
              <a:buNone/>
            </a:pPr>
            <a:endParaRPr lang="en-US" dirty="0"/>
          </a:p>
          <a:p>
            <a:pPr marL="0" indent="0">
              <a:buFont typeface="Lato"/>
              <a:buNone/>
            </a:pPr>
            <a:endParaRPr lang="en-US" dirty="0"/>
          </a:p>
          <a:p>
            <a:pPr marL="0" indent="0">
              <a:buFont typeface="Lato"/>
              <a:buNone/>
            </a:pPr>
            <a:endParaRPr lang="en-US" dirty="0"/>
          </a:p>
          <a:p>
            <a:pPr marL="0" indent="0">
              <a:buFont typeface="Lato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892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93700" y="32068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able 1 : continuous variables  </a:t>
            </a:r>
            <a:endParaRPr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1" name="Google Shape;651;p46"/>
              <p:cNvGraphicFramePr/>
              <p:nvPr>
                <p:extLst>
                  <p:ext uri="{D42A27DB-BD31-4B8C-83A1-F6EECF244321}">
                    <p14:modId xmlns:p14="http://schemas.microsoft.com/office/powerpoint/2010/main" val="1766138705"/>
                  </p:ext>
                </p:extLst>
              </p:nvPr>
            </p:nvGraphicFramePr>
            <p:xfrm>
              <a:off x="921001" y="1209498"/>
              <a:ext cx="7530599" cy="3779118"/>
            </p:xfrm>
            <a:graphic>
              <a:graphicData uri="http://schemas.openxmlformats.org/drawingml/2006/table">
                <a:tbl>
                  <a:tblPr>
                    <a:noFill/>
                    <a:tableStyleId>{01A8698C-63BC-4B6A-AE92-7E62379B4444}</a:tableStyleId>
                  </a:tblPr>
                  <a:tblGrid>
                    <a:gridCol w="12995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77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5777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5777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5777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477278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800" dirty="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C</a:t>
                          </a:r>
                          <a:r>
                            <a:rPr lang="en" sz="1050" b="1" dirty="0" err="1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ases</a:t>
                          </a:r>
                          <a:r>
                            <a:rPr lang="en" sz="1050" b="0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( N = 249 )</a:t>
                          </a:r>
                          <a:endParaRPr sz="1050" b="0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C</a:t>
                          </a:r>
                          <a:r>
                            <a:rPr lang="en" sz="1050" b="1" dirty="0" err="1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ontrols</a:t>
                          </a:r>
                          <a:r>
                            <a:rPr lang="en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</a:t>
                          </a:r>
                          <a:r>
                            <a:rPr lang="en" sz="1050" b="0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( N = 400 )</a:t>
                          </a:r>
                          <a:endParaRPr sz="1050" b="0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Difference 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/ crude OR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P-value</a:t>
                          </a:r>
                          <a:endParaRPr lang="en-US" altLang="zh-TW" sz="900" b="0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9952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Age 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(years)</a:t>
                          </a: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&gt;</m:t>
                              </m:r>
                              <m:r>
                                <a:rPr lang="en-US" altLang="zh-TW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75</m:t>
                              </m:r>
                            </m:oMath>
                          </a14:m>
                          <a:endParaRPr lang="en-US" sz="900" b="0" dirty="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i="1" baseline="0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≤74</m:t>
                              </m:r>
                            </m:oMath>
                          </a14:m>
                          <a:r>
                            <a:rPr lang="en-US" altLang="zh-TW" sz="900" b="0" i="1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</a:t>
                          </a:r>
                          <a:endParaRPr lang="en-US" sz="900" b="0" dirty="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Mean : 80.0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195 (57.4)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54 (17.5)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Mean : 73.1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145 (42.6)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255 (82.5)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b="1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6.46 (5.59 – 7.42)*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b="1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6.35 (4.41 – 9.14)*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&lt;0.0001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&lt;0.0001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493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Education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(years) </a:t>
                          </a:r>
                          <a:endParaRPr lang="en-US" sz="900" b="0" i="1" dirty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endParaRP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i="1" baseline="0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≤12</m:t>
                              </m:r>
                            </m:oMath>
                          </a14:m>
                          <a:r>
                            <a:rPr lang="en-US" sz="900" b="0" i="1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</a:t>
                          </a: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2"/>
                              </a:solidFill>
                              <a:latin typeface="Lato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&gt;12</m:t>
                              </m:r>
                            </m:oMath>
                          </a14:m>
                          <a:r>
                            <a:rPr lang="en-US" sz="900" b="0" dirty="0">
                              <a:solidFill>
                                <a:schemeClr val="dk2"/>
                              </a:solidFill>
                              <a:latin typeface="Lato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</a:t>
                          </a:r>
                          <a:r>
                            <a:rPr lang="en" sz="900" dirty="0" err="1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ean</a:t>
                          </a: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: 8.0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206 (49.9)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40 (17.3)</a:t>
                          </a:r>
                          <a:endParaRPr lang="zh-TW" alt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</a:t>
                          </a:r>
                          <a:r>
                            <a:rPr lang="en" sz="900" dirty="0" err="1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ean</a:t>
                          </a: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: 12.6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207 (50.1)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191 (82.7)</a:t>
                          </a:r>
                          <a:endParaRPr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4.67 (3.91 – 5.43)*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4.75 ( 3.21 – 7.03)*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&lt;0.0001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&lt;0.0001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1493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BMI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(kg / </a:t>
                          </a:r>
                          <a:r>
                            <a:rPr lang="en-US" altLang="zh-TW" sz="900" b="0" baseline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</a:t>
                          </a:r>
                          <a:r>
                            <a:rPr lang="en-US" altLang="zh-TW" sz="900" b="0" baseline="3000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</a:t>
                          </a:r>
                          <a:r>
                            <a:rPr lang="en-US" altLang="zh-TW" sz="900" b="0" baseline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)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sz="900" b="0" i="1" smtClean="0">
                                    <a:solidFill>
                                      <a:schemeClr val="dk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     ≤24</m:t>
                                </m:r>
                              </m:oMath>
                            </m:oMathPara>
                          </a14:m>
                          <a:endParaRPr lang="en-US" altLang="zh-TW" sz="900" b="0" dirty="0">
                            <a:solidFill>
                              <a:schemeClr val="dk2"/>
                            </a:solidFill>
                            <a:latin typeface="Lato"/>
                            <a:ea typeface="Cambria Math" panose="02040503050406030204" pitchFamily="18" charset="0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i="1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&gt;24</m:t>
                              </m:r>
                            </m:oMath>
                          </a14:m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Mean : 22.9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63 (35.0)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117 (33.2)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Mean : 24.0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117 (65.0)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235 (66.8)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0.10 (-0.46 – 0.66)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1.08 (0.74 – 1.58)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b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0.7307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0.9246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51" name="Google Shape;651;p46"/>
              <p:cNvGraphicFramePr/>
              <p:nvPr>
                <p:extLst>
                  <p:ext uri="{D42A27DB-BD31-4B8C-83A1-F6EECF244321}">
                    <p14:modId xmlns:p14="http://schemas.microsoft.com/office/powerpoint/2010/main" val="1766138705"/>
                  </p:ext>
                </p:extLst>
              </p:nvPr>
            </p:nvGraphicFramePr>
            <p:xfrm>
              <a:off x="921001" y="1209498"/>
              <a:ext cx="7530599" cy="3779118"/>
            </p:xfrm>
            <a:graphic>
              <a:graphicData uri="http://schemas.openxmlformats.org/drawingml/2006/table">
                <a:tbl>
                  <a:tblPr>
                    <a:noFill/>
                    <a:tableStyleId>{01A8698C-63BC-4B6A-AE92-7E62379B4444}</a:tableStyleId>
                  </a:tblPr>
                  <a:tblGrid>
                    <a:gridCol w="12995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77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5777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5777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5777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0289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800" dirty="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C</a:t>
                          </a:r>
                          <a:r>
                            <a:rPr lang="en" sz="1050" b="1" dirty="0" err="1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ases</a:t>
                          </a:r>
                          <a:r>
                            <a:rPr lang="en" sz="1050" b="0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( N = 249 )</a:t>
                          </a:r>
                          <a:endParaRPr sz="1050" b="0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C</a:t>
                          </a:r>
                          <a:r>
                            <a:rPr lang="en" sz="1050" b="1" dirty="0" err="1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ontrols</a:t>
                          </a:r>
                          <a:r>
                            <a:rPr lang="en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</a:t>
                          </a:r>
                          <a:r>
                            <a:rPr lang="en" sz="1050" b="0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( N = 400 )</a:t>
                          </a:r>
                          <a:endParaRPr sz="1050" b="0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Difference 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/ crude OR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P-value</a:t>
                          </a:r>
                          <a:endParaRPr lang="en-US" altLang="zh-TW" sz="900" b="0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4636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t="-62121" r="-477670" b="-29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Mean : 80.0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195 (57.4)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54 (17.5)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Mean : 73.1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145 (42.6)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255 (82.5)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b="1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6.46 (5.59 – 7.42)*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b="1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6.35 (4.41 – 9.14)*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&lt;0.0001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&lt;0.0001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49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t="-111458" r="-477670" b="-1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</a:t>
                          </a:r>
                          <a:r>
                            <a:rPr lang="en" sz="900" dirty="0" err="1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ean</a:t>
                          </a: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: 8.0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206 (49.9)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40 (17.3)</a:t>
                          </a:r>
                          <a:endParaRPr lang="zh-TW" alt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</a:t>
                          </a:r>
                          <a:r>
                            <a:rPr lang="en" sz="900" dirty="0" err="1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ean</a:t>
                          </a: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: 12.6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207 (50.1)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191 (82.7)</a:t>
                          </a:r>
                          <a:endParaRPr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4.67 (3.91 – 5.43)*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4.75 ( 3.21 – 7.03)*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&lt;0.0001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&lt;0.0001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149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t="-211458" r="-477670" b="-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Mean : 22.9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63 (35.0)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117 (33.2)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Mean : 24.0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117 (65.0)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235 (66.8)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0.10 (-0.46 – 0.66)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1.08 (0.74 – 1.58)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b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0.7307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0.9246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444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able 1 : basic</a:t>
            </a:r>
            <a:endParaRPr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3012506180"/>
              </p:ext>
            </p:extLst>
          </p:nvPr>
        </p:nvGraphicFramePr>
        <p:xfrm>
          <a:off x="855300" y="1474725"/>
          <a:ext cx="7530603" cy="1820202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249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ases</a:t>
                      </a:r>
                      <a:r>
                        <a:rPr lang="en" sz="1050" b="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( N = 249 )</a:t>
                      </a:r>
                      <a:endParaRPr sz="1050" b="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ontrols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" sz="1050" b="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 N = 400 )</a:t>
                      </a:r>
                      <a:endParaRPr sz="1050" b="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rude OR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-value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Sex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Female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Male</a:t>
                      </a:r>
                      <a:endParaRPr sz="9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155 (42.6)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94 (33.0)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209 (57.4)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191 (67.0)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1.51 (1.09 – 2.08)*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0.0126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APOE e4 status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Carrier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Non-carrier</a:t>
                      </a:r>
                      <a:endParaRPr sz="900" b="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97 (61.8)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142 (31.4)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60 ( 38.2)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311 (68.6)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3.54 (2.43 – 5.17)*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&lt;0.0001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25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able 1 : habits </a:t>
            </a:r>
            <a:endParaRPr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3116190371"/>
              </p:ext>
            </p:extLst>
          </p:nvPr>
        </p:nvGraphicFramePr>
        <p:xfrm>
          <a:off x="855300" y="1474725"/>
          <a:ext cx="7530603" cy="2455998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249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ases</a:t>
                      </a:r>
                      <a:r>
                        <a:rPr lang="en" sz="1050" b="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( N = 249 )</a:t>
                      </a:r>
                      <a:endParaRPr sz="1050" b="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ontrols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" sz="1050" b="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 N = 400 )</a:t>
                      </a:r>
                      <a:endParaRPr sz="1050" b="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rude OR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-value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Alcohol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 (44.4)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217 (37.7)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 (55.6)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359 (62.3)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1.32 (0.81 – 2.17)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0.2655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Smoking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58 (45.0)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191 (36.8)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71 (55.0)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328 (63.2)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1.48 (0.95 – 2.07)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0.0882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Passive smoking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74 (43.0)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147 (33.4)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98 (57.0)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293 (66.6)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1.51 (1.05 – 2.16)*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0.0260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65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01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able 1 : drinks </a:t>
            </a:r>
            <a:endParaRPr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823542613"/>
              </p:ext>
            </p:extLst>
          </p:nvPr>
        </p:nvGraphicFramePr>
        <p:xfrm>
          <a:off x="855300" y="1474725"/>
          <a:ext cx="7530601" cy="1943010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16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3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04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ases</a:t>
                      </a:r>
                      <a:r>
                        <a:rPr lang="en" sz="1050" b="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( N = 249 )</a:t>
                      </a:r>
                      <a:endParaRPr sz="1050" b="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ontrols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" sz="1050" b="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 N = 400 )</a:t>
                      </a:r>
                      <a:endParaRPr sz="1050" b="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rude OR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-value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Coffee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47 (27.0)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 (42.6)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127 (73.0)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272(57.4)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0.48 (0.34 – 0.73)*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0.0003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Tea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65 (32.2)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184 (41.3)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137 (67.8)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262 (58.7)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0.68 (0.48 – 0.96)*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0.0278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67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able 1 : activities </a:t>
            </a:r>
            <a:endParaRPr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2929331555"/>
              </p:ext>
            </p:extLst>
          </p:nvPr>
        </p:nvGraphicFramePr>
        <p:xfrm>
          <a:off x="855300" y="1474725"/>
          <a:ext cx="7530601" cy="2478858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539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77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20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ases</a:t>
                      </a:r>
                      <a:r>
                        <a:rPr lang="en" sz="120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120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20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ontrols</a:t>
                      </a:r>
                      <a:endParaRPr sz="120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20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rude OR</a:t>
                      </a:r>
                      <a:endParaRPr sz="120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Regular physical activity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  <a:endParaRPr sz="9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105 (47.5)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144 (33.7)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116 (52.5)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283 (66.3)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1.78 (1.28 – 2.48)*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0.0006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Regular cognitive activity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  <a:endParaRPr sz="900" b="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 (39.6)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228 (38.3)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 (60.4)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367 (61.7)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1.06 (0.59 – 1.88)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0.8517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Regular social activity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173 (47.1)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76 (27.1)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194 (52.9)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205 (72.9)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2.41 (1.72 – 3.36)*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&lt;0.0001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34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able 1 : </a:t>
            </a:r>
            <a:r>
              <a:rPr lang="en-US" altLang="zh-TW" dirty="0"/>
              <a:t>chronic condition</a:t>
            </a:r>
            <a:endParaRPr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3366322825"/>
              </p:ext>
            </p:extLst>
          </p:nvPr>
        </p:nvGraphicFramePr>
        <p:xfrm>
          <a:off x="855300" y="1474725"/>
          <a:ext cx="7530600" cy="3160374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34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4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ases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( N = 249 )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ontrols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( N = 400 )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rude OR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-value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Diabetes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  <a:endParaRPr sz="9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47 (44.8)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 (37.2)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58 (55.2)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341 (62.8)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1.37 (0.90 – 2.09)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0.1448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Hyperlipidemia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</a:t>
                      </a:r>
                      <a:r>
                        <a:rPr lang="en-US" altLang="zh-TW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</a:t>
                      </a:r>
                      <a:endParaRPr sz="900" b="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42 (25.6)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204 (42.5)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122 (74.4)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276 (57.5)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0.47 (0.31 – 0.69)*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&lt;0.0001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Cardiovascular dz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55 (31.6)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194 (40.9)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119 (68.4)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280 (59.1)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0.67 (0.46 – 0.96)*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0.0307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Hypertension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95 (30.4)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154 (45.0)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218 (69.6)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181 (55.0)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 (0.37 – 0.71)*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&lt;0.0001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39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17063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r>
              <a:rPr lang="zh-TW" altLang="en-US" dirty="0"/>
              <a:t> </a:t>
            </a:r>
            <a:r>
              <a:rPr lang="en-US" altLang="zh-TW" dirty="0"/>
              <a:t>of table 1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97271" y="1208283"/>
            <a:ext cx="7524436" cy="1585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Significant crude ORs </a:t>
            </a:r>
          </a:p>
          <a:p>
            <a:pPr marL="0" indent="0">
              <a:buNone/>
            </a:pPr>
            <a:r>
              <a:rPr lang="en-US" sz="1200" dirty="0"/>
              <a:t>    Age		</a:t>
            </a:r>
            <a:r>
              <a:rPr lang="en-US" altLang="zh-TW" sz="1200" dirty="0"/>
              <a:t>Sex  		APOE e4 status</a:t>
            </a:r>
            <a:endParaRPr lang="en-US" sz="1200" dirty="0"/>
          </a:p>
          <a:p>
            <a:pPr marL="0" indent="0">
              <a:buNone/>
            </a:pPr>
            <a:r>
              <a:rPr lang="en-US" altLang="zh-TW" sz="1200" dirty="0"/>
              <a:t>    Passive smoking	</a:t>
            </a:r>
            <a:r>
              <a:rPr lang="en-US" sz="1200" dirty="0"/>
              <a:t>Coffee drinking  	Tea drinking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    Hyperlipidemia  	Cardiovascular dz	Hypertension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    Physical activities	Social activities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153;p20">
            <a:extLst>
              <a:ext uri="{FF2B5EF4-FFF2-40B4-BE49-F238E27FC236}">
                <a16:creationId xmlns:a16="http://schemas.microsoft.com/office/drawing/2014/main" id="{735C0F28-B781-8999-E1B4-AE027947E3BC}"/>
              </a:ext>
            </a:extLst>
          </p:cNvPr>
          <p:cNvSpPr txBox="1">
            <a:spLocks/>
          </p:cNvSpPr>
          <p:nvPr/>
        </p:nvSpPr>
        <p:spPr>
          <a:xfrm>
            <a:off x="261044" y="3066544"/>
            <a:ext cx="4027729" cy="118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b="1" dirty="0"/>
              <a:t>Significant crude ORs &gt; 1 : </a:t>
            </a:r>
          </a:p>
          <a:p>
            <a:pPr marL="0" indent="0">
              <a:buFont typeface="Lato"/>
              <a:buNone/>
            </a:pPr>
            <a:r>
              <a:rPr lang="en-US" sz="1200" dirty="0"/>
              <a:t>    Age		</a:t>
            </a:r>
            <a:r>
              <a:rPr lang="en-US" altLang="zh-TW" sz="1200" dirty="0"/>
              <a:t>Sex  	</a:t>
            </a:r>
            <a:endParaRPr lang="en-US" sz="1200" dirty="0"/>
          </a:p>
          <a:p>
            <a:pPr marL="0" indent="0">
              <a:buFont typeface="Lato"/>
              <a:buNone/>
            </a:pPr>
            <a:r>
              <a:rPr lang="en-US" altLang="zh-TW" sz="1200" dirty="0"/>
              <a:t>    Passive smoking	APOE e4 status</a:t>
            </a:r>
            <a:endParaRPr lang="en-US" sz="1200" dirty="0"/>
          </a:p>
          <a:p>
            <a:pPr marL="0" indent="0">
              <a:buFont typeface="Lato"/>
              <a:buNone/>
            </a:pPr>
            <a:r>
              <a:rPr lang="en-US" altLang="zh-TW" sz="1400" dirty="0"/>
              <a:t>   </a:t>
            </a:r>
            <a:r>
              <a:rPr lang="en-US" altLang="zh-TW" sz="1200" dirty="0"/>
              <a:t>No physical activities 	No social activities </a:t>
            </a:r>
            <a:endParaRPr lang="en-US" sz="1200" dirty="0"/>
          </a:p>
          <a:p>
            <a:pPr marL="0" indent="0">
              <a:buFont typeface="Lato"/>
              <a:buNone/>
            </a:pPr>
            <a:endParaRPr lang="en-US" dirty="0"/>
          </a:p>
          <a:p>
            <a:pPr marL="0" indent="0">
              <a:buFont typeface="Lato"/>
              <a:buNone/>
            </a:pPr>
            <a:endParaRPr lang="en-US" b="1" dirty="0"/>
          </a:p>
        </p:txBody>
      </p:sp>
      <p:sp>
        <p:nvSpPr>
          <p:cNvPr id="7" name="Google Shape;153;p20">
            <a:extLst>
              <a:ext uri="{FF2B5EF4-FFF2-40B4-BE49-F238E27FC236}">
                <a16:creationId xmlns:a16="http://schemas.microsoft.com/office/drawing/2014/main" id="{F49F6DF3-50AC-4F87-E5CB-CED9DBDC374F}"/>
              </a:ext>
            </a:extLst>
          </p:cNvPr>
          <p:cNvSpPr txBox="1">
            <a:spLocks/>
          </p:cNvSpPr>
          <p:nvPr/>
        </p:nvSpPr>
        <p:spPr>
          <a:xfrm>
            <a:off x="4572000" y="3038111"/>
            <a:ext cx="7524436" cy="158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b="1" dirty="0"/>
              <a:t>Significant crude ORs &lt;1 : </a:t>
            </a:r>
          </a:p>
          <a:p>
            <a:pPr marL="0" indent="0">
              <a:buFont typeface="Lato"/>
              <a:buNone/>
            </a:pPr>
            <a:r>
              <a:rPr lang="en-US" sz="1200" dirty="0"/>
              <a:t>    Coffee drinking  	Tea drinking</a:t>
            </a:r>
          </a:p>
          <a:p>
            <a:pPr marL="0" indent="0">
              <a:buFont typeface="Lato"/>
              <a:buNone/>
            </a:pPr>
            <a:r>
              <a:rPr lang="en-US" sz="1200" dirty="0"/>
              <a:t>    Hyperlipidemia  	Cardiovascular dz	</a:t>
            </a:r>
            <a:endParaRPr lang="en-US" dirty="0"/>
          </a:p>
          <a:p>
            <a:pPr marL="0" indent="0">
              <a:buNone/>
            </a:pPr>
            <a:r>
              <a:rPr lang="en-US" altLang="zh-TW" sz="1200" b="1" dirty="0">
                <a:solidFill>
                  <a:srgbClr val="C00000"/>
                </a:solidFill>
              </a:rPr>
              <a:t>    Hypertension</a:t>
            </a:r>
          </a:p>
          <a:p>
            <a:pPr marL="0" indent="0">
              <a:buFont typeface="Lato"/>
              <a:buNone/>
            </a:pPr>
            <a:endParaRPr lang="en-US" dirty="0"/>
          </a:p>
          <a:p>
            <a:pPr marL="0" indent="0">
              <a:buFont typeface="Lato"/>
              <a:buNone/>
            </a:pPr>
            <a:endParaRPr lang="en-US" dirty="0"/>
          </a:p>
          <a:p>
            <a:pPr marL="0" indent="0">
              <a:buFont typeface="Lato"/>
              <a:buNone/>
            </a:pPr>
            <a:endParaRPr lang="en-US" dirty="0"/>
          </a:p>
          <a:p>
            <a:pPr marL="0" indent="0">
              <a:buFont typeface="Lato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456171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1406</Words>
  <Application>Microsoft Macintosh PowerPoint</Application>
  <PresentationFormat>如螢幕大小 (16:9)</PresentationFormat>
  <Paragraphs>649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Cambria Math</vt:lpstr>
      <vt:lpstr>Raleway</vt:lpstr>
      <vt:lpstr>Helvetica Neue</vt:lpstr>
      <vt:lpstr>Arial</vt:lpstr>
      <vt:lpstr>Lato</vt:lpstr>
      <vt:lpstr>Antonio template</vt:lpstr>
      <vt:lpstr>Hypertension and Alzheimer’s disease</vt:lpstr>
      <vt:lpstr>1. Table 1</vt:lpstr>
      <vt:lpstr>Table 1 : continuous variables  </vt:lpstr>
      <vt:lpstr>Table 1 : basic</vt:lpstr>
      <vt:lpstr>Table 1 : habits </vt:lpstr>
      <vt:lpstr>Table 1 : drinks </vt:lpstr>
      <vt:lpstr>Table 1 : activities </vt:lpstr>
      <vt:lpstr>Table 1 : chronic condition</vt:lpstr>
      <vt:lpstr>summary of table 1</vt:lpstr>
      <vt:lpstr>2. stratification</vt:lpstr>
      <vt:lpstr>stratification</vt:lpstr>
      <vt:lpstr>stratification </vt:lpstr>
      <vt:lpstr>stratification </vt:lpstr>
      <vt:lpstr>stratification </vt:lpstr>
      <vt:lpstr>stratification </vt:lpstr>
      <vt:lpstr>stratification </vt:lpstr>
      <vt:lpstr>summary of stratification</vt:lpstr>
      <vt:lpstr>3. Model selection</vt:lpstr>
      <vt:lpstr>stepwise selection</vt:lpstr>
      <vt:lpstr>interaction term</vt:lpstr>
      <vt:lpstr>final model</vt:lpstr>
      <vt:lpstr>4. Result</vt:lpstr>
      <vt:lpstr>Adjusted ORs</vt:lpstr>
      <vt:lpstr>5. Discussion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Prospect for the future</dc:title>
  <cp:lastModifiedBy>伯睿 賴</cp:lastModifiedBy>
  <cp:revision>8</cp:revision>
  <dcterms:modified xsi:type="dcterms:W3CDTF">2022-12-06T15:52:56Z</dcterms:modified>
</cp:coreProperties>
</file>