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56"/>
  </p:notesMasterIdLst>
  <p:handoutMasterIdLst>
    <p:handoutMasterId r:id="rId57"/>
  </p:handoutMasterIdLst>
  <p:sldIdLst>
    <p:sldId id="257" r:id="rId2"/>
    <p:sldId id="305" r:id="rId3"/>
    <p:sldId id="307" r:id="rId4"/>
    <p:sldId id="306" r:id="rId5"/>
    <p:sldId id="258" r:id="rId6"/>
    <p:sldId id="259" r:id="rId7"/>
    <p:sldId id="260" r:id="rId8"/>
    <p:sldId id="308" r:id="rId9"/>
    <p:sldId id="261" r:id="rId10"/>
    <p:sldId id="262" r:id="rId11"/>
    <p:sldId id="263" r:id="rId12"/>
    <p:sldId id="309" r:id="rId13"/>
    <p:sldId id="264" r:id="rId14"/>
    <p:sldId id="265" r:id="rId15"/>
    <p:sldId id="266" r:id="rId16"/>
    <p:sldId id="267" r:id="rId17"/>
    <p:sldId id="268" r:id="rId18"/>
    <p:sldId id="269" r:id="rId19"/>
    <p:sldId id="270" r:id="rId20"/>
    <p:sldId id="271" r:id="rId21"/>
    <p:sldId id="277" r:id="rId22"/>
    <p:sldId id="278" r:id="rId23"/>
    <p:sldId id="279" r:id="rId24"/>
    <p:sldId id="316"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10" r:id="rId50"/>
    <p:sldId id="311" r:id="rId51"/>
    <p:sldId id="312" r:id="rId52"/>
    <p:sldId id="313" r:id="rId53"/>
    <p:sldId id="314" r:id="rId54"/>
    <p:sldId id="315" r:id="rId55"/>
  </p:sldIdLst>
  <p:sldSz cx="9144000" cy="6858000" type="screen4x3"/>
  <p:notesSz cx="7004050" cy="929005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00CC"/>
    <a:srgbClr val="170981"/>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419" autoAdjust="0"/>
    <p:restoredTop sz="94118" autoAdjust="0"/>
  </p:normalViewPr>
  <p:slideViewPr>
    <p:cSldViewPr>
      <p:cViewPr varScale="1">
        <p:scale>
          <a:sx n="63" d="100"/>
          <a:sy n="63" d="100"/>
        </p:scale>
        <p:origin x="123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3035300" cy="465138"/>
          </a:xfrm>
          <a:prstGeom prst="rect">
            <a:avLst/>
          </a:prstGeom>
          <a:noFill/>
          <a:ln>
            <a:noFill/>
          </a:ln>
          <a:effectLst/>
        </p:spPr>
        <p:txBody>
          <a:bodyPr vert="horz" wrap="square" lIns="93097" tIns="46549" rIns="93097" bIns="46549" numCol="1" anchor="t" anchorCtr="0" compatLnSpc="1">
            <a:prstTxWarp prst="textNoShape">
              <a:avLst/>
            </a:prstTxWarp>
          </a:bodyPr>
          <a:lstStyle>
            <a:lvl1pPr defTabSz="931863">
              <a:defRPr sz="1200" smtClean="0">
                <a:latin typeface="Arial" charset="0"/>
              </a:defRPr>
            </a:lvl1pPr>
          </a:lstStyle>
          <a:p>
            <a:pPr>
              <a:defRPr/>
            </a:pPr>
            <a:endParaRPr lang="en-US"/>
          </a:p>
        </p:txBody>
      </p:sp>
      <p:sp>
        <p:nvSpPr>
          <p:cNvPr id="108547" name="Rectangle 3"/>
          <p:cNvSpPr>
            <a:spLocks noGrp="1" noChangeArrowheads="1"/>
          </p:cNvSpPr>
          <p:nvPr>
            <p:ph type="dt" sz="quarter" idx="1"/>
          </p:nvPr>
        </p:nvSpPr>
        <p:spPr bwMode="auto">
          <a:xfrm>
            <a:off x="3967163" y="0"/>
            <a:ext cx="3035300" cy="465138"/>
          </a:xfrm>
          <a:prstGeom prst="rect">
            <a:avLst/>
          </a:prstGeom>
          <a:noFill/>
          <a:ln>
            <a:noFill/>
          </a:ln>
          <a:effectLst/>
        </p:spPr>
        <p:txBody>
          <a:bodyPr vert="horz" wrap="square" lIns="93097" tIns="46549" rIns="93097" bIns="46549" numCol="1" anchor="t" anchorCtr="0" compatLnSpc="1">
            <a:prstTxWarp prst="textNoShape">
              <a:avLst/>
            </a:prstTxWarp>
          </a:bodyPr>
          <a:lstStyle>
            <a:lvl1pPr algn="r" defTabSz="931863">
              <a:defRPr sz="1200" smtClean="0">
                <a:latin typeface="Arial" charset="0"/>
              </a:defRPr>
            </a:lvl1pPr>
          </a:lstStyle>
          <a:p>
            <a:pPr>
              <a:defRPr/>
            </a:pPr>
            <a:endParaRPr lang="en-US"/>
          </a:p>
        </p:txBody>
      </p:sp>
      <p:sp>
        <p:nvSpPr>
          <p:cNvPr id="108548" name="Rectangle 4"/>
          <p:cNvSpPr>
            <a:spLocks noGrp="1" noChangeArrowheads="1"/>
          </p:cNvSpPr>
          <p:nvPr>
            <p:ph type="ftr" sz="quarter" idx="2"/>
          </p:nvPr>
        </p:nvSpPr>
        <p:spPr bwMode="auto">
          <a:xfrm>
            <a:off x="0" y="8823325"/>
            <a:ext cx="3035300" cy="465138"/>
          </a:xfrm>
          <a:prstGeom prst="rect">
            <a:avLst/>
          </a:prstGeom>
          <a:noFill/>
          <a:ln>
            <a:noFill/>
          </a:ln>
          <a:effectLst/>
        </p:spPr>
        <p:txBody>
          <a:bodyPr vert="horz" wrap="square" lIns="93097" tIns="46549" rIns="93097" bIns="46549" numCol="1" anchor="b" anchorCtr="0" compatLnSpc="1">
            <a:prstTxWarp prst="textNoShape">
              <a:avLst/>
            </a:prstTxWarp>
          </a:bodyPr>
          <a:lstStyle>
            <a:lvl1pPr defTabSz="931863">
              <a:defRPr sz="1200" smtClean="0">
                <a:latin typeface="Arial" charset="0"/>
              </a:defRPr>
            </a:lvl1pPr>
          </a:lstStyle>
          <a:p>
            <a:pPr>
              <a:defRPr/>
            </a:pPr>
            <a:endParaRPr lang="en-US"/>
          </a:p>
        </p:txBody>
      </p:sp>
      <p:sp>
        <p:nvSpPr>
          <p:cNvPr id="108549" name="Rectangle 5"/>
          <p:cNvSpPr>
            <a:spLocks noGrp="1" noChangeArrowheads="1"/>
          </p:cNvSpPr>
          <p:nvPr>
            <p:ph type="sldNum" sz="quarter" idx="3"/>
          </p:nvPr>
        </p:nvSpPr>
        <p:spPr bwMode="auto">
          <a:xfrm>
            <a:off x="3967163" y="8823325"/>
            <a:ext cx="3035300" cy="465138"/>
          </a:xfrm>
          <a:prstGeom prst="rect">
            <a:avLst/>
          </a:prstGeom>
          <a:noFill/>
          <a:ln>
            <a:noFill/>
          </a:ln>
          <a:effectLst/>
        </p:spPr>
        <p:txBody>
          <a:bodyPr vert="horz" wrap="square" lIns="93097" tIns="46549" rIns="93097" bIns="46549" numCol="1" anchor="b" anchorCtr="0" compatLnSpc="1">
            <a:prstTxWarp prst="textNoShape">
              <a:avLst/>
            </a:prstTxWarp>
          </a:bodyPr>
          <a:lstStyle>
            <a:lvl1pPr algn="r" defTabSz="931863">
              <a:defRPr sz="1200"/>
            </a:lvl1pPr>
          </a:lstStyle>
          <a:p>
            <a:fld id="{D067444B-2999-496F-ADED-9904EBE1C28D}"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5300" cy="465138"/>
          </a:xfrm>
          <a:prstGeom prst="rect">
            <a:avLst/>
          </a:prstGeom>
          <a:noFill/>
          <a:ln>
            <a:noFill/>
          </a:ln>
          <a:effectLst/>
        </p:spPr>
        <p:txBody>
          <a:bodyPr vert="horz" wrap="square" lIns="93097" tIns="46549" rIns="93097" bIns="46549" numCol="1" anchor="t" anchorCtr="0" compatLnSpc="1">
            <a:prstTxWarp prst="textNoShape">
              <a:avLst/>
            </a:prstTxWarp>
          </a:bodyPr>
          <a:lstStyle>
            <a:lvl1pPr defTabSz="931863">
              <a:defRPr sz="1200" smtClean="0">
                <a:latin typeface="Arial" charset="0"/>
              </a:defRPr>
            </a:lvl1pPr>
          </a:lstStyle>
          <a:p>
            <a:pPr>
              <a:defRPr/>
            </a:pPr>
            <a:endParaRPr lang="en-US"/>
          </a:p>
        </p:txBody>
      </p:sp>
      <p:sp>
        <p:nvSpPr>
          <p:cNvPr id="4099" name="Rectangle 3"/>
          <p:cNvSpPr>
            <a:spLocks noGrp="1" noChangeArrowheads="1"/>
          </p:cNvSpPr>
          <p:nvPr>
            <p:ph type="dt" idx="1"/>
          </p:nvPr>
        </p:nvSpPr>
        <p:spPr bwMode="auto">
          <a:xfrm>
            <a:off x="3967163" y="0"/>
            <a:ext cx="3035300" cy="465138"/>
          </a:xfrm>
          <a:prstGeom prst="rect">
            <a:avLst/>
          </a:prstGeom>
          <a:noFill/>
          <a:ln>
            <a:noFill/>
          </a:ln>
          <a:effectLst/>
        </p:spPr>
        <p:txBody>
          <a:bodyPr vert="horz" wrap="square" lIns="93097" tIns="46549" rIns="93097" bIns="46549" numCol="1" anchor="t" anchorCtr="0" compatLnSpc="1">
            <a:prstTxWarp prst="textNoShape">
              <a:avLst/>
            </a:prstTxWarp>
          </a:bodyPr>
          <a:lstStyle>
            <a:lvl1pPr algn="r" defTabSz="931863">
              <a:defRPr sz="1200" smtClean="0">
                <a:latin typeface="Arial" charset="0"/>
              </a:defRPr>
            </a:lvl1pPr>
          </a:lstStyle>
          <a:p>
            <a:pPr>
              <a:defRPr/>
            </a:pPr>
            <a:endParaRPr lang="en-US"/>
          </a:p>
        </p:txBody>
      </p:sp>
      <p:sp>
        <p:nvSpPr>
          <p:cNvPr id="65540" name="Rectangle 4"/>
          <p:cNvSpPr>
            <a:spLocks noGrp="1" noRot="1" noChangeAspect="1" noChangeArrowheads="1" noTextEdit="1"/>
          </p:cNvSpPr>
          <p:nvPr>
            <p:ph type="sldImg" idx="2"/>
          </p:nvPr>
        </p:nvSpPr>
        <p:spPr bwMode="auto">
          <a:xfrm>
            <a:off x="1181100" y="696913"/>
            <a:ext cx="4643438" cy="34829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0088" y="4413250"/>
            <a:ext cx="5603875" cy="4179888"/>
          </a:xfrm>
          <a:prstGeom prst="rect">
            <a:avLst/>
          </a:prstGeom>
          <a:noFill/>
          <a:ln>
            <a:noFill/>
          </a:ln>
          <a:effectLst/>
        </p:spPr>
        <p:txBody>
          <a:bodyPr vert="horz" wrap="square" lIns="93097" tIns="46549" rIns="93097" bIns="4654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23325"/>
            <a:ext cx="3035300" cy="465138"/>
          </a:xfrm>
          <a:prstGeom prst="rect">
            <a:avLst/>
          </a:prstGeom>
          <a:noFill/>
          <a:ln>
            <a:noFill/>
          </a:ln>
          <a:effectLst/>
        </p:spPr>
        <p:txBody>
          <a:bodyPr vert="horz" wrap="square" lIns="93097" tIns="46549" rIns="93097" bIns="46549" numCol="1" anchor="b" anchorCtr="0" compatLnSpc="1">
            <a:prstTxWarp prst="textNoShape">
              <a:avLst/>
            </a:prstTxWarp>
          </a:bodyPr>
          <a:lstStyle>
            <a:lvl1pPr defTabSz="931863">
              <a:defRPr sz="1200" smtClean="0">
                <a:latin typeface="Arial" charset="0"/>
              </a:defRPr>
            </a:lvl1pPr>
          </a:lstStyle>
          <a:p>
            <a:pPr>
              <a:defRPr/>
            </a:pPr>
            <a:endParaRPr lang="en-US"/>
          </a:p>
        </p:txBody>
      </p:sp>
      <p:sp>
        <p:nvSpPr>
          <p:cNvPr id="4103" name="Rectangle 7"/>
          <p:cNvSpPr>
            <a:spLocks noGrp="1" noChangeArrowheads="1"/>
          </p:cNvSpPr>
          <p:nvPr>
            <p:ph type="sldNum" sz="quarter" idx="5"/>
          </p:nvPr>
        </p:nvSpPr>
        <p:spPr bwMode="auto">
          <a:xfrm>
            <a:off x="3967163" y="8823325"/>
            <a:ext cx="3035300" cy="465138"/>
          </a:xfrm>
          <a:prstGeom prst="rect">
            <a:avLst/>
          </a:prstGeom>
          <a:noFill/>
          <a:ln>
            <a:noFill/>
          </a:ln>
          <a:effectLst/>
        </p:spPr>
        <p:txBody>
          <a:bodyPr vert="horz" wrap="square" lIns="93097" tIns="46549" rIns="93097" bIns="46549" numCol="1" anchor="b" anchorCtr="0" compatLnSpc="1">
            <a:prstTxWarp prst="textNoShape">
              <a:avLst/>
            </a:prstTxWarp>
          </a:bodyPr>
          <a:lstStyle>
            <a:lvl1pPr algn="r" defTabSz="931863">
              <a:defRPr sz="1200"/>
            </a:lvl1pPr>
          </a:lstStyle>
          <a:p>
            <a:fld id="{DB4FF69C-79C5-4702-BE4C-EC665519D97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Arial" panose="020B0604020202020204" pitchFamily="34" charset="0"/>
              </a:defRPr>
            </a:lvl1pPr>
            <a:lvl2pPr marL="742950" indent="-285750" defTabSz="931863" eaLnBrk="0" hangingPunct="0">
              <a:defRPr>
                <a:solidFill>
                  <a:schemeClr val="tx1"/>
                </a:solidFill>
                <a:latin typeface="Arial" panose="020B0604020202020204" pitchFamily="34" charset="0"/>
              </a:defRPr>
            </a:lvl2pPr>
            <a:lvl3pPr marL="1143000" indent="-228600" defTabSz="931863" eaLnBrk="0" hangingPunct="0">
              <a:defRPr>
                <a:solidFill>
                  <a:schemeClr val="tx1"/>
                </a:solidFill>
                <a:latin typeface="Arial" panose="020B0604020202020204" pitchFamily="34" charset="0"/>
              </a:defRPr>
            </a:lvl3pPr>
            <a:lvl4pPr marL="1600200" indent="-228600" defTabSz="931863" eaLnBrk="0" hangingPunct="0">
              <a:defRPr>
                <a:solidFill>
                  <a:schemeClr val="tx1"/>
                </a:solidFill>
                <a:latin typeface="Arial" panose="020B0604020202020204" pitchFamily="34" charset="0"/>
              </a:defRPr>
            </a:lvl4pPr>
            <a:lvl5pPr marL="2057400" indent="-228600" defTabSz="931863" eaLnBrk="0" hangingPunct="0">
              <a:defRPr>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B206D1B-D27E-43A7-8F49-0B62910F1786}" type="slidenum">
              <a:rPr lang="en-US" altLang="en-US"/>
              <a:pPr eaLnBrk="1" hangingPunct="1"/>
              <a:t>1</a:t>
            </a:fld>
            <a:endParaRPr lang="en-US" altLang="en-US"/>
          </a:p>
        </p:txBody>
      </p:sp>
      <p:sp>
        <p:nvSpPr>
          <p:cNvPr id="66563" name="Rectangle 2"/>
          <p:cNvSpPr>
            <a:spLocks noGrp="1" noRot="1" noChangeAspect="1" noChangeArrowheads="1" noTextEdit="1"/>
          </p:cNvSpPr>
          <p:nvPr>
            <p:ph type="sldImg"/>
          </p:nvPr>
        </p:nvSpPr>
        <p:spPr>
          <a:xfrm>
            <a:off x="1184275" y="700088"/>
            <a:ext cx="4640263" cy="3479800"/>
          </a:xfrm>
          <a:ln/>
        </p:spPr>
      </p:sp>
      <p:sp>
        <p:nvSpPr>
          <p:cNvPr id="66564" name="Rectangle 3"/>
          <p:cNvSpPr>
            <a:spLocks noGrp="1" noChangeArrowheads="1"/>
          </p:cNvSpPr>
          <p:nvPr>
            <p:ph type="body" idx="1"/>
          </p:nvPr>
        </p:nvSpPr>
        <p:spPr>
          <a:xfrm>
            <a:off x="935038" y="4413250"/>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97" tIns="45745" rIns="91497" bIns="45745"/>
          <a:lstStyle/>
          <a:p>
            <a:pPr eaLnBrk="1" hangingPunct="1"/>
            <a:r>
              <a:rPr lang="en-US" altLang="en-US" dirty="0">
                <a:latin typeface="Arial" panose="020B0604020202020204" pitchFamily="34" charset="0"/>
              </a:rPr>
              <a:t>References</a:t>
            </a:r>
          </a:p>
          <a:p>
            <a:pPr eaLnBrk="1" hangingPunct="1"/>
            <a:endParaRPr lang="en-US" altLang="en-US" dirty="0">
              <a:latin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latin typeface="Times New Roman" panose="02020603050405020304" pitchFamily="18" charset="0"/>
                <a:cs typeface="Times New Roman" panose="02020603050405020304" pitchFamily="18" charset="0"/>
              </a:rPr>
              <a:t>Ian H. Witten, </a:t>
            </a:r>
            <a:r>
              <a:rPr lang="en-US" sz="1200" dirty="0" err="1">
                <a:solidFill>
                  <a:schemeClr val="tx1"/>
                </a:solidFill>
                <a:latin typeface="Times New Roman" panose="02020603050405020304" pitchFamily="18" charset="0"/>
                <a:cs typeface="Times New Roman" panose="02020603050405020304" pitchFamily="18" charset="0"/>
              </a:rPr>
              <a:t>Eibe</a:t>
            </a:r>
            <a:r>
              <a:rPr lang="en-US" sz="1200" dirty="0">
                <a:solidFill>
                  <a:schemeClr val="tx1"/>
                </a:solidFill>
                <a:latin typeface="Times New Roman" panose="02020603050405020304" pitchFamily="18" charset="0"/>
                <a:cs typeface="Times New Roman" panose="02020603050405020304" pitchFamily="18" charset="0"/>
              </a:rPr>
              <a:t> Frank, and Mark A. Hall. Data Mining: Practical Machine Learning Tools and Techniques: 3rd Edition. ISBN-13: 9780123748560,  Publisher: Elsevier Science, Publication date: 1/20/2011. </a:t>
            </a:r>
          </a:p>
          <a:p>
            <a:pPr eaLnBrk="1" hangingPunct="1"/>
            <a:endParaRPr lang="en-US" altLang="en-US" dirty="0">
              <a:latin typeface="Arial" panose="020B0604020202020204" pitchFamily="34" charset="0"/>
            </a:endParaRPr>
          </a:p>
          <a:p>
            <a:pPr eaLnBrk="1" hangingPunct="1"/>
            <a:r>
              <a:rPr lang="en-US" u="none" dirty="0">
                <a:solidFill>
                  <a:schemeClr val="tx1"/>
                </a:solidFill>
              </a:rPr>
              <a:t>https://hanj.cs.illinois.edu/bk3/bk3_slidesindex.htm </a:t>
            </a:r>
          </a:p>
          <a:p>
            <a:pPr eaLnBrk="1" hangingPunct="1"/>
            <a:r>
              <a:rPr lang="en-US" altLang="en-US" dirty="0">
                <a:latin typeface="Arial" panose="020B0604020202020204" pitchFamily="34" charset="0"/>
              </a:rPr>
              <a:t>http://www.cs.kent.edu/~jin/DM11/DM11.html</a:t>
            </a:r>
          </a:p>
          <a:p>
            <a:pPr eaLnBrk="1" hangingPunct="1"/>
            <a:endParaRPr lang="en-US" altLang="en-US" dirty="0">
              <a:latin typeface="Arial" panose="020B0604020202020204" pitchFamily="34" charset="0"/>
            </a:endParaRPr>
          </a:p>
          <a:p>
            <a:pPr eaLnBrk="1" hangingPunct="1"/>
            <a:endParaRPr lang="en-US" altLang="en-US"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495955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384835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96541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732036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432573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062476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C056667F-8C8F-4CC4-B19B-713D15A7A36C}" type="slidenum">
              <a:rPr lang="en-US" altLang="en-US" sz="1200">
                <a:latin typeface="Times New Roman" panose="02020603050405020304" pitchFamily="18" charset="0"/>
              </a:rPr>
              <a:pPr algn="r"/>
              <a:t>19</a:t>
            </a:fld>
            <a:endParaRPr lang="en-US" altLang="en-US" sz="1200">
              <a:latin typeface="Times New Roman" panose="02020603050405020304" pitchFamily="18" charset="0"/>
            </a:endParaRPr>
          </a:p>
        </p:txBody>
      </p:sp>
      <p:sp>
        <p:nvSpPr>
          <p:cNvPr id="73731" name="Rectangle 2"/>
          <p:cNvSpPr>
            <a:spLocks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8921897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881975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E532F31A-9FC5-4F74-BC6C-AA891AA88426}" type="slidenum">
              <a:rPr lang="en-US" altLang="en-US" sz="1200">
                <a:latin typeface="Times New Roman" panose="02020603050405020304" pitchFamily="18" charset="0"/>
              </a:rPr>
              <a:pPr algn="r"/>
              <a:t>21</a:t>
            </a:fld>
            <a:endParaRPr lang="en-US" altLang="en-US" sz="1200">
              <a:latin typeface="Times New Roman" panose="02020603050405020304" pitchFamily="18" charset="0"/>
            </a:endParaRPr>
          </a:p>
        </p:txBody>
      </p:sp>
      <p:sp>
        <p:nvSpPr>
          <p:cNvPr id="80899" name="Rectangle 2"/>
          <p:cNvSpPr>
            <a:spLocks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839233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189693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0020FC20-CDE6-4D15-B2CC-E32F81D26AE4}"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61443" name="Rectangle 2"/>
          <p:cNvSpPr>
            <a:spLocks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987970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399602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6374937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7545853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22453914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48A14BF6-5E8E-4588-AF9F-66CDA07BDAAA}" type="slidenum">
              <a:rPr lang="en-US" altLang="en-US" sz="1200">
                <a:latin typeface="Times New Roman" panose="02020603050405020304" pitchFamily="18" charset="0"/>
              </a:rPr>
              <a:pPr algn="r"/>
              <a:t>27</a:t>
            </a:fld>
            <a:endParaRPr lang="en-US" altLang="en-US" sz="1200">
              <a:latin typeface="Times New Roman" panose="02020603050405020304" pitchFamily="18" charset="0"/>
            </a:endParaRPr>
          </a:p>
        </p:txBody>
      </p:sp>
      <p:sp>
        <p:nvSpPr>
          <p:cNvPr id="87043" name="Rectangle 2"/>
          <p:cNvSpPr>
            <a:spLocks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8310116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9518964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4657408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968578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BD3F8489-1C74-4F36-A835-E8F7768A29AB}" type="slidenum">
              <a:rPr lang="en-US" altLang="en-US" sz="1200">
                <a:latin typeface="Times New Roman" panose="02020603050405020304" pitchFamily="18" charset="0"/>
              </a:rPr>
              <a:pPr algn="r"/>
              <a:t>31</a:t>
            </a:fld>
            <a:endParaRPr lang="en-US" altLang="en-US" sz="1200">
              <a:latin typeface="Times New Roman" panose="02020603050405020304" pitchFamily="18" charset="0"/>
            </a:endParaRPr>
          </a:p>
        </p:txBody>
      </p:sp>
      <p:sp>
        <p:nvSpPr>
          <p:cNvPr id="91139" name="Rectangle 2"/>
          <p:cNvSpPr>
            <a:spLocks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8689993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296104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1425975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4506984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3211EAC0-B3BA-426A-9347-345402E9138C}" type="slidenum">
              <a:rPr lang="en-US" altLang="en-US" sz="1200">
                <a:latin typeface="Times New Roman" panose="02020603050405020304" pitchFamily="18" charset="0"/>
              </a:rPr>
              <a:pPr algn="r"/>
              <a:t>34</a:t>
            </a:fld>
            <a:endParaRPr lang="en-US" altLang="en-US" sz="1200">
              <a:latin typeface="Times New Roman" panose="02020603050405020304" pitchFamily="18" charset="0"/>
            </a:endParaRPr>
          </a:p>
        </p:txBody>
      </p:sp>
      <p:sp>
        <p:nvSpPr>
          <p:cNvPr id="94211" name="Rectangle 2"/>
          <p:cNvSpPr>
            <a:spLocks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51580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noTextEdit="1"/>
          </p:cNvSpPr>
          <p:nvPr>
            <p:ph type="sldImg"/>
          </p:nvPr>
        </p:nvSpPr>
        <p:spPr>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760223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6779451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noTextEdit="1"/>
          </p:cNvSpPr>
          <p:nvPr>
            <p:ph type="sldImg"/>
          </p:nvPr>
        </p:nvSpPr>
        <p:spPr>
          <a:ln/>
        </p:spPr>
      </p:sp>
      <p:sp>
        <p:nvSpPr>
          <p:cNvPr id="97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430551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185042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9C3904F4-2669-4B4A-AF09-380ED5137319}" type="slidenum">
              <a:rPr lang="en-US" altLang="en-US" sz="1200">
                <a:latin typeface="Times New Roman" panose="02020603050405020304" pitchFamily="18" charset="0"/>
              </a:rPr>
              <a:pPr algn="r"/>
              <a:t>39</a:t>
            </a:fld>
            <a:endParaRPr lang="en-US" altLang="en-US" sz="1200">
              <a:latin typeface="Times New Roman" panose="02020603050405020304" pitchFamily="18" charset="0"/>
            </a:endParaRPr>
          </a:p>
        </p:txBody>
      </p:sp>
      <p:sp>
        <p:nvSpPr>
          <p:cNvPr id="99331" name="Rectangle 2"/>
          <p:cNvSpPr>
            <a:spLocks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4401097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2010392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noTextEdit="1"/>
          </p:cNvSpPr>
          <p:nvPr>
            <p:ph type="sldImg"/>
          </p:nvPr>
        </p:nvSpPr>
        <p:spPr>
          <a:ln/>
        </p:spPr>
      </p:sp>
      <p:sp>
        <p:nvSpPr>
          <p:cNvPr id="101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7119679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35948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581330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noTextEdit="1"/>
          </p:cNvSpPr>
          <p:nvPr>
            <p:ph type="sldImg"/>
          </p:nvPr>
        </p:nvSpPr>
        <p:spPr>
          <a:ln/>
        </p:spPr>
      </p:sp>
      <p:sp>
        <p:nvSpPr>
          <p:cNvPr id="1034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6828978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F223A68B-54FC-4C18-921D-68777C32FF14}" type="slidenum">
              <a:rPr lang="en-US" altLang="en-US" sz="1200">
                <a:latin typeface="Times New Roman" panose="02020603050405020304" pitchFamily="18" charset="0"/>
              </a:rPr>
              <a:pPr algn="r"/>
              <a:t>44</a:t>
            </a:fld>
            <a:endParaRPr lang="en-US" altLang="en-US" sz="1200">
              <a:latin typeface="Times New Roman" panose="02020603050405020304" pitchFamily="18" charset="0"/>
            </a:endParaRPr>
          </a:p>
        </p:txBody>
      </p:sp>
      <p:sp>
        <p:nvSpPr>
          <p:cNvPr id="104451" name="Rectangle 2"/>
          <p:cNvSpPr>
            <a:spLocks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8228126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3435122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2221539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noTextEdit="1"/>
          </p:cNvSpPr>
          <p:nvPr>
            <p:ph type="sldImg"/>
          </p:nvPr>
        </p:nvSpPr>
        <p:spPr>
          <a:ln/>
        </p:spPr>
      </p:sp>
      <p:sp>
        <p:nvSpPr>
          <p:cNvPr id="1075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1940424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181726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1825648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8482556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670140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590044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2620086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6429278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757224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02533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885711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9FAE2176-B715-44A2-AB09-4BE26C32826B}" type="slidenum">
              <a:rPr lang="en-US" altLang="en-US" sz="1200">
                <a:latin typeface="Times New Roman" panose="02020603050405020304" pitchFamily="18" charset="0"/>
              </a:rPr>
              <a:pPr algn="r"/>
              <a:t>11</a:t>
            </a:fld>
            <a:endParaRPr lang="en-US" altLang="en-US" sz="1200">
              <a:latin typeface="Times New Roman" panose="02020603050405020304" pitchFamily="18" charset="0"/>
            </a:endParaRPr>
          </a:p>
        </p:txBody>
      </p:sp>
      <p:sp>
        <p:nvSpPr>
          <p:cNvPr id="66563" name="Rectangle 2"/>
          <p:cNvSpPr>
            <a:spLocks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41140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645088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p:cNvCxnSpPr/>
          <p:nvPr/>
        </p:nvCxnSpPr>
        <p:spPr>
          <a:xfrm>
            <a:off x="685800" y="339883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Date Placeholder 3"/>
          <p:cNvSpPr>
            <a:spLocks noGrp="1"/>
          </p:cNvSpPr>
          <p:nvPr>
            <p:ph type="dt" sz="half" idx="10"/>
          </p:nvPr>
        </p:nvSpPr>
        <p:spPr/>
        <p:txBody>
          <a:bodyPr/>
          <a:lstStyle>
            <a:lvl1pPr>
              <a:defRPr smtClean="0"/>
            </a:lvl1pPr>
          </a:lstStyle>
          <a:p>
            <a:pPr>
              <a:defRPr/>
            </a:pPr>
            <a:endParaRPr lang="en-US"/>
          </a:p>
        </p:txBody>
      </p:sp>
      <p:sp>
        <p:nvSpPr>
          <p:cNvPr id="6" name="Footer Placeholder 4"/>
          <p:cNvSpPr>
            <a:spLocks noGrp="1"/>
          </p:cNvSpPr>
          <p:nvPr>
            <p:ph type="ftr" sz="quarter" idx="11"/>
          </p:nvPr>
        </p:nvSpPr>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8D42DEC-0FC3-4648-B23A-7B6467A40FFF}" type="slidenum">
              <a:rPr lang="en-US" altLang="en-US"/>
              <a:pPr/>
              <a:t>‹#›</a:t>
            </a:fld>
            <a:endParaRPr lang="en-US" altLang="en-US"/>
          </a:p>
        </p:txBody>
      </p:sp>
    </p:spTree>
    <p:extLst>
      <p:ext uri="{BB962C8B-B14F-4D97-AF65-F5344CB8AC3E}">
        <p14:creationId xmlns:p14="http://schemas.microsoft.com/office/powerpoint/2010/main" val="3553155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EFCF41B-EE18-4601-A653-53A40EAE9FAB}" type="slidenum">
              <a:rPr lang="en-US" altLang="en-US"/>
              <a:pPr/>
              <a:t>‹#›</a:t>
            </a:fld>
            <a:endParaRPr lang="en-US" altLang="en-US"/>
          </a:p>
        </p:txBody>
      </p:sp>
    </p:spTree>
    <p:extLst>
      <p:ext uri="{BB962C8B-B14F-4D97-AF65-F5344CB8AC3E}">
        <p14:creationId xmlns:p14="http://schemas.microsoft.com/office/powerpoint/2010/main" val="1398617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9E3F437-37F4-48C3-B50B-66CA0AAB0362}" type="slidenum">
              <a:rPr lang="en-US" altLang="en-US"/>
              <a:pPr/>
              <a:t>‹#›</a:t>
            </a:fld>
            <a:endParaRPr lang="en-US" altLang="en-US"/>
          </a:p>
        </p:txBody>
      </p:sp>
    </p:spTree>
    <p:extLst>
      <p:ext uri="{BB962C8B-B14F-4D97-AF65-F5344CB8AC3E}">
        <p14:creationId xmlns:p14="http://schemas.microsoft.com/office/powerpoint/2010/main" val="252544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9632751-6A04-4D5B-A4E5-21C3D9E886BE}" type="slidenum">
              <a:rPr lang="en-US" altLang="en-US"/>
              <a:pPr/>
              <a:t>‹#›</a:t>
            </a:fld>
            <a:endParaRPr lang="en-US" altLang="en-US"/>
          </a:p>
        </p:txBody>
      </p:sp>
    </p:spTree>
    <p:extLst>
      <p:ext uri="{BB962C8B-B14F-4D97-AF65-F5344CB8AC3E}">
        <p14:creationId xmlns:p14="http://schemas.microsoft.com/office/powerpoint/2010/main" val="1718037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2"/>
        </a:solidFill>
        <a:effectLst/>
      </p:bgPr>
    </p:bg>
    <p:spTree>
      <p:nvGrpSpPr>
        <p:cNvPr id="1" name=""/>
        <p:cNvGrpSpPr/>
        <p:nvPr/>
      </p:nvGrpSpPr>
      <p:grpSpPr>
        <a:xfrm>
          <a:off x="0" y="0"/>
          <a:ext cx="0" cy="0"/>
          <a:chOff x="0" y="0"/>
          <a:chExt cx="0" cy="0"/>
        </a:xfrm>
      </p:grpSpPr>
      <p:cxnSp>
        <p:nvCxnSpPr>
          <p:cNvPr id="4" name="Straight Connector 3"/>
          <p:cNvCxnSpPr/>
          <p:nvPr/>
        </p:nvCxnSpPr>
        <p:spPr>
          <a:xfrm>
            <a:off x="731838" y="459898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22313" y="2362200"/>
            <a:ext cx="7772400" cy="2200275"/>
          </a:xfrm>
        </p:spPr>
        <p:txBody>
          <a:bodyPr anchor="b"/>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smtClean="0"/>
            </a:lvl1pPr>
          </a:lstStyle>
          <a:p>
            <a:pPr>
              <a:defRPr/>
            </a:pPr>
            <a:endParaRPr lang="en-US"/>
          </a:p>
        </p:txBody>
      </p:sp>
      <p:sp>
        <p:nvSpPr>
          <p:cNvPr id="6" name="Footer Placeholder 4"/>
          <p:cNvSpPr>
            <a:spLocks noGrp="1"/>
          </p:cNvSpPr>
          <p:nvPr>
            <p:ph type="ftr" sz="quarter" idx="11"/>
          </p:nvPr>
        </p:nvSpPr>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03B9F4A-9DA5-4E43-8170-22AA96DBB235}" type="slidenum">
              <a:rPr lang="en-US" altLang="en-US"/>
              <a:pPr/>
              <a:t>‹#›</a:t>
            </a:fld>
            <a:endParaRPr lang="en-US" altLang="en-US"/>
          </a:p>
        </p:txBody>
      </p:sp>
    </p:spTree>
    <p:extLst>
      <p:ext uri="{BB962C8B-B14F-4D97-AF65-F5344CB8AC3E}">
        <p14:creationId xmlns:p14="http://schemas.microsoft.com/office/powerpoint/2010/main" val="211156659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129C528-2C6A-4618-82C1-041D6C5B337E}" type="slidenum">
              <a:rPr lang="en-US" altLang="en-US"/>
              <a:pPr/>
              <a:t>‹#›</a:t>
            </a:fld>
            <a:endParaRPr lang="en-US" altLang="en-US"/>
          </a:p>
        </p:txBody>
      </p:sp>
    </p:spTree>
    <p:extLst>
      <p:ext uri="{BB962C8B-B14F-4D97-AF65-F5344CB8AC3E}">
        <p14:creationId xmlns:p14="http://schemas.microsoft.com/office/powerpoint/2010/main" val="1925499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p:cNvSpPr>
            <a:spLocks noGrp="1"/>
          </p:cNvSpPr>
          <p:nvPr>
            <p:ph type="dt" sz="half" idx="10"/>
          </p:nvPr>
        </p:nvSpPr>
        <p:spPr/>
        <p:txBody>
          <a:bodyPr/>
          <a:lstStyle>
            <a:lvl1pPr>
              <a:defRPr smtClean="0"/>
            </a:lvl1pPr>
          </a:lstStyle>
          <a:p>
            <a:pPr>
              <a:defRPr/>
            </a:pPr>
            <a:endParaRPr lang="en-US"/>
          </a:p>
        </p:txBody>
      </p:sp>
      <p:sp>
        <p:nvSpPr>
          <p:cNvPr id="9" name="Footer Placeholder 7"/>
          <p:cNvSpPr>
            <a:spLocks noGrp="1"/>
          </p:cNvSpPr>
          <p:nvPr>
            <p:ph type="ftr" sz="quarter" idx="11"/>
          </p:nvPr>
        </p:nvSpPr>
        <p:spPr/>
        <p:txBody>
          <a:bodyPr/>
          <a:lstStyle>
            <a:lvl1pPr>
              <a:defRPr smtClean="0"/>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fld id="{E64738FA-29EC-401D-B874-E07FA6D31C4F}" type="slidenum">
              <a:rPr lang="en-US" altLang="en-US"/>
              <a:pPr/>
              <a:t>‹#›</a:t>
            </a:fld>
            <a:endParaRPr lang="en-US" altLang="en-US"/>
          </a:p>
        </p:txBody>
      </p:sp>
    </p:spTree>
    <p:extLst>
      <p:ext uri="{BB962C8B-B14F-4D97-AF65-F5344CB8AC3E}">
        <p14:creationId xmlns:p14="http://schemas.microsoft.com/office/powerpoint/2010/main" val="3960420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406F9DA2-A24D-4E00-914D-988211E76A33}" type="slidenum">
              <a:rPr lang="en-US" altLang="en-US"/>
              <a:pPr/>
              <a:t>‹#›</a:t>
            </a:fld>
            <a:endParaRPr lang="en-US" altLang="en-US"/>
          </a:p>
        </p:txBody>
      </p:sp>
    </p:spTree>
    <p:extLst>
      <p:ext uri="{BB962C8B-B14F-4D97-AF65-F5344CB8AC3E}">
        <p14:creationId xmlns:p14="http://schemas.microsoft.com/office/powerpoint/2010/main" val="450241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5F6A5BDC-0021-492F-A401-21E70EA4FB73}" type="slidenum">
              <a:rPr lang="en-US" altLang="en-US"/>
              <a:pPr/>
              <a:t>‹#›</a:t>
            </a:fld>
            <a:endParaRPr lang="en-US" altLang="en-US"/>
          </a:p>
        </p:txBody>
      </p:sp>
    </p:spTree>
    <p:extLst>
      <p:ext uri="{BB962C8B-B14F-4D97-AF65-F5344CB8AC3E}">
        <p14:creationId xmlns:p14="http://schemas.microsoft.com/office/powerpoint/2010/main" val="362259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4"/>
          <p:cNvCxnSpPr/>
          <p:nvPr/>
        </p:nvCxnSpPr>
        <p:spPr>
          <a:xfrm rot="5400000">
            <a:off x="-13494" y="3580607"/>
            <a:ext cx="55784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smtClean="0"/>
            </a:lvl1pPr>
          </a:lstStyle>
          <a:p>
            <a:pPr>
              <a:defRPr/>
            </a:pPr>
            <a:endParaRPr lang="en-US"/>
          </a:p>
        </p:txBody>
      </p:sp>
      <p:sp>
        <p:nvSpPr>
          <p:cNvPr id="7" name="Footer Placeholder 5"/>
          <p:cNvSpPr>
            <a:spLocks noGrp="1"/>
          </p:cNvSpPr>
          <p:nvPr>
            <p:ph type="ftr" sz="quarter" idx="11"/>
          </p:nvPr>
        </p:nvSpPr>
        <p:spPr/>
        <p:txBody>
          <a:bodyPr/>
          <a:lstStyle>
            <a:lvl1pPr>
              <a:defRPr smtClean="0"/>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fld id="{7AD0AA0B-8A44-49DB-91A0-9372B2279A1E}" type="slidenum">
              <a:rPr lang="en-US" altLang="en-US"/>
              <a:pPr/>
              <a:t>‹#›</a:t>
            </a:fld>
            <a:endParaRPr lang="en-US" altLang="en-US"/>
          </a:p>
        </p:txBody>
      </p:sp>
    </p:spTree>
    <p:extLst>
      <p:ext uri="{BB962C8B-B14F-4D97-AF65-F5344CB8AC3E}">
        <p14:creationId xmlns:p14="http://schemas.microsoft.com/office/powerpoint/2010/main" val="3815502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D58EF03-7502-4AB2-A2FA-6A67D5F43E2C}" type="slidenum">
              <a:rPr lang="en-US" altLang="en-US"/>
              <a:pPr/>
              <a:t>‹#›</a:t>
            </a:fld>
            <a:endParaRPr lang="en-US" altLang="en-US"/>
          </a:p>
        </p:txBody>
      </p:sp>
    </p:spTree>
    <p:extLst>
      <p:ext uri="{BB962C8B-B14F-4D97-AF65-F5344CB8AC3E}">
        <p14:creationId xmlns:p14="http://schemas.microsoft.com/office/powerpoint/2010/main" val="291988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220663"/>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244" name="Text Placeholder 2"/>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6"/>
          <p:cNvSpPr/>
          <p:nvPr/>
        </p:nvSpPr>
        <p:spPr>
          <a:xfrm>
            <a:off x="0" y="0"/>
            <a:ext cx="9144000" cy="365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4" name="Date Placeholder 3"/>
          <p:cNvSpPr>
            <a:spLocks noGrp="1"/>
          </p:cNvSpPr>
          <p:nvPr>
            <p:ph type="dt" sz="half" idx="2"/>
          </p:nvPr>
        </p:nvSpPr>
        <p:spPr>
          <a:xfrm>
            <a:off x="457200" y="19050"/>
            <a:ext cx="2895600" cy="328613"/>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FFFFFF"/>
                </a:solidFill>
                <a:latin typeface="Arial" charset="0"/>
              </a:defRPr>
            </a:lvl1pPr>
          </a:lstStyle>
          <a:p>
            <a:pPr>
              <a:defRPr/>
            </a:pPr>
            <a:endParaRPr lang="en-US"/>
          </a:p>
        </p:txBody>
      </p:sp>
      <p:sp>
        <p:nvSpPr>
          <p:cNvPr id="5" name="Footer Placeholder 4"/>
          <p:cNvSpPr>
            <a:spLocks noGrp="1"/>
          </p:cNvSpPr>
          <p:nvPr>
            <p:ph type="ftr" sz="quarter" idx="3"/>
          </p:nvPr>
        </p:nvSpPr>
        <p:spPr>
          <a:xfrm>
            <a:off x="3429000" y="19050"/>
            <a:ext cx="4114800" cy="328613"/>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rgbClr val="FFFFFF"/>
                </a:solidFill>
                <a:latin typeface="Arial" charset="0"/>
              </a:defRPr>
            </a:lvl1pPr>
          </a:lstStyle>
          <a:p>
            <a:pPr>
              <a:defRPr/>
            </a:pPr>
            <a:endParaRPr lang="en-US"/>
          </a:p>
        </p:txBody>
      </p:sp>
      <p:sp>
        <p:nvSpPr>
          <p:cNvPr id="6" name="Slide Number Placeholder 5"/>
          <p:cNvSpPr>
            <a:spLocks noGrp="1"/>
          </p:cNvSpPr>
          <p:nvPr>
            <p:ph type="sldNum" sz="quarter" idx="4"/>
          </p:nvPr>
        </p:nvSpPr>
        <p:spPr>
          <a:xfrm>
            <a:off x="7620000" y="19050"/>
            <a:ext cx="1066800" cy="328613"/>
          </a:xfrm>
          <a:prstGeom prst="rect">
            <a:avLst/>
          </a:prstGeom>
        </p:spPr>
        <p:txBody>
          <a:bodyPr vert="horz" wrap="square" lIns="91440" tIns="45720" rIns="91440" bIns="45720" numCol="1" anchor="ctr" anchorCtr="0" compatLnSpc="1">
            <a:prstTxWarp prst="textNoShape">
              <a:avLst/>
            </a:prstTxWarp>
          </a:bodyPr>
          <a:lstStyle>
            <a:lvl1pPr>
              <a:defRPr sz="1400" b="1">
                <a:solidFill>
                  <a:srgbClr val="FFFFFF"/>
                </a:solidFill>
              </a:defRPr>
            </a:lvl1pPr>
          </a:lstStyle>
          <a:p>
            <a:fld id="{3A2A3A2C-93A2-4D33-8A60-C30C2D29E5A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33" r:id="rId1"/>
    <p:sldLayoutId id="2147483726" r:id="rId2"/>
    <p:sldLayoutId id="2147483734" r:id="rId3"/>
    <p:sldLayoutId id="2147483727" r:id="rId4"/>
    <p:sldLayoutId id="2147483735" r:id="rId5"/>
    <p:sldLayoutId id="2147483728" r:id="rId6"/>
    <p:sldLayoutId id="2147483729" r:id="rId7"/>
    <p:sldLayoutId id="2147483736" r:id="rId8"/>
    <p:sldLayoutId id="2147483730" r:id="rId9"/>
    <p:sldLayoutId id="2147483731" r:id="rId10"/>
    <p:sldLayoutId id="2147483732" r:id="rId11"/>
  </p:sldLayoutIdLst>
  <p:hf hdr="0" ftr="0" dt="0"/>
  <p:txStyles>
    <p:titleStyle>
      <a:lvl1pPr algn="l" rtl="0" eaLnBrk="0" fontAlgn="base" hangingPunct="0">
        <a:spcBef>
          <a:spcPct val="0"/>
        </a:spcBef>
        <a:spcAft>
          <a:spcPct val="0"/>
        </a:spcAft>
        <a:defRPr sz="4000" kern="1200" spc="-1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182563" indent="-182563"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563"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4888" indent="-182563"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xlian@kent.ed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cs.kent.edu/~xlian/"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wmf"/><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image" Target="../media/image23.png"/><Relationship Id="rId7" Type="http://schemas.openxmlformats.org/officeDocument/2006/relationships/image" Target="../media/image27.wmf"/><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26.wmf"/><Relationship Id="rId5" Type="http://schemas.openxmlformats.org/officeDocument/2006/relationships/image" Target="../media/image25.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3.wmf"/></Relationships>
</file>

<file path=ppt/slides/_rels/slide53.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04800" y="2133600"/>
            <a:ext cx="8763000" cy="1295400"/>
          </a:xfrm>
        </p:spPr>
        <p:txBody>
          <a:bodyPr>
            <a:normAutofit fontScale="90000"/>
          </a:bodyPr>
          <a:lstStyle/>
          <a:p>
            <a:pPr algn="ctr" eaLnBrk="1" fontAlgn="auto" hangingPunct="1">
              <a:spcAft>
                <a:spcPts val="0"/>
              </a:spcAft>
              <a:defRPr/>
            </a:pPr>
            <a:r>
              <a:rPr lang="en-US" alt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CS 43105 Data Mining Techniques </a:t>
            </a:r>
            <a:br>
              <a:rPr lang="en-US" alt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Chapter </a:t>
            </a:r>
            <a:r>
              <a:rPr lang="en-US" altLang="zh-CN" sz="4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a:t>
            </a:r>
            <a:r>
              <a:rPr lang="en-US" altLang="en-US" sz="4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4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Anomaly</a:t>
            </a:r>
            <a:r>
              <a:rPr lang="en-US" altLang="zh-CN" sz="4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/Outlier</a:t>
            </a:r>
            <a:endPar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1D64070D-7D9E-48E7-8B3C-B56B85A435C0}"/>
              </a:ext>
            </a:extLst>
          </p:cNvPr>
          <p:cNvSpPr txBox="1">
            <a:spLocks noChangeArrowheads="1"/>
          </p:cNvSpPr>
          <p:nvPr/>
        </p:nvSpPr>
        <p:spPr bwMode="auto">
          <a:xfrm>
            <a:off x="1479697" y="3733800"/>
            <a:ext cx="6184605" cy="2502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182563" indent="-182563"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563"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4888" indent="-182563"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None/>
            </a:pPr>
            <a:r>
              <a:rPr lang="en-US" altLang="en-US" sz="3200" b="1" dirty="0">
                <a:latin typeface="Times New Roman" panose="02020603050405020304" pitchFamily="18" charset="0"/>
                <a:cs typeface="Times New Roman" panose="02020603050405020304" pitchFamily="18" charset="0"/>
              </a:rPr>
              <a:t>Xiang Lian</a:t>
            </a:r>
          </a:p>
          <a:p>
            <a:pPr marL="0" indent="0" algn="ctr">
              <a:buNone/>
            </a:pPr>
            <a:r>
              <a:rPr lang="en-US" altLang="en-US" dirty="0">
                <a:latin typeface="Times New Roman" panose="02020603050405020304" pitchFamily="18" charset="0"/>
                <a:cs typeface="Times New Roman" panose="02020603050405020304" pitchFamily="18" charset="0"/>
              </a:rPr>
              <a:t>Department of Computer Science</a:t>
            </a:r>
          </a:p>
          <a:p>
            <a:pPr marL="0" indent="0" algn="ctr">
              <a:buNone/>
            </a:pPr>
            <a:r>
              <a:rPr lang="en-US" altLang="en-US" dirty="0">
                <a:latin typeface="Times New Roman" panose="02020603050405020304" pitchFamily="18" charset="0"/>
                <a:cs typeface="Times New Roman" panose="02020603050405020304" pitchFamily="18" charset="0"/>
              </a:rPr>
              <a:t>Kent State University</a:t>
            </a:r>
          </a:p>
          <a:p>
            <a:pPr marL="0" indent="0" algn="ctr">
              <a:buNone/>
            </a:pPr>
            <a:r>
              <a:rPr lang="en-US" altLang="en-US" b="1" dirty="0">
                <a:latin typeface="Times New Roman" panose="02020603050405020304" pitchFamily="18" charset="0"/>
                <a:cs typeface="Times New Roman" panose="02020603050405020304" pitchFamily="18" charset="0"/>
              </a:rPr>
              <a:t>Email: </a:t>
            </a:r>
            <a:r>
              <a:rPr lang="en-US" altLang="en-US" dirty="0">
                <a:solidFill>
                  <a:schemeClr val="accent1">
                    <a:lumMod val="75000"/>
                  </a:schemeClr>
                </a:solidFill>
                <a:latin typeface="Times New Roman" panose="02020603050405020304" pitchFamily="18" charset="0"/>
                <a:cs typeface="Times New Roman" panose="02020603050405020304" pitchFamily="18" charset="0"/>
                <a:hlinkClick r:id="rId3"/>
              </a:rPr>
              <a:t>xlian@kent.edu</a:t>
            </a:r>
            <a:r>
              <a:rPr lang="en-US" altLang="en-US" dirty="0">
                <a:solidFill>
                  <a:schemeClr val="accent1">
                    <a:lumMod val="75000"/>
                  </a:schemeClr>
                </a:solidFill>
                <a:latin typeface="Times New Roman" panose="02020603050405020304" pitchFamily="18" charset="0"/>
                <a:cs typeface="Times New Roman" panose="02020603050405020304" pitchFamily="18" charset="0"/>
              </a:rPr>
              <a:t> </a:t>
            </a:r>
          </a:p>
          <a:p>
            <a:pPr marL="0" indent="0" algn="ctr">
              <a:buNone/>
            </a:pPr>
            <a:r>
              <a:rPr lang="en-US" altLang="en-US" b="1" dirty="0">
                <a:latin typeface="Times New Roman" panose="02020603050405020304" pitchFamily="18" charset="0"/>
                <a:cs typeface="Times New Roman" panose="02020603050405020304" pitchFamily="18" charset="0"/>
              </a:rPr>
              <a:t>Homepage: </a:t>
            </a:r>
            <a:r>
              <a:rPr lang="en-US" altLang="en-US" dirty="0">
                <a:latin typeface="Times New Roman" panose="02020603050405020304" pitchFamily="18" charset="0"/>
                <a:cs typeface="Times New Roman" panose="02020603050405020304" pitchFamily="18" charset="0"/>
                <a:hlinkClick r:id="rId4"/>
              </a:rPr>
              <a:t>http://www.cs.kent.edu/~xlian/</a:t>
            </a:r>
            <a:r>
              <a:rPr lang="en-US" altLang="en-US" dirty="0">
                <a:latin typeface="Times New Roman" panose="02020603050405020304" pitchFamily="18" charset="0"/>
                <a:cs typeface="Times New Roman" panose="02020603050405020304" pitchFamily="18" charset="0"/>
              </a:rPr>
              <a:t> </a:t>
            </a:r>
          </a:p>
        </p:txBody>
      </p:sp>
      <p:sp>
        <p:nvSpPr>
          <p:cNvPr id="2" name="Slide Number Placeholder 1"/>
          <p:cNvSpPr>
            <a:spLocks noGrp="1"/>
          </p:cNvSpPr>
          <p:nvPr>
            <p:ph type="sldNum" sz="quarter" idx="12"/>
          </p:nvPr>
        </p:nvSpPr>
        <p:spPr/>
        <p:txBody>
          <a:bodyPr/>
          <a:lstStyle/>
          <a:p>
            <a:fld id="{49632751-6A04-4D5B-A4E5-21C3D9E886BE}" type="slidenum">
              <a:rPr lang="en-US" altLang="en-US" smtClean="0"/>
              <a:pPr/>
              <a:t>1</a:t>
            </a:fld>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152400" y="304800"/>
            <a:ext cx="8839200" cy="609600"/>
          </a:xfrm>
        </p:spPr>
        <p:txBody>
          <a:bodyPr>
            <a:noAutofit/>
          </a:bodyPr>
          <a:lstStyle/>
          <a:p>
            <a:pPr eaLnBrk="1" hangingPunct="1"/>
            <a:r>
              <a:rPr lang="en-US" altLang="en-US" dirty="0" smtClean="0"/>
              <a:t>Challenges of Outlier Detection</a:t>
            </a:r>
          </a:p>
        </p:txBody>
      </p:sp>
      <p:sp>
        <p:nvSpPr>
          <p:cNvPr id="8196" name="Rectangle 3"/>
          <p:cNvSpPr>
            <a:spLocks noChangeArrowheads="1"/>
          </p:cNvSpPr>
          <p:nvPr/>
        </p:nvSpPr>
        <p:spPr bwMode="auto">
          <a:xfrm>
            <a:off x="228600" y="990600"/>
            <a:ext cx="85344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20000"/>
              </a:spcBef>
              <a:buClr>
                <a:schemeClr val="folHlink"/>
              </a:buClr>
              <a:buSzPct val="60000"/>
              <a:buFont typeface="Wingdings" panose="05000000000000000000" pitchFamily="2" charset="2"/>
              <a:buChar char="n"/>
            </a:pPr>
            <a:r>
              <a:rPr lang="en-US" altLang="en-US" dirty="0">
                <a:latin typeface="Arial" panose="020B0604020202020204" pitchFamily="34" charset="0"/>
              </a:rPr>
              <a:t>Modeling normal objects and outliers properly</a:t>
            </a:r>
          </a:p>
          <a:p>
            <a:pPr lvl="1" algn="l" eaLnBrk="1" hangingPunct="1">
              <a:spcBef>
                <a:spcPct val="20000"/>
              </a:spcBef>
              <a:buClr>
                <a:schemeClr val="hlink"/>
              </a:buClr>
              <a:buSzPct val="55000"/>
              <a:buFont typeface="Wingdings" panose="05000000000000000000" pitchFamily="2" charset="2"/>
              <a:buChar char="n"/>
            </a:pPr>
            <a:r>
              <a:rPr lang="en-US" altLang="en-US" sz="2000" dirty="0">
                <a:latin typeface="Arial" panose="020B0604020202020204" pitchFamily="34" charset="0"/>
              </a:rPr>
              <a:t>Hard to enumerate all possible normal behaviors in an application</a:t>
            </a:r>
          </a:p>
          <a:p>
            <a:pPr lvl="1" algn="l" eaLnBrk="1" hangingPunct="1">
              <a:spcBef>
                <a:spcPct val="20000"/>
              </a:spcBef>
              <a:buClr>
                <a:schemeClr val="hlink"/>
              </a:buClr>
              <a:buSzPct val="55000"/>
              <a:buFont typeface="Wingdings" panose="05000000000000000000" pitchFamily="2" charset="2"/>
              <a:buChar char="n"/>
            </a:pPr>
            <a:r>
              <a:rPr lang="en-US" altLang="en-US" sz="2000" dirty="0">
                <a:latin typeface="Arial" panose="020B0604020202020204" pitchFamily="34" charset="0"/>
              </a:rPr>
              <a:t>The border between normal and outlier objects is often a gray area</a:t>
            </a:r>
          </a:p>
          <a:p>
            <a:pPr algn="l" eaLnBrk="1" hangingPunct="1">
              <a:spcBef>
                <a:spcPct val="20000"/>
              </a:spcBef>
              <a:buClr>
                <a:schemeClr val="folHlink"/>
              </a:buClr>
              <a:buSzPct val="60000"/>
              <a:buFont typeface="Wingdings" panose="05000000000000000000" pitchFamily="2" charset="2"/>
              <a:buChar char="n"/>
            </a:pPr>
            <a:r>
              <a:rPr lang="en-US" altLang="en-US" dirty="0">
                <a:latin typeface="Arial" panose="020B0604020202020204" pitchFamily="34" charset="0"/>
              </a:rPr>
              <a:t>Application-specific outlier detection</a:t>
            </a:r>
          </a:p>
          <a:p>
            <a:pPr lvl="1" algn="l" eaLnBrk="1" hangingPunct="1">
              <a:spcBef>
                <a:spcPct val="20000"/>
              </a:spcBef>
              <a:buClr>
                <a:schemeClr val="hlink"/>
              </a:buClr>
              <a:buSzPct val="55000"/>
              <a:buFont typeface="Wingdings" panose="05000000000000000000" pitchFamily="2" charset="2"/>
              <a:buChar char="n"/>
            </a:pPr>
            <a:r>
              <a:rPr lang="en-US" altLang="en-US" sz="2000" dirty="0">
                <a:latin typeface="Arial" panose="020B0604020202020204" pitchFamily="34" charset="0"/>
              </a:rPr>
              <a:t>Choice of distance measure among objects and the model of relationship among objects are often application-dependent</a:t>
            </a:r>
          </a:p>
          <a:p>
            <a:pPr lvl="1" algn="l" eaLnBrk="1" hangingPunct="1">
              <a:spcBef>
                <a:spcPct val="20000"/>
              </a:spcBef>
              <a:buClr>
                <a:schemeClr val="hlink"/>
              </a:buClr>
              <a:buSzPct val="55000"/>
              <a:buFont typeface="Wingdings" panose="05000000000000000000" pitchFamily="2" charset="2"/>
              <a:buChar char="n"/>
            </a:pPr>
            <a:r>
              <a:rPr lang="en-US" altLang="en-US" sz="2000" dirty="0">
                <a:latin typeface="Arial" panose="020B0604020202020204" pitchFamily="34" charset="0"/>
              </a:rPr>
              <a:t>E.g., clinic data: a small deviation could be an outlier; while in marketing analysis, larger fluctuations</a:t>
            </a:r>
          </a:p>
          <a:p>
            <a:pPr algn="l" eaLnBrk="1" hangingPunct="1">
              <a:spcBef>
                <a:spcPct val="20000"/>
              </a:spcBef>
              <a:buClr>
                <a:schemeClr val="folHlink"/>
              </a:buClr>
              <a:buSzPct val="60000"/>
              <a:buFont typeface="Wingdings" panose="05000000000000000000" pitchFamily="2" charset="2"/>
              <a:buChar char="n"/>
            </a:pPr>
            <a:r>
              <a:rPr lang="en-US" altLang="en-US" dirty="0">
                <a:latin typeface="Arial" panose="020B0604020202020204" pitchFamily="34" charset="0"/>
              </a:rPr>
              <a:t>Handling noise in outlier detection</a:t>
            </a:r>
          </a:p>
          <a:p>
            <a:pPr lvl="1" algn="l" eaLnBrk="1" hangingPunct="1">
              <a:spcBef>
                <a:spcPct val="20000"/>
              </a:spcBef>
              <a:buClr>
                <a:schemeClr val="hlink"/>
              </a:buClr>
              <a:buSzPct val="55000"/>
              <a:buFont typeface="Wingdings" panose="05000000000000000000" pitchFamily="2" charset="2"/>
              <a:buChar char="n"/>
            </a:pPr>
            <a:r>
              <a:rPr lang="en-US" altLang="en-US" sz="2000" dirty="0">
                <a:latin typeface="Arial" panose="020B0604020202020204" pitchFamily="34" charset="0"/>
              </a:rPr>
              <a:t>Noise may distort the normal objects and blur the distinction between normal objects and outliers.  It may help hide outliers and reduce the effectiveness of outlier detection </a:t>
            </a:r>
          </a:p>
          <a:p>
            <a:pPr algn="l" eaLnBrk="1" hangingPunct="1">
              <a:spcBef>
                <a:spcPct val="20000"/>
              </a:spcBef>
              <a:buClr>
                <a:schemeClr val="folHlink"/>
              </a:buClr>
              <a:buSzPct val="60000"/>
              <a:buFont typeface="Wingdings" panose="05000000000000000000" pitchFamily="2" charset="2"/>
              <a:buChar char="n"/>
            </a:pPr>
            <a:r>
              <a:rPr lang="en-US" altLang="en-US" dirty="0">
                <a:latin typeface="Arial" panose="020B0604020202020204" pitchFamily="34" charset="0"/>
              </a:rPr>
              <a:t>Understandability</a:t>
            </a:r>
          </a:p>
          <a:p>
            <a:pPr lvl="1" algn="l" eaLnBrk="1" hangingPunct="1">
              <a:spcBef>
                <a:spcPct val="20000"/>
              </a:spcBef>
              <a:buClr>
                <a:schemeClr val="hlink"/>
              </a:buClr>
              <a:buSzPct val="55000"/>
              <a:buFont typeface="Wingdings" panose="05000000000000000000" pitchFamily="2" charset="2"/>
              <a:buChar char="n"/>
            </a:pPr>
            <a:r>
              <a:rPr lang="en-US" altLang="en-US" sz="2000" dirty="0">
                <a:latin typeface="Arial" panose="020B0604020202020204" pitchFamily="34" charset="0"/>
              </a:rPr>
              <a:t>Understand why these are outliers: Justification of the detection</a:t>
            </a:r>
          </a:p>
          <a:p>
            <a:pPr lvl="1" algn="l" eaLnBrk="1" hangingPunct="1">
              <a:spcBef>
                <a:spcPct val="20000"/>
              </a:spcBef>
              <a:buClr>
                <a:schemeClr val="hlink"/>
              </a:buClr>
              <a:buSzPct val="55000"/>
              <a:buFont typeface="Wingdings" panose="05000000000000000000" pitchFamily="2" charset="2"/>
              <a:buChar char="n"/>
            </a:pPr>
            <a:r>
              <a:rPr lang="en-US" altLang="en-US" sz="2000" dirty="0">
                <a:latin typeface="Arial" panose="020B0604020202020204" pitchFamily="34" charset="0"/>
              </a:rPr>
              <a:t>Specify the degree of an outlier: the unlikelihood of the object being generated by a normal mechanism</a:t>
            </a:r>
          </a:p>
        </p:txBody>
      </p:sp>
      <p:sp>
        <p:nvSpPr>
          <p:cNvPr id="2" name="Slide Number Placeholder 1"/>
          <p:cNvSpPr>
            <a:spLocks noGrp="1"/>
          </p:cNvSpPr>
          <p:nvPr>
            <p:ph type="sldNum" sz="quarter" idx="12"/>
          </p:nvPr>
        </p:nvSpPr>
        <p:spPr/>
        <p:txBody>
          <a:bodyPr/>
          <a:lstStyle/>
          <a:p>
            <a:fld id="{5F6A5BDC-0021-492F-A401-21E70EA4FB73}" type="slidenum">
              <a:rPr lang="en-US" altLang="en-US" smtClean="0"/>
              <a:pPr/>
              <a:t>10</a:t>
            </a:fld>
            <a:endParaRPr lang="en-US" altLang="en-US"/>
          </a:p>
        </p:txBody>
      </p:sp>
    </p:spTree>
    <p:extLst>
      <p:ext uri="{BB962C8B-B14F-4D97-AF65-F5344CB8AC3E}">
        <p14:creationId xmlns:p14="http://schemas.microsoft.com/office/powerpoint/2010/main" val="10399159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body" idx="4294967295"/>
          </p:nvPr>
        </p:nvSpPr>
        <p:spPr>
          <a:xfrm>
            <a:off x="304800" y="1066800"/>
            <a:ext cx="8534400" cy="5486400"/>
          </a:xfrm>
          <a:noFill/>
        </p:spPr>
        <p:txBody>
          <a:bodyPr lIns="92075" tIns="46038" rIns="92075" bIns="46038"/>
          <a:lstStyle/>
          <a:p>
            <a:pPr marL="533400" indent="-533400">
              <a:lnSpc>
                <a:spcPct val="120000"/>
              </a:lnSpc>
            </a:pPr>
            <a:r>
              <a:rPr lang="en-US" altLang="en-US" smtClean="0"/>
              <a:t>Outlier and Outlier Analysis</a:t>
            </a:r>
          </a:p>
          <a:p>
            <a:pPr marL="533400" indent="-533400">
              <a:lnSpc>
                <a:spcPct val="120000"/>
              </a:lnSpc>
            </a:pPr>
            <a:r>
              <a:rPr lang="en-US" altLang="en-US" smtClean="0"/>
              <a:t>Outlier Detection Methods</a:t>
            </a:r>
          </a:p>
          <a:p>
            <a:pPr marL="533400" indent="-533400">
              <a:lnSpc>
                <a:spcPct val="120000"/>
              </a:lnSpc>
            </a:pPr>
            <a:r>
              <a:rPr lang="en-US" altLang="en-US" smtClean="0"/>
              <a:t>Statistical Approaches</a:t>
            </a:r>
          </a:p>
          <a:p>
            <a:pPr marL="533400" indent="-533400">
              <a:lnSpc>
                <a:spcPct val="120000"/>
              </a:lnSpc>
            </a:pPr>
            <a:r>
              <a:rPr lang="en-US" altLang="en-US" smtClean="0"/>
              <a:t>Proximity-Base Approaches</a:t>
            </a:r>
          </a:p>
          <a:p>
            <a:pPr marL="533400" indent="-533400">
              <a:lnSpc>
                <a:spcPct val="120000"/>
              </a:lnSpc>
            </a:pPr>
            <a:r>
              <a:rPr lang="en-US" altLang="en-US" smtClean="0"/>
              <a:t>Clustering-Base Approaches</a:t>
            </a:r>
          </a:p>
          <a:p>
            <a:pPr marL="533400" indent="-533400">
              <a:lnSpc>
                <a:spcPct val="120000"/>
              </a:lnSpc>
            </a:pPr>
            <a:r>
              <a:rPr lang="en-US" altLang="en-US" smtClean="0"/>
              <a:t>Classification Approaches</a:t>
            </a:r>
          </a:p>
          <a:p>
            <a:pPr marL="533400" indent="-533400">
              <a:lnSpc>
                <a:spcPct val="120000"/>
              </a:lnSpc>
            </a:pPr>
            <a:r>
              <a:rPr lang="en-US" altLang="en-US" smtClean="0"/>
              <a:t>Mining Contextual and Collective Outliers</a:t>
            </a:r>
          </a:p>
          <a:p>
            <a:pPr marL="533400" indent="-533400">
              <a:lnSpc>
                <a:spcPct val="120000"/>
              </a:lnSpc>
            </a:pPr>
            <a:r>
              <a:rPr lang="en-US" altLang="en-US" smtClean="0"/>
              <a:t>Outlier Detection in High Dimensional Data</a:t>
            </a:r>
          </a:p>
          <a:p>
            <a:pPr marL="533400" indent="-533400">
              <a:lnSpc>
                <a:spcPct val="120000"/>
              </a:lnSpc>
            </a:pPr>
            <a:r>
              <a:rPr lang="en-US" altLang="en-US" smtClean="0"/>
              <a:t>Summary</a:t>
            </a:r>
          </a:p>
        </p:txBody>
      </p:sp>
      <p:sp>
        <p:nvSpPr>
          <p:cNvPr id="9221" name="AutoShape 5"/>
          <p:cNvSpPr>
            <a:spLocks noChangeArrowheads="1"/>
          </p:cNvSpPr>
          <p:nvPr/>
        </p:nvSpPr>
        <p:spPr bwMode="auto">
          <a:xfrm rot="9426988">
            <a:off x="5334000" y="1600200"/>
            <a:ext cx="381000" cy="5334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5F6A5BDC-0021-492F-A401-21E70EA4FB73}" type="slidenum">
              <a:rPr lang="en-US" altLang="en-US" smtClean="0"/>
              <a:pPr/>
              <a:t>11</a:t>
            </a:fld>
            <a:endParaRPr lang="en-US" altLang="en-US"/>
          </a:p>
        </p:txBody>
      </p:sp>
      <p:sp>
        <p:nvSpPr>
          <p:cNvPr id="7" name="Rectangle 2"/>
          <p:cNvSpPr txBox="1">
            <a:spLocks noChangeArrowheads="1"/>
          </p:cNvSpPr>
          <p:nvPr/>
        </p:nvSpPr>
        <p:spPr>
          <a:xfrm>
            <a:off x="304800" y="347663"/>
            <a:ext cx="9144000" cy="762000"/>
          </a:xfrm>
          <a:prstGeom prst="rect">
            <a:avLst/>
          </a:prstGeom>
          <a:noFill/>
        </p:spPr>
        <p:txBody>
          <a:bodyPr lIns="92075" tIns="46038" rIns="92075" bIns="46038" anchor="ctr"/>
          <a:lstStyle>
            <a:lvl1pPr algn="l" rtl="0" eaLnBrk="0" fontAlgn="base" hangingPunct="0">
              <a:spcBef>
                <a:spcPct val="0"/>
              </a:spcBef>
              <a:spcAft>
                <a:spcPct val="0"/>
              </a:spcAft>
              <a:defRPr sz="4000" kern="1200" spc="-1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eaLnBrk="1" hangingPunct="1"/>
            <a:r>
              <a:rPr lang="en-US" altLang="zh-CN" smtClean="0"/>
              <a:t>Outline</a:t>
            </a:r>
            <a:endParaRPr lang="en-US" altLang="en-US" dirty="0" smtClean="0">
              <a:ea typeface="PMingLiU" pitchFamily="18" charset="-120"/>
            </a:endParaRPr>
          </a:p>
        </p:txBody>
      </p:sp>
    </p:spTree>
    <p:extLst>
      <p:ext uri="{BB962C8B-B14F-4D97-AF65-F5344CB8AC3E}">
        <p14:creationId xmlns:p14="http://schemas.microsoft.com/office/powerpoint/2010/main" val="216260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67640" y="381000"/>
            <a:ext cx="9144000" cy="609600"/>
          </a:xfrm>
        </p:spPr>
        <p:txBody>
          <a:bodyPr/>
          <a:lstStyle/>
          <a:p>
            <a:r>
              <a:rPr lang="en-US" altLang="en-US" sz="3200" dirty="0" smtClean="0"/>
              <a:t>Classifications of Outlier </a:t>
            </a:r>
            <a:r>
              <a:rPr lang="en-US" altLang="en-US" sz="3200" dirty="0" smtClean="0"/>
              <a:t>Detection </a:t>
            </a:r>
            <a:r>
              <a:rPr lang="en-US" altLang="en-US" sz="3200" dirty="0" smtClean="0"/>
              <a:t>Methods</a:t>
            </a:r>
            <a:endParaRPr lang="en-US" altLang="en-US" sz="3200" dirty="0" smtClean="0"/>
          </a:p>
        </p:txBody>
      </p:sp>
      <p:sp>
        <p:nvSpPr>
          <p:cNvPr id="10243" name="Rectangle 3"/>
          <p:cNvSpPr>
            <a:spLocks noGrp="1" noChangeArrowheads="1"/>
          </p:cNvSpPr>
          <p:nvPr>
            <p:ph type="body" idx="1"/>
          </p:nvPr>
        </p:nvSpPr>
        <p:spPr>
          <a:xfrm>
            <a:off x="152400" y="990600"/>
            <a:ext cx="8763000" cy="5562600"/>
          </a:xfrm>
        </p:spPr>
        <p:txBody>
          <a:bodyPr/>
          <a:lstStyle/>
          <a:p>
            <a:r>
              <a:rPr lang="en-US" altLang="en-US" sz="2800" dirty="0" smtClean="0"/>
              <a:t>Two ways to categorize outlier detection methods: </a:t>
            </a:r>
          </a:p>
          <a:p>
            <a:pPr lvl="1"/>
            <a:r>
              <a:rPr lang="en-US" altLang="en-US" sz="2400" dirty="0" smtClean="0"/>
              <a:t>Based on </a:t>
            </a:r>
            <a:r>
              <a:rPr lang="en-US" altLang="en-US" sz="2400" u="sng" dirty="0" smtClean="0"/>
              <a:t>whether user-</a:t>
            </a:r>
            <a:r>
              <a:rPr lang="en-US" altLang="en-US" sz="2400" i="1" u="sng" dirty="0" smtClean="0"/>
              <a:t>labeled</a:t>
            </a:r>
            <a:r>
              <a:rPr lang="en-US" altLang="en-US" sz="2400" u="sng" dirty="0" smtClean="0"/>
              <a:t> examples of outliers can be obtained</a:t>
            </a:r>
            <a:r>
              <a:rPr lang="en-US" altLang="en-US" sz="2400" dirty="0" smtClean="0"/>
              <a:t>: </a:t>
            </a:r>
          </a:p>
          <a:p>
            <a:pPr lvl="2"/>
            <a:r>
              <a:rPr lang="en-US" altLang="en-US" sz="2400" dirty="0" smtClean="0"/>
              <a:t>Supervised</a:t>
            </a:r>
            <a:r>
              <a:rPr lang="en-US" altLang="en-US" sz="2400" dirty="0"/>
              <a:t> methods</a:t>
            </a:r>
            <a:endParaRPr lang="en-US" altLang="en-US" sz="2400" dirty="0" smtClean="0"/>
          </a:p>
          <a:p>
            <a:pPr lvl="2"/>
            <a:r>
              <a:rPr lang="en-US" altLang="en-US" sz="2400" dirty="0"/>
              <a:t>Unsupervised methods</a:t>
            </a:r>
          </a:p>
          <a:p>
            <a:pPr lvl="2"/>
            <a:r>
              <a:rPr lang="en-US" altLang="en-US" sz="2400" dirty="0" smtClean="0"/>
              <a:t>Semi-supervised </a:t>
            </a:r>
            <a:r>
              <a:rPr lang="en-US" altLang="en-US" sz="2400" dirty="0"/>
              <a:t>methods</a:t>
            </a:r>
            <a:endParaRPr lang="en-US" altLang="en-US" sz="2400" dirty="0" smtClean="0"/>
          </a:p>
          <a:p>
            <a:pPr lvl="1"/>
            <a:r>
              <a:rPr lang="en-US" altLang="en-US" sz="2400" dirty="0" smtClean="0"/>
              <a:t>Based on </a:t>
            </a:r>
            <a:r>
              <a:rPr lang="en-US" altLang="en-US" sz="2400" i="1" u="sng" dirty="0" smtClean="0"/>
              <a:t>assumptions about normal data and outliers</a:t>
            </a:r>
            <a:r>
              <a:rPr lang="en-US" altLang="en-US" sz="2400" dirty="0" smtClean="0"/>
              <a:t>:</a:t>
            </a:r>
          </a:p>
          <a:p>
            <a:pPr lvl="2"/>
            <a:r>
              <a:rPr lang="en-US" altLang="en-US" sz="2400" dirty="0" smtClean="0"/>
              <a:t>Statistical </a:t>
            </a:r>
            <a:r>
              <a:rPr lang="en-US" altLang="en-US" sz="2400" dirty="0"/>
              <a:t>methods</a:t>
            </a:r>
            <a:endParaRPr lang="en-US" altLang="en-US" sz="2400" dirty="0" smtClean="0"/>
          </a:p>
          <a:p>
            <a:pPr lvl="2"/>
            <a:r>
              <a:rPr lang="en-US" altLang="en-US" sz="2400" dirty="0" smtClean="0"/>
              <a:t>Proximity-based</a:t>
            </a:r>
            <a:r>
              <a:rPr lang="en-US" altLang="en-US" sz="2400" dirty="0"/>
              <a:t> methods</a:t>
            </a:r>
            <a:endParaRPr lang="en-US" altLang="en-US" sz="2400" dirty="0" smtClean="0"/>
          </a:p>
          <a:p>
            <a:pPr lvl="2"/>
            <a:r>
              <a:rPr lang="en-US" altLang="en-US" sz="2400" dirty="0" smtClean="0"/>
              <a:t>Clustering-based methods</a:t>
            </a:r>
            <a:endParaRPr lang="en-US" altLang="en-US" sz="2400" dirty="0" smtClean="0"/>
          </a:p>
        </p:txBody>
      </p:sp>
      <p:sp>
        <p:nvSpPr>
          <p:cNvPr id="2" name="Slide Number Placeholder 1"/>
          <p:cNvSpPr>
            <a:spLocks noGrp="1"/>
          </p:cNvSpPr>
          <p:nvPr>
            <p:ph type="sldNum" sz="quarter" idx="12"/>
          </p:nvPr>
        </p:nvSpPr>
        <p:spPr/>
        <p:txBody>
          <a:bodyPr/>
          <a:lstStyle/>
          <a:p>
            <a:fld id="{49632751-6A04-4D5B-A4E5-21C3D9E886BE}" type="slidenum">
              <a:rPr lang="en-US" altLang="en-US" smtClean="0"/>
              <a:pPr/>
              <a:t>12</a:t>
            </a:fld>
            <a:endParaRPr lang="en-US" altLang="en-US"/>
          </a:p>
        </p:txBody>
      </p:sp>
    </p:spTree>
    <p:extLst>
      <p:ext uri="{BB962C8B-B14F-4D97-AF65-F5344CB8AC3E}">
        <p14:creationId xmlns:p14="http://schemas.microsoft.com/office/powerpoint/2010/main" val="40915348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67640" y="381000"/>
            <a:ext cx="9144000" cy="609600"/>
          </a:xfrm>
        </p:spPr>
        <p:txBody>
          <a:bodyPr/>
          <a:lstStyle/>
          <a:p>
            <a:r>
              <a:rPr lang="en-US" altLang="en-US" sz="3200" dirty="0" smtClean="0"/>
              <a:t>Outlier Detection I: Supervised Methods</a:t>
            </a:r>
          </a:p>
        </p:txBody>
      </p:sp>
      <p:sp>
        <p:nvSpPr>
          <p:cNvPr id="10243" name="Rectangle 3"/>
          <p:cNvSpPr>
            <a:spLocks noGrp="1" noChangeArrowheads="1"/>
          </p:cNvSpPr>
          <p:nvPr>
            <p:ph type="body" idx="1"/>
          </p:nvPr>
        </p:nvSpPr>
        <p:spPr>
          <a:xfrm>
            <a:off x="152400" y="990600"/>
            <a:ext cx="8763000" cy="5562600"/>
          </a:xfrm>
        </p:spPr>
        <p:txBody>
          <a:bodyPr/>
          <a:lstStyle/>
          <a:p>
            <a:pPr>
              <a:lnSpc>
                <a:spcPct val="90000"/>
              </a:lnSpc>
            </a:pPr>
            <a:r>
              <a:rPr lang="en-US" altLang="en-US" sz="2800" dirty="0" smtClean="0"/>
              <a:t>Modeling </a:t>
            </a:r>
            <a:r>
              <a:rPr lang="en-US" altLang="en-US" sz="2800" dirty="0" smtClean="0"/>
              <a:t>outlier detection as a </a:t>
            </a:r>
            <a:r>
              <a:rPr lang="en-US" altLang="en-US" sz="2800" b="1" u="sng" dirty="0" smtClean="0"/>
              <a:t>classification problem</a:t>
            </a:r>
          </a:p>
          <a:p>
            <a:pPr lvl="1">
              <a:lnSpc>
                <a:spcPct val="90000"/>
              </a:lnSpc>
            </a:pPr>
            <a:r>
              <a:rPr lang="en-US" altLang="en-US" sz="2200" dirty="0" smtClean="0"/>
              <a:t>Samples examined by domain experts used for training &amp; testing</a:t>
            </a:r>
          </a:p>
          <a:p>
            <a:pPr>
              <a:lnSpc>
                <a:spcPct val="90000"/>
              </a:lnSpc>
            </a:pPr>
            <a:r>
              <a:rPr lang="en-US" altLang="en-US" sz="2800" dirty="0" smtClean="0"/>
              <a:t>Methods for Learning a classifier for outlier detection effectively:</a:t>
            </a:r>
          </a:p>
          <a:p>
            <a:pPr lvl="1">
              <a:lnSpc>
                <a:spcPct val="90000"/>
              </a:lnSpc>
            </a:pPr>
            <a:r>
              <a:rPr lang="en-US" altLang="en-US" sz="2200" dirty="0" smtClean="0"/>
              <a:t>Model normal objects &amp; report those not matching the model as outliers, or</a:t>
            </a:r>
          </a:p>
          <a:p>
            <a:pPr lvl="1">
              <a:lnSpc>
                <a:spcPct val="90000"/>
              </a:lnSpc>
            </a:pPr>
            <a:r>
              <a:rPr lang="en-US" altLang="en-US" sz="2200" dirty="0" smtClean="0"/>
              <a:t>Model outliers and treat those not matching the model as normal</a:t>
            </a:r>
          </a:p>
          <a:p>
            <a:pPr>
              <a:lnSpc>
                <a:spcPct val="90000"/>
              </a:lnSpc>
            </a:pPr>
            <a:r>
              <a:rPr lang="en-US" altLang="en-US" sz="2800" dirty="0" smtClean="0"/>
              <a:t>Challenges</a:t>
            </a:r>
          </a:p>
          <a:p>
            <a:pPr lvl="1">
              <a:lnSpc>
                <a:spcPct val="90000"/>
              </a:lnSpc>
            </a:pPr>
            <a:r>
              <a:rPr lang="en-US" altLang="en-US" sz="2200" dirty="0" smtClean="0"/>
              <a:t>Imbalanced classes, i.e., outliers are rare: Boost the outlier class and make up some artificial outliers</a:t>
            </a:r>
          </a:p>
          <a:p>
            <a:pPr lvl="1">
              <a:lnSpc>
                <a:spcPct val="90000"/>
              </a:lnSpc>
            </a:pPr>
            <a:r>
              <a:rPr lang="en-US" altLang="en-US" sz="2200" dirty="0" smtClean="0"/>
              <a:t>Catch as many outliers as possible, i.e., recall is more important than accuracy (i.e., not mislabeling normal objects as outliers)</a:t>
            </a:r>
            <a:endParaRPr lang="en-US" altLang="en-US" dirty="0" smtClean="0"/>
          </a:p>
        </p:txBody>
      </p:sp>
      <p:sp>
        <p:nvSpPr>
          <p:cNvPr id="2" name="Slide Number Placeholder 1"/>
          <p:cNvSpPr>
            <a:spLocks noGrp="1"/>
          </p:cNvSpPr>
          <p:nvPr>
            <p:ph type="sldNum" sz="quarter" idx="12"/>
          </p:nvPr>
        </p:nvSpPr>
        <p:spPr/>
        <p:txBody>
          <a:bodyPr/>
          <a:lstStyle/>
          <a:p>
            <a:fld id="{49632751-6A04-4D5B-A4E5-21C3D9E886BE}" type="slidenum">
              <a:rPr lang="en-US" altLang="en-US" smtClean="0"/>
              <a:pPr/>
              <a:t>13</a:t>
            </a:fld>
            <a:endParaRPr lang="en-US" altLang="en-US"/>
          </a:p>
        </p:txBody>
      </p:sp>
    </p:spTree>
    <p:extLst>
      <p:ext uri="{BB962C8B-B14F-4D97-AF65-F5344CB8AC3E}">
        <p14:creationId xmlns:p14="http://schemas.microsoft.com/office/powerpoint/2010/main" val="12527858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52400" y="152400"/>
            <a:ext cx="8229600" cy="990600"/>
          </a:xfrm>
        </p:spPr>
        <p:txBody>
          <a:bodyPr/>
          <a:lstStyle/>
          <a:p>
            <a:r>
              <a:rPr lang="en-US" altLang="en-US" sz="3200" dirty="0" smtClean="0"/>
              <a:t>Outlier Detection II: Unsupervised Methods </a:t>
            </a:r>
          </a:p>
        </p:txBody>
      </p:sp>
      <p:sp>
        <p:nvSpPr>
          <p:cNvPr id="11267" name="Rectangle 3"/>
          <p:cNvSpPr>
            <a:spLocks noGrp="1" noChangeArrowheads="1"/>
          </p:cNvSpPr>
          <p:nvPr>
            <p:ph type="body" idx="1"/>
          </p:nvPr>
        </p:nvSpPr>
        <p:spPr>
          <a:xfrm>
            <a:off x="106680" y="990600"/>
            <a:ext cx="8991600" cy="5486400"/>
          </a:xfrm>
        </p:spPr>
        <p:txBody>
          <a:bodyPr/>
          <a:lstStyle/>
          <a:p>
            <a:pPr>
              <a:lnSpc>
                <a:spcPct val="90000"/>
              </a:lnSpc>
            </a:pPr>
            <a:r>
              <a:rPr lang="en-US" altLang="en-US" sz="2800" dirty="0" smtClean="0">
                <a:latin typeface="+mj-lt"/>
              </a:rPr>
              <a:t>Assume the normal objects are somewhat </a:t>
            </a:r>
            <a:r>
              <a:rPr lang="zh-CN" altLang="en-US" sz="2800" dirty="0" smtClean="0">
                <a:latin typeface="+mj-lt"/>
              </a:rPr>
              <a:t>“</a:t>
            </a:r>
            <a:r>
              <a:rPr lang="en-US" altLang="en-US" sz="2800" b="1" u="sng" dirty="0" smtClean="0">
                <a:latin typeface="+mj-lt"/>
              </a:rPr>
              <a:t>clustered</a:t>
            </a:r>
            <a:r>
              <a:rPr lang="zh-CN" altLang="en-US" sz="2800" dirty="0" smtClean="0">
                <a:latin typeface="+mj-lt"/>
              </a:rPr>
              <a:t>”</a:t>
            </a:r>
            <a:r>
              <a:rPr lang="en-US" altLang="en-US" sz="2800" dirty="0" smtClean="0">
                <a:latin typeface="+mj-lt"/>
              </a:rPr>
              <a:t> </a:t>
            </a:r>
            <a:r>
              <a:rPr lang="en-US" altLang="en-US" sz="2800" dirty="0" smtClean="0">
                <a:latin typeface="+mj-lt"/>
              </a:rPr>
              <a:t>into multiple groups, each having some distinct features</a:t>
            </a:r>
          </a:p>
          <a:p>
            <a:pPr>
              <a:lnSpc>
                <a:spcPct val="90000"/>
              </a:lnSpc>
            </a:pPr>
            <a:r>
              <a:rPr lang="en-US" altLang="en-US" sz="2800" dirty="0" smtClean="0">
                <a:latin typeface="+mj-lt"/>
              </a:rPr>
              <a:t>An outlier is expected to be far away from any groups of normal objects</a:t>
            </a:r>
          </a:p>
          <a:p>
            <a:pPr>
              <a:lnSpc>
                <a:spcPct val="90000"/>
              </a:lnSpc>
            </a:pPr>
            <a:r>
              <a:rPr lang="en-US" altLang="en-US" sz="2800" dirty="0" smtClean="0">
                <a:latin typeface="+mj-lt"/>
              </a:rPr>
              <a:t>Weakness: Cannot detect collective outlier effectively</a:t>
            </a:r>
          </a:p>
          <a:p>
            <a:pPr>
              <a:lnSpc>
                <a:spcPct val="90000"/>
              </a:lnSpc>
            </a:pPr>
            <a:r>
              <a:rPr lang="en-US" altLang="en-US" sz="2800" dirty="0" smtClean="0"/>
              <a:t>Many </a:t>
            </a:r>
            <a:r>
              <a:rPr lang="en-US" altLang="en-US" sz="2800" dirty="0" smtClean="0"/>
              <a:t>clustering methods can be adapted for unsupervised methods</a:t>
            </a:r>
          </a:p>
          <a:p>
            <a:pPr lvl="1">
              <a:lnSpc>
                <a:spcPct val="90000"/>
              </a:lnSpc>
            </a:pPr>
            <a:r>
              <a:rPr lang="en-US" altLang="en-US" sz="2400" dirty="0" smtClean="0"/>
              <a:t>Find clusters, then outliers: not belonging to any cluster</a:t>
            </a:r>
          </a:p>
          <a:p>
            <a:pPr lvl="1">
              <a:lnSpc>
                <a:spcPct val="90000"/>
              </a:lnSpc>
            </a:pPr>
            <a:r>
              <a:rPr lang="en-US" altLang="en-US" sz="2400" dirty="0" smtClean="0"/>
              <a:t>Problem 1: Hard to distinguish noise from outliers</a:t>
            </a:r>
          </a:p>
          <a:p>
            <a:pPr lvl="1">
              <a:lnSpc>
                <a:spcPct val="90000"/>
              </a:lnSpc>
            </a:pPr>
            <a:r>
              <a:rPr lang="en-US" altLang="en-US" sz="2400" dirty="0" smtClean="0"/>
              <a:t>Problem 2: Costly since first clustering: but far less outliers than normal objects </a:t>
            </a:r>
          </a:p>
          <a:p>
            <a:pPr lvl="2">
              <a:lnSpc>
                <a:spcPct val="90000"/>
              </a:lnSpc>
            </a:pPr>
            <a:r>
              <a:rPr lang="en-US" altLang="en-US" sz="2000" dirty="0" smtClean="0"/>
              <a:t>Newer methods: tackle outliers directly</a:t>
            </a:r>
          </a:p>
        </p:txBody>
      </p:sp>
      <p:sp>
        <p:nvSpPr>
          <p:cNvPr id="2" name="Slide Number Placeholder 1"/>
          <p:cNvSpPr>
            <a:spLocks noGrp="1"/>
          </p:cNvSpPr>
          <p:nvPr>
            <p:ph type="sldNum" sz="quarter" idx="12"/>
          </p:nvPr>
        </p:nvSpPr>
        <p:spPr/>
        <p:txBody>
          <a:bodyPr/>
          <a:lstStyle/>
          <a:p>
            <a:fld id="{49632751-6A04-4D5B-A4E5-21C3D9E886BE}" type="slidenum">
              <a:rPr lang="en-US" altLang="en-US" smtClean="0"/>
              <a:pPr/>
              <a:t>14</a:t>
            </a:fld>
            <a:endParaRPr lang="en-US" altLang="en-US"/>
          </a:p>
        </p:txBody>
      </p:sp>
    </p:spTree>
    <p:extLst>
      <p:ext uri="{BB962C8B-B14F-4D97-AF65-F5344CB8AC3E}">
        <p14:creationId xmlns:p14="http://schemas.microsoft.com/office/powerpoint/2010/main" val="3560838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52400" y="152400"/>
            <a:ext cx="8229600" cy="990600"/>
          </a:xfrm>
        </p:spPr>
        <p:txBody>
          <a:bodyPr/>
          <a:lstStyle/>
          <a:p>
            <a:r>
              <a:rPr lang="en-US" altLang="en-US" sz="3200" dirty="0" smtClean="0"/>
              <a:t>Outlier Detection III: Semi-Supervised Methods </a:t>
            </a:r>
          </a:p>
        </p:txBody>
      </p:sp>
      <p:sp>
        <p:nvSpPr>
          <p:cNvPr id="12291" name="Rectangle 3"/>
          <p:cNvSpPr>
            <a:spLocks noGrp="1" noChangeArrowheads="1"/>
          </p:cNvSpPr>
          <p:nvPr>
            <p:ph type="body" idx="1"/>
          </p:nvPr>
        </p:nvSpPr>
        <p:spPr>
          <a:xfrm>
            <a:off x="152400" y="838200"/>
            <a:ext cx="8915400" cy="6019800"/>
          </a:xfrm>
        </p:spPr>
        <p:txBody>
          <a:bodyPr/>
          <a:lstStyle/>
          <a:p>
            <a:pPr>
              <a:lnSpc>
                <a:spcPct val="90000"/>
              </a:lnSpc>
              <a:spcBef>
                <a:spcPts val="300"/>
              </a:spcBef>
            </a:pPr>
            <a:r>
              <a:rPr lang="en-US" altLang="en-US" sz="2800" dirty="0" smtClean="0"/>
              <a:t>Situation: In many applications, the number of labeled data is often small: Labels could be on outliers only, normal objects only, or both</a:t>
            </a:r>
          </a:p>
          <a:p>
            <a:pPr>
              <a:lnSpc>
                <a:spcPct val="90000"/>
              </a:lnSpc>
              <a:spcBef>
                <a:spcPts val="300"/>
              </a:spcBef>
            </a:pPr>
            <a:r>
              <a:rPr lang="en-US" altLang="en-US" sz="2800" dirty="0" smtClean="0"/>
              <a:t>Semi-supervised outlier detection: Regarded as applications of semi-supervised learning</a:t>
            </a:r>
          </a:p>
          <a:p>
            <a:pPr>
              <a:lnSpc>
                <a:spcPct val="90000"/>
              </a:lnSpc>
              <a:spcBef>
                <a:spcPts val="300"/>
              </a:spcBef>
            </a:pPr>
            <a:r>
              <a:rPr lang="en-US" altLang="en-US" sz="2800" dirty="0" smtClean="0"/>
              <a:t>If some labeled normal objects are available</a:t>
            </a:r>
          </a:p>
          <a:p>
            <a:pPr lvl="1">
              <a:lnSpc>
                <a:spcPct val="90000"/>
              </a:lnSpc>
              <a:spcBef>
                <a:spcPts val="300"/>
              </a:spcBef>
            </a:pPr>
            <a:r>
              <a:rPr lang="en-US" altLang="en-US" sz="2400" dirty="0" smtClean="0"/>
              <a:t>Use the labeled examples and the proximate unlabeled objects to train a model for normal objects</a:t>
            </a:r>
          </a:p>
          <a:p>
            <a:pPr lvl="1">
              <a:lnSpc>
                <a:spcPct val="90000"/>
              </a:lnSpc>
              <a:spcBef>
                <a:spcPts val="300"/>
              </a:spcBef>
            </a:pPr>
            <a:r>
              <a:rPr lang="en-US" altLang="en-US" sz="2400" dirty="0" smtClean="0"/>
              <a:t>Those not fitting the model of normal objects are detected as outliers</a:t>
            </a:r>
          </a:p>
          <a:p>
            <a:pPr>
              <a:lnSpc>
                <a:spcPct val="90000"/>
              </a:lnSpc>
              <a:spcBef>
                <a:spcPts val="300"/>
              </a:spcBef>
            </a:pPr>
            <a:r>
              <a:rPr lang="en-US" altLang="en-US" sz="2800" dirty="0" smtClean="0"/>
              <a:t>If only some labeled outliers are available, a small number of labeled outliers </a:t>
            </a:r>
            <a:r>
              <a:rPr lang="en-US" altLang="en-US" sz="2800" dirty="0" smtClean="0"/>
              <a:t>may </a:t>
            </a:r>
            <a:r>
              <a:rPr lang="en-US" altLang="en-US" sz="2800" dirty="0" smtClean="0"/>
              <a:t>not cover the possible outliers well</a:t>
            </a:r>
          </a:p>
          <a:p>
            <a:pPr lvl="1">
              <a:lnSpc>
                <a:spcPct val="90000"/>
              </a:lnSpc>
              <a:spcBef>
                <a:spcPts val="300"/>
              </a:spcBef>
            </a:pPr>
            <a:r>
              <a:rPr lang="en-US" altLang="en-US" sz="2400" dirty="0" smtClean="0"/>
              <a:t>To improve the quality of outlier detection, one can get help from models for normal objects learned from unsupervised methods </a:t>
            </a:r>
          </a:p>
        </p:txBody>
      </p:sp>
      <p:sp>
        <p:nvSpPr>
          <p:cNvPr id="2" name="Slide Number Placeholder 1"/>
          <p:cNvSpPr>
            <a:spLocks noGrp="1"/>
          </p:cNvSpPr>
          <p:nvPr>
            <p:ph type="sldNum" sz="quarter" idx="12"/>
          </p:nvPr>
        </p:nvSpPr>
        <p:spPr/>
        <p:txBody>
          <a:bodyPr/>
          <a:lstStyle/>
          <a:p>
            <a:fld id="{49632751-6A04-4D5B-A4E5-21C3D9E886BE}" type="slidenum">
              <a:rPr lang="en-US" altLang="en-US" smtClean="0"/>
              <a:pPr/>
              <a:t>15</a:t>
            </a:fld>
            <a:endParaRPr lang="en-US" altLang="en-US"/>
          </a:p>
        </p:txBody>
      </p:sp>
    </p:spTree>
    <p:extLst>
      <p:ext uri="{BB962C8B-B14F-4D97-AF65-F5344CB8AC3E}">
        <p14:creationId xmlns:p14="http://schemas.microsoft.com/office/powerpoint/2010/main" val="5864881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2400" y="242888"/>
            <a:ext cx="8229600" cy="990600"/>
          </a:xfrm>
        </p:spPr>
        <p:txBody>
          <a:bodyPr/>
          <a:lstStyle/>
          <a:p>
            <a:r>
              <a:rPr lang="en-US" altLang="en-US" sz="3200" dirty="0" smtClean="0"/>
              <a:t>Outlier Detection (1): Statistical Methods</a:t>
            </a:r>
          </a:p>
        </p:txBody>
      </p:sp>
      <p:sp>
        <p:nvSpPr>
          <p:cNvPr id="13315" name="Rectangle 3"/>
          <p:cNvSpPr>
            <a:spLocks noGrp="1" noChangeArrowheads="1"/>
          </p:cNvSpPr>
          <p:nvPr>
            <p:ph type="body" idx="1"/>
          </p:nvPr>
        </p:nvSpPr>
        <p:spPr>
          <a:xfrm>
            <a:off x="304800" y="1066800"/>
            <a:ext cx="8534400" cy="990600"/>
          </a:xfrm>
        </p:spPr>
        <p:txBody>
          <a:bodyPr/>
          <a:lstStyle/>
          <a:p>
            <a:pPr>
              <a:lnSpc>
                <a:spcPct val="110000"/>
              </a:lnSpc>
            </a:pPr>
            <a:r>
              <a:rPr lang="en-US" altLang="en-US" dirty="0" smtClean="0"/>
              <a:t>Statistical methods (also known as model-based methods) assume that the normal data follow some statistical model (a stochastic model)</a:t>
            </a:r>
          </a:p>
          <a:p>
            <a:pPr lvl="1">
              <a:lnSpc>
                <a:spcPct val="110000"/>
              </a:lnSpc>
            </a:pPr>
            <a:r>
              <a:rPr lang="en-US" altLang="en-US" dirty="0" smtClean="0"/>
              <a:t>The data not following the model are outliers.</a:t>
            </a:r>
          </a:p>
        </p:txBody>
      </p:sp>
      <p:sp>
        <p:nvSpPr>
          <p:cNvPr id="13317" name="Rectangle 6"/>
          <p:cNvSpPr>
            <a:spLocks noChangeArrowheads="1"/>
          </p:cNvSpPr>
          <p:nvPr/>
        </p:nvSpPr>
        <p:spPr bwMode="auto">
          <a:xfrm>
            <a:off x="381000" y="4953000"/>
            <a:ext cx="8610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lnSpc>
                <a:spcPct val="120000"/>
              </a:lnSpc>
              <a:spcBef>
                <a:spcPct val="20000"/>
              </a:spcBef>
              <a:buClr>
                <a:schemeClr val="folHlink"/>
              </a:buClr>
              <a:buSzPct val="60000"/>
              <a:buFont typeface="Wingdings" panose="05000000000000000000" pitchFamily="2" charset="2"/>
              <a:buChar char="n"/>
            </a:pPr>
            <a:r>
              <a:rPr lang="en-US" altLang="en-US" sz="2000" dirty="0">
                <a:latin typeface="Arial" panose="020B0604020202020204" pitchFamily="34" charset="0"/>
              </a:rPr>
              <a:t>Effectiveness of statistical methods: highly depends on whether the assumption of statistical model holds in the real data</a:t>
            </a:r>
          </a:p>
          <a:p>
            <a:pPr algn="l">
              <a:lnSpc>
                <a:spcPct val="120000"/>
              </a:lnSpc>
              <a:spcBef>
                <a:spcPct val="20000"/>
              </a:spcBef>
              <a:buClr>
                <a:schemeClr val="folHlink"/>
              </a:buClr>
              <a:buSzPct val="60000"/>
              <a:buFont typeface="Wingdings" panose="05000000000000000000" pitchFamily="2" charset="2"/>
              <a:buChar char="n"/>
            </a:pPr>
            <a:r>
              <a:rPr lang="en-US" altLang="en-US" sz="2000" dirty="0">
                <a:latin typeface="Arial" panose="020B0604020202020204" pitchFamily="34" charset="0"/>
              </a:rPr>
              <a:t>There are rich alternatives to use various statistical models</a:t>
            </a:r>
          </a:p>
          <a:p>
            <a:pPr lvl="1" algn="l">
              <a:lnSpc>
                <a:spcPct val="120000"/>
              </a:lnSpc>
              <a:spcBef>
                <a:spcPct val="20000"/>
              </a:spcBef>
              <a:buClr>
                <a:schemeClr val="hlink"/>
              </a:buClr>
              <a:buSzPct val="55000"/>
              <a:buFont typeface="Wingdings" panose="05000000000000000000" pitchFamily="2" charset="2"/>
              <a:buChar char="n"/>
            </a:pPr>
            <a:r>
              <a:rPr lang="en-US" altLang="en-US" sz="2000" dirty="0">
                <a:latin typeface="Arial" panose="020B0604020202020204" pitchFamily="34" charset="0"/>
              </a:rPr>
              <a:t>E.g., parametric vs. non-parametric</a:t>
            </a:r>
          </a:p>
        </p:txBody>
      </p:sp>
      <p:sp>
        <p:nvSpPr>
          <p:cNvPr id="13318" name="Rectangle 7"/>
          <p:cNvSpPr>
            <a:spLocks noChangeArrowheads="1"/>
          </p:cNvSpPr>
          <p:nvPr/>
        </p:nvSpPr>
        <p:spPr bwMode="auto">
          <a:xfrm>
            <a:off x="304800" y="2819400"/>
            <a:ext cx="67818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20000"/>
              </a:spcBef>
              <a:buClr>
                <a:schemeClr val="folHlink"/>
              </a:buClr>
              <a:buSzPct val="60000"/>
              <a:buFont typeface="Wingdings" panose="05000000000000000000" pitchFamily="2" charset="2"/>
              <a:buChar char="n"/>
            </a:pPr>
            <a:r>
              <a:rPr lang="en-US" altLang="en-US" sz="2000">
                <a:latin typeface="Arial" panose="020B0604020202020204" pitchFamily="34" charset="0"/>
              </a:rPr>
              <a:t>Example (right figure): First use Gaussian distribution to model the normal data</a:t>
            </a:r>
          </a:p>
          <a:p>
            <a:pPr lvl="1" algn="l">
              <a:spcBef>
                <a:spcPct val="20000"/>
              </a:spcBef>
              <a:buClr>
                <a:schemeClr val="hlink"/>
              </a:buClr>
              <a:buSzPct val="55000"/>
              <a:buFont typeface="Wingdings" panose="05000000000000000000" pitchFamily="2" charset="2"/>
              <a:buChar char="n"/>
            </a:pPr>
            <a:r>
              <a:rPr lang="en-US" altLang="en-US" sz="2000">
                <a:latin typeface="Arial" panose="020B0604020202020204" pitchFamily="34" charset="0"/>
              </a:rPr>
              <a:t>For each object y in region R, estimate g</a:t>
            </a:r>
            <a:r>
              <a:rPr lang="en-US" altLang="en-US" sz="2000" baseline="-25000">
                <a:latin typeface="Arial" panose="020B0604020202020204" pitchFamily="34" charset="0"/>
              </a:rPr>
              <a:t>D</a:t>
            </a:r>
            <a:r>
              <a:rPr lang="en-US" altLang="en-US" sz="2000">
                <a:latin typeface="Arial" panose="020B0604020202020204" pitchFamily="34" charset="0"/>
              </a:rPr>
              <a:t>(y), the probability of y fits the Gaussian distribution</a:t>
            </a:r>
          </a:p>
          <a:p>
            <a:pPr lvl="1" algn="l">
              <a:spcBef>
                <a:spcPct val="20000"/>
              </a:spcBef>
              <a:buClr>
                <a:schemeClr val="hlink"/>
              </a:buClr>
              <a:buSzPct val="55000"/>
              <a:buFont typeface="Wingdings" panose="05000000000000000000" pitchFamily="2" charset="2"/>
              <a:buChar char="n"/>
            </a:pPr>
            <a:r>
              <a:rPr lang="en-US" altLang="en-US" sz="2000">
                <a:latin typeface="Arial" panose="020B0604020202020204" pitchFamily="34" charset="0"/>
              </a:rPr>
              <a:t>If g</a:t>
            </a:r>
            <a:r>
              <a:rPr lang="en-US" altLang="en-US" sz="2000" baseline="-25000">
                <a:latin typeface="Arial" panose="020B0604020202020204" pitchFamily="34" charset="0"/>
              </a:rPr>
              <a:t>D</a:t>
            </a:r>
            <a:r>
              <a:rPr lang="en-US" altLang="en-US" sz="2000">
                <a:latin typeface="Arial" panose="020B0604020202020204" pitchFamily="34" charset="0"/>
              </a:rPr>
              <a:t>(y) is very low, y is unlikely generated by the Gaussian model, thus an outlier</a:t>
            </a:r>
          </a:p>
        </p:txBody>
      </p:sp>
      <p:pic>
        <p:nvPicPr>
          <p:cNvPr id="1331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2262188"/>
            <a:ext cx="2198688" cy="16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49632751-6A04-4D5B-A4E5-21C3D9E886BE}" type="slidenum">
              <a:rPr lang="en-US" altLang="en-US" smtClean="0"/>
              <a:pPr/>
              <a:t>16</a:t>
            </a:fld>
            <a:endParaRPr lang="en-US" altLang="en-US"/>
          </a:p>
        </p:txBody>
      </p:sp>
    </p:spTree>
    <p:extLst>
      <p:ext uri="{BB962C8B-B14F-4D97-AF65-F5344CB8AC3E}">
        <p14:creationId xmlns:p14="http://schemas.microsoft.com/office/powerpoint/2010/main" val="5920314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52400" y="381000"/>
            <a:ext cx="9144000" cy="685800"/>
          </a:xfrm>
        </p:spPr>
        <p:txBody>
          <a:bodyPr/>
          <a:lstStyle/>
          <a:p>
            <a:r>
              <a:rPr lang="en-US" altLang="en-US" sz="3200" dirty="0" smtClean="0"/>
              <a:t>Outlier Detection (2): Proximity-Based Methods</a:t>
            </a:r>
          </a:p>
        </p:txBody>
      </p:sp>
      <p:sp>
        <p:nvSpPr>
          <p:cNvPr id="14339" name="Rectangle 3"/>
          <p:cNvSpPr>
            <a:spLocks noGrp="1" noChangeArrowheads="1"/>
          </p:cNvSpPr>
          <p:nvPr>
            <p:ph type="body" idx="1"/>
          </p:nvPr>
        </p:nvSpPr>
        <p:spPr>
          <a:xfrm>
            <a:off x="228600" y="990600"/>
            <a:ext cx="8915400" cy="1234440"/>
          </a:xfrm>
        </p:spPr>
        <p:txBody>
          <a:bodyPr/>
          <a:lstStyle/>
          <a:p>
            <a:pPr>
              <a:lnSpc>
                <a:spcPct val="110000"/>
              </a:lnSpc>
            </a:pPr>
            <a:r>
              <a:rPr lang="en-US" altLang="en-US" dirty="0" smtClean="0"/>
              <a:t>An object is an outlier if the nearest neighbors of the object are far away, i.e., the </a:t>
            </a:r>
            <a:r>
              <a:rPr lang="en-US" altLang="en-US" b="1" dirty="0" smtClean="0"/>
              <a:t>proximity</a:t>
            </a:r>
            <a:r>
              <a:rPr lang="en-US" altLang="en-US" dirty="0" smtClean="0"/>
              <a:t> of the object is </a:t>
            </a:r>
            <a:r>
              <a:rPr lang="en-US" altLang="en-US" b="1" dirty="0" smtClean="0"/>
              <a:t>significantly deviates</a:t>
            </a:r>
            <a:r>
              <a:rPr lang="en-US" altLang="en-US" dirty="0" smtClean="0"/>
              <a:t> from the proximity of most of the other objects in the same data set</a:t>
            </a:r>
          </a:p>
        </p:txBody>
      </p:sp>
      <p:pic>
        <p:nvPicPr>
          <p:cNvPr id="1434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6713" y="2338388"/>
            <a:ext cx="2198687" cy="16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2" name="Rectangle 8"/>
          <p:cNvSpPr>
            <a:spLocks noChangeArrowheads="1"/>
          </p:cNvSpPr>
          <p:nvPr/>
        </p:nvSpPr>
        <p:spPr bwMode="auto">
          <a:xfrm>
            <a:off x="457200" y="4130040"/>
            <a:ext cx="8534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20000"/>
              </a:spcBef>
              <a:buClr>
                <a:schemeClr val="folHlink"/>
              </a:buClr>
              <a:buSzPct val="60000"/>
              <a:buFont typeface="Wingdings" panose="05000000000000000000" pitchFamily="2" charset="2"/>
              <a:buChar char="n"/>
            </a:pPr>
            <a:r>
              <a:rPr lang="en-US" altLang="en-US" sz="2000">
                <a:latin typeface="Arial" panose="020B0604020202020204" pitchFamily="34" charset="0"/>
              </a:rPr>
              <a:t>The effectiveness of proximity-based methods highly relies on the proximity measure.  </a:t>
            </a:r>
          </a:p>
          <a:p>
            <a:pPr algn="l">
              <a:spcBef>
                <a:spcPct val="20000"/>
              </a:spcBef>
              <a:buClr>
                <a:schemeClr val="folHlink"/>
              </a:buClr>
              <a:buSzPct val="60000"/>
              <a:buFont typeface="Wingdings" panose="05000000000000000000" pitchFamily="2" charset="2"/>
              <a:buChar char="n"/>
            </a:pPr>
            <a:r>
              <a:rPr lang="en-US" altLang="en-US" sz="2000">
                <a:latin typeface="Arial" panose="020B0604020202020204" pitchFamily="34" charset="0"/>
              </a:rPr>
              <a:t>In some applications, proximity or distance measures cannot be obtained easily.  </a:t>
            </a:r>
          </a:p>
          <a:p>
            <a:pPr algn="l">
              <a:spcBef>
                <a:spcPct val="20000"/>
              </a:spcBef>
              <a:buClr>
                <a:schemeClr val="folHlink"/>
              </a:buClr>
              <a:buSzPct val="60000"/>
              <a:buFont typeface="Wingdings" panose="05000000000000000000" pitchFamily="2" charset="2"/>
              <a:buChar char="n"/>
            </a:pPr>
            <a:r>
              <a:rPr lang="en-US" altLang="en-US" sz="2000">
                <a:latin typeface="Arial" panose="020B0604020202020204" pitchFamily="34" charset="0"/>
              </a:rPr>
              <a:t>Often have a difficulty in finding a group of outliers which stay close to each other</a:t>
            </a:r>
          </a:p>
          <a:p>
            <a:pPr algn="l">
              <a:spcBef>
                <a:spcPct val="20000"/>
              </a:spcBef>
              <a:buClr>
                <a:schemeClr val="folHlink"/>
              </a:buClr>
              <a:buSzPct val="60000"/>
              <a:buFont typeface="Wingdings" panose="05000000000000000000" pitchFamily="2" charset="2"/>
              <a:buChar char="n"/>
            </a:pPr>
            <a:r>
              <a:rPr lang="en-US" altLang="en-US" sz="2000">
                <a:latin typeface="Arial" panose="020B0604020202020204" pitchFamily="34" charset="0"/>
              </a:rPr>
              <a:t>Two major types of proximity-based outlier detection</a:t>
            </a:r>
          </a:p>
          <a:p>
            <a:pPr lvl="1" algn="l">
              <a:spcBef>
                <a:spcPct val="20000"/>
              </a:spcBef>
              <a:buClr>
                <a:schemeClr val="hlink"/>
              </a:buClr>
              <a:buSzPct val="55000"/>
              <a:buFont typeface="Wingdings" panose="05000000000000000000" pitchFamily="2" charset="2"/>
              <a:buChar char="n"/>
            </a:pPr>
            <a:r>
              <a:rPr lang="en-US" altLang="en-US" sz="2000">
                <a:latin typeface="Arial" panose="020B0604020202020204" pitchFamily="34" charset="0"/>
              </a:rPr>
              <a:t>Distance-based vs. density-based</a:t>
            </a:r>
          </a:p>
        </p:txBody>
      </p:sp>
      <p:sp>
        <p:nvSpPr>
          <p:cNvPr id="14343" name="Rectangle 9"/>
          <p:cNvSpPr>
            <a:spLocks noChangeArrowheads="1"/>
          </p:cNvSpPr>
          <p:nvPr/>
        </p:nvSpPr>
        <p:spPr bwMode="auto">
          <a:xfrm>
            <a:off x="457200" y="2590800"/>
            <a:ext cx="6324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lnSpc>
                <a:spcPct val="90000"/>
              </a:lnSpc>
              <a:spcBef>
                <a:spcPct val="20000"/>
              </a:spcBef>
              <a:buClr>
                <a:schemeClr val="folHlink"/>
              </a:buClr>
              <a:buSzPct val="60000"/>
              <a:buFont typeface="Wingdings" panose="05000000000000000000" pitchFamily="2" charset="2"/>
              <a:buChar char="n"/>
            </a:pPr>
            <a:r>
              <a:rPr lang="en-US" altLang="en-US" sz="2000" dirty="0">
                <a:latin typeface="Arial" panose="020B0604020202020204" pitchFamily="34" charset="0"/>
              </a:rPr>
              <a:t>Example (right figure):  Model the proximity of an object using its 3 nearest neighbors</a:t>
            </a:r>
          </a:p>
          <a:p>
            <a:pPr lvl="1" algn="l">
              <a:lnSpc>
                <a:spcPct val="90000"/>
              </a:lnSpc>
              <a:spcBef>
                <a:spcPct val="20000"/>
              </a:spcBef>
              <a:buClr>
                <a:schemeClr val="hlink"/>
              </a:buClr>
              <a:buSzPct val="55000"/>
              <a:buFont typeface="Wingdings" panose="05000000000000000000" pitchFamily="2" charset="2"/>
              <a:buChar char="n"/>
            </a:pPr>
            <a:r>
              <a:rPr lang="en-US" altLang="en-US" sz="2000" dirty="0">
                <a:latin typeface="Arial" panose="020B0604020202020204" pitchFamily="34" charset="0"/>
              </a:rPr>
              <a:t>Objects in region R are substantially different from other objects in the data set.  </a:t>
            </a:r>
          </a:p>
          <a:p>
            <a:pPr lvl="1" algn="l">
              <a:lnSpc>
                <a:spcPct val="90000"/>
              </a:lnSpc>
              <a:spcBef>
                <a:spcPct val="20000"/>
              </a:spcBef>
              <a:buClr>
                <a:schemeClr val="hlink"/>
              </a:buClr>
              <a:buSzPct val="55000"/>
              <a:buFont typeface="Wingdings" panose="05000000000000000000" pitchFamily="2" charset="2"/>
              <a:buChar char="n"/>
            </a:pPr>
            <a:r>
              <a:rPr lang="en-US" altLang="en-US" sz="2000" dirty="0">
                <a:latin typeface="Arial" panose="020B0604020202020204" pitchFamily="34" charset="0"/>
              </a:rPr>
              <a:t>Thus the objects in R are outliers</a:t>
            </a:r>
          </a:p>
        </p:txBody>
      </p:sp>
      <p:sp>
        <p:nvSpPr>
          <p:cNvPr id="2" name="Slide Number Placeholder 1"/>
          <p:cNvSpPr>
            <a:spLocks noGrp="1"/>
          </p:cNvSpPr>
          <p:nvPr>
            <p:ph type="sldNum" sz="quarter" idx="12"/>
          </p:nvPr>
        </p:nvSpPr>
        <p:spPr/>
        <p:txBody>
          <a:bodyPr/>
          <a:lstStyle/>
          <a:p>
            <a:fld id="{49632751-6A04-4D5B-A4E5-21C3D9E886BE}" type="slidenum">
              <a:rPr lang="en-US" altLang="en-US" smtClean="0"/>
              <a:pPr/>
              <a:t>17</a:t>
            </a:fld>
            <a:endParaRPr lang="en-US" altLang="en-US"/>
          </a:p>
        </p:txBody>
      </p:sp>
    </p:spTree>
    <p:extLst>
      <p:ext uri="{BB962C8B-B14F-4D97-AF65-F5344CB8AC3E}">
        <p14:creationId xmlns:p14="http://schemas.microsoft.com/office/powerpoint/2010/main" val="4736504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52400" y="457200"/>
            <a:ext cx="8991600" cy="609600"/>
          </a:xfrm>
        </p:spPr>
        <p:txBody>
          <a:bodyPr/>
          <a:lstStyle/>
          <a:p>
            <a:r>
              <a:rPr lang="en-US" altLang="en-US" sz="3200" dirty="0" smtClean="0"/>
              <a:t>Outlier Detection (3): Clustering-Based Methods</a:t>
            </a:r>
          </a:p>
        </p:txBody>
      </p:sp>
      <p:sp>
        <p:nvSpPr>
          <p:cNvPr id="15363" name="Rectangle 3"/>
          <p:cNvSpPr>
            <a:spLocks noGrp="1" noChangeArrowheads="1"/>
          </p:cNvSpPr>
          <p:nvPr>
            <p:ph type="body" idx="1"/>
          </p:nvPr>
        </p:nvSpPr>
        <p:spPr>
          <a:xfrm>
            <a:off x="228600" y="990600"/>
            <a:ext cx="8534400" cy="1295400"/>
          </a:xfrm>
        </p:spPr>
        <p:txBody>
          <a:bodyPr/>
          <a:lstStyle/>
          <a:p>
            <a:pPr>
              <a:lnSpc>
                <a:spcPct val="110000"/>
              </a:lnSpc>
            </a:pPr>
            <a:r>
              <a:rPr lang="en-US" altLang="en-US" sz="2400" dirty="0" smtClean="0"/>
              <a:t>Normal data belong to large and dense clusters, whereas outliers belong to small or sparse clusters, or do not belong to any clusters</a:t>
            </a:r>
          </a:p>
        </p:txBody>
      </p:sp>
      <p:pic>
        <p:nvPicPr>
          <p:cNvPr id="153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2133600"/>
            <a:ext cx="2198688" cy="162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6" name="Rectangle 6"/>
          <p:cNvSpPr>
            <a:spLocks noChangeArrowheads="1"/>
          </p:cNvSpPr>
          <p:nvPr/>
        </p:nvSpPr>
        <p:spPr bwMode="auto">
          <a:xfrm>
            <a:off x="381000" y="4267200"/>
            <a:ext cx="8534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20000"/>
              </a:spcBef>
              <a:buClr>
                <a:schemeClr val="folHlink"/>
              </a:buClr>
              <a:buSzPct val="60000"/>
              <a:buFont typeface="Wingdings" panose="05000000000000000000" pitchFamily="2" charset="2"/>
              <a:buChar char="n"/>
            </a:pPr>
            <a:r>
              <a:rPr lang="en-US" altLang="en-US">
                <a:latin typeface="Arial" panose="020B0604020202020204" pitchFamily="34" charset="0"/>
              </a:rPr>
              <a:t>Since there are many clustering methods, there are many clustering-based outlier detection methods as well</a:t>
            </a:r>
          </a:p>
          <a:p>
            <a:pPr algn="l">
              <a:spcBef>
                <a:spcPct val="20000"/>
              </a:spcBef>
              <a:buClr>
                <a:schemeClr val="folHlink"/>
              </a:buClr>
              <a:buSzPct val="60000"/>
              <a:buFont typeface="Wingdings" panose="05000000000000000000" pitchFamily="2" charset="2"/>
              <a:buChar char="n"/>
            </a:pPr>
            <a:r>
              <a:rPr lang="en-US" altLang="en-US">
                <a:latin typeface="Arial" panose="020B0604020202020204" pitchFamily="34" charset="0"/>
              </a:rPr>
              <a:t>Clustering is expensive: straightforward adaption of a clustering method for outlier detection can be costly and does not scale up well for large data sets</a:t>
            </a:r>
          </a:p>
        </p:txBody>
      </p:sp>
      <p:sp>
        <p:nvSpPr>
          <p:cNvPr id="15367" name="Rectangle 7"/>
          <p:cNvSpPr>
            <a:spLocks noChangeArrowheads="1"/>
          </p:cNvSpPr>
          <p:nvPr/>
        </p:nvSpPr>
        <p:spPr bwMode="auto">
          <a:xfrm>
            <a:off x="304800" y="2362200"/>
            <a:ext cx="6629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lnSpc>
                <a:spcPct val="110000"/>
              </a:lnSpc>
              <a:spcBef>
                <a:spcPct val="20000"/>
              </a:spcBef>
              <a:buClr>
                <a:schemeClr val="folHlink"/>
              </a:buClr>
              <a:buSzPct val="60000"/>
              <a:buFont typeface="Wingdings" panose="05000000000000000000" pitchFamily="2" charset="2"/>
              <a:buChar char="n"/>
            </a:pPr>
            <a:r>
              <a:rPr lang="en-US" altLang="en-US">
                <a:latin typeface="Arial" panose="020B0604020202020204" pitchFamily="34" charset="0"/>
              </a:rPr>
              <a:t>Example (right figure): two clusters</a:t>
            </a:r>
          </a:p>
          <a:p>
            <a:pPr lvl="1" algn="l">
              <a:lnSpc>
                <a:spcPct val="110000"/>
              </a:lnSpc>
              <a:spcBef>
                <a:spcPct val="20000"/>
              </a:spcBef>
              <a:buClr>
                <a:schemeClr val="hlink"/>
              </a:buClr>
              <a:buSzPct val="55000"/>
              <a:buFont typeface="Wingdings" panose="05000000000000000000" pitchFamily="2" charset="2"/>
              <a:buChar char="n"/>
            </a:pPr>
            <a:r>
              <a:rPr lang="en-US" altLang="en-US">
                <a:latin typeface="Arial" panose="020B0604020202020204" pitchFamily="34" charset="0"/>
              </a:rPr>
              <a:t>All points not in R form a large cluster</a:t>
            </a:r>
          </a:p>
          <a:p>
            <a:pPr lvl="1" algn="l">
              <a:lnSpc>
                <a:spcPct val="110000"/>
              </a:lnSpc>
              <a:spcBef>
                <a:spcPct val="20000"/>
              </a:spcBef>
              <a:buClr>
                <a:schemeClr val="hlink"/>
              </a:buClr>
              <a:buSzPct val="55000"/>
              <a:buFont typeface="Wingdings" panose="05000000000000000000" pitchFamily="2" charset="2"/>
              <a:buChar char="n"/>
            </a:pPr>
            <a:r>
              <a:rPr lang="en-US" altLang="en-US">
                <a:latin typeface="Arial" panose="020B0604020202020204" pitchFamily="34" charset="0"/>
              </a:rPr>
              <a:t>The two points in R form a tiny cluster, thus are outliers</a:t>
            </a:r>
          </a:p>
        </p:txBody>
      </p:sp>
      <p:sp>
        <p:nvSpPr>
          <p:cNvPr id="2" name="Slide Number Placeholder 1"/>
          <p:cNvSpPr>
            <a:spLocks noGrp="1"/>
          </p:cNvSpPr>
          <p:nvPr>
            <p:ph type="sldNum" sz="quarter" idx="12"/>
          </p:nvPr>
        </p:nvSpPr>
        <p:spPr/>
        <p:txBody>
          <a:bodyPr/>
          <a:lstStyle/>
          <a:p>
            <a:fld id="{49632751-6A04-4D5B-A4E5-21C3D9E886BE}" type="slidenum">
              <a:rPr lang="en-US" altLang="en-US" smtClean="0"/>
              <a:pPr/>
              <a:t>18</a:t>
            </a:fld>
            <a:endParaRPr lang="en-US" altLang="en-US"/>
          </a:p>
        </p:txBody>
      </p:sp>
    </p:spTree>
    <p:extLst>
      <p:ext uri="{BB962C8B-B14F-4D97-AF65-F5344CB8AC3E}">
        <p14:creationId xmlns:p14="http://schemas.microsoft.com/office/powerpoint/2010/main" val="36466186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type="body" idx="4294967295"/>
          </p:nvPr>
        </p:nvSpPr>
        <p:spPr>
          <a:xfrm>
            <a:off x="304800" y="1066800"/>
            <a:ext cx="8534400" cy="5486400"/>
          </a:xfrm>
          <a:noFill/>
        </p:spPr>
        <p:txBody>
          <a:bodyPr lIns="92075" tIns="46038" rIns="92075" bIns="46038"/>
          <a:lstStyle/>
          <a:p>
            <a:pPr marL="533400" indent="-533400">
              <a:lnSpc>
                <a:spcPct val="120000"/>
              </a:lnSpc>
            </a:pPr>
            <a:r>
              <a:rPr lang="en-US" altLang="en-US" dirty="0" smtClean="0"/>
              <a:t>Outlier and Outlier Analysis</a:t>
            </a:r>
          </a:p>
          <a:p>
            <a:pPr marL="533400" indent="-533400">
              <a:lnSpc>
                <a:spcPct val="120000"/>
              </a:lnSpc>
            </a:pPr>
            <a:r>
              <a:rPr lang="en-US" altLang="en-US" dirty="0" smtClean="0"/>
              <a:t>Outlier Detection Methods</a:t>
            </a:r>
          </a:p>
          <a:p>
            <a:pPr marL="533400" indent="-533400">
              <a:lnSpc>
                <a:spcPct val="120000"/>
              </a:lnSpc>
            </a:pPr>
            <a:r>
              <a:rPr lang="en-US" altLang="en-US" dirty="0" smtClean="0"/>
              <a:t>Statistical Approaches</a:t>
            </a:r>
          </a:p>
          <a:p>
            <a:pPr marL="533400" indent="-533400">
              <a:lnSpc>
                <a:spcPct val="120000"/>
              </a:lnSpc>
            </a:pPr>
            <a:r>
              <a:rPr lang="en-US" altLang="en-US" dirty="0" smtClean="0"/>
              <a:t>Proximity-Base Approaches</a:t>
            </a:r>
          </a:p>
          <a:p>
            <a:pPr marL="533400" indent="-533400">
              <a:lnSpc>
                <a:spcPct val="120000"/>
              </a:lnSpc>
            </a:pPr>
            <a:r>
              <a:rPr lang="en-US" altLang="en-US" dirty="0" smtClean="0"/>
              <a:t>Clustering-Base Approaches</a:t>
            </a:r>
          </a:p>
          <a:p>
            <a:pPr marL="533400" indent="-533400">
              <a:lnSpc>
                <a:spcPct val="120000"/>
              </a:lnSpc>
            </a:pPr>
            <a:r>
              <a:rPr lang="en-US" altLang="en-US" dirty="0" smtClean="0"/>
              <a:t>Classification Approaches</a:t>
            </a:r>
          </a:p>
          <a:p>
            <a:pPr marL="533400" indent="-533400">
              <a:lnSpc>
                <a:spcPct val="120000"/>
              </a:lnSpc>
            </a:pPr>
            <a:r>
              <a:rPr lang="en-US" altLang="en-US" dirty="0" smtClean="0"/>
              <a:t>Mining Contextual and Collective Outliers</a:t>
            </a:r>
          </a:p>
          <a:p>
            <a:pPr marL="533400" indent="-533400">
              <a:lnSpc>
                <a:spcPct val="120000"/>
              </a:lnSpc>
            </a:pPr>
            <a:r>
              <a:rPr lang="en-US" altLang="en-US" dirty="0" smtClean="0"/>
              <a:t>Outlier Detection in High Dimensional Data</a:t>
            </a:r>
          </a:p>
          <a:p>
            <a:pPr marL="533400" indent="-533400">
              <a:lnSpc>
                <a:spcPct val="120000"/>
              </a:lnSpc>
            </a:pPr>
            <a:r>
              <a:rPr lang="en-US" altLang="en-US" dirty="0" smtClean="0"/>
              <a:t>Summary</a:t>
            </a:r>
          </a:p>
        </p:txBody>
      </p:sp>
      <p:sp>
        <p:nvSpPr>
          <p:cNvPr id="16389" name="AutoShape 5"/>
          <p:cNvSpPr>
            <a:spLocks noChangeArrowheads="1"/>
          </p:cNvSpPr>
          <p:nvPr/>
        </p:nvSpPr>
        <p:spPr bwMode="auto">
          <a:xfrm rot="9426988">
            <a:off x="4686300" y="1897128"/>
            <a:ext cx="381000" cy="5334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5F6A5BDC-0021-492F-A401-21E70EA4FB73}" type="slidenum">
              <a:rPr lang="en-US" altLang="en-US" smtClean="0"/>
              <a:pPr/>
              <a:t>19</a:t>
            </a:fld>
            <a:endParaRPr lang="en-US" altLang="en-US"/>
          </a:p>
        </p:txBody>
      </p:sp>
      <p:sp>
        <p:nvSpPr>
          <p:cNvPr id="7" name="Rectangle 2"/>
          <p:cNvSpPr txBox="1">
            <a:spLocks noChangeArrowheads="1"/>
          </p:cNvSpPr>
          <p:nvPr/>
        </p:nvSpPr>
        <p:spPr>
          <a:xfrm>
            <a:off x="304800" y="347663"/>
            <a:ext cx="9144000" cy="762000"/>
          </a:xfrm>
          <a:prstGeom prst="rect">
            <a:avLst/>
          </a:prstGeom>
          <a:noFill/>
        </p:spPr>
        <p:txBody>
          <a:bodyPr lIns="92075" tIns="46038" rIns="92075" bIns="46038" anchor="ctr"/>
          <a:lstStyle>
            <a:lvl1pPr algn="l" rtl="0" eaLnBrk="0" fontAlgn="base" hangingPunct="0">
              <a:spcBef>
                <a:spcPct val="0"/>
              </a:spcBef>
              <a:spcAft>
                <a:spcPct val="0"/>
              </a:spcAft>
              <a:defRPr sz="4000" kern="1200" spc="-1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eaLnBrk="1" hangingPunct="1"/>
            <a:r>
              <a:rPr lang="en-US" altLang="zh-CN" smtClean="0"/>
              <a:t>Outline</a:t>
            </a:r>
            <a:endParaRPr lang="en-US" altLang="en-US" dirty="0" smtClean="0">
              <a:ea typeface="PMingLiU" pitchFamily="18" charset="-120"/>
            </a:endParaRPr>
          </a:p>
        </p:txBody>
      </p:sp>
    </p:spTree>
    <p:extLst>
      <p:ext uri="{BB962C8B-B14F-4D97-AF65-F5344CB8AC3E}">
        <p14:creationId xmlns:p14="http://schemas.microsoft.com/office/powerpoint/2010/main" val="19294871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406400" y="228600"/>
            <a:ext cx="8280400" cy="1481137"/>
          </a:xfrm>
        </p:spPr>
        <p:txBody>
          <a:bodyPr rtlCol="0">
            <a:noAutofit/>
          </a:bodyPr>
          <a:lstStyle/>
          <a:p>
            <a:pPr eaLnBrk="1" fontAlgn="auto" hangingPunct="1">
              <a:spcAft>
                <a:spcPts val="0"/>
              </a:spcAft>
              <a:defRPr/>
            </a:pPr>
            <a:r>
              <a:rPr lang="en-US" altLang="zh-CN" dirty="0" smtClean="0"/>
              <a:t>Recall: </a:t>
            </a:r>
            <a:r>
              <a:rPr lang="en-US" altLang="zh-CN" dirty="0">
                <a:ea typeface="SimSun" panose="02010600030101010101" pitchFamily="2" charset="-122"/>
              </a:rPr>
              <a:t>Density-Based </a:t>
            </a:r>
            <a:r>
              <a:rPr lang="en-US" altLang="zh-CN" dirty="0" smtClean="0">
                <a:ea typeface="SimSun" panose="02010600030101010101" pitchFamily="2" charset="-122"/>
              </a:rPr>
              <a:t>Clustering: </a:t>
            </a:r>
            <a:r>
              <a:rPr lang="en-US" dirty="0" smtClean="0"/>
              <a:t>DBSCAN</a:t>
            </a:r>
            <a:endParaRPr lang="en-US" dirty="0" smtClean="0"/>
          </a:p>
        </p:txBody>
      </p:sp>
      <p:sp>
        <p:nvSpPr>
          <p:cNvPr id="61443" name="Rectangle 3"/>
          <p:cNvSpPr>
            <a:spLocks noGrp="1" noChangeArrowheads="1"/>
          </p:cNvSpPr>
          <p:nvPr>
            <p:ph idx="1"/>
          </p:nvPr>
        </p:nvSpPr>
        <p:spPr>
          <a:xfrm>
            <a:off x="682625" y="1645444"/>
            <a:ext cx="7916863" cy="4530725"/>
          </a:xfrm>
        </p:spPr>
        <p:txBody>
          <a:bodyPr/>
          <a:lstStyle/>
          <a:p>
            <a:pPr marL="533400" indent="-533400" eaLnBrk="1" hangingPunct="1">
              <a:lnSpc>
                <a:spcPct val="90000"/>
              </a:lnSpc>
            </a:pPr>
            <a:r>
              <a:rPr lang="en-US" altLang="en-US" sz="2800" dirty="0" smtClean="0"/>
              <a:t>DBSCAN is a density-based algorithm</a:t>
            </a:r>
          </a:p>
          <a:p>
            <a:pPr marL="990600" lvl="1" indent="-533400" eaLnBrk="1" hangingPunct="1">
              <a:lnSpc>
                <a:spcPct val="90000"/>
              </a:lnSpc>
            </a:pPr>
            <a:r>
              <a:rPr lang="en-US" altLang="en-US" sz="2400" dirty="0" smtClean="0"/>
              <a:t>Density = number of points within a specified radius (Eps)</a:t>
            </a:r>
            <a:endParaRPr lang="en-US" altLang="en-US" sz="1800" dirty="0" smtClean="0"/>
          </a:p>
          <a:p>
            <a:pPr marL="990600" lvl="1" indent="-533400" eaLnBrk="1" hangingPunct="1">
              <a:lnSpc>
                <a:spcPct val="90000"/>
              </a:lnSpc>
            </a:pPr>
            <a:r>
              <a:rPr lang="en-US" altLang="en-US" sz="2400" dirty="0" smtClean="0"/>
              <a:t>A point is a </a:t>
            </a:r>
            <a:r>
              <a:rPr lang="en-US" altLang="en-US" sz="2400" dirty="0" smtClean="0">
                <a:solidFill>
                  <a:srgbClr val="FF0000"/>
                </a:solidFill>
              </a:rPr>
              <a:t>core point</a:t>
            </a:r>
            <a:r>
              <a:rPr lang="en-US" altLang="en-US" sz="2400" dirty="0" smtClean="0"/>
              <a:t> if it has more than a specified number of points (</a:t>
            </a:r>
            <a:r>
              <a:rPr lang="en-US" altLang="en-US" sz="2400" dirty="0" err="1" smtClean="0"/>
              <a:t>MinPts</a:t>
            </a:r>
            <a:r>
              <a:rPr lang="en-US" altLang="en-US" sz="2400" dirty="0" smtClean="0"/>
              <a:t>) within Eps </a:t>
            </a:r>
          </a:p>
          <a:p>
            <a:pPr marL="1295400" lvl="2" indent="-381000" eaLnBrk="1" hangingPunct="1"/>
            <a:r>
              <a:rPr lang="en-US" altLang="en-US" sz="2000" dirty="0" smtClean="0"/>
              <a:t>These are points that are at the interior of a cluster</a:t>
            </a:r>
            <a:endParaRPr lang="en-US" altLang="en-US" sz="1600" dirty="0" smtClean="0"/>
          </a:p>
          <a:p>
            <a:pPr marL="990600" lvl="1" indent="-533400" eaLnBrk="1" hangingPunct="1">
              <a:lnSpc>
                <a:spcPct val="90000"/>
              </a:lnSpc>
            </a:pPr>
            <a:r>
              <a:rPr lang="en-US" altLang="en-US" sz="2400" dirty="0" smtClean="0"/>
              <a:t>A </a:t>
            </a:r>
            <a:r>
              <a:rPr lang="en-US" altLang="en-US" sz="2400" dirty="0" smtClean="0">
                <a:solidFill>
                  <a:srgbClr val="FF0000"/>
                </a:solidFill>
              </a:rPr>
              <a:t>border point</a:t>
            </a:r>
            <a:r>
              <a:rPr lang="en-US" altLang="en-US" sz="2400" dirty="0" smtClean="0"/>
              <a:t> has fewer than </a:t>
            </a:r>
            <a:r>
              <a:rPr lang="en-US" altLang="en-US" sz="2400" dirty="0" err="1" smtClean="0"/>
              <a:t>MinPts</a:t>
            </a:r>
            <a:r>
              <a:rPr lang="en-US" altLang="en-US" sz="2400" dirty="0" smtClean="0"/>
              <a:t> within Eps, but is in the neighborhood of a core point</a:t>
            </a:r>
          </a:p>
          <a:p>
            <a:pPr marL="990600" lvl="1" indent="-533400" eaLnBrk="1" hangingPunct="1">
              <a:lnSpc>
                <a:spcPct val="90000"/>
              </a:lnSpc>
            </a:pPr>
            <a:r>
              <a:rPr lang="en-US" altLang="en-US" sz="2400" dirty="0" smtClean="0"/>
              <a:t>A </a:t>
            </a:r>
            <a:r>
              <a:rPr lang="en-US" altLang="en-US" sz="2400" dirty="0" smtClean="0">
                <a:solidFill>
                  <a:srgbClr val="FF0000"/>
                </a:solidFill>
              </a:rPr>
              <a:t>noise point</a:t>
            </a:r>
            <a:r>
              <a:rPr lang="en-US" altLang="en-US" sz="2400" dirty="0" smtClean="0"/>
              <a:t> is any point that is not a core point or a border point. </a:t>
            </a:r>
          </a:p>
          <a:p>
            <a:pPr marL="533400" indent="-533400" eaLnBrk="1" hangingPunct="1">
              <a:lnSpc>
                <a:spcPct val="90000"/>
              </a:lnSpc>
            </a:pPr>
            <a:endParaRPr lang="en-US" altLang="en-US" sz="2800" dirty="0" smtClean="0"/>
          </a:p>
        </p:txBody>
      </p:sp>
      <p:sp>
        <p:nvSpPr>
          <p:cNvPr id="2" name="Slide Number Placeholder 1"/>
          <p:cNvSpPr>
            <a:spLocks noGrp="1"/>
          </p:cNvSpPr>
          <p:nvPr>
            <p:ph type="sldNum" sz="quarter" idx="12"/>
          </p:nvPr>
        </p:nvSpPr>
        <p:spPr/>
        <p:txBody>
          <a:bodyPr/>
          <a:lstStyle/>
          <a:p>
            <a:fld id="{49632751-6A04-4D5B-A4E5-21C3D9E886BE}" type="slidenum">
              <a:rPr lang="en-US" altLang="en-US" smtClean="0"/>
              <a:pPr/>
              <a:t>2</a:t>
            </a:fld>
            <a:endParaRPr lang="en-US" altLang="en-US"/>
          </a:p>
        </p:txBody>
      </p:sp>
    </p:spTree>
    <p:extLst>
      <p:ext uri="{BB962C8B-B14F-4D97-AF65-F5344CB8AC3E}">
        <p14:creationId xmlns:p14="http://schemas.microsoft.com/office/powerpoint/2010/main" val="16717449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13360" y="152400"/>
            <a:ext cx="8229600" cy="990600"/>
          </a:xfrm>
        </p:spPr>
        <p:txBody>
          <a:bodyPr>
            <a:normAutofit/>
          </a:bodyPr>
          <a:lstStyle/>
          <a:p>
            <a:r>
              <a:rPr lang="en-US" altLang="en-US" dirty="0" smtClean="0"/>
              <a:t>Statistical Approaches</a:t>
            </a:r>
          </a:p>
        </p:txBody>
      </p:sp>
      <p:sp>
        <p:nvSpPr>
          <p:cNvPr id="17411" name="Rectangle 3"/>
          <p:cNvSpPr>
            <a:spLocks noGrp="1" noChangeArrowheads="1"/>
          </p:cNvSpPr>
          <p:nvPr>
            <p:ph type="body" idx="1"/>
          </p:nvPr>
        </p:nvSpPr>
        <p:spPr>
          <a:xfrm>
            <a:off x="15240" y="990600"/>
            <a:ext cx="9128760" cy="5791200"/>
          </a:xfrm>
        </p:spPr>
        <p:txBody>
          <a:bodyPr/>
          <a:lstStyle/>
          <a:p>
            <a:pPr>
              <a:lnSpc>
                <a:spcPct val="90000"/>
              </a:lnSpc>
            </a:pPr>
            <a:r>
              <a:rPr lang="en-US" altLang="en-US" dirty="0" smtClean="0"/>
              <a:t>Statistical approaches assume that the objects in a data set are generated by a stochastic process (a generative model)</a:t>
            </a:r>
          </a:p>
          <a:p>
            <a:pPr>
              <a:lnSpc>
                <a:spcPct val="90000"/>
              </a:lnSpc>
            </a:pPr>
            <a:r>
              <a:rPr lang="en-US" altLang="en-US" dirty="0" smtClean="0"/>
              <a:t>Idea: learn a generative model fitting the given data set, and then identify the objects in low probability regions of the model as outliers</a:t>
            </a:r>
          </a:p>
          <a:p>
            <a:pPr>
              <a:lnSpc>
                <a:spcPct val="90000"/>
              </a:lnSpc>
            </a:pPr>
            <a:r>
              <a:rPr lang="en-US" altLang="en-US" dirty="0" smtClean="0"/>
              <a:t>Parametric </a:t>
            </a:r>
            <a:r>
              <a:rPr lang="en-US" altLang="en-US" dirty="0" smtClean="0"/>
              <a:t>method</a:t>
            </a:r>
          </a:p>
          <a:p>
            <a:pPr lvl="1">
              <a:lnSpc>
                <a:spcPct val="90000"/>
              </a:lnSpc>
            </a:pPr>
            <a:r>
              <a:rPr lang="en-US" altLang="en-US" sz="2000" dirty="0" smtClean="0"/>
              <a:t>Assumes that the normal data is generated by a parametric distribution with parameter </a:t>
            </a:r>
            <a:r>
              <a:rPr lang="el-GR" altLang="en-US" sz="2000" dirty="0" smtClean="0"/>
              <a:t>θ</a:t>
            </a:r>
            <a:endParaRPr lang="en-US" altLang="en-US" sz="2000" dirty="0" smtClean="0"/>
          </a:p>
          <a:p>
            <a:pPr lvl="1">
              <a:lnSpc>
                <a:spcPct val="90000"/>
              </a:lnSpc>
            </a:pPr>
            <a:r>
              <a:rPr lang="en-US" altLang="en-US" sz="2000" dirty="0" smtClean="0"/>
              <a:t>The probability density function of the parametric distribution </a:t>
            </a:r>
            <a:r>
              <a:rPr lang="en-US" altLang="en-US" sz="2000" i="1" dirty="0" smtClean="0"/>
              <a:t>f</a:t>
            </a:r>
            <a:r>
              <a:rPr lang="en-US" altLang="en-US" sz="2000" dirty="0" smtClean="0"/>
              <a:t>(</a:t>
            </a:r>
            <a:r>
              <a:rPr lang="en-US" altLang="en-US" sz="2000" i="1" dirty="0" smtClean="0"/>
              <a:t>x, </a:t>
            </a:r>
            <a:r>
              <a:rPr lang="el-GR" altLang="en-US" sz="2000" i="1" dirty="0" smtClean="0"/>
              <a:t>θ</a:t>
            </a:r>
            <a:r>
              <a:rPr lang="en-US" altLang="en-US" sz="2000" dirty="0" smtClean="0"/>
              <a:t>) gives the probability that object </a:t>
            </a:r>
            <a:r>
              <a:rPr lang="en-US" altLang="en-US" sz="2000" i="1" dirty="0" smtClean="0"/>
              <a:t>x</a:t>
            </a:r>
            <a:r>
              <a:rPr lang="en-US" altLang="en-US" sz="2000" dirty="0" smtClean="0"/>
              <a:t> is generated by the distribution</a:t>
            </a:r>
          </a:p>
          <a:p>
            <a:pPr lvl="1">
              <a:lnSpc>
                <a:spcPct val="90000"/>
              </a:lnSpc>
            </a:pPr>
            <a:r>
              <a:rPr lang="en-US" altLang="en-US" sz="2000" dirty="0" smtClean="0"/>
              <a:t>The smaller this value, the more likely x is an outlier</a:t>
            </a:r>
          </a:p>
          <a:p>
            <a:pPr>
              <a:lnSpc>
                <a:spcPct val="90000"/>
              </a:lnSpc>
            </a:pPr>
            <a:r>
              <a:rPr lang="en-US" altLang="en-US" dirty="0" smtClean="0"/>
              <a:t>Non-parametric method</a:t>
            </a:r>
          </a:p>
          <a:p>
            <a:pPr lvl="1">
              <a:lnSpc>
                <a:spcPct val="90000"/>
              </a:lnSpc>
            </a:pPr>
            <a:r>
              <a:rPr lang="en-US" altLang="en-US" sz="2000" dirty="0" smtClean="0"/>
              <a:t>Not assume an a-priori statistical model and determine the model from the input data</a:t>
            </a:r>
          </a:p>
          <a:p>
            <a:pPr lvl="1">
              <a:lnSpc>
                <a:spcPct val="90000"/>
              </a:lnSpc>
            </a:pPr>
            <a:r>
              <a:rPr lang="en-US" altLang="en-US" sz="2000" dirty="0" smtClean="0"/>
              <a:t>Not completely parameter free but consider the number and nature of the parameters are flexible and not fixed in advance</a:t>
            </a:r>
          </a:p>
          <a:p>
            <a:pPr lvl="1">
              <a:lnSpc>
                <a:spcPct val="90000"/>
              </a:lnSpc>
            </a:pPr>
            <a:r>
              <a:rPr lang="en-US" altLang="en-US" sz="2000" dirty="0" smtClean="0"/>
              <a:t>Examples: histogram and kernel density estimation</a:t>
            </a:r>
          </a:p>
        </p:txBody>
      </p:sp>
      <p:sp>
        <p:nvSpPr>
          <p:cNvPr id="2" name="Slide Number Placeholder 1"/>
          <p:cNvSpPr>
            <a:spLocks noGrp="1"/>
          </p:cNvSpPr>
          <p:nvPr>
            <p:ph type="sldNum" sz="quarter" idx="12"/>
          </p:nvPr>
        </p:nvSpPr>
        <p:spPr/>
        <p:txBody>
          <a:bodyPr/>
          <a:lstStyle/>
          <a:p>
            <a:fld id="{49632751-6A04-4D5B-A4E5-21C3D9E886BE}" type="slidenum">
              <a:rPr lang="en-US" altLang="en-US" smtClean="0"/>
              <a:pPr/>
              <a:t>20</a:t>
            </a:fld>
            <a:endParaRPr lang="en-US" altLang="en-US"/>
          </a:p>
        </p:txBody>
      </p:sp>
    </p:spTree>
    <p:extLst>
      <p:ext uri="{BB962C8B-B14F-4D97-AF65-F5344CB8AC3E}">
        <p14:creationId xmlns:p14="http://schemas.microsoft.com/office/powerpoint/2010/main" val="19328372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p:cNvSpPr>
            <a:spLocks noGrp="1" noChangeArrowheads="1"/>
          </p:cNvSpPr>
          <p:nvPr>
            <p:ph type="body" idx="4294967295"/>
          </p:nvPr>
        </p:nvSpPr>
        <p:spPr>
          <a:xfrm>
            <a:off x="304800" y="1066800"/>
            <a:ext cx="8534400" cy="5486400"/>
          </a:xfrm>
          <a:noFill/>
        </p:spPr>
        <p:txBody>
          <a:bodyPr lIns="92075" tIns="46038" rIns="92075" bIns="46038"/>
          <a:lstStyle/>
          <a:p>
            <a:pPr marL="533400" indent="-533400">
              <a:lnSpc>
                <a:spcPct val="120000"/>
              </a:lnSpc>
            </a:pPr>
            <a:r>
              <a:rPr lang="en-US" altLang="en-US" smtClean="0"/>
              <a:t>Outlier and Outlier Analysis</a:t>
            </a:r>
          </a:p>
          <a:p>
            <a:pPr marL="533400" indent="-533400">
              <a:lnSpc>
                <a:spcPct val="120000"/>
              </a:lnSpc>
            </a:pPr>
            <a:r>
              <a:rPr lang="en-US" altLang="en-US" smtClean="0"/>
              <a:t>Outlier Detection Methods</a:t>
            </a:r>
          </a:p>
          <a:p>
            <a:pPr marL="533400" indent="-533400">
              <a:lnSpc>
                <a:spcPct val="120000"/>
              </a:lnSpc>
            </a:pPr>
            <a:r>
              <a:rPr lang="en-US" altLang="en-US" smtClean="0"/>
              <a:t>Statistical Approaches</a:t>
            </a:r>
          </a:p>
          <a:p>
            <a:pPr marL="533400" indent="-533400">
              <a:lnSpc>
                <a:spcPct val="120000"/>
              </a:lnSpc>
            </a:pPr>
            <a:r>
              <a:rPr lang="en-US" altLang="en-US" smtClean="0"/>
              <a:t>Proximity-Base Approaches</a:t>
            </a:r>
          </a:p>
          <a:p>
            <a:pPr marL="533400" indent="-533400">
              <a:lnSpc>
                <a:spcPct val="120000"/>
              </a:lnSpc>
            </a:pPr>
            <a:r>
              <a:rPr lang="en-US" altLang="en-US" smtClean="0"/>
              <a:t>Clustering-Base Approaches</a:t>
            </a:r>
          </a:p>
          <a:p>
            <a:pPr marL="533400" indent="-533400">
              <a:lnSpc>
                <a:spcPct val="120000"/>
              </a:lnSpc>
            </a:pPr>
            <a:r>
              <a:rPr lang="en-US" altLang="en-US" smtClean="0"/>
              <a:t>Classification Approaches</a:t>
            </a:r>
          </a:p>
          <a:p>
            <a:pPr marL="533400" indent="-533400">
              <a:lnSpc>
                <a:spcPct val="120000"/>
              </a:lnSpc>
            </a:pPr>
            <a:r>
              <a:rPr lang="en-US" altLang="en-US" smtClean="0"/>
              <a:t>Mining Contextual and Collective Outliers</a:t>
            </a:r>
          </a:p>
          <a:p>
            <a:pPr marL="533400" indent="-533400">
              <a:lnSpc>
                <a:spcPct val="120000"/>
              </a:lnSpc>
            </a:pPr>
            <a:r>
              <a:rPr lang="en-US" altLang="en-US" smtClean="0"/>
              <a:t>Outlier Detection in High Dimensional Data</a:t>
            </a:r>
          </a:p>
          <a:p>
            <a:pPr marL="533400" indent="-533400">
              <a:lnSpc>
                <a:spcPct val="120000"/>
              </a:lnSpc>
            </a:pPr>
            <a:r>
              <a:rPr lang="en-US" altLang="en-US" smtClean="0"/>
              <a:t>Summary</a:t>
            </a:r>
          </a:p>
        </p:txBody>
      </p:sp>
      <p:sp>
        <p:nvSpPr>
          <p:cNvPr id="23557" name="AutoShape 5"/>
          <p:cNvSpPr>
            <a:spLocks noChangeArrowheads="1"/>
          </p:cNvSpPr>
          <p:nvPr/>
        </p:nvSpPr>
        <p:spPr bwMode="auto">
          <a:xfrm rot="9426988">
            <a:off x="5486400" y="2743200"/>
            <a:ext cx="381000" cy="5334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5F6A5BDC-0021-492F-A401-21E70EA4FB73}" type="slidenum">
              <a:rPr lang="en-US" altLang="en-US" smtClean="0"/>
              <a:pPr/>
              <a:t>21</a:t>
            </a:fld>
            <a:endParaRPr lang="en-US" altLang="en-US"/>
          </a:p>
        </p:txBody>
      </p:sp>
      <p:sp>
        <p:nvSpPr>
          <p:cNvPr id="7" name="Rectangle 2"/>
          <p:cNvSpPr txBox="1">
            <a:spLocks noChangeArrowheads="1"/>
          </p:cNvSpPr>
          <p:nvPr/>
        </p:nvSpPr>
        <p:spPr>
          <a:xfrm>
            <a:off x="304800" y="347663"/>
            <a:ext cx="9144000" cy="762000"/>
          </a:xfrm>
          <a:prstGeom prst="rect">
            <a:avLst/>
          </a:prstGeom>
          <a:noFill/>
        </p:spPr>
        <p:txBody>
          <a:bodyPr lIns="92075" tIns="46038" rIns="92075" bIns="46038" anchor="ctr"/>
          <a:lstStyle>
            <a:lvl1pPr algn="l" rtl="0" eaLnBrk="0" fontAlgn="base" hangingPunct="0">
              <a:spcBef>
                <a:spcPct val="0"/>
              </a:spcBef>
              <a:spcAft>
                <a:spcPct val="0"/>
              </a:spcAft>
              <a:defRPr sz="4000" kern="1200" spc="-1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eaLnBrk="1" hangingPunct="1"/>
            <a:r>
              <a:rPr lang="en-US" altLang="zh-CN" smtClean="0"/>
              <a:t>Outline</a:t>
            </a:r>
            <a:endParaRPr lang="en-US" altLang="en-US" dirty="0" smtClean="0">
              <a:ea typeface="PMingLiU" pitchFamily="18" charset="-120"/>
            </a:endParaRPr>
          </a:p>
        </p:txBody>
      </p:sp>
    </p:spTree>
    <p:extLst>
      <p:ext uri="{BB962C8B-B14F-4D97-AF65-F5344CB8AC3E}">
        <p14:creationId xmlns:p14="http://schemas.microsoft.com/office/powerpoint/2010/main" val="18752440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90500" y="362903"/>
            <a:ext cx="8763000" cy="914400"/>
          </a:xfrm>
        </p:spPr>
        <p:txBody>
          <a:bodyPr>
            <a:noAutofit/>
          </a:bodyPr>
          <a:lstStyle/>
          <a:p>
            <a:r>
              <a:rPr lang="en-US" altLang="en-US" sz="3200" dirty="0" smtClean="0"/>
              <a:t>Proximity-Based Approaches: Distance-Based vs. Density-Based Outlier Detection</a:t>
            </a:r>
          </a:p>
        </p:txBody>
      </p:sp>
      <p:sp>
        <p:nvSpPr>
          <p:cNvPr id="24579" name="Rectangle 3"/>
          <p:cNvSpPr>
            <a:spLocks noGrp="1" noChangeArrowheads="1"/>
          </p:cNvSpPr>
          <p:nvPr>
            <p:ph type="body" idx="1"/>
          </p:nvPr>
        </p:nvSpPr>
        <p:spPr>
          <a:xfrm>
            <a:off x="304800" y="1292543"/>
            <a:ext cx="8839200" cy="5029200"/>
          </a:xfrm>
        </p:spPr>
        <p:txBody>
          <a:bodyPr/>
          <a:lstStyle/>
          <a:p>
            <a:pPr>
              <a:lnSpc>
                <a:spcPct val="110000"/>
              </a:lnSpc>
            </a:pPr>
            <a:r>
              <a:rPr lang="en-US" altLang="en-US" sz="2800" dirty="0" smtClean="0"/>
              <a:t>Intuition: Objects that are far away from the others are outliers</a:t>
            </a:r>
          </a:p>
          <a:p>
            <a:pPr>
              <a:lnSpc>
                <a:spcPct val="110000"/>
              </a:lnSpc>
            </a:pPr>
            <a:r>
              <a:rPr lang="en-US" altLang="en-US" sz="2800" dirty="0" smtClean="0"/>
              <a:t>Assumption of proximity-based approach: The proximity of an outlier deviates significantly from that of most of the others in the data set</a:t>
            </a:r>
          </a:p>
          <a:p>
            <a:pPr>
              <a:lnSpc>
                <a:spcPct val="110000"/>
              </a:lnSpc>
            </a:pPr>
            <a:r>
              <a:rPr lang="en-US" altLang="en-US" sz="2800" dirty="0" smtClean="0"/>
              <a:t>Two types of proximity-based outlier detection methods</a:t>
            </a:r>
          </a:p>
          <a:p>
            <a:pPr lvl="1">
              <a:lnSpc>
                <a:spcPct val="110000"/>
              </a:lnSpc>
            </a:pPr>
            <a:r>
              <a:rPr lang="en-US" altLang="en-US" sz="2400" b="1" dirty="0" smtClean="0"/>
              <a:t>Distance-based outlier detection</a:t>
            </a:r>
            <a:r>
              <a:rPr lang="en-US" altLang="en-US" sz="2400" dirty="0" smtClean="0"/>
              <a:t>: An object o is an outlier if its neighborhood does not have enough other points</a:t>
            </a:r>
          </a:p>
          <a:p>
            <a:pPr lvl="1">
              <a:lnSpc>
                <a:spcPct val="110000"/>
              </a:lnSpc>
            </a:pPr>
            <a:r>
              <a:rPr lang="en-US" altLang="en-US" sz="2400" b="1" dirty="0" smtClean="0"/>
              <a:t>Density-based outlier detection</a:t>
            </a:r>
            <a:r>
              <a:rPr lang="en-US" altLang="en-US" sz="2400" dirty="0" smtClean="0"/>
              <a:t>: An object o is an outlier if its density is relatively much lower than that of its neighbors</a:t>
            </a:r>
          </a:p>
        </p:txBody>
      </p:sp>
      <p:sp>
        <p:nvSpPr>
          <p:cNvPr id="2" name="Slide Number Placeholder 1"/>
          <p:cNvSpPr>
            <a:spLocks noGrp="1"/>
          </p:cNvSpPr>
          <p:nvPr>
            <p:ph type="sldNum" sz="quarter" idx="12"/>
          </p:nvPr>
        </p:nvSpPr>
        <p:spPr/>
        <p:txBody>
          <a:bodyPr/>
          <a:lstStyle/>
          <a:p>
            <a:fld id="{49632751-6A04-4D5B-A4E5-21C3D9E886BE}" type="slidenum">
              <a:rPr lang="en-US" altLang="en-US" smtClean="0"/>
              <a:pPr/>
              <a:t>22</a:t>
            </a:fld>
            <a:endParaRPr lang="en-US" altLang="en-US"/>
          </a:p>
        </p:txBody>
      </p:sp>
    </p:spTree>
    <p:extLst>
      <p:ext uri="{BB962C8B-B14F-4D97-AF65-F5344CB8AC3E}">
        <p14:creationId xmlns:p14="http://schemas.microsoft.com/office/powerpoint/2010/main" val="8465745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0500" y="341472"/>
            <a:ext cx="8763000" cy="685800"/>
          </a:xfrm>
        </p:spPr>
        <p:txBody>
          <a:bodyPr>
            <a:normAutofit fontScale="90000"/>
          </a:bodyPr>
          <a:lstStyle/>
          <a:p>
            <a:r>
              <a:rPr lang="en-US" altLang="en-US" dirty="0" smtClean="0"/>
              <a:t>Distance-Based Outlier Detection</a:t>
            </a:r>
          </a:p>
        </p:txBody>
      </p:sp>
      <p:sp>
        <p:nvSpPr>
          <p:cNvPr id="25603" name="Rectangle 3"/>
          <p:cNvSpPr>
            <a:spLocks noGrp="1" noChangeArrowheads="1"/>
          </p:cNvSpPr>
          <p:nvPr>
            <p:ph type="body" idx="1"/>
          </p:nvPr>
        </p:nvSpPr>
        <p:spPr>
          <a:xfrm>
            <a:off x="0" y="1057752"/>
            <a:ext cx="9296400" cy="3742848"/>
          </a:xfrm>
        </p:spPr>
        <p:txBody>
          <a:bodyPr/>
          <a:lstStyle/>
          <a:p>
            <a:pPr>
              <a:lnSpc>
                <a:spcPct val="110000"/>
              </a:lnSpc>
            </a:pPr>
            <a:r>
              <a:rPr lang="en-US" altLang="en-US" dirty="0" smtClean="0"/>
              <a:t>For each object o, examine the # of other objects in the </a:t>
            </a:r>
            <a:r>
              <a:rPr lang="en-US" altLang="en-US" i="1" dirty="0" smtClean="0"/>
              <a:t>r</a:t>
            </a:r>
            <a:r>
              <a:rPr lang="en-US" altLang="en-US" dirty="0"/>
              <a:t>-</a:t>
            </a:r>
            <a:r>
              <a:rPr lang="en-US" altLang="en-US" dirty="0" smtClean="0"/>
              <a:t>neighborhood </a:t>
            </a:r>
            <a:r>
              <a:rPr lang="en-US" altLang="en-US" dirty="0" smtClean="0"/>
              <a:t>of o, where </a:t>
            </a:r>
            <a:r>
              <a:rPr lang="en-US" altLang="en-US" i="1" dirty="0" smtClean="0"/>
              <a:t>r</a:t>
            </a:r>
            <a:r>
              <a:rPr lang="en-US" altLang="en-US" dirty="0" smtClean="0"/>
              <a:t> is a </a:t>
            </a:r>
            <a:r>
              <a:rPr lang="en-US" altLang="en-US" b="1" dirty="0" smtClean="0"/>
              <a:t>distance </a:t>
            </a:r>
            <a:r>
              <a:rPr lang="en-US" altLang="en-US" b="1" dirty="0" smtClean="0"/>
              <a:t>threshold</a:t>
            </a:r>
          </a:p>
          <a:p>
            <a:pPr>
              <a:lnSpc>
                <a:spcPct val="110000"/>
              </a:lnSpc>
            </a:pPr>
            <a:r>
              <a:rPr lang="en-US" altLang="en-US" dirty="0" smtClean="0"/>
              <a:t>An object o is an outlier if most (taking </a:t>
            </a:r>
            <a:r>
              <a:rPr lang="el-GR" altLang="en-US" dirty="0" smtClean="0">
                <a:cs typeface="Arial" panose="020B0604020202020204" pitchFamily="34" charset="0"/>
              </a:rPr>
              <a:t>π</a:t>
            </a:r>
            <a:r>
              <a:rPr lang="en-US" altLang="en-US" dirty="0" smtClean="0"/>
              <a:t> as a </a:t>
            </a:r>
            <a:r>
              <a:rPr lang="en-US" altLang="en-US" b="1" dirty="0" smtClean="0"/>
              <a:t>fraction threshold</a:t>
            </a:r>
            <a:r>
              <a:rPr lang="en-US" altLang="en-US" dirty="0" smtClean="0"/>
              <a:t>) of the objects in D are far away from o, i.e., not in the r-neighborhood of o</a:t>
            </a:r>
          </a:p>
          <a:p>
            <a:pPr>
              <a:lnSpc>
                <a:spcPct val="110000"/>
              </a:lnSpc>
            </a:pPr>
            <a:r>
              <a:rPr lang="en-US" altLang="en-US" dirty="0" smtClean="0"/>
              <a:t>An </a:t>
            </a:r>
            <a:r>
              <a:rPr lang="en-US" altLang="en-US" dirty="0" smtClean="0"/>
              <a:t>object o is a DB(r, </a:t>
            </a:r>
            <a:r>
              <a:rPr lang="el-GR" altLang="en-US" dirty="0" smtClean="0">
                <a:cs typeface="Arial" panose="020B0604020202020204" pitchFamily="34" charset="0"/>
              </a:rPr>
              <a:t>π</a:t>
            </a:r>
            <a:r>
              <a:rPr lang="en-US" altLang="en-US" dirty="0" smtClean="0"/>
              <a:t>) outlier </a:t>
            </a:r>
            <a:r>
              <a:rPr lang="en-US" altLang="en-US" dirty="0" smtClean="0"/>
              <a:t>if</a:t>
            </a:r>
            <a:endParaRPr lang="en-US" altLang="en-US" dirty="0" smtClean="0"/>
          </a:p>
        </p:txBody>
      </p:sp>
      <p:pic>
        <p:nvPicPr>
          <p:cNvPr id="256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128010"/>
            <a:ext cx="2846388"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49632751-6A04-4D5B-A4E5-21C3D9E886BE}" type="slidenum">
              <a:rPr lang="en-US" altLang="en-US" smtClean="0"/>
              <a:pPr/>
              <a:t>23</a:t>
            </a:fld>
            <a:endParaRPr lang="en-US" altLang="en-US"/>
          </a:p>
        </p:txBody>
      </p:sp>
      <p:grpSp>
        <p:nvGrpSpPr>
          <p:cNvPr id="13" name="Group 12"/>
          <p:cNvGrpSpPr/>
          <p:nvPr/>
        </p:nvGrpSpPr>
        <p:grpSpPr>
          <a:xfrm>
            <a:off x="2895600" y="4038600"/>
            <a:ext cx="2209800" cy="2209800"/>
            <a:chOff x="2933700" y="4381500"/>
            <a:chExt cx="2209800" cy="2209800"/>
          </a:xfrm>
        </p:grpSpPr>
        <p:sp>
          <p:nvSpPr>
            <p:cNvPr id="3" name="Oval 2"/>
            <p:cNvSpPr/>
            <p:nvPr/>
          </p:nvSpPr>
          <p:spPr>
            <a:xfrm>
              <a:off x="3962400" y="5410200"/>
              <a:ext cx="152400" cy="1524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543300" y="4648200"/>
              <a:ext cx="152400" cy="152400"/>
            </a:xfrm>
            <a:prstGeom prst="ellipse">
              <a:avLst/>
            </a:prstGeom>
            <a:solidFill>
              <a:srgbClr val="3333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933700" y="4381500"/>
              <a:ext cx="2209800" cy="22098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594860" y="6004243"/>
              <a:ext cx="152400" cy="152400"/>
            </a:xfrm>
            <a:prstGeom prst="ellipse">
              <a:avLst/>
            </a:prstGeom>
            <a:solidFill>
              <a:srgbClr val="3333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3" idx="6"/>
              <a:endCxn id="4" idx="6"/>
            </p:cNvCxnSpPr>
            <p:nvPr/>
          </p:nvCxnSpPr>
          <p:spPr>
            <a:xfrm>
              <a:off x="4114800" y="5486400"/>
              <a:ext cx="1028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63208" y="5067370"/>
              <a:ext cx="284052" cy="400110"/>
            </a:xfrm>
            <a:prstGeom prst="rect">
              <a:avLst/>
            </a:prstGeom>
            <a:noFill/>
          </p:spPr>
          <p:txBody>
            <a:bodyPr wrap="none" rtlCol="0">
              <a:spAutoFit/>
            </a:bodyPr>
            <a:lstStyle/>
            <a:p>
              <a:r>
                <a:rPr lang="en-US" sz="2000" b="1" i="1" dirty="0" smtClean="0"/>
                <a:t>r</a:t>
              </a:r>
              <a:endParaRPr lang="en-US" b="1" i="1" dirty="0"/>
            </a:p>
          </p:txBody>
        </p:sp>
      </p:grpSp>
    </p:spTree>
    <p:extLst>
      <p:ext uri="{BB962C8B-B14F-4D97-AF65-F5344CB8AC3E}">
        <p14:creationId xmlns:p14="http://schemas.microsoft.com/office/powerpoint/2010/main" val="3033484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0500" y="341472"/>
            <a:ext cx="8763000" cy="685800"/>
          </a:xfrm>
        </p:spPr>
        <p:txBody>
          <a:bodyPr>
            <a:normAutofit fontScale="90000"/>
          </a:bodyPr>
          <a:lstStyle/>
          <a:p>
            <a:r>
              <a:rPr lang="en-US" altLang="en-US" dirty="0" smtClean="0"/>
              <a:t>Distance-Based Outlier </a:t>
            </a:r>
            <a:r>
              <a:rPr lang="en-US" altLang="en-US" dirty="0" smtClean="0"/>
              <a:t>Detection (cont'd)</a:t>
            </a:r>
            <a:endParaRPr lang="en-US" altLang="en-US" dirty="0" smtClean="0"/>
          </a:p>
        </p:txBody>
      </p:sp>
      <p:sp>
        <p:nvSpPr>
          <p:cNvPr id="25603" name="Rectangle 3"/>
          <p:cNvSpPr>
            <a:spLocks noGrp="1" noChangeArrowheads="1"/>
          </p:cNvSpPr>
          <p:nvPr>
            <p:ph type="body" idx="1"/>
          </p:nvPr>
        </p:nvSpPr>
        <p:spPr>
          <a:xfrm>
            <a:off x="441960" y="1057752"/>
            <a:ext cx="8511540" cy="5800248"/>
          </a:xfrm>
        </p:spPr>
        <p:txBody>
          <a:bodyPr/>
          <a:lstStyle/>
          <a:p>
            <a:pPr>
              <a:lnSpc>
                <a:spcPct val="110000"/>
              </a:lnSpc>
            </a:pPr>
            <a:r>
              <a:rPr lang="en-US" altLang="en-US" sz="2800" dirty="0" smtClean="0"/>
              <a:t>Efficient </a:t>
            </a:r>
            <a:r>
              <a:rPr lang="en-US" altLang="en-US" sz="2800" dirty="0" smtClean="0"/>
              <a:t>computation: Nested loop algorithm</a:t>
            </a:r>
          </a:p>
          <a:p>
            <a:pPr lvl="1">
              <a:lnSpc>
                <a:spcPct val="110000"/>
              </a:lnSpc>
            </a:pPr>
            <a:r>
              <a:rPr lang="en-US" altLang="en-US" sz="2400" dirty="0" smtClean="0"/>
              <a:t>For any object o</a:t>
            </a:r>
            <a:r>
              <a:rPr lang="en-US" altLang="en-US" sz="2400" baseline="-25000" dirty="0" smtClean="0"/>
              <a:t>i</a:t>
            </a:r>
            <a:r>
              <a:rPr lang="en-US" altLang="en-US" sz="2400" dirty="0" smtClean="0"/>
              <a:t>, calculate its distance from other objects, and count the # of other objects in the r-neighborhood.</a:t>
            </a:r>
          </a:p>
          <a:p>
            <a:pPr lvl="1">
              <a:lnSpc>
                <a:spcPct val="110000"/>
              </a:lnSpc>
            </a:pPr>
            <a:r>
              <a:rPr lang="en-US" altLang="en-US" sz="2400" dirty="0" smtClean="0"/>
              <a:t>If  </a:t>
            </a:r>
            <a:r>
              <a:rPr lang="el-GR" altLang="en-US" sz="2400" dirty="0" smtClean="0">
                <a:cs typeface="Arial" panose="020B0604020202020204" pitchFamily="34" charset="0"/>
              </a:rPr>
              <a:t>π</a:t>
            </a:r>
            <a:r>
              <a:rPr lang="en-US" altLang="en-US" sz="2400" dirty="0" smtClean="0">
                <a:cs typeface="Arial" panose="020B0604020202020204" pitchFamily="34" charset="0"/>
              </a:rPr>
              <a:t>∙</a:t>
            </a:r>
            <a:r>
              <a:rPr lang="en-US" altLang="en-US" sz="2400" dirty="0" smtClean="0"/>
              <a:t>n other objects are within r distance, terminate the inner loop</a:t>
            </a:r>
          </a:p>
          <a:p>
            <a:pPr lvl="1">
              <a:lnSpc>
                <a:spcPct val="110000"/>
              </a:lnSpc>
            </a:pPr>
            <a:r>
              <a:rPr lang="en-US" altLang="en-US" sz="2400" dirty="0" smtClean="0"/>
              <a:t>Otherwise, o</a:t>
            </a:r>
            <a:r>
              <a:rPr lang="en-US" altLang="en-US" sz="2400" baseline="-25000" dirty="0" smtClean="0"/>
              <a:t>i</a:t>
            </a:r>
            <a:r>
              <a:rPr lang="en-US" altLang="en-US" sz="2400" dirty="0" smtClean="0"/>
              <a:t> is a DB(r, </a:t>
            </a:r>
            <a:r>
              <a:rPr lang="el-GR" altLang="en-US" sz="2400" dirty="0" smtClean="0">
                <a:cs typeface="Arial" panose="020B0604020202020204" pitchFamily="34" charset="0"/>
              </a:rPr>
              <a:t>π</a:t>
            </a:r>
            <a:r>
              <a:rPr lang="en-US" altLang="en-US" sz="2400" dirty="0" smtClean="0"/>
              <a:t>) outlier</a:t>
            </a:r>
          </a:p>
          <a:p>
            <a:pPr>
              <a:lnSpc>
                <a:spcPct val="110000"/>
              </a:lnSpc>
            </a:pPr>
            <a:r>
              <a:rPr lang="en-US" altLang="en-US" sz="2800" dirty="0" smtClean="0"/>
              <a:t>Efficiency: Actually CPU time is not O(n</a:t>
            </a:r>
            <a:r>
              <a:rPr lang="en-US" altLang="en-US" sz="2800" baseline="30000" dirty="0" smtClean="0"/>
              <a:t>2</a:t>
            </a:r>
            <a:r>
              <a:rPr lang="en-US" altLang="en-US" sz="2800" dirty="0" smtClean="0"/>
              <a:t>) but linear to the data set size since for most non-outlier objects, the inner loop terminates early</a:t>
            </a:r>
          </a:p>
        </p:txBody>
      </p:sp>
      <p:sp>
        <p:nvSpPr>
          <p:cNvPr id="2" name="Slide Number Placeholder 1"/>
          <p:cNvSpPr>
            <a:spLocks noGrp="1"/>
          </p:cNvSpPr>
          <p:nvPr>
            <p:ph type="sldNum" sz="quarter" idx="12"/>
          </p:nvPr>
        </p:nvSpPr>
        <p:spPr/>
        <p:txBody>
          <a:bodyPr/>
          <a:lstStyle/>
          <a:p>
            <a:fld id="{49632751-6A04-4D5B-A4E5-21C3D9E886BE}" type="slidenum">
              <a:rPr lang="en-US" altLang="en-US" smtClean="0"/>
              <a:pPr/>
              <a:t>24</a:t>
            </a:fld>
            <a:endParaRPr lang="en-US" altLang="en-US"/>
          </a:p>
        </p:txBody>
      </p:sp>
    </p:spTree>
    <p:extLst>
      <p:ext uri="{BB962C8B-B14F-4D97-AF65-F5344CB8AC3E}">
        <p14:creationId xmlns:p14="http://schemas.microsoft.com/office/powerpoint/2010/main" val="16399603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4800" y="304800"/>
            <a:ext cx="9296400" cy="685800"/>
          </a:xfrm>
        </p:spPr>
        <p:txBody>
          <a:bodyPr>
            <a:noAutofit/>
          </a:bodyPr>
          <a:lstStyle/>
          <a:p>
            <a:r>
              <a:rPr lang="en-US" altLang="en-US" dirty="0" smtClean="0"/>
              <a:t>Density-Based Outlier Detection</a:t>
            </a:r>
          </a:p>
        </p:txBody>
      </p:sp>
      <p:sp>
        <p:nvSpPr>
          <p:cNvPr id="27651" name="Rectangle 3"/>
          <p:cNvSpPr>
            <a:spLocks noGrp="1" noChangeArrowheads="1"/>
          </p:cNvSpPr>
          <p:nvPr>
            <p:ph type="body" idx="1"/>
          </p:nvPr>
        </p:nvSpPr>
        <p:spPr>
          <a:xfrm>
            <a:off x="152400" y="914400"/>
            <a:ext cx="6248400" cy="2743200"/>
          </a:xfrm>
        </p:spPr>
        <p:txBody>
          <a:bodyPr/>
          <a:lstStyle/>
          <a:p>
            <a:pPr>
              <a:lnSpc>
                <a:spcPct val="110000"/>
              </a:lnSpc>
            </a:pPr>
            <a:r>
              <a:rPr lang="en-US" altLang="en-US" sz="2200" dirty="0" smtClean="0"/>
              <a:t>Local outliers: Outliers comparing to their local neighborhoods, instead of the global data distribution</a:t>
            </a:r>
          </a:p>
          <a:p>
            <a:pPr>
              <a:lnSpc>
                <a:spcPct val="110000"/>
              </a:lnSpc>
            </a:pPr>
            <a:r>
              <a:rPr lang="en-US" altLang="en-US" sz="2200" dirty="0" smtClean="0"/>
              <a:t>In Fig., o</a:t>
            </a:r>
            <a:r>
              <a:rPr lang="en-US" altLang="en-US" sz="2200" baseline="-25000" dirty="0" smtClean="0"/>
              <a:t>1</a:t>
            </a:r>
            <a:r>
              <a:rPr lang="en-US" altLang="en-US" sz="2200" dirty="0" smtClean="0"/>
              <a:t> and o</a:t>
            </a:r>
            <a:r>
              <a:rPr lang="en-US" altLang="en-US" sz="2200" baseline="-25000" dirty="0" smtClean="0"/>
              <a:t>2</a:t>
            </a:r>
            <a:r>
              <a:rPr lang="en-US" altLang="en-US" sz="2200" dirty="0" smtClean="0"/>
              <a:t> are local outliers to C</a:t>
            </a:r>
            <a:r>
              <a:rPr lang="en-US" altLang="en-US" sz="2200" baseline="-25000" dirty="0" smtClean="0"/>
              <a:t>1</a:t>
            </a:r>
            <a:r>
              <a:rPr lang="en-US" altLang="en-US" sz="2200" dirty="0" smtClean="0"/>
              <a:t>, o</a:t>
            </a:r>
            <a:r>
              <a:rPr lang="en-US" altLang="en-US" sz="2200" baseline="-25000" dirty="0" smtClean="0"/>
              <a:t>3</a:t>
            </a:r>
            <a:r>
              <a:rPr lang="en-US" altLang="en-US" sz="2200" dirty="0" smtClean="0"/>
              <a:t> is a global outlier, but o</a:t>
            </a:r>
            <a:r>
              <a:rPr lang="en-US" altLang="en-US" sz="2200" baseline="-25000" dirty="0" smtClean="0"/>
              <a:t>4</a:t>
            </a:r>
            <a:r>
              <a:rPr lang="en-US" altLang="en-US" sz="2200" dirty="0" smtClean="0"/>
              <a:t> is not an outlier. </a:t>
            </a:r>
            <a:r>
              <a:rPr lang="en-US" altLang="en-US" sz="2200" dirty="0" smtClean="0"/>
              <a:t>However</a:t>
            </a:r>
            <a:r>
              <a:rPr lang="en-US" altLang="en-US" sz="2200" dirty="0" smtClean="0"/>
              <a:t>, proximity-based clustering cannot find o</a:t>
            </a:r>
            <a:r>
              <a:rPr lang="en-US" altLang="en-US" sz="2200" baseline="-25000" dirty="0" smtClean="0"/>
              <a:t>1</a:t>
            </a:r>
            <a:r>
              <a:rPr lang="en-US" altLang="en-US" sz="2200" dirty="0" smtClean="0"/>
              <a:t> and o</a:t>
            </a:r>
            <a:r>
              <a:rPr lang="en-US" altLang="en-US" sz="2200" baseline="-25000" dirty="0" smtClean="0"/>
              <a:t>2</a:t>
            </a:r>
            <a:r>
              <a:rPr lang="en-US" altLang="en-US" sz="2200" dirty="0" smtClean="0"/>
              <a:t> are outlier (e.g., comparing with </a:t>
            </a:r>
            <a:r>
              <a:rPr lang="en-US" altLang="en-US" sz="2200" dirty="0" smtClean="0"/>
              <a:t>o</a:t>
            </a:r>
            <a:r>
              <a:rPr lang="en-US" altLang="en-US" sz="2200" baseline="-25000" dirty="0" smtClean="0"/>
              <a:t>4</a:t>
            </a:r>
            <a:r>
              <a:rPr lang="en-US" altLang="en-US" sz="2200" dirty="0" smtClean="0"/>
              <a:t>).</a:t>
            </a:r>
          </a:p>
        </p:txBody>
      </p:sp>
      <p:sp>
        <p:nvSpPr>
          <p:cNvPr id="27653" name="Rectangle 6"/>
          <p:cNvSpPr>
            <a:spLocks noChangeArrowheads="1"/>
          </p:cNvSpPr>
          <p:nvPr/>
        </p:nvSpPr>
        <p:spPr bwMode="auto">
          <a:xfrm>
            <a:off x="304800" y="3657600"/>
            <a:ext cx="86868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lnSpc>
                <a:spcPct val="110000"/>
              </a:lnSpc>
              <a:spcBef>
                <a:spcPct val="20000"/>
              </a:spcBef>
              <a:buClr>
                <a:schemeClr val="folHlink"/>
              </a:buClr>
              <a:buSzPct val="60000"/>
              <a:buFont typeface="Wingdings" panose="05000000000000000000" pitchFamily="2" charset="2"/>
              <a:buChar char="n"/>
            </a:pPr>
            <a:r>
              <a:rPr lang="en-US" altLang="en-US" sz="2000" dirty="0">
                <a:latin typeface="Arial" panose="020B0604020202020204" pitchFamily="34" charset="0"/>
              </a:rPr>
              <a:t>Intuition (density-based outlier detection): The density around </a:t>
            </a:r>
            <a:r>
              <a:rPr lang="en-US" altLang="en-US" sz="2000" dirty="0">
                <a:solidFill>
                  <a:schemeClr val="hlink"/>
                </a:solidFill>
                <a:latin typeface="Arial" panose="020B0604020202020204" pitchFamily="34" charset="0"/>
              </a:rPr>
              <a:t>an outlier</a:t>
            </a:r>
            <a:r>
              <a:rPr lang="en-US" altLang="en-US" sz="2000" dirty="0">
                <a:latin typeface="Arial" panose="020B0604020202020204" pitchFamily="34" charset="0"/>
              </a:rPr>
              <a:t> object is </a:t>
            </a:r>
            <a:r>
              <a:rPr lang="en-US" altLang="en-US" sz="2000" dirty="0">
                <a:solidFill>
                  <a:schemeClr val="hlink"/>
                </a:solidFill>
                <a:latin typeface="Arial" panose="020B0604020202020204" pitchFamily="34" charset="0"/>
              </a:rPr>
              <a:t>significantly different from</a:t>
            </a:r>
            <a:r>
              <a:rPr lang="en-US" altLang="en-US" sz="2000" dirty="0">
                <a:latin typeface="Arial" panose="020B0604020202020204" pitchFamily="34" charset="0"/>
              </a:rPr>
              <a:t> the density around its neighbors</a:t>
            </a:r>
          </a:p>
          <a:p>
            <a:pPr algn="l">
              <a:lnSpc>
                <a:spcPct val="110000"/>
              </a:lnSpc>
              <a:spcBef>
                <a:spcPct val="20000"/>
              </a:spcBef>
              <a:buClr>
                <a:schemeClr val="folHlink"/>
              </a:buClr>
              <a:buSzPct val="60000"/>
              <a:buFont typeface="Wingdings" panose="05000000000000000000" pitchFamily="2" charset="2"/>
              <a:buChar char="n"/>
            </a:pPr>
            <a:r>
              <a:rPr lang="en-US" altLang="en-US" sz="2000" dirty="0">
                <a:latin typeface="Arial" panose="020B0604020202020204" pitchFamily="34" charset="0"/>
              </a:rPr>
              <a:t>Method: Use the relative density of an object against its neighbors as the indicator of the degree of the object being outliers</a:t>
            </a:r>
          </a:p>
          <a:p>
            <a:pPr algn="l">
              <a:lnSpc>
                <a:spcPct val="110000"/>
              </a:lnSpc>
              <a:spcBef>
                <a:spcPct val="20000"/>
              </a:spcBef>
              <a:buClr>
                <a:schemeClr val="folHlink"/>
              </a:buClr>
              <a:buSzPct val="60000"/>
              <a:buFont typeface="Wingdings" panose="05000000000000000000" pitchFamily="2" charset="2"/>
              <a:buChar char="n"/>
            </a:pPr>
            <a:r>
              <a:rPr lang="en-US" altLang="en-US" sz="2000" i="1" dirty="0">
                <a:latin typeface="Arial" panose="020B0604020202020204" pitchFamily="34" charset="0"/>
              </a:rPr>
              <a:t>k-distance</a:t>
            </a:r>
            <a:r>
              <a:rPr lang="en-US" altLang="en-US" sz="2000" dirty="0">
                <a:latin typeface="Arial" panose="020B0604020202020204" pitchFamily="34" charset="0"/>
              </a:rPr>
              <a:t> of an object o, </a:t>
            </a:r>
            <a:r>
              <a:rPr lang="en-US" altLang="en-US" sz="2000" dirty="0" err="1">
                <a:latin typeface="Arial" panose="020B0604020202020204" pitchFamily="34" charset="0"/>
              </a:rPr>
              <a:t>dist</a:t>
            </a:r>
            <a:r>
              <a:rPr lang="en-US" altLang="en-US" sz="2000" baseline="-25000" dirty="0" err="1">
                <a:latin typeface="Arial" panose="020B0604020202020204" pitchFamily="34" charset="0"/>
              </a:rPr>
              <a:t>k</a:t>
            </a:r>
            <a:r>
              <a:rPr lang="en-US" altLang="en-US" sz="2000" dirty="0">
                <a:latin typeface="Arial" panose="020B0604020202020204" pitchFamily="34" charset="0"/>
              </a:rPr>
              <a:t>(o): distance between o and its k-</a:t>
            </a:r>
            <a:r>
              <a:rPr lang="en-US" altLang="en-US" sz="2000" dirty="0" err="1">
                <a:latin typeface="Arial" panose="020B0604020202020204" pitchFamily="34" charset="0"/>
              </a:rPr>
              <a:t>th</a:t>
            </a:r>
            <a:r>
              <a:rPr lang="en-US" altLang="en-US" sz="2000" dirty="0">
                <a:latin typeface="Arial" panose="020B0604020202020204" pitchFamily="34" charset="0"/>
              </a:rPr>
              <a:t> NN</a:t>
            </a:r>
          </a:p>
          <a:p>
            <a:pPr algn="l">
              <a:lnSpc>
                <a:spcPct val="110000"/>
              </a:lnSpc>
              <a:spcBef>
                <a:spcPct val="20000"/>
              </a:spcBef>
              <a:buClr>
                <a:schemeClr val="folHlink"/>
              </a:buClr>
              <a:buSzPct val="60000"/>
              <a:buFont typeface="Wingdings" panose="05000000000000000000" pitchFamily="2" charset="2"/>
              <a:buChar char="n"/>
            </a:pPr>
            <a:r>
              <a:rPr lang="en-US" altLang="en-US" sz="2000" i="1" dirty="0">
                <a:latin typeface="Arial" panose="020B0604020202020204" pitchFamily="34" charset="0"/>
              </a:rPr>
              <a:t>k-distance neighborhood</a:t>
            </a:r>
            <a:r>
              <a:rPr lang="en-US" altLang="en-US" sz="2000" dirty="0">
                <a:latin typeface="Arial" panose="020B0604020202020204" pitchFamily="34" charset="0"/>
              </a:rPr>
              <a:t> of o, </a:t>
            </a:r>
            <a:r>
              <a:rPr lang="en-US" altLang="en-US" sz="2000" dirty="0" err="1">
                <a:latin typeface="Arial" panose="020B0604020202020204" pitchFamily="34" charset="0"/>
              </a:rPr>
              <a:t>N</a:t>
            </a:r>
            <a:r>
              <a:rPr lang="en-US" altLang="en-US" sz="2000" baseline="-25000" dirty="0" err="1">
                <a:latin typeface="Arial" panose="020B0604020202020204" pitchFamily="34" charset="0"/>
              </a:rPr>
              <a:t>k</a:t>
            </a:r>
            <a:r>
              <a:rPr lang="en-US" altLang="en-US" sz="2000" dirty="0">
                <a:latin typeface="Arial" panose="020B0604020202020204" pitchFamily="34" charset="0"/>
              </a:rPr>
              <a:t>(o) = {o’| o’ in D, </a:t>
            </a:r>
            <a:r>
              <a:rPr lang="en-US" altLang="en-US" sz="2000" dirty="0" err="1">
                <a:latin typeface="Arial" panose="020B0604020202020204" pitchFamily="34" charset="0"/>
              </a:rPr>
              <a:t>dist</a:t>
            </a:r>
            <a:r>
              <a:rPr lang="en-US" altLang="en-US" sz="2000" dirty="0">
                <a:latin typeface="Arial" panose="020B0604020202020204" pitchFamily="34" charset="0"/>
              </a:rPr>
              <a:t>(o, o’) </a:t>
            </a:r>
            <a:r>
              <a:rPr lang="en-US" altLang="en-US" sz="2000" dirty="0">
                <a:latin typeface="Arial" panose="020B0604020202020204" pitchFamily="34" charset="0"/>
                <a:cs typeface="Arial" panose="020B0604020202020204" pitchFamily="34" charset="0"/>
              </a:rPr>
              <a:t>≤</a:t>
            </a:r>
            <a:r>
              <a:rPr lang="en-US" altLang="en-US" sz="2000" dirty="0">
                <a:latin typeface="Arial" panose="020B0604020202020204" pitchFamily="34" charset="0"/>
              </a:rPr>
              <a:t> </a:t>
            </a:r>
            <a:r>
              <a:rPr lang="en-US" altLang="en-US" sz="2000" dirty="0" err="1">
                <a:latin typeface="Arial" panose="020B0604020202020204" pitchFamily="34" charset="0"/>
              </a:rPr>
              <a:t>dist</a:t>
            </a:r>
            <a:r>
              <a:rPr lang="en-US" altLang="en-US" sz="2000" baseline="-25000" dirty="0" err="1">
                <a:latin typeface="Arial" panose="020B0604020202020204" pitchFamily="34" charset="0"/>
              </a:rPr>
              <a:t>k</a:t>
            </a:r>
            <a:r>
              <a:rPr lang="en-US" altLang="en-US" sz="2000" dirty="0">
                <a:latin typeface="Arial" panose="020B0604020202020204" pitchFamily="34" charset="0"/>
              </a:rPr>
              <a:t>(o)}</a:t>
            </a:r>
          </a:p>
          <a:p>
            <a:pPr lvl="1" algn="l">
              <a:lnSpc>
                <a:spcPct val="110000"/>
              </a:lnSpc>
              <a:spcBef>
                <a:spcPct val="20000"/>
              </a:spcBef>
              <a:buClr>
                <a:schemeClr val="hlink"/>
              </a:buClr>
              <a:buSzPct val="55000"/>
              <a:buFont typeface="Wingdings" panose="05000000000000000000" pitchFamily="2" charset="2"/>
              <a:buChar char="n"/>
            </a:pPr>
            <a:r>
              <a:rPr lang="en-US" altLang="en-US" sz="2000" dirty="0" err="1">
                <a:latin typeface="Arial" panose="020B0604020202020204" pitchFamily="34" charset="0"/>
              </a:rPr>
              <a:t>N</a:t>
            </a:r>
            <a:r>
              <a:rPr lang="en-US" altLang="en-US" sz="2000" baseline="-25000" dirty="0" err="1">
                <a:latin typeface="Arial" panose="020B0604020202020204" pitchFamily="34" charset="0"/>
              </a:rPr>
              <a:t>k</a:t>
            </a:r>
            <a:r>
              <a:rPr lang="en-US" altLang="en-US" sz="2000" dirty="0">
                <a:latin typeface="Arial" panose="020B0604020202020204" pitchFamily="34" charset="0"/>
              </a:rPr>
              <a:t>(o) could be bigger than k since multiple objects may have identical distance to o</a:t>
            </a:r>
          </a:p>
        </p:txBody>
      </p:sp>
      <p:pic>
        <p:nvPicPr>
          <p:cNvPr id="27654" name="Picture 7"/>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30367" y="1200151"/>
            <a:ext cx="3213633"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49632751-6A04-4D5B-A4E5-21C3D9E886BE}" type="slidenum">
              <a:rPr lang="en-US" altLang="en-US" smtClean="0"/>
              <a:pPr/>
              <a:t>25</a:t>
            </a:fld>
            <a:endParaRPr lang="en-US" altLang="en-US"/>
          </a:p>
        </p:txBody>
      </p:sp>
    </p:spTree>
    <p:extLst>
      <p:ext uri="{BB962C8B-B14F-4D97-AF65-F5344CB8AC3E}">
        <p14:creationId xmlns:p14="http://schemas.microsoft.com/office/powerpoint/2010/main" val="16104885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04800" y="323533"/>
            <a:ext cx="9296400" cy="685800"/>
          </a:xfrm>
        </p:spPr>
        <p:txBody>
          <a:bodyPr>
            <a:noAutofit/>
          </a:bodyPr>
          <a:lstStyle/>
          <a:p>
            <a:r>
              <a:rPr lang="en-US" altLang="en-US" dirty="0" smtClean="0"/>
              <a:t>Local Outlier Factor: LOF</a:t>
            </a:r>
          </a:p>
        </p:txBody>
      </p:sp>
      <p:sp>
        <p:nvSpPr>
          <p:cNvPr id="28675" name="Rectangle 3"/>
          <p:cNvSpPr>
            <a:spLocks noGrp="1" noChangeArrowheads="1"/>
          </p:cNvSpPr>
          <p:nvPr>
            <p:ph type="body" idx="1"/>
          </p:nvPr>
        </p:nvSpPr>
        <p:spPr>
          <a:xfrm>
            <a:off x="304800" y="1066800"/>
            <a:ext cx="5257800" cy="2514600"/>
          </a:xfrm>
        </p:spPr>
        <p:txBody>
          <a:bodyPr/>
          <a:lstStyle/>
          <a:p>
            <a:pPr>
              <a:lnSpc>
                <a:spcPct val="110000"/>
              </a:lnSpc>
            </a:pPr>
            <a:r>
              <a:rPr lang="en-US" altLang="en-US" sz="2000" smtClean="0"/>
              <a:t>Reachability distance from </a:t>
            </a:r>
            <a:r>
              <a:rPr lang="en-US" altLang="en-US" sz="2000" i="1" smtClean="0"/>
              <a:t>o’</a:t>
            </a:r>
            <a:r>
              <a:rPr lang="en-US" altLang="en-US" sz="2000" smtClean="0"/>
              <a:t> to </a:t>
            </a:r>
            <a:r>
              <a:rPr lang="en-US" altLang="en-US" sz="2000" i="1" smtClean="0"/>
              <a:t>o</a:t>
            </a:r>
            <a:r>
              <a:rPr lang="en-US" altLang="en-US" sz="2000" smtClean="0"/>
              <a:t>:</a:t>
            </a:r>
          </a:p>
          <a:p>
            <a:pPr>
              <a:lnSpc>
                <a:spcPct val="110000"/>
              </a:lnSpc>
            </a:pPr>
            <a:endParaRPr lang="en-US" altLang="en-US" sz="2000" smtClean="0"/>
          </a:p>
          <a:p>
            <a:pPr lvl="1">
              <a:lnSpc>
                <a:spcPct val="110000"/>
              </a:lnSpc>
            </a:pPr>
            <a:r>
              <a:rPr lang="en-US" altLang="en-US" sz="2000" smtClean="0"/>
              <a:t>where k is a user-specified parameter</a:t>
            </a:r>
          </a:p>
          <a:p>
            <a:pPr>
              <a:lnSpc>
                <a:spcPct val="110000"/>
              </a:lnSpc>
            </a:pPr>
            <a:r>
              <a:rPr lang="en-US" altLang="en-US" sz="2000" smtClean="0"/>
              <a:t>Local reachability density of </a:t>
            </a:r>
            <a:r>
              <a:rPr lang="en-US" altLang="en-US" sz="2000" i="1" smtClean="0"/>
              <a:t>o</a:t>
            </a:r>
            <a:r>
              <a:rPr lang="en-US" altLang="en-US" sz="2000" smtClean="0"/>
              <a:t>:</a:t>
            </a:r>
          </a:p>
        </p:txBody>
      </p:sp>
      <p:sp>
        <p:nvSpPr>
          <p:cNvPr id="28677" name="Rectangle 5"/>
          <p:cNvSpPr>
            <a:spLocks noChangeArrowheads="1"/>
          </p:cNvSpPr>
          <p:nvPr/>
        </p:nvSpPr>
        <p:spPr bwMode="auto">
          <a:xfrm>
            <a:off x="304800" y="3352800"/>
            <a:ext cx="86868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lnSpc>
                <a:spcPct val="110000"/>
              </a:lnSpc>
              <a:spcBef>
                <a:spcPct val="20000"/>
              </a:spcBef>
              <a:buClr>
                <a:schemeClr val="folHlink"/>
              </a:buClr>
              <a:buSzPct val="60000"/>
              <a:buFont typeface="Wingdings" panose="05000000000000000000" pitchFamily="2" charset="2"/>
              <a:buChar char="n"/>
            </a:pPr>
            <a:r>
              <a:rPr lang="en-US" altLang="en-US" sz="2000">
                <a:latin typeface="Arial" panose="020B0604020202020204" pitchFamily="34" charset="0"/>
              </a:rPr>
              <a:t>LOF (Local outlier factor) of an object o is the average of the ratio of local reachability of </a:t>
            </a:r>
            <a:r>
              <a:rPr lang="en-US" altLang="en-US" sz="2000" i="1">
                <a:latin typeface="Arial" panose="020B0604020202020204" pitchFamily="34" charset="0"/>
              </a:rPr>
              <a:t>o</a:t>
            </a:r>
            <a:r>
              <a:rPr lang="en-US" altLang="en-US" sz="2000">
                <a:latin typeface="Arial" panose="020B0604020202020204" pitchFamily="34" charset="0"/>
              </a:rPr>
              <a:t> and those of </a:t>
            </a:r>
            <a:r>
              <a:rPr lang="en-US" altLang="en-US" sz="2000" i="1">
                <a:latin typeface="Arial" panose="020B0604020202020204" pitchFamily="34" charset="0"/>
              </a:rPr>
              <a:t>o</a:t>
            </a:r>
            <a:r>
              <a:rPr lang="en-US" altLang="en-US" sz="2000">
                <a:latin typeface="Arial" panose="020B0604020202020204" pitchFamily="34" charset="0"/>
              </a:rPr>
              <a:t>’s k-nearest neighbors</a:t>
            </a:r>
          </a:p>
          <a:p>
            <a:pPr algn="l">
              <a:lnSpc>
                <a:spcPct val="110000"/>
              </a:lnSpc>
              <a:spcBef>
                <a:spcPct val="20000"/>
              </a:spcBef>
              <a:buClr>
                <a:schemeClr val="folHlink"/>
              </a:buClr>
              <a:buSzPct val="60000"/>
              <a:buFont typeface="Wingdings" panose="05000000000000000000" pitchFamily="2" charset="2"/>
              <a:buChar char="n"/>
            </a:pPr>
            <a:endParaRPr lang="en-US" altLang="en-US" sz="2000">
              <a:latin typeface="Arial" panose="020B0604020202020204" pitchFamily="34" charset="0"/>
            </a:endParaRPr>
          </a:p>
          <a:p>
            <a:pPr algn="l">
              <a:lnSpc>
                <a:spcPct val="110000"/>
              </a:lnSpc>
              <a:spcBef>
                <a:spcPct val="20000"/>
              </a:spcBef>
              <a:buClr>
                <a:schemeClr val="folHlink"/>
              </a:buClr>
              <a:buSzPct val="60000"/>
              <a:buFont typeface="Wingdings" panose="05000000000000000000" pitchFamily="2" charset="2"/>
              <a:buChar char="n"/>
            </a:pPr>
            <a:endParaRPr lang="en-US" altLang="en-US" sz="2000" i="1">
              <a:latin typeface="Arial" panose="020B0604020202020204" pitchFamily="34" charset="0"/>
            </a:endParaRPr>
          </a:p>
          <a:p>
            <a:pPr algn="l">
              <a:lnSpc>
                <a:spcPct val="110000"/>
              </a:lnSpc>
              <a:spcBef>
                <a:spcPct val="20000"/>
              </a:spcBef>
              <a:buClr>
                <a:schemeClr val="folHlink"/>
              </a:buClr>
              <a:buSzPct val="60000"/>
              <a:buFont typeface="Wingdings" panose="05000000000000000000" pitchFamily="2" charset="2"/>
              <a:buChar char="n"/>
            </a:pPr>
            <a:r>
              <a:rPr lang="en-US" altLang="en-US" sz="2000">
                <a:latin typeface="Arial" panose="020B0604020202020204" pitchFamily="34" charset="0"/>
              </a:rPr>
              <a:t>The lower the local reachability density of o, and the higher the local reachability density of the kNN of o, the higher LOF</a:t>
            </a:r>
          </a:p>
          <a:p>
            <a:pPr algn="l">
              <a:lnSpc>
                <a:spcPct val="110000"/>
              </a:lnSpc>
              <a:spcBef>
                <a:spcPct val="20000"/>
              </a:spcBef>
              <a:buClr>
                <a:schemeClr val="folHlink"/>
              </a:buClr>
              <a:buSzPct val="60000"/>
              <a:buFont typeface="Wingdings" panose="05000000000000000000" pitchFamily="2" charset="2"/>
              <a:buChar char="n"/>
            </a:pPr>
            <a:r>
              <a:rPr lang="en-US" altLang="en-US" sz="2000">
                <a:latin typeface="Arial" panose="020B0604020202020204" pitchFamily="34" charset="0"/>
              </a:rPr>
              <a:t>This captures a local outlier whose local density is relatively low comparing to the local densities of its kNN</a:t>
            </a:r>
          </a:p>
        </p:txBody>
      </p:sp>
      <p:pic>
        <p:nvPicPr>
          <p:cNvPr id="2867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990600"/>
            <a:ext cx="3352800" cy="233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524000"/>
            <a:ext cx="5029200"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8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667000"/>
            <a:ext cx="46259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81"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41148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49632751-6A04-4D5B-A4E5-21C3D9E886BE}" type="slidenum">
              <a:rPr lang="en-US" altLang="en-US" smtClean="0"/>
              <a:pPr/>
              <a:t>26</a:t>
            </a:fld>
            <a:endParaRPr lang="en-US" altLang="en-US"/>
          </a:p>
        </p:txBody>
      </p:sp>
    </p:spTree>
    <p:extLst>
      <p:ext uri="{BB962C8B-B14F-4D97-AF65-F5344CB8AC3E}">
        <p14:creationId xmlns:p14="http://schemas.microsoft.com/office/powerpoint/2010/main" val="32322144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3"/>
          <p:cNvSpPr>
            <a:spLocks noGrp="1" noChangeArrowheads="1"/>
          </p:cNvSpPr>
          <p:nvPr>
            <p:ph type="body" idx="4294967295"/>
          </p:nvPr>
        </p:nvSpPr>
        <p:spPr>
          <a:xfrm>
            <a:off x="304800" y="1066800"/>
            <a:ext cx="8534400" cy="5486400"/>
          </a:xfrm>
          <a:noFill/>
        </p:spPr>
        <p:txBody>
          <a:bodyPr lIns="92075" tIns="46038" rIns="92075" bIns="46038"/>
          <a:lstStyle/>
          <a:p>
            <a:pPr marL="533400" indent="-533400">
              <a:lnSpc>
                <a:spcPct val="120000"/>
              </a:lnSpc>
            </a:pPr>
            <a:r>
              <a:rPr lang="en-US" altLang="en-US" dirty="0" smtClean="0"/>
              <a:t>Outlier and Outlier Analysis</a:t>
            </a:r>
          </a:p>
          <a:p>
            <a:pPr marL="533400" indent="-533400">
              <a:lnSpc>
                <a:spcPct val="120000"/>
              </a:lnSpc>
            </a:pPr>
            <a:r>
              <a:rPr lang="en-US" altLang="en-US" dirty="0" smtClean="0"/>
              <a:t>Outlier Detection Methods</a:t>
            </a:r>
          </a:p>
          <a:p>
            <a:pPr marL="533400" indent="-533400">
              <a:lnSpc>
                <a:spcPct val="120000"/>
              </a:lnSpc>
            </a:pPr>
            <a:r>
              <a:rPr lang="en-US" altLang="en-US" dirty="0" smtClean="0"/>
              <a:t>Statistical Approaches</a:t>
            </a:r>
          </a:p>
          <a:p>
            <a:pPr marL="533400" indent="-533400">
              <a:lnSpc>
                <a:spcPct val="120000"/>
              </a:lnSpc>
            </a:pPr>
            <a:r>
              <a:rPr lang="en-US" altLang="en-US" dirty="0" smtClean="0"/>
              <a:t>Proximity-Base Approaches</a:t>
            </a:r>
          </a:p>
          <a:p>
            <a:pPr marL="533400" indent="-533400">
              <a:lnSpc>
                <a:spcPct val="120000"/>
              </a:lnSpc>
            </a:pPr>
            <a:r>
              <a:rPr lang="en-US" altLang="en-US" dirty="0" smtClean="0"/>
              <a:t>Clustering-Base Approaches</a:t>
            </a:r>
          </a:p>
          <a:p>
            <a:pPr marL="533400" indent="-533400">
              <a:lnSpc>
                <a:spcPct val="120000"/>
              </a:lnSpc>
            </a:pPr>
            <a:r>
              <a:rPr lang="en-US" altLang="en-US" dirty="0" smtClean="0"/>
              <a:t>Classification Approaches</a:t>
            </a:r>
          </a:p>
          <a:p>
            <a:pPr marL="533400" indent="-533400">
              <a:lnSpc>
                <a:spcPct val="120000"/>
              </a:lnSpc>
            </a:pPr>
            <a:r>
              <a:rPr lang="en-US" altLang="en-US" dirty="0" smtClean="0"/>
              <a:t>Mining Contextual and Collective Outliers</a:t>
            </a:r>
          </a:p>
          <a:p>
            <a:pPr marL="533400" indent="-533400">
              <a:lnSpc>
                <a:spcPct val="120000"/>
              </a:lnSpc>
            </a:pPr>
            <a:r>
              <a:rPr lang="en-US" altLang="en-US" dirty="0" smtClean="0"/>
              <a:t>Outlier Detection in High Dimensional Data</a:t>
            </a:r>
          </a:p>
          <a:p>
            <a:pPr marL="533400" indent="-533400">
              <a:lnSpc>
                <a:spcPct val="120000"/>
              </a:lnSpc>
            </a:pPr>
            <a:r>
              <a:rPr lang="en-US" altLang="en-US" dirty="0" smtClean="0"/>
              <a:t>Summary</a:t>
            </a:r>
          </a:p>
        </p:txBody>
      </p:sp>
      <p:sp>
        <p:nvSpPr>
          <p:cNvPr id="29701" name="AutoShape 5"/>
          <p:cNvSpPr>
            <a:spLocks noChangeArrowheads="1"/>
          </p:cNvSpPr>
          <p:nvPr/>
        </p:nvSpPr>
        <p:spPr bwMode="auto">
          <a:xfrm rot="9426988">
            <a:off x="5422716" y="2925156"/>
            <a:ext cx="381000" cy="5334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5F6A5BDC-0021-492F-A401-21E70EA4FB73}" type="slidenum">
              <a:rPr lang="en-US" altLang="en-US" smtClean="0"/>
              <a:pPr/>
              <a:t>27</a:t>
            </a:fld>
            <a:endParaRPr lang="en-US" altLang="en-US"/>
          </a:p>
        </p:txBody>
      </p:sp>
      <p:sp>
        <p:nvSpPr>
          <p:cNvPr id="7" name="Rectangle 2"/>
          <p:cNvSpPr txBox="1">
            <a:spLocks noChangeArrowheads="1"/>
          </p:cNvSpPr>
          <p:nvPr/>
        </p:nvSpPr>
        <p:spPr>
          <a:xfrm>
            <a:off x="304800" y="347663"/>
            <a:ext cx="9144000" cy="762000"/>
          </a:xfrm>
          <a:prstGeom prst="rect">
            <a:avLst/>
          </a:prstGeom>
          <a:noFill/>
        </p:spPr>
        <p:txBody>
          <a:bodyPr lIns="92075" tIns="46038" rIns="92075" bIns="46038" anchor="ctr"/>
          <a:lstStyle>
            <a:lvl1pPr algn="l" rtl="0" eaLnBrk="0" fontAlgn="base" hangingPunct="0">
              <a:spcBef>
                <a:spcPct val="0"/>
              </a:spcBef>
              <a:spcAft>
                <a:spcPct val="0"/>
              </a:spcAft>
              <a:defRPr sz="4000" kern="1200" spc="-1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eaLnBrk="1" hangingPunct="1"/>
            <a:r>
              <a:rPr lang="en-US" altLang="zh-CN" smtClean="0"/>
              <a:t>Outline</a:t>
            </a:r>
            <a:endParaRPr lang="en-US" altLang="en-US" dirty="0" smtClean="0">
              <a:ea typeface="PMingLiU" pitchFamily="18" charset="-120"/>
            </a:endParaRPr>
          </a:p>
        </p:txBody>
      </p:sp>
    </p:spTree>
    <p:extLst>
      <p:ext uri="{BB962C8B-B14F-4D97-AF65-F5344CB8AC3E}">
        <p14:creationId xmlns:p14="http://schemas.microsoft.com/office/powerpoint/2010/main" val="42345561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04800" y="228600"/>
            <a:ext cx="9144000" cy="914400"/>
          </a:xfrm>
        </p:spPr>
        <p:txBody>
          <a:bodyPr>
            <a:normAutofit fontScale="90000"/>
          </a:bodyPr>
          <a:lstStyle/>
          <a:p>
            <a:r>
              <a:rPr lang="en-US" altLang="en-US" sz="3200" dirty="0" smtClean="0"/>
              <a:t>Clustering-Based Outlier Detection (1 &amp; 2):</a:t>
            </a:r>
            <a:br>
              <a:rPr lang="en-US" altLang="en-US" sz="3200" dirty="0" smtClean="0"/>
            </a:br>
            <a:r>
              <a:rPr lang="en-US" altLang="en-US" sz="2400" dirty="0" smtClean="0"/>
              <a:t>Not belong to any cluster, or far from the closest one</a:t>
            </a:r>
          </a:p>
        </p:txBody>
      </p:sp>
      <p:sp>
        <p:nvSpPr>
          <p:cNvPr id="30723" name="Rectangle 3"/>
          <p:cNvSpPr>
            <a:spLocks noGrp="1" noChangeArrowheads="1"/>
          </p:cNvSpPr>
          <p:nvPr>
            <p:ph type="body" idx="1"/>
          </p:nvPr>
        </p:nvSpPr>
        <p:spPr>
          <a:xfrm>
            <a:off x="152400" y="1170621"/>
            <a:ext cx="8839200" cy="1572579"/>
          </a:xfrm>
        </p:spPr>
        <p:txBody>
          <a:bodyPr/>
          <a:lstStyle/>
          <a:p>
            <a:pPr>
              <a:lnSpc>
                <a:spcPct val="90000"/>
              </a:lnSpc>
            </a:pPr>
            <a:r>
              <a:rPr lang="en-US" altLang="en-US" sz="2800" dirty="0" smtClean="0"/>
              <a:t>An object is an outlier if </a:t>
            </a:r>
            <a:r>
              <a:rPr lang="en-US" altLang="en-US" sz="2800" dirty="0" smtClean="0"/>
              <a:t>:</a:t>
            </a:r>
          </a:p>
          <a:p>
            <a:pPr lvl="1">
              <a:lnSpc>
                <a:spcPct val="90000"/>
              </a:lnSpc>
            </a:pPr>
            <a:r>
              <a:rPr lang="en-US" altLang="en-US" sz="2400" dirty="0" smtClean="0"/>
              <a:t>(</a:t>
            </a:r>
            <a:r>
              <a:rPr lang="en-US" altLang="en-US" sz="2400" dirty="0" smtClean="0"/>
              <a:t>1) it does not belong to any cluster, </a:t>
            </a:r>
            <a:endParaRPr lang="en-US" altLang="en-US" sz="2400" dirty="0" smtClean="0"/>
          </a:p>
          <a:p>
            <a:pPr lvl="1">
              <a:lnSpc>
                <a:spcPct val="90000"/>
              </a:lnSpc>
            </a:pPr>
            <a:r>
              <a:rPr lang="en-US" altLang="en-US" sz="2400" dirty="0" smtClean="0"/>
              <a:t>(</a:t>
            </a:r>
            <a:r>
              <a:rPr lang="en-US" altLang="en-US" sz="2400" dirty="0" smtClean="0"/>
              <a:t>2) there is a large distance between the object and its closest </a:t>
            </a:r>
            <a:r>
              <a:rPr lang="en-US" altLang="en-US" sz="2400" dirty="0" smtClean="0"/>
              <a:t>cluster, </a:t>
            </a:r>
            <a:r>
              <a:rPr lang="en-US" altLang="en-US" sz="2400" dirty="0" smtClean="0"/>
              <a:t>or </a:t>
            </a:r>
            <a:endParaRPr lang="en-US" altLang="en-US" sz="2400" dirty="0" smtClean="0"/>
          </a:p>
          <a:p>
            <a:pPr lvl="1">
              <a:lnSpc>
                <a:spcPct val="90000"/>
              </a:lnSpc>
            </a:pPr>
            <a:r>
              <a:rPr lang="en-US" altLang="en-US" sz="2400" dirty="0" smtClean="0"/>
              <a:t>(</a:t>
            </a:r>
            <a:r>
              <a:rPr lang="en-US" altLang="en-US" sz="2400" dirty="0" smtClean="0"/>
              <a:t>3) it belongs to a small or sparse cluster </a:t>
            </a:r>
          </a:p>
        </p:txBody>
      </p:sp>
      <p:pic>
        <p:nvPicPr>
          <p:cNvPr id="30724"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75657" y="2743201"/>
            <a:ext cx="2146423" cy="1294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9288" y="4832985"/>
            <a:ext cx="2144712"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6" name="Rectangle 6"/>
          <p:cNvSpPr>
            <a:spLocks noChangeArrowheads="1"/>
          </p:cNvSpPr>
          <p:nvPr/>
        </p:nvSpPr>
        <p:spPr bwMode="auto">
          <a:xfrm>
            <a:off x="274320" y="3657600"/>
            <a:ext cx="6858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20000"/>
              </a:spcBef>
              <a:buClr>
                <a:schemeClr val="folHlink"/>
              </a:buClr>
              <a:buSzPct val="60000"/>
              <a:buFont typeface="Wingdings" panose="05000000000000000000" pitchFamily="2" charset="2"/>
              <a:buChar char="n"/>
            </a:pPr>
            <a:r>
              <a:rPr lang="en-US" altLang="en-US" sz="2000" dirty="0">
                <a:latin typeface="Arial" panose="020B0604020202020204" pitchFamily="34" charset="0"/>
              </a:rPr>
              <a:t>Case I: Not belong to any cluster</a:t>
            </a:r>
          </a:p>
          <a:p>
            <a:pPr lvl="1" algn="l">
              <a:spcBef>
                <a:spcPct val="20000"/>
              </a:spcBef>
              <a:buClr>
                <a:schemeClr val="hlink"/>
              </a:buClr>
              <a:buSzPct val="55000"/>
              <a:buFont typeface="Wingdings" panose="05000000000000000000" pitchFamily="2" charset="2"/>
              <a:buChar char="n"/>
            </a:pPr>
            <a:r>
              <a:rPr lang="en-US" altLang="en-US" sz="2000" dirty="0">
                <a:latin typeface="Arial" panose="020B0604020202020204" pitchFamily="34" charset="0"/>
              </a:rPr>
              <a:t>Identify animals not part of a flock:  Using a density-based clustering method such as DBSCAN</a:t>
            </a:r>
          </a:p>
          <a:p>
            <a:pPr algn="l">
              <a:spcBef>
                <a:spcPct val="20000"/>
              </a:spcBef>
              <a:buClr>
                <a:schemeClr val="folHlink"/>
              </a:buClr>
              <a:buSzPct val="60000"/>
              <a:buFont typeface="Wingdings" panose="05000000000000000000" pitchFamily="2" charset="2"/>
              <a:buChar char="n"/>
            </a:pPr>
            <a:r>
              <a:rPr lang="en-US" altLang="en-US" sz="2000" dirty="0">
                <a:latin typeface="Arial" panose="020B0604020202020204" pitchFamily="34" charset="0"/>
              </a:rPr>
              <a:t>Case 2: </a:t>
            </a:r>
            <a:r>
              <a:rPr lang="en-US" altLang="en-US" sz="2000" dirty="0" smtClean="0">
                <a:latin typeface="Arial" panose="020B0604020202020204" pitchFamily="34" charset="0"/>
              </a:rPr>
              <a:t>Far </a:t>
            </a:r>
            <a:r>
              <a:rPr lang="en-US" altLang="en-US" sz="2000" dirty="0">
                <a:latin typeface="Arial" panose="020B0604020202020204" pitchFamily="34" charset="0"/>
              </a:rPr>
              <a:t>from its closest cluster </a:t>
            </a:r>
          </a:p>
          <a:p>
            <a:pPr lvl="1" algn="l">
              <a:spcBef>
                <a:spcPct val="20000"/>
              </a:spcBef>
              <a:buClr>
                <a:schemeClr val="hlink"/>
              </a:buClr>
              <a:buSzPct val="55000"/>
              <a:buFont typeface="Wingdings" panose="05000000000000000000" pitchFamily="2" charset="2"/>
              <a:buChar char="n"/>
            </a:pPr>
            <a:r>
              <a:rPr lang="en-US" altLang="en-US" sz="2000" dirty="0">
                <a:latin typeface="Arial" panose="020B0604020202020204" pitchFamily="34" charset="0"/>
              </a:rPr>
              <a:t>Using k-means, partition data points of into clusters </a:t>
            </a:r>
          </a:p>
          <a:p>
            <a:pPr lvl="1" algn="l">
              <a:spcBef>
                <a:spcPct val="20000"/>
              </a:spcBef>
              <a:buClr>
                <a:schemeClr val="hlink"/>
              </a:buClr>
              <a:buSzPct val="55000"/>
              <a:buFont typeface="Wingdings" panose="05000000000000000000" pitchFamily="2" charset="2"/>
              <a:buChar char="n"/>
            </a:pPr>
            <a:r>
              <a:rPr lang="en-US" altLang="en-US" sz="2000" dirty="0">
                <a:latin typeface="Arial" panose="020B0604020202020204" pitchFamily="34" charset="0"/>
              </a:rPr>
              <a:t>For each object o, assign an outlier score based on its distance from its closest center </a:t>
            </a:r>
          </a:p>
          <a:p>
            <a:pPr lvl="2" algn="l">
              <a:spcBef>
                <a:spcPct val="20000"/>
              </a:spcBef>
              <a:buClr>
                <a:schemeClr val="folHlink"/>
              </a:buClr>
              <a:buSzPct val="50000"/>
              <a:buFont typeface="Wingdings" panose="05000000000000000000" pitchFamily="2" charset="2"/>
              <a:buChar char="n"/>
            </a:pPr>
            <a:r>
              <a:rPr lang="en-US" altLang="en-US" sz="2000" dirty="0">
                <a:latin typeface="Arial" panose="020B0604020202020204" pitchFamily="34" charset="0"/>
              </a:rPr>
              <a:t>If </a:t>
            </a:r>
            <a:r>
              <a:rPr lang="en-US" altLang="en-US" sz="2000" dirty="0" err="1">
                <a:latin typeface="Arial" panose="020B0604020202020204" pitchFamily="34" charset="0"/>
              </a:rPr>
              <a:t>dist</a:t>
            </a:r>
            <a:r>
              <a:rPr lang="en-US" altLang="en-US" sz="2000" dirty="0">
                <a:latin typeface="Arial" panose="020B0604020202020204" pitchFamily="34" charset="0"/>
              </a:rPr>
              <a:t>(o, c</a:t>
            </a:r>
            <a:r>
              <a:rPr lang="en-US" altLang="en-US" sz="2000" baseline="-25000" dirty="0">
                <a:latin typeface="Arial" panose="020B0604020202020204" pitchFamily="34" charset="0"/>
              </a:rPr>
              <a:t>o</a:t>
            </a:r>
            <a:r>
              <a:rPr lang="en-US" altLang="en-US" sz="2000" dirty="0">
                <a:latin typeface="Arial" panose="020B0604020202020204" pitchFamily="34" charset="0"/>
              </a:rPr>
              <a:t>)/</a:t>
            </a:r>
            <a:r>
              <a:rPr lang="en-US" altLang="en-US" sz="2000" dirty="0" err="1">
                <a:latin typeface="Arial" panose="020B0604020202020204" pitchFamily="34" charset="0"/>
              </a:rPr>
              <a:t>avg_dist</a:t>
            </a:r>
            <a:r>
              <a:rPr lang="en-US" altLang="en-US" sz="2000" dirty="0">
                <a:latin typeface="Arial" panose="020B0604020202020204" pitchFamily="34" charset="0"/>
              </a:rPr>
              <a:t>(c</a:t>
            </a:r>
            <a:r>
              <a:rPr lang="en-US" altLang="en-US" sz="2000" baseline="-25000" dirty="0">
                <a:latin typeface="Arial" panose="020B0604020202020204" pitchFamily="34" charset="0"/>
              </a:rPr>
              <a:t>o</a:t>
            </a:r>
            <a:r>
              <a:rPr lang="en-US" altLang="en-US" sz="2000" dirty="0">
                <a:latin typeface="Arial" panose="020B0604020202020204" pitchFamily="34" charset="0"/>
              </a:rPr>
              <a:t>) is large, likely an </a:t>
            </a:r>
            <a:r>
              <a:rPr lang="en-US" altLang="en-US" sz="2000" dirty="0" smtClean="0">
                <a:latin typeface="Arial" panose="020B0604020202020204" pitchFamily="34" charset="0"/>
              </a:rPr>
              <a:t>outlier</a:t>
            </a:r>
            <a:endParaRPr lang="en-US" altLang="en-US" sz="2000" dirty="0">
              <a:latin typeface="Arial" panose="020B0604020202020204" pitchFamily="34" charset="0"/>
            </a:endParaRPr>
          </a:p>
        </p:txBody>
      </p:sp>
      <p:sp>
        <p:nvSpPr>
          <p:cNvPr id="2" name="Slide Number Placeholder 1"/>
          <p:cNvSpPr>
            <a:spLocks noGrp="1"/>
          </p:cNvSpPr>
          <p:nvPr>
            <p:ph type="sldNum" sz="quarter" idx="12"/>
          </p:nvPr>
        </p:nvSpPr>
        <p:spPr/>
        <p:txBody>
          <a:bodyPr/>
          <a:lstStyle/>
          <a:p>
            <a:fld id="{49632751-6A04-4D5B-A4E5-21C3D9E886BE}" type="slidenum">
              <a:rPr lang="en-US" altLang="en-US" smtClean="0"/>
              <a:pPr/>
              <a:t>28</a:t>
            </a:fld>
            <a:endParaRPr lang="en-US" altLang="en-US"/>
          </a:p>
        </p:txBody>
      </p:sp>
    </p:spTree>
    <p:extLst>
      <p:ext uri="{BB962C8B-B14F-4D97-AF65-F5344CB8AC3E}">
        <p14:creationId xmlns:p14="http://schemas.microsoft.com/office/powerpoint/2010/main" val="17523064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6513" y="1427162"/>
            <a:ext cx="2605087" cy="207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7" name="Rectangle 3"/>
          <p:cNvSpPr>
            <a:spLocks noGrp="1" noChangeArrowheads="1"/>
          </p:cNvSpPr>
          <p:nvPr>
            <p:ph type="body" idx="1"/>
          </p:nvPr>
        </p:nvSpPr>
        <p:spPr>
          <a:xfrm>
            <a:off x="228600" y="1295400"/>
            <a:ext cx="6477000" cy="3352800"/>
          </a:xfrm>
        </p:spPr>
        <p:txBody>
          <a:bodyPr/>
          <a:lstStyle/>
          <a:p>
            <a:pPr>
              <a:lnSpc>
                <a:spcPct val="120000"/>
              </a:lnSpc>
            </a:pPr>
            <a:r>
              <a:rPr lang="en-US" altLang="en-US" sz="2000" i="1" dirty="0" err="1" smtClean="0"/>
              <a:t>FindCBLOF</a:t>
            </a:r>
            <a:r>
              <a:rPr lang="en-US" altLang="en-US" sz="2000" i="1" dirty="0" smtClean="0"/>
              <a:t>: </a:t>
            </a:r>
            <a:r>
              <a:rPr lang="en-US" altLang="en-US" sz="2000" dirty="0" smtClean="0"/>
              <a:t>Detect outliers in small clusters</a:t>
            </a:r>
          </a:p>
          <a:p>
            <a:pPr lvl="1">
              <a:lnSpc>
                <a:spcPct val="120000"/>
              </a:lnSpc>
            </a:pPr>
            <a:r>
              <a:rPr lang="en-US" altLang="en-US" sz="2000" dirty="0" smtClean="0"/>
              <a:t>Find clusters, and sort them in decreasing size</a:t>
            </a:r>
          </a:p>
          <a:p>
            <a:pPr lvl="1">
              <a:lnSpc>
                <a:spcPct val="120000"/>
              </a:lnSpc>
            </a:pPr>
            <a:r>
              <a:rPr lang="en-US" altLang="en-US" sz="2000" dirty="0" smtClean="0"/>
              <a:t>To each data point, assign a </a:t>
            </a:r>
            <a:r>
              <a:rPr lang="en-US" altLang="en-US" sz="2000" i="1" dirty="0" smtClean="0"/>
              <a:t>cluster-based local outlier factor </a:t>
            </a:r>
            <a:r>
              <a:rPr lang="en-US" altLang="en-US" sz="2000" dirty="0" smtClean="0"/>
              <a:t>(CBLOF):</a:t>
            </a:r>
          </a:p>
          <a:p>
            <a:pPr lvl="1">
              <a:lnSpc>
                <a:spcPct val="120000"/>
              </a:lnSpc>
            </a:pPr>
            <a:r>
              <a:rPr lang="en-US" altLang="en-US" sz="2000" dirty="0" smtClean="0"/>
              <a:t>If </a:t>
            </a:r>
            <a:r>
              <a:rPr lang="en-US" altLang="en-US" sz="2000" dirty="0" err="1" smtClean="0"/>
              <a:t>obj</a:t>
            </a:r>
            <a:r>
              <a:rPr lang="en-US" altLang="en-US" sz="2000" dirty="0" smtClean="0"/>
              <a:t> p belongs to a large cluster, CBLOF = </a:t>
            </a:r>
            <a:r>
              <a:rPr lang="en-US" altLang="en-US" sz="2000" dirty="0" err="1" smtClean="0"/>
              <a:t>cluster_size</a:t>
            </a:r>
            <a:r>
              <a:rPr lang="en-US" altLang="en-US" sz="2000" dirty="0" smtClean="0"/>
              <a:t> X similarity between p and cluster</a:t>
            </a:r>
          </a:p>
          <a:p>
            <a:pPr lvl="1">
              <a:lnSpc>
                <a:spcPct val="120000"/>
              </a:lnSpc>
            </a:pPr>
            <a:r>
              <a:rPr lang="en-US" altLang="en-US" sz="2000" dirty="0" smtClean="0"/>
              <a:t>If p belongs to a small one, CBLOF = cluster size X  similarity </a:t>
            </a:r>
            <a:r>
              <a:rPr lang="en-US" altLang="en-US" sz="2000" dirty="0" err="1" smtClean="0"/>
              <a:t>betw</a:t>
            </a:r>
            <a:r>
              <a:rPr lang="en-US" altLang="en-US" sz="2000" dirty="0" smtClean="0"/>
              <a:t>. p and the closest large cluster</a:t>
            </a:r>
          </a:p>
        </p:txBody>
      </p:sp>
      <p:sp>
        <p:nvSpPr>
          <p:cNvPr id="31749" name="Rectangle 5"/>
          <p:cNvSpPr>
            <a:spLocks noChangeArrowheads="1"/>
          </p:cNvSpPr>
          <p:nvPr/>
        </p:nvSpPr>
        <p:spPr bwMode="auto">
          <a:xfrm>
            <a:off x="259080" y="342900"/>
            <a:ext cx="9144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3200" dirty="0">
                <a:solidFill>
                  <a:schemeClr val="tx2"/>
                </a:solidFill>
                <a:latin typeface="+mj-lt"/>
              </a:rPr>
              <a:t>Clustering-Based Outlier Detection (3): </a:t>
            </a:r>
            <a:br>
              <a:rPr lang="en-US" altLang="en-US" sz="3200" dirty="0">
                <a:solidFill>
                  <a:schemeClr val="tx2"/>
                </a:solidFill>
                <a:latin typeface="+mj-lt"/>
              </a:rPr>
            </a:br>
            <a:r>
              <a:rPr lang="en-US" altLang="en-US" sz="3200" dirty="0">
                <a:solidFill>
                  <a:schemeClr val="tx2"/>
                </a:solidFill>
                <a:latin typeface="+mj-lt"/>
              </a:rPr>
              <a:t>Detecting Outliers in Small Clusters</a:t>
            </a:r>
          </a:p>
        </p:txBody>
      </p:sp>
      <p:sp>
        <p:nvSpPr>
          <p:cNvPr id="31750" name="Rectangle 9"/>
          <p:cNvSpPr>
            <a:spLocks noChangeArrowheads="1"/>
          </p:cNvSpPr>
          <p:nvPr/>
        </p:nvSpPr>
        <p:spPr bwMode="auto">
          <a:xfrm>
            <a:off x="228600" y="4800600"/>
            <a:ext cx="8534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lnSpc>
                <a:spcPct val="110000"/>
              </a:lnSpc>
              <a:spcBef>
                <a:spcPct val="20000"/>
              </a:spcBef>
              <a:buClr>
                <a:schemeClr val="folHlink"/>
              </a:buClr>
              <a:buSzPct val="60000"/>
              <a:buFont typeface="Wingdings" panose="05000000000000000000" pitchFamily="2" charset="2"/>
              <a:buChar char="n"/>
            </a:pPr>
            <a:r>
              <a:rPr lang="en-US" altLang="en-US" sz="2000">
                <a:latin typeface="Arial" panose="020B0604020202020204" pitchFamily="34" charset="0"/>
              </a:rPr>
              <a:t>Ex. In the figure, o is outlier since its closest large cluster is C</a:t>
            </a:r>
            <a:r>
              <a:rPr lang="en-US" altLang="en-US" sz="2000" baseline="-25000">
                <a:latin typeface="Arial" panose="020B0604020202020204" pitchFamily="34" charset="0"/>
              </a:rPr>
              <a:t>1</a:t>
            </a:r>
            <a:r>
              <a:rPr lang="en-US" altLang="en-US" sz="2000">
                <a:latin typeface="Arial" panose="020B0604020202020204" pitchFamily="34" charset="0"/>
              </a:rPr>
              <a:t>, but the similarity between o and C</a:t>
            </a:r>
            <a:r>
              <a:rPr lang="en-US" altLang="en-US" sz="2000" baseline="-25000">
                <a:latin typeface="Arial" panose="020B0604020202020204" pitchFamily="34" charset="0"/>
              </a:rPr>
              <a:t>1</a:t>
            </a:r>
            <a:r>
              <a:rPr lang="en-US" altLang="en-US" sz="2000">
                <a:latin typeface="Arial" panose="020B0604020202020204" pitchFamily="34" charset="0"/>
              </a:rPr>
              <a:t> is small. For any point in C</a:t>
            </a:r>
            <a:r>
              <a:rPr lang="en-US" altLang="en-US" sz="2000" baseline="-25000">
                <a:latin typeface="Arial" panose="020B0604020202020204" pitchFamily="34" charset="0"/>
              </a:rPr>
              <a:t>3</a:t>
            </a:r>
            <a:r>
              <a:rPr lang="en-US" altLang="en-US" sz="2000">
                <a:latin typeface="Arial" panose="020B0604020202020204" pitchFamily="34" charset="0"/>
              </a:rPr>
              <a:t>, its closest large cluster is C</a:t>
            </a:r>
            <a:r>
              <a:rPr lang="en-US" altLang="en-US" sz="2000" baseline="-25000">
                <a:latin typeface="Arial" panose="020B0604020202020204" pitchFamily="34" charset="0"/>
              </a:rPr>
              <a:t>2</a:t>
            </a:r>
            <a:r>
              <a:rPr lang="en-US" altLang="en-US" sz="2000">
                <a:latin typeface="Arial" panose="020B0604020202020204" pitchFamily="34" charset="0"/>
              </a:rPr>
              <a:t> but its similarity from C</a:t>
            </a:r>
            <a:r>
              <a:rPr lang="en-US" altLang="en-US" sz="2000" baseline="-25000">
                <a:latin typeface="Arial" panose="020B0604020202020204" pitchFamily="34" charset="0"/>
              </a:rPr>
              <a:t>2</a:t>
            </a:r>
            <a:r>
              <a:rPr lang="en-US" altLang="en-US" sz="2000">
                <a:latin typeface="Arial" panose="020B0604020202020204" pitchFamily="34" charset="0"/>
              </a:rPr>
              <a:t> is low, plus |C</a:t>
            </a:r>
            <a:r>
              <a:rPr lang="en-US" altLang="en-US" sz="2000" baseline="-25000">
                <a:latin typeface="Arial" panose="020B0604020202020204" pitchFamily="34" charset="0"/>
              </a:rPr>
              <a:t>3</a:t>
            </a:r>
            <a:r>
              <a:rPr lang="en-US" altLang="en-US" sz="2000">
                <a:latin typeface="Arial" panose="020B0604020202020204" pitchFamily="34" charset="0"/>
              </a:rPr>
              <a:t>| = 3 is small</a:t>
            </a:r>
          </a:p>
        </p:txBody>
      </p:sp>
      <p:sp>
        <p:nvSpPr>
          <p:cNvPr id="2" name="Slide Number Placeholder 1"/>
          <p:cNvSpPr>
            <a:spLocks noGrp="1"/>
          </p:cNvSpPr>
          <p:nvPr>
            <p:ph type="sldNum" sz="quarter" idx="12"/>
          </p:nvPr>
        </p:nvSpPr>
        <p:spPr/>
        <p:txBody>
          <a:bodyPr/>
          <a:lstStyle/>
          <a:p>
            <a:fld id="{49632751-6A04-4D5B-A4E5-21C3D9E886BE}" type="slidenum">
              <a:rPr lang="en-US" altLang="en-US" smtClean="0"/>
              <a:pPr/>
              <a:t>29</a:t>
            </a:fld>
            <a:endParaRPr lang="en-US" altLang="en-US"/>
          </a:p>
        </p:txBody>
      </p:sp>
    </p:spTree>
    <p:extLst>
      <p:ext uri="{BB962C8B-B14F-4D97-AF65-F5344CB8AC3E}">
        <p14:creationId xmlns:p14="http://schemas.microsoft.com/office/powerpoint/2010/main" val="2924659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278606" y="496253"/>
            <a:ext cx="8280400" cy="1119187"/>
          </a:xfrm>
        </p:spPr>
        <p:txBody>
          <a:bodyPr rtlCol="0">
            <a:noAutofit/>
          </a:bodyPr>
          <a:lstStyle/>
          <a:p>
            <a:pPr eaLnBrk="1" fontAlgn="auto" hangingPunct="1">
              <a:spcAft>
                <a:spcPts val="0"/>
              </a:spcAft>
              <a:defRPr/>
            </a:pPr>
            <a:r>
              <a:rPr lang="en-US" dirty="0" smtClean="0"/>
              <a:t>DBSCAN: Core, Border, and Noise Points</a:t>
            </a:r>
          </a:p>
        </p:txBody>
      </p:sp>
      <p:pic>
        <p:nvPicPr>
          <p:cNvPr id="62467"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4111"/>
          <a:stretch>
            <a:fillRect/>
          </a:stretch>
        </p:blipFill>
        <p:spPr bwMode="auto">
          <a:xfrm>
            <a:off x="762000" y="1600200"/>
            <a:ext cx="7313613"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49632751-6A04-4D5B-A4E5-21C3D9E886BE}" type="slidenum">
              <a:rPr lang="en-US" altLang="en-US" smtClean="0"/>
              <a:pPr/>
              <a:t>3</a:t>
            </a:fld>
            <a:endParaRPr lang="en-US" altLang="en-US"/>
          </a:p>
        </p:txBody>
      </p:sp>
    </p:spTree>
    <p:extLst>
      <p:ext uri="{BB962C8B-B14F-4D97-AF65-F5344CB8AC3E}">
        <p14:creationId xmlns:p14="http://schemas.microsoft.com/office/powerpoint/2010/main" val="24041913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52400" y="213836"/>
            <a:ext cx="9448800" cy="762000"/>
          </a:xfrm>
        </p:spPr>
        <p:txBody>
          <a:bodyPr/>
          <a:lstStyle/>
          <a:p>
            <a:r>
              <a:rPr lang="en-US" altLang="en-US" sz="3200" dirty="0" smtClean="0"/>
              <a:t>Clustering-Based Method: Strength and Weakness</a:t>
            </a:r>
          </a:p>
        </p:txBody>
      </p:sp>
      <p:sp>
        <p:nvSpPr>
          <p:cNvPr id="32771" name="Rectangle 3"/>
          <p:cNvSpPr>
            <a:spLocks noGrp="1" noChangeArrowheads="1"/>
          </p:cNvSpPr>
          <p:nvPr>
            <p:ph type="body" idx="1"/>
          </p:nvPr>
        </p:nvSpPr>
        <p:spPr>
          <a:xfrm>
            <a:off x="426720" y="945356"/>
            <a:ext cx="8229600" cy="5684044"/>
          </a:xfrm>
        </p:spPr>
        <p:txBody>
          <a:bodyPr/>
          <a:lstStyle/>
          <a:p>
            <a:r>
              <a:rPr lang="en-US" altLang="en-US" dirty="0" smtClean="0"/>
              <a:t>Strength</a:t>
            </a:r>
          </a:p>
          <a:p>
            <a:pPr lvl="1"/>
            <a:r>
              <a:rPr lang="en-US" altLang="en-US" sz="2000" dirty="0" smtClean="0"/>
              <a:t>Detect outliers without requiring any labeled data</a:t>
            </a:r>
          </a:p>
          <a:p>
            <a:pPr lvl="1"/>
            <a:r>
              <a:rPr lang="en-US" altLang="en-US" sz="2000" smtClean="0"/>
              <a:t>Work </a:t>
            </a:r>
            <a:r>
              <a:rPr lang="en-US" altLang="en-US" sz="2000" dirty="0" smtClean="0"/>
              <a:t>for many types of data</a:t>
            </a:r>
          </a:p>
          <a:p>
            <a:pPr lvl="1"/>
            <a:r>
              <a:rPr lang="en-US" altLang="en-US" sz="2000" dirty="0" smtClean="0"/>
              <a:t>Clusters can be regarded as summaries of the data</a:t>
            </a:r>
          </a:p>
          <a:p>
            <a:pPr lvl="1"/>
            <a:r>
              <a:rPr lang="en-US" altLang="en-US" sz="2000" dirty="0" smtClean="0"/>
              <a:t>Once the cluster are obtained, need only compare any object against the clusters to determine whether it is an outlier (fast)</a:t>
            </a:r>
          </a:p>
          <a:p>
            <a:r>
              <a:rPr lang="en-US" altLang="en-US" dirty="0" smtClean="0"/>
              <a:t>Weakness</a:t>
            </a:r>
          </a:p>
          <a:p>
            <a:pPr lvl="1"/>
            <a:r>
              <a:rPr lang="en-US" altLang="en-US" sz="2000" dirty="0" smtClean="0"/>
              <a:t>Effectiveness depends highly on the clustering method used</a:t>
            </a:r>
            <a:r>
              <a:rPr lang="en-US" altLang="en-US" sz="2000" dirty="0" smtClean="0">
                <a:cs typeface="Arial" panose="020B0604020202020204" pitchFamily="34" charset="0"/>
              </a:rPr>
              <a:t>—</a:t>
            </a:r>
            <a:r>
              <a:rPr lang="en-US" altLang="en-US" sz="2000" dirty="0" smtClean="0"/>
              <a:t>they may not be optimized for outlier detection</a:t>
            </a:r>
          </a:p>
          <a:p>
            <a:pPr lvl="1"/>
            <a:r>
              <a:rPr lang="en-US" altLang="en-US" sz="2000" dirty="0" smtClean="0"/>
              <a:t>High computational cost: Need to first find clusters</a:t>
            </a:r>
          </a:p>
          <a:p>
            <a:pPr lvl="1"/>
            <a:r>
              <a:rPr lang="en-US" altLang="en-US" sz="2000" dirty="0" smtClean="0"/>
              <a:t>A method to reduce the cost: Fixed-width clustering</a:t>
            </a:r>
          </a:p>
          <a:p>
            <a:pPr lvl="2"/>
            <a:r>
              <a:rPr lang="en-US" altLang="en-US" sz="2000" dirty="0" smtClean="0"/>
              <a:t>A point is assigned to a cluster if the center of the cluster is within a pre-defined distance threshold from the point</a:t>
            </a:r>
          </a:p>
          <a:p>
            <a:pPr lvl="2"/>
            <a:r>
              <a:rPr lang="en-US" altLang="en-US" sz="2000" dirty="0" smtClean="0"/>
              <a:t>If a point cannot be assigned to any existing cluster, a new cluster is created and the distance threshold may be learned from the training data under certain conditions</a:t>
            </a:r>
          </a:p>
        </p:txBody>
      </p:sp>
      <p:sp>
        <p:nvSpPr>
          <p:cNvPr id="2" name="Slide Number Placeholder 1"/>
          <p:cNvSpPr>
            <a:spLocks noGrp="1"/>
          </p:cNvSpPr>
          <p:nvPr>
            <p:ph type="sldNum" sz="quarter" idx="12"/>
          </p:nvPr>
        </p:nvSpPr>
        <p:spPr/>
        <p:txBody>
          <a:bodyPr/>
          <a:lstStyle/>
          <a:p>
            <a:fld id="{49632751-6A04-4D5B-A4E5-21C3D9E886BE}" type="slidenum">
              <a:rPr lang="en-US" altLang="en-US" smtClean="0"/>
              <a:pPr/>
              <a:t>30</a:t>
            </a:fld>
            <a:endParaRPr lang="en-US" altLang="en-US"/>
          </a:p>
        </p:txBody>
      </p:sp>
    </p:spTree>
    <p:extLst>
      <p:ext uri="{BB962C8B-B14F-4D97-AF65-F5344CB8AC3E}">
        <p14:creationId xmlns:p14="http://schemas.microsoft.com/office/powerpoint/2010/main" val="22364317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3"/>
          <p:cNvSpPr>
            <a:spLocks noGrp="1" noChangeArrowheads="1"/>
          </p:cNvSpPr>
          <p:nvPr>
            <p:ph type="body" idx="4294967295"/>
          </p:nvPr>
        </p:nvSpPr>
        <p:spPr>
          <a:xfrm>
            <a:off x="304800" y="1066800"/>
            <a:ext cx="8534400" cy="5486400"/>
          </a:xfrm>
          <a:noFill/>
        </p:spPr>
        <p:txBody>
          <a:bodyPr lIns="92075" tIns="46038" rIns="92075" bIns="46038"/>
          <a:lstStyle/>
          <a:p>
            <a:pPr marL="533400" indent="-533400">
              <a:lnSpc>
                <a:spcPct val="120000"/>
              </a:lnSpc>
            </a:pPr>
            <a:r>
              <a:rPr lang="en-US" altLang="en-US" dirty="0" smtClean="0"/>
              <a:t>Outlier and Outlier Analysis</a:t>
            </a:r>
          </a:p>
          <a:p>
            <a:pPr marL="533400" indent="-533400">
              <a:lnSpc>
                <a:spcPct val="120000"/>
              </a:lnSpc>
            </a:pPr>
            <a:r>
              <a:rPr lang="en-US" altLang="en-US" dirty="0" smtClean="0"/>
              <a:t>Outlier Detection Methods</a:t>
            </a:r>
          </a:p>
          <a:p>
            <a:pPr marL="533400" indent="-533400">
              <a:lnSpc>
                <a:spcPct val="120000"/>
              </a:lnSpc>
            </a:pPr>
            <a:r>
              <a:rPr lang="en-US" altLang="en-US" dirty="0" smtClean="0"/>
              <a:t>Statistical Approaches</a:t>
            </a:r>
          </a:p>
          <a:p>
            <a:pPr marL="533400" indent="-533400">
              <a:lnSpc>
                <a:spcPct val="120000"/>
              </a:lnSpc>
            </a:pPr>
            <a:r>
              <a:rPr lang="en-US" altLang="en-US" dirty="0" smtClean="0"/>
              <a:t>Proximity-Base Approaches</a:t>
            </a:r>
          </a:p>
          <a:p>
            <a:pPr marL="533400" indent="-533400">
              <a:lnSpc>
                <a:spcPct val="120000"/>
              </a:lnSpc>
            </a:pPr>
            <a:r>
              <a:rPr lang="en-US" altLang="en-US" dirty="0" smtClean="0"/>
              <a:t>Clustering-Base Approaches</a:t>
            </a:r>
          </a:p>
          <a:p>
            <a:pPr marL="533400" indent="-533400">
              <a:lnSpc>
                <a:spcPct val="120000"/>
              </a:lnSpc>
            </a:pPr>
            <a:r>
              <a:rPr lang="en-US" altLang="en-US" dirty="0" smtClean="0"/>
              <a:t>Classification Approaches</a:t>
            </a:r>
          </a:p>
          <a:p>
            <a:pPr marL="533400" indent="-533400">
              <a:lnSpc>
                <a:spcPct val="120000"/>
              </a:lnSpc>
            </a:pPr>
            <a:r>
              <a:rPr lang="en-US" altLang="en-US" dirty="0" smtClean="0"/>
              <a:t>Mining Contextual and Collective Outliers</a:t>
            </a:r>
          </a:p>
          <a:p>
            <a:pPr marL="533400" indent="-533400">
              <a:lnSpc>
                <a:spcPct val="120000"/>
              </a:lnSpc>
            </a:pPr>
            <a:r>
              <a:rPr lang="en-US" altLang="en-US" dirty="0" smtClean="0"/>
              <a:t>Outlier Detection in High Dimensional Data</a:t>
            </a:r>
          </a:p>
          <a:p>
            <a:pPr marL="533400" indent="-533400">
              <a:lnSpc>
                <a:spcPct val="120000"/>
              </a:lnSpc>
            </a:pPr>
            <a:r>
              <a:rPr lang="en-US" altLang="en-US" dirty="0" smtClean="0"/>
              <a:t>Summary</a:t>
            </a:r>
          </a:p>
        </p:txBody>
      </p:sp>
      <p:sp>
        <p:nvSpPr>
          <p:cNvPr id="33797" name="AutoShape 5"/>
          <p:cNvSpPr>
            <a:spLocks noChangeArrowheads="1"/>
          </p:cNvSpPr>
          <p:nvPr/>
        </p:nvSpPr>
        <p:spPr bwMode="auto">
          <a:xfrm rot="9426988">
            <a:off x="4980755" y="3595212"/>
            <a:ext cx="381000" cy="5334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5F6A5BDC-0021-492F-A401-21E70EA4FB73}" type="slidenum">
              <a:rPr lang="en-US" altLang="en-US" smtClean="0"/>
              <a:pPr/>
              <a:t>31</a:t>
            </a:fld>
            <a:endParaRPr lang="en-US" altLang="en-US"/>
          </a:p>
        </p:txBody>
      </p:sp>
      <p:sp>
        <p:nvSpPr>
          <p:cNvPr id="7" name="Rectangle 2"/>
          <p:cNvSpPr txBox="1">
            <a:spLocks noChangeArrowheads="1"/>
          </p:cNvSpPr>
          <p:nvPr/>
        </p:nvSpPr>
        <p:spPr>
          <a:xfrm>
            <a:off x="304800" y="347663"/>
            <a:ext cx="9144000" cy="762000"/>
          </a:xfrm>
          <a:prstGeom prst="rect">
            <a:avLst/>
          </a:prstGeom>
          <a:noFill/>
        </p:spPr>
        <p:txBody>
          <a:bodyPr lIns="92075" tIns="46038" rIns="92075" bIns="46038" anchor="ctr"/>
          <a:lstStyle>
            <a:lvl1pPr algn="l" rtl="0" eaLnBrk="0" fontAlgn="base" hangingPunct="0">
              <a:spcBef>
                <a:spcPct val="0"/>
              </a:spcBef>
              <a:spcAft>
                <a:spcPct val="0"/>
              </a:spcAft>
              <a:defRPr sz="4000" kern="1200" spc="-1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eaLnBrk="1" hangingPunct="1"/>
            <a:r>
              <a:rPr lang="en-US" altLang="zh-CN" smtClean="0"/>
              <a:t>Outline</a:t>
            </a:r>
            <a:endParaRPr lang="en-US" altLang="en-US" dirty="0" smtClean="0">
              <a:ea typeface="PMingLiU" pitchFamily="18" charset="-120"/>
            </a:endParaRPr>
          </a:p>
        </p:txBody>
      </p:sp>
    </p:spTree>
    <p:extLst>
      <p:ext uri="{BB962C8B-B14F-4D97-AF65-F5344CB8AC3E}">
        <p14:creationId xmlns:p14="http://schemas.microsoft.com/office/powerpoint/2010/main" val="24216311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28600" y="285751"/>
            <a:ext cx="9220200" cy="609600"/>
          </a:xfrm>
        </p:spPr>
        <p:txBody>
          <a:bodyPr/>
          <a:lstStyle/>
          <a:p>
            <a:r>
              <a:rPr lang="en-US" altLang="en-US" sz="3200" dirty="0" smtClean="0"/>
              <a:t>Classification-Based Method I: One-Class Model</a:t>
            </a:r>
          </a:p>
        </p:txBody>
      </p:sp>
      <p:sp>
        <p:nvSpPr>
          <p:cNvPr id="34819" name="Rectangle 3"/>
          <p:cNvSpPr>
            <a:spLocks noGrp="1" noChangeArrowheads="1"/>
          </p:cNvSpPr>
          <p:nvPr>
            <p:ph type="body" idx="1"/>
          </p:nvPr>
        </p:nvSpPr>
        <p:spPr>
          <a:xfrm>
            <a:off x="228600" y="990600"/>
            <a:ext cx="5867400" cy="2667000"/>
          </a:xfrm>
        </p:spPr>
        <p:txBody>
          <a:bodyPr/>
          <a:lstStyle/>
          <a:p>
            <a:pPr>
              <a:lnSpc>
                <a:spcPct val="90000"/>
              </a:lnSpc>
            </a:pPr>
            <a:r>
              <a:rPr lang="en-US" altLang="en-US" sz="2000" smtClean="0"/>
              <a:t>Idea: Train a classification model that can distinguish “normal” data from outliers</a:t>
            </a:r>
          </a:p>
          <a:p>
            <a:pPr>
              <a:lnSpc>
                <a:spcPct val="90000"/>
              </a:lnSpc>
            </a:pPr>
            <a:r>
              <a:rPr lang="en-US" altLang="en-US" sz="2000" smtClean="0"/>
              <a:t>A brute-force approach: Consider a training set that contains samples labeled as “normal” and others labeled as “outlier”</a:t>
            </a:r>
          </a:p>
          <a:p>
            <a:pPr lvl="1">
              <a:lnSpc>
                <a:spcPct val="90000"/>
              </a:lnSpc>
            </a:pPr>
            <a:r>
              <a:rPr lang="en-US" altLang="en-US" sz="2000" smtClean="0"/>
              <a:t>But, the training set is typically heavily biased:  # of “normal” samples likely far exceeds # of outlier samples</a:t>
            </a:r>
          </a:p>
          <a:p>
            <a:pPr lvl="1">
              <a:lnSpc>
                <a:spcPct val="90000"/>
              </a:lnSpc>
            </a:pPr>
            <a:r>
              <a:rPr lang="en-US" altLang="en-US" sz="2000" smtClean="0"/>
              <a:t>Cannot detect unseen anomaly</a:t>
            </a:r>
          </a:p>
        </p:txBody>
      </p:sp>
      <p:pic>
        <p:nvPicPr>
          <p:cNvPr id="348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1143000"/>
            <a:ext cx="3124200"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2" name="Rectangle 6"/>
          <p:cNvSpPr>
            <a:spLocks noChangeArrowheads="1"/>
          </p:cNvSpPr>
          <p:nvPr/>
        </p:nvSpPr>
        <p:spPr bwMode="auto">
          <a:xfrm>
            <a:off x="228600" y="3733800"/>
            <a:ext cx="8763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20000"/>
              </a:spcBef>
              <a:buClr>
                <a:schemeClr val="folHlink"/>
              </a:buClr>
              <a:buSzPct val="60000"/>
              <a:buFont typeface="Wingdings" panose="05000000000000000000" pitchFamily="2" charset="2"/>
              <a:buChar char="n"/>
            </a:pPr>
            <a:r>
              <a:rPr lang="en-US" altLang="en-US" sz="2000">
                <a:latin typeface="Arial" panose="020B0604020202020204" pitchFamily="34" charset="0"/>
              </a:rPr>
              <a:t>One-class model: A classifier is built to describe only the normal class. </a:t>
            </a:r>
            <a:endParaRPr lang="en-US" altLang="en-US" sz="2800">
              <a:latin typeface="Arial" panose="020B0604020202020204" pitchFamily="34" charset="0"/>
            </a:endParaRPr>
          </a:p>
          <a:p>
            <a:pPr lvl="1" algn="l">
              <a:spcBef>
                <a:spcPct val="20000"/>
              </a:spcBef>
              <a:buClr>
                <a:schemeClr val="hlink"/>
              </a:buClr>
              <a:buSzPct val="55000"/>
              <a:buFont typeface="Wingdings" panose="05000000000000000000" pitchFamily="2" charset="2"/>
              <a:buChar char="n"/>
            </a:pPr>
            <a:r>
              <a:rPr lang="en-US" altLang="en-US" sz="2000">
                <a:latin typeface="Arial" panose="020B0604020202020204" pitchFamily="34" charset="0"/>
              </a:rPr>
              <a:t>Learn the decision boundary of the normal class using classification methods such as SVM</a:t>
            </a:r>
          </a:p>
          <a:p>
            <a:pPr lvl="1" algn="l">
              <a:spcBef>
                <a:spcPct val="20000"/>
              </a:spcBef>
              <a:buClr>
                <a:schemeClr val="hlink"/>
              </a:buClr>
              <a:buSzPct val="55000"/>
              <a:buFont typeface="Wingdings" panose="05000000000000000000" pitchFamily="2" charset="2"/>
              <a:buChar char="n"/>
            </a:pPr>
            <a:r>
              <a:rPr lang="en-US" altLang="en-US" sz="2000">
                <a:latin typeface="Arial" panose="020B0604020202020204" pitchFamily="34" charset="0"/>
              </a:rPr>
              <a:t>Any samples that do not belong to the normal class (not within the decision boundary) are declared as outliers</a:t>
            </a:r>
          </a:p>
          <a:p>
            <a:pPr lvl="1" algn="l">
              <a:spcBef>
                <a:spcPct val="20000"/>
              </a:spcBef>
              <a:buClr>
                <a:schemeClr val="hlink"/>
              </a:buClr>
              <a:buSzPct val="55000"/>
              <a:buFont typeface="Wingdings" panose="05000000000000000000" pitchFamily="2" charset="2"/>
              <a:buChar char="n"/>
            </a:pPr>
            <a:r>
              <a:rPr lang="en-US" altLang="en-US" sz="2000">
                <a:latin typeface="Arial" panose="020B0604020202020204" pitchFamily="34" charset="0"/>
              </a:rPr>
              <a:t>Adv: can detect new outliers that may not appear close to any outlier objects in the training set</a:t>
            </a:r>
          </a:p>
          <a:p>
            <a:pPr lvl="1" algn="l">
              <a:spcBef>
                <a:spcPct val="20000"/>
              </a:spcBef>
              <a:buClr>
                <a:schemeClr val="hlink"/>
              </a:buClr>
              <a:buSzPct val="55000"/>
              <a:buFont typeface="Wingdings" panose="05000000000000000000" pitchFamily="2" charset="2"/>
              <a:buChar char="n"/>
            </a:pPr>
            <a:r>
              <a:rPr lang="en-US" altLang="en-US" sz="2000">
                <a:latin typeface="Arial" panose="020B0604020202020204" pitchFamily="34" charset="0"/>
              </a:rPr>
              <a:t>Extension: Normal objects may belong to multiple classes</a:t>
            </a:r>
          </a:p>
        </p:txBody>
      </p:sp>
      <p:sp>
        <p:nvSpPr>
          <p:cNvPr id="2" name="Slide Number Placeholder 1"/>
          <p:cNvSpPr>
            <a:spLocks noGrp="1"/>
          </p:cNvSpPr>
          <p:nvPr>
            <p:ph type="sldNum" sz="quarter" idx="12"/>
          </p:nvPr>
        </p:nvSpPr>
        <p:spPr/>
        <p:txBody>
          <a:bodyPr/>
          <a:lstStyle/>
          <a:p>
            <a:fld id="{49632751-6A04-4D5B-A4E5-21C3D9E886BE}" type="slidenum">
              <a:rPr lang="en-US" altLang="en-US" smtClean="0"/>
              <a:pPr/>
              <a:t>32</a:t>
            </a:fld>
            <a:endParaRPr lang="en-US" altLang="en-US"/>
          </a:p>
        </p:txBody>
      </p:sp>
    </p:spTree>
    <p:extLst>
      <p:ext uri="{BB962C8B-B14F-4D97-AF65-F5344CB8AC3E}">
        <p14:creationId xmlns:p14="http://schemas.microsoft.com/office/powerpoint/2010/main" val="17291387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7025" y="1600200"/>
            <a:ext cx="246697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3" name="Rectangle 2"/>
          <p:cNvSpPr>
            <a:spLocks noGrp="1" noChangeArrowheads="1"/>
          </p:cNvSpPr>
          <p:nvPr>
            <p:ph type="title"/>
          </p:nvPr>
        </p:nvSpPr>
        <p:spPr>
          <a:xfrm>
            <a:off x="213360" y="320040"/>
            <a:ext cx="9601200" cy="609600"/>
          </a:xfrm>
        </p:spPr>
        <p:txBody>
          <a:bodyPr/>
          <a:lstStyle/>
          <a:p>
            <a:r>
              <a:rPr lang="en-US" altLang="en-US" sz="2800" smtClean="0"/>
              <a:t>Classification-Based Method II: Semi-Supervised Learning</a:t>
            </a:r>
          </a:p>
        </p:txBody>
      </p:sp>
      <p:sp>
        <p:nvSpPr>
          <p:cNvPr id="35844" name="Rectangle 3"/>
          <p:cNvSpPr>
            <a:spLocks noGrp="1" noChangeArrowheads="1"/>
          </p:cNvSpPr>
          <p:nvPr>
            <p:ph type="body" idx="1"/>
          </p:nvPr>
        </p:nvSpPr>
        <p:spPr>
          <a:xfrm>
            <a:off x="228600" y="914400"/>
            <a:ext cx="6934200" cy="4114800"/>
          </a:xfrm>
        </p:spPr>
        <p:txBody>
          <a:bodyPr/>
          <a:lstStyle/>
          <a:p>
            <a:pPr>
              <a:lnSpc>
                <a:spcPct val="90000"/>
              </a:lnSpc>
            </a:pPr>
            <a:r>
              <a:rPr lang="en-US" altLang="en-US" sz="2000" smtClean="0"/>
              <a:t>Semi-supervised learning: Combining classification-based and clustering-based methods</a:t>
            </a:r>
          </a:p>
          <a:p>
            <a:pPr>
              <a:lnSpc>
                <a:spcPct val="90000"/>
              </a:lnSpc>
            </a:pPr>
            <a:r>
              <a:rPr lang="en-US" altLang="en-US" sz="2000" smtClean="0"/>
              <a:t>Method</a:t>
            </a:r>
          </a:p>
          <a:p>
            <a:pPr lvl="1">
              <a:lnSpc>
                <a:spcPct val="90000"/>
              </a:lnSpc>
            </a:pPr>
            <a:r>
              <a:rPr lang="en-US" altLang="en-US" sz="2000" smtClean="0"/>
              <a:t>Using a clustering-based approach, find a large cluster, C, and a small cluster, C</a:t>
            </a:r>
            <a:r>
              <a:rPr lang="en-US" altLang="en-US" sz="2000" baseline="-25000" smtClean="0"/>
              <a:t>1</a:t>
            </a:r>
            <a:endParaRPr lang="en-US" altLang="en-US" sz="2000" smtClean="0"/>
          </a:p>
          <a:p>
            <a:pPr lvl="1">
              <a:lnSpc>
                <a:spcPct val="90000"/>
              </a:lnSpc>
            </a:pPr>
            <a:r>
              <a:rPr lang="en-US" altLang="en-US" sz="2000" smtClean="0"/>
              <a:t>Since some objects in C carry the label “normal”, treat all objects in C as normal</a:t>
            </a:r>
          </a:p>
          <a:p>
            <a:pPr lvl="1">
              <a:lnSpc>
                <a:spcPct val="90000"/>
              </a:lnSpc>
            </a:pPr>
            <a:r>
              <a:rPr lang="en-US" altLang="en-US" sz="2000" smtClean="0"/>
              <a:t>Use the one-class model of this cluster to identify normal objects in outlier detection</a:t>
            </a:r>
          </a:p>
          <a:p>
            <a:pPr lvl="1">
              <a:lnSpc>
                <a:spcPct val="90000"/>
              </a:lnSpc>
            </a:pPr>
            <a:r>
              <a:rPr lang="en-US" altLang="en-US" sz="2000" smtClean="0"/>
              <a:t>Since some objects in cluster C</a:t>
            </a:r>
            <a:r>
              <a:rPr lang="en-US" altLang="en-US" sz="2000" baseline="-25000" smtClean="0"/>
              <a:t>1</a:t>
            </a:r>
            <a:r>
              <a:rPr lang="en-US" altLang="en-US" sz="2000" smtClean="0"/>
              <a:t> carry the label “outlier”, declare all objects in C</a:t>
            </a:r>
            <a:r>
              <a:rPr lang="en-US" altLang="en-US" sz="2000" baseline="-25000" smtClean="0"/>
              <a:t>1</a:t>
            </a:r>
            <a:r>
              <a:rPr lang="en-US" altLang="en-US" sz="2000" smtClean="0"/>
              <a:t> as outliers</a:t>
            </a:r>
          </a:p>
          <a:p>
            <a:pPr lvl="1">
              <a:lnSpc>
                <a:spcPct val="90000"/>
              </a:lnSpc>
            </a:pPr>
            <a:r>
              <a:rPr lang="en-US" altLang="en-US" sz="2000" smtClean="0"/>
              <a:t>Any object that does not fall into the model for C (such as </a:t>
            </a:r>
            <a:r>
              <a:rPr lang="en-US" altLang="en-US" sz="2000" i="1" smtClean="0"/>
              <a:t>a</a:t>
            </a:r>
            <a:r>
              <a:rPr lang="en-US" altLang="en-US" sz="2000" smtClean="0"/>
              <a:t>) is considered an outlier as well</a:t>
            </a:r>
          </a:p>
        </p:txBody>
      </p:sp>
      <p:sp>
        <p:nvSpPr>
          <p:cNvPr id="35846" name="Rectangle 6"/>
          <p:cNvSpPr>
            <a:spLocks noChangeArrowheads="1"/>
          </p:cNvSpPr>
          <p:nvPr/>
        </p:nvSpPr>
        <p:spPr bwMode="auto">
          <a:xfrm>
            <a:off x="228600" y="4953000"/>
            <a:ext cx="8686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20000"/>
              </a:spcBef>
              <a:buClr>
                <a:schemeClr val="folHlink"/>
              </a:buClr>
              <a:buSzPct val="60000"/>
              <a:buFont typeface="Wingdings" panose="05000000000000000000" pitchFamily="2" charset="2"/>
              <a:buChar char="n"/>
            </a:pPr>
            <a:r>
              <a:rPr lang="en-US" altLang="en-US" sz="2000">
                <a:latin typeface="Arial" panose="020B0604020202020204" pitchFamily="34" charset="0"/>
              </a:rPr>
              <a:t>Comments on classification-based outlier detection methods</a:t>
            </a:r>
          </a:p>
          <a:p>
            <a:pPr lvl="1" algn="l">
              <a:spcBef>
                <a:spcPct val="20000"/>
              </a:spcBef>
              <a:buClr>
                <a:schemeClr val="hlink"/>
              </a:buClr>
              <a:buSzPct val="55000"/>
              <a:buFont typeface="Wingdings" panose="05000000000000000000" pitchFamily="2" charset="2"/>
              <a:buChar char="n"/>
            </a:pPr>
            <a:r>
              <a:rPr lang="en-US" altLang="en-US" sz="2000">
                <a:latin typeface="Arial" panose="020B0604020202020204" pitchFamily="34" charset="0"/>
              </a:rPr>
              <a:t>Strength: Outlier detection is fast</a:t>
            </a:r>
          </a:p>
          <a:p>
            <a:pPr lvl="1" algn="l">
              <a:spcBef>
                <a:spcPct val="20000"/>
              </a:spcBef>
              <a:buClr>
                <a:schemeClr val="hlink"/>
              </a:buClr>
              <a:buSzPct val="55000"/>
              <a:buFont typeface="Wingdings" panose="05000000000000000000" pitchFamily="2" charset="2"/>
              <a:buChar char="n"/>
            </a:pPr>
            <a:r>
              <a:rPr lang="en-US" altLang="en-US" sz="2000">
                <a:latin typeface="Arial" panose="020B0604020202020204" pitchFamily="34" charset="0"/>
              </a:rPr>
              <a:t>Bottleneck: Quality heavily depends on the availability and quality of the training set, but often difficult to obtain representative and high-quality training data</a:t>
            </a:r>
          </a:p>
        </p:txBody>
      </p:sp>
      <p:sp>
        <p:nvSpPr>
          <p:cNvPr id="2" name="Slide Number Placeholder 1"/>
          <p:cNvSpPr>
            <a:spLocks noGrp="1"/>
          </p:cNvSpPr>
          <p:nvPr>
            <p:ph type="sldNum" sz="quarter" idx="12"/>
          </p:nvPr>
        </p:nvSpPr>
        <p:spPr/>
        <p:txBody>
          <a:bodyPr/>
          <a:lstStyle/>
          <a:p>
            <a:fld id="{49632751-6A04-4D5B-A4E5-21C3D9E886BE}" type="slidenum">
              <a:rPr lang="en-US" altLang="en-US" smtClean="0"/>
              <a:pPr/>
              <a:t>33</a:t>
            </a:fld>
            <a:endParaRPr lang="en-US" altLang="en-US"/>
          </a:p>
        </p:txBody>
      </p:sp>
    </p:spTree>
    <p:extLst>
      <p:ext uri="{BB962C8B-B14F-4D97-AF65-F5344CB8AC3E}">
        <p14:creationId xmlns:p14="http://schemas.microsoft.com/office/powerpoint/2010/main" val="37078809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type="body" idx="4294967295"/>
          </p:nvPr>
        </p:nvSpPr>
        <p:spPr>
          <a:xfrm>
            <a:off x="304800" y="1066800"/>
            <a:ext cx="8534400" cy="5486400"/>
          </a:xfrm>
          <a:noFill/>
        </p:spPr>
        <p:txBody>
          <a:bodyPr lIns="92075" tIns="46038" rIns="92075" bIns="46038"/>
          <a:lstStyle/>
          <a:p>
            <a:pPr marL="533400" indent="-533400">
              <a:lnSpc>
                <a:spcPct val="120000"/>
              </a:lnSpc>
            </a:pPr>
            <a:r>
              <a:rPr lang="en-US" altLang="en-US" smtClean="0"/>
              <a:t>Outlier and Outlier Analysis</a:t>
            </a:r>
          </a:p>
          <a:p>
            <a:pPr marL="533400" indent="-533400">
              <a:lnSpc>
                <a:spcPct val="120000"/>
              </a:lnSpc>
            </a:pPr>
            <a:r>
              <a:rPr lang="en-US" altLang="en-US" smtClean="0"/>
              <a:t>Outlier Detection Methods</a:t>
            </a:r>
          </a:p>
          <a:p>
            <a:pPr marL="533400" indent="-533400">
              <a:lnSpc>
                <a:spcPct val="120000"/>
              </a:lnSpc>
            </a:pPr>
            <a:r>
              <a:rPr lang="en-US" altLang="en-US" smtClean="0"/>
              <a:t>Statistical Approaches</a:t>
            </a:r>
          </a:p>
          <a:p>
            <a:pPr marL="533400" indent="-533400">
              <a:lnSpc>
                <a:spcPct val="120000"/>
              </a:lnSpc>
            </a:pPr>
            <a:r>
              <a:rPr lang="en-US" altLang="en-US" smtClean="0"/>
              <a:t>Proximity-Base Approaches</a:t>
            </a:r>
          </a:p>
          <a:p>
            <a:pPr marL="533400" indent="-533400">
              <a:lnSpc>
                <a:spcPct val="120000"/>
              </a:lnSpc>
            </a:pPr>
            <a:r>
              <a:rPr lang="en-US" altLang="en-US" smtClean="0"/>
              <a:t>Clustering-Base Approaches</a:t>
            </a:r>
          </a:p>
          <a:p>
            <a:pPr marL="533400" indent="-533400">
              <a:lnSpc>
                <a:spcPct val="120000"/>
              </a:lnSpc>
            </a:pPr>
            <a:r>
              <a:rPr lang="en-US" altLang="en-US" smtClean="0"/>
              <a:t>Classification Approaches</a:t>
            </a:r>
          </a:p>
          <a:p>
            <a:pPr marL="533400" indent="-533400">
              <a:lnSpc>
                <a:spcPct val="120000"/>
              </a:lnSpc>
            </a:pPr>
            <a:r>
              <a:rPr lang="en-US" altLang="en-US" smtClean="0"/>
              <a:t>Mining Contextual and Collective Outliers</a:t>
            </a:r>
          </a:p>
          <a:p>
            <a:pPr marL="533400" indent="-533400">
              <a:lnSpc>
                <a:spcPct val="120000"/>
              </a:lnSpc>
            </a:pPr>
            <a:r>
              <a:rPr lang="en-US" altLang="en-US" smtClean="0"/>
              <a:t>Outlier Detection in High Dimensional Data</a:t>
            </a:r>
          </a:p>
          <a:p>
            <a:pPr marL="533400" indent="-533400">
              <a:lnSpc>
                <a:spcPct val="120000"/>
              </a:lnSpc>
            </a:pPr>
            <a:r>
              <a:rPr lang="en-US" altLang="en-US" smtClean="0"/>
              <a:t>Summary</a:t>
            </a:r>
          </a:p>
        </p:txBody>
      </p:sp>
      <p:sp>
        <p:nvSpPr>
          <p:cNvPr id="36869" name="AutoShape 5"/>
          <p:cNvSpPr>
            <a:spLocks noChangeArrowheads="1"/>
          </p:cNvSpPr>
          <p:nvPr/>
        </p:nvSpPr>
        <p:spPr bwMode="auto">
          <a:xfrm rot="9426988">
            <a:off x="7696200" y="4648200"/>
            <a:ext cx="381000" cy="5334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5F6A5BDC-0021-492F-A401-21E70EA4FB73}" type="slidenum">
              <a:rPr lang="en-US" altLang="en-US" smtClean="0"/>
              <a:pPr/>
              <a:t>34</a:t>
            </a:fld>
            <a:endParaRPr lang="en-US" altLang="en-US"/>
          </a:p>
        </p:txBody>
      </p:sp>
      <p:sp>
        <p:nvSpPr>
          <p:cNvPr id="7" name="Rectangle 2"/>
          <p:cNvSpPr txBox="1">
            <a:spLocks noChangeArrowheads="1"/>
          </p:cNvSpPr>
          <p:nvPr/>
        </p:nvSpPr>
        <p:spPr>
          <a:xfrm>
            <a:off x="304800" y="347663"/>
            <a:ext cx="9144000" cy="762000"/>
          </a:xfrm>
          <a:prstGeom prst="rect">
            <a:avLst/>
          </a:prstGeom>
          <a:noFill/>
        </p:spPr>
        <p:txBody>
          <a:bodyPr lIns="92075" tIns="46038" rIns="92075" bIns="46038" anchor="ctr"/>
          <a:lstStyle>
            <a:lvl1pPr algn="l" rtl="0" eaLnBrk="0" fontAlgn="base" hangingPunct="0">
              <a:spcBef>
                <a:spcPct val="0"/>
              </a:spcBef>
              <a:spcAft>
                <a:spcPct val="0"/>
              </a:spcAft>
              <a:defRPr sz="4000" kern="1200" spc="-1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eaLnBrk="1" hangingPunct="1"/>
            <a:r>
              <a:rPr lang="en-US" altLang="zh-CN" smtClean="0"/>
              <a:t>Outline</a:t>
            </a:r>
            <a:endParaRPr lang="en-US" altLang="en-US" dirty="0" smtClean="0">
              <a:ea typeface="PMingLiU" pitchFamily="18" charset="-120"/>
            </a:endParaRPr>
          </a:p>
        </p:txBody>
      </p:sp>
    </p:spTree>
    <p:extLst>
      <p:ext uri="{BB962C8B-B14F-4D97-AF65-F5344CB8AC3E}">
        <p14:creationId xmlns:p14="http://schemas.microsoft.com/office/powerpoint/2010/main" val="5547740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44316"/>
            <a:ext cx="8991600" cy="914400"/>
          </a:xfrm>
        </p:spPr>
        <p:txBody>
          <a:bodyPr>
            <a:normAutofit fontScale="90000"/>
          </a:bodyPr>
          <a:lstStyle/>
          <a:p>
            <a:r>
              <a:rPr lang="en-US" altLang="en-US" sz="3200" dirty="0" smtClean="0"/>
              <a:t>Mining Contextual Outliers I: Transform into  </a:t>
            </a:r>
            <a:br>
              <a:rPr lang="en-US" altLang="en-US" sz="3200" dirty="0" smtClean="0"/>
            </a:br>
            <a:r>
              <a:rPr lang="en-US" altLang="en-US" sz="3200" dirty="0" smtClean="0"/>
              <a:t>Conventional Outlier Detection</a:t>
            </a:r>
          </a:p>
        </p:txBody>
      </p:sp>
      <p:sp>
        <p:nvSpPr>
          <p:cNvPr id="37891" name="Rectangle 3"/>
          <p:cNvSpPr>
            <a:spLocks noGrp="1" noChangeArrowheads="1"/>
          </p:cNvSpPr>
          <p:nvPr>
            <p:ph type="body" idx="1"/>
          </p:nvPr>
        </p:nvSpPr>
        <p:spPr>
          <a:xfrm>
            <a:off x="228600" y="1158716"/>
            <a:ext cx="8534400" cy="5394484"/>
          </a:xfrm>
        </p:spPr>
        <p:txBody>
          <a:bodyPr/>
          <a:lstStyle/>
          <a:p>
            <a:pPr>
              <a:lnSpc>
                <a:spcPct val="90000"/>
              </a:lnSpc>
            </a:pPr>
            <a:r>
              <a:rPr lang="en-US" altLang="en-US" sz="2000" dirty="0" smtClean="0"/>
              <a:t>If the contexts can be clearly identified, transform it to conventional outlier detection</a:t>
            </a:r>
          </a:p>
          <a:p>
            <a:pPr lvl="1">
              <a:lnSpc>
                <a:spcPct val="90000"/>
              </a:lnSpc>
              <a:buSzTx/>
              <a:buFont typeface="Wingdings" panose="05000000000000000000" pitchFamily="2" charset="2"/>
              <a:buAutoNum type="arabicPeriod"/>
            </a:pPr>
            <a:r>
              <a:rPr lang="en-US" altLang="en-US" sz="2000" dirty="0" smtClean="0"/>
              <a:t>Identify the context of the object using the contextual attributes</a:t>
            </a:r>
          </a:p>
          <a:p>
            <a:pPr lvl="1">
              <a:lnSpc>
                <a:spcPct val="90000"/>
              </a:lnSpc>
              <a:buSzTx/>
              <a:buFont typeface="Wingdings" panose="05000000000000000000" pitchFamily="2" charset="2"/>
              <a:buAutoNum type="arabicPeriod"/>
            </a:pPr>
            <a:r>
              <a:rPr lang="en-US" altLang="en-US" sz="2000" dirty="0" smtClean="0"/>
              <a:t>Calculate the outlier score for the object in the context using a conventional outlier detection method</a:t>
            </a:r>
          </a:p>
          <a:p>
            <a:pPr>
              <a:lnSpc>
                <a:spcPct val="90000"/>
              </a:lnSpc>
            </a:pPr>
            <a:r>
              <a:rPr lang="en-US" altLang="en-US" sz="2000" dirty="0" smtClean="0"/>
              <a:t>Ex. Detect outlier customers in the context of customer groups</a:t>
            </a:r>
          </a:p>
          <a:p>
            <a:pPr lvl="1">
              <a:lnSpc>
                <a:spcPct val="90000"/>
              </a:lnSpc>
            </a:pPr>
            <a:r>
              <a:rPr lang="en-US" altLang="en-US" sz="2000" dirty="0" smtClean="0"/>
              <a:t>Contextual attributes: </a:t>
            </a:r>
            <a:r>
              <a:rPr lang="en-US" altLang="en-US" sz="2000" i="1" dirty="0" smtClean="0"/>
              <a:t>age group,</a:t>
            </a:r>
            <a:r>
              <a:rPr lang="en-US" altLang="en-US" sz="2000" dirty="0" smtClean="0"/>
              <a:t> </a:t>
            </a:r>
            <a:r>
              <a:rPr lang="en-US" altLang="en-US" sz="2000" i="1" dirty="0" smtClean="0"/>
              <a:t>postal code </a:t>
            </a:r>
            <a:endParaRPr lang="en-US" altLang="en-US" sz="2000" dirty="0" smtClean="0"/>
          </a:p>
          <a:p>
            <a:pPr lvl="1">
              <a:lnSpc>
                <a:spcPct val="90000"/>
              </a:lnSpc>
            </a:pPr>
            <a:r>
              <a:rPr lang="en-US" altLang="en-US" sz="2000" dirty="0" smtClean="0"/>
              <a:t>Behavioral attributes: #</a:t>
            </a:r>
            <a:r>
              <a:rPr lang="en-US" altLang="en-US" sz="2000" i="1" dirty="0" smtClean="0"/>
              <a:t> of trans/</a:t>
            </a:r>
            <a:r>
              <a:rPr lang="en-US" altLang="en-US" sz="2000" i="1" dirty="0" err="1" smtClean="0"/>
              <a:t>yr</a:t>
            </a:r>
            <a:r>
              <a:rPr lang="en-US" altLang="en-US" sz="2000" dirty="0" smtClean="0"/>
              <a:t>, </a:t>
            </a:r>
            <a:r>
              <a:rPr lang="en-US" altLang="en-US" sz="2000" i="1" dirty="0" smtClean="0"/>
              <a:t>annual total trans. amount </a:t>
            </a:r>
          </a:p>
          <a:p>
            <a:pPr>
              <a:lnSpc>
                <a:spcPct val="90000"/>
              </a:lnSpc>
            </a:pPr>
            <a:r>
              <a:rPr lang="en-US" altLang="en-US" sz="2000" dirty="0" smtClean="0"/>
              <a:t>Steps: (1) locate c’s context, (2) compare c with the other customers in the same group, and (3) use a conventional outlier detection method</a:t>
            </a:r>
          </a:p>
          <a:p>
            <a:pPr>
              <a:lnSpc>
                <a:spcPct val="90000"/>
              </a:lnSpc>
            </a:pPr>
            <a:r>
              <a:rPr lang="en-US" altLang="en-US" sz="2000" dirty="0" smtClean="0"/>
              <a:t>If the context contains very few customers, generalize contexts </a:t>
            </a:r>
          </a:p>
          <a:p>
            <a:pPr lvl="1">
              <a:lnSpc>
                <a:spcPct val="90000"/>
              </a:lnSpc>
            </a:pPr>
            <a:r>
              <a:rPr lang="en-US" altLang="en-US" sz="2000" dirty="0" smtClean="0"/>
              <a:t>Ex. Learn a mixture model U on the contextual attributes, and another mixture model V of the data on the behavior attributes</a:t>
            </a:r>
          </a:p>
          <a:p>
            <a:pPr lvl="1">
              <a:lnSpc>
                <a:spcPct val="90000"/>
              </a:lnSpc>
            </a:pPr>
            <a:r>
              <a:rPr lang="en-US" altLang="en-US" sz="2000" dirty="0" smtClean="0"/>
              <a:t>Learn a mapping p(</a:t>
            </a:r>
            <a:r>
              <a:rPr lang="en-US" altLang="en-US" sz="2000" dirty="0" err="1" smtClean="0"/>
              <a:t>V</a:t>
            </a:r>
            <a:r>
              <a:rPr lang="en-US" altLang="en-US" sz="2000" baseline="-25000" dirty="0" err="1" smtClean="0"/>
              <a:t>i</a:t>
            </a:r>
            <a:r>
              <a:rPr lang="en-US" altLang="en-US" sz="2000" dirty="0" err="1" smtClean="0"/>
              <a:t>|U</a:t>
            </a:r>
            <a:r>
              <a:rPr lang="en-US" altLang="en-US" sz="2000" baseline="-25000" dirty="0" err="1" smtClean="0"/>
              <a:t>j</a:t>
            </a:r>
            <a:r>
              <a:rPr lang="en-US" altLang="en-US" sz="2000" dirty="0" smtClean="0"/>
              <a:t>): the probability that a data object o belonging to cluster </a:t>
            </a:r>
            <a:r>
              <a:rPr lang="en-US" altLang="en-US" sz="2000" dirty="0" err="1" smtClean="0"/>
              <a:t>U</a:t>
            </a:r>
            <a:r>
              <a:rPr lang="en-US" altLang="en-US" sz="2000" baseline="-25000" dirty="0" err="1" smtClean="0"/>
              <a:t>j</a:t>
            </a:r>
            <a:r>
              <a:rPr lang="en-US" altLang="en-US" sz="2000" dirty="0" smtClean="0"/>
              <a:t> on the contextual attributes is generated by cluster Vi on the behavior attributes</a:t>
            </a:r>
          </a:p>
          <a:p>
            <a:pPr lvl="1">
              <a:lnSpc>
                <a:spcPct val="90000"/>
              </a:lnSpc>
            </a:pPr>
            <a:r>
              <a:rPr lang="en-US" altLang="en-US" sz="2000" dirty="0" smtClean="0"/>
              <a:t>Outlier score:</a:t>
            </a:r>
          </a:p>
        </p:txBody>
      </p:sp>
      <p:pic>
        <p:nvPicPr>
          <p:cNvPr id="378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017" y="6183312"/>
            <a:ext cx="4462463"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49632751-6A04-4D5B-A4E5-21C3D9E886BE}" type="slidenum">
              <a:rPr lang="en-US" altLang="en-US" smtClean="0"/>
              <a:pPr/>
              <a:t>35</a:t>
            </a:fld>
            <a:endParaRPr lang="en-US" altLang="en-US"/>
          </a:p>
        </p:txBody>
      </p:sp>
    </p:spTree>
    <p:extLst>
      <p:ext uri="{BB962C8B-B14F-4D97-AF65-F5344CB8AC3E}">
        <p14:creationId xmlns:p14="http://schemas.microsoft.com/office/powerpoint/2010/main" val="42143882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98120" y="250032"/>
            <a:ext cx="9144000" cy="914400"/>
          </a:xfrm>
        </p:spPr>
        <p:txBody>
          <a:bodyPr>
            <a:normAutofit fontScale="90000"/>
          </a:bodyPr>
          <a:lstStyle/>
          <a:p>
            <a:r>
              <a:rPr lang="en-US" altLang="en-US" sz="3200" dirty="0" smtClean="0"/>
              <a:t>Mining Contextual Outliers II: Modeling Normal Behavior with Respect to Contexts</a:t>
            </a:r>
          </a:p>
        </p:txBody>
      </p:sp>
      <p:sp>
        <p:nvSpPr>
          <p:cNvPr id="38915" name="Rectangle 3"/>
          <p:cNvSpPr>
            <a:spLocks noGrp="1" noChangeArrowheads="1"/>
          </p:cNvSpPr>
          <p:nvPr>
            <p:ph type="body" idx="1"/>
          </p:nvPr>
        </p:nvSpPr>
        <p:spPr>
          <a:xfrm>
            <a:off x="228600" y="1066800"/>
            <a:ext cx="8534400" cy="5562600"/>
          </a:xfrm>
        </p:spPr>
        <p:txBody>
          <a:bodyPr/>
          <a:lstStyle/>
          <a:p>
            <a:pPr>
              <a:lnSpc>
                <a:spcPct val="110000"/>
              </a:lnSpc>
            </a:pPr>
            <a:r>
              <a:rPr lang="en-US" altLang="en-US" sz="2000" smtClean="0"/>
              <a:t>In some applications, one cannot clearly partition the data into contexts</a:t>
            </a:r>
          </a:p>
          <a:p>
            <a:pPr lvl="1">
              <a:lnSpc>
                <a:spcPct val="110000"/>
              </a:lnSpc>
            </a:pPr>
            <a:r>
              <a:rPr lang="en-US" altLang="en-US" sz="2000" smtClean="0"/>
              <a:t>Ex. if a customer suddenly purchased a product that is unrelated to those she recently browsed, it is unclear how many products browsed earlier should be considered as the context</a:t>
            </a:r>
          </a:p>
          <a:p>
            <a:pPr>
              <a:lnSpc>
                <a:spcPct val="110000"/>
              </a:lnSpc>
            </a:pPr>
            <a:r>
              <a:rPr lang="en-US" altLang="en-US" sz="2000" smtClean="0"/>
              <a:t>Model the “normal” behavior with respect to contexts</a:t>
            </a:r>
          </a:p>
          <a:p>
            <a:pPr lvl="1">
              <a:lnSpc>
                <a:spcPct val="110000"/>
              </a:lnSpc>
            </a:pPr>
            <a:r>
              <a:rPr lang="en-US" altLang="en-US" sz="2000" smtClean="0"/>
              <a:t>Using a training data set, train a model that predicts the expected behavior attribute values with respect to the contextual attribute values</a:t>
            </a:r>
          </a:p>
          <a:p>
            <a:pPr lvl="1">
              <a:lnSpc>
                <a:spcPct val="110000"/>
              </a:lnSpc>
            </a:pPr>
            <a:r>
              <a:rPr lang="en-US" altLang="en-US" sz="2000" smtClean="0"/>
              <a:t>An object is a contextual outlier if its behavior attribute values significantly deviate from the values predicted by the model</a:t>
            </a:r>
          </a:p>
          <a:p>
            <a:pPr>
              <a:lnSpc>
                <a:spcPct val="110000"/>
              </a:lnSpc>
            </a:pPr>
            <a:r>
              <a:rPr lang="en-US" altLang="en-US" sz="2000" smtClean="0"/>
              <a:t>Using a prediction model that links the contexts and behavior, these methods avoid the explicit identification of specific contexts</a:t>
            </a:r>
          </a:p>
          <a:p>
            <a:pPr>
              <a:lnSpc>
                <a:spcPct val="110000"/>
              </a:lnSpc>
            </a:pPr>
            <a:r>
              <a:rPr lang="en-US" altLang="en-US" sz="2000" smtClean="0"/>
              <a:t>Methods: A number of classification and prediction techniques can be used to build such models, such as regression, Markov Models, and Finite State Automaton</a:t>
            </a:r>
          </a:p>
        </p:txBody>
      </p:sp>
      <p:sp>
        <p:nvSpPr>
          <p:cNvPr id="2" name="Slide Number Placeholder 1"/>
          <p:cNvSpPr>
            <a:spLocks noGrp="1"/>
          </p:cNvSpPr>
          <p:nvPr>
            <p:ph type="sldNum" sz="quarter" idx="12"/>
          </p:nvPr>
        </p:nvSpPr>
        <p:spPr/>
        <p:txBody>
          <a:bodyPr/>
          <a:lstStyle/>
          <a:p>
            <a:fld id="{49632751-6A04-4D5B-A4E5-21C3D9E886BE}" type="slidenum">
              <a:rPr lang="en-US" altLang="en-US" smtClean="0"/>
              <a:pPr/>
              <a:t>36</a:t>
            </a:fld>
            <a:endParaRPr lang="en-US" altLang="en-US"/>
          </a:p>
        </p:txBody>
      </p:sp>
    </p:spTree>
    <p:extLst>
      <p:ext uri="{BB962C8B-B14F-4D97-AF65-F5344CB8AC3E}">
        <p14:creationId xmlns:p14="http://schemas.microsoft.com/office/powerpoint/2010/main" val="4299901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533400"/>
            <a:ext cx="2005013" cy="153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39" name="Rectangle 2"/>
          <p:cNvSpPr>
            <a:spLocks noGrp="1" noChangeArrowheads="1"/>
          </p:cNvSpPr>
          <p:nvPr>
            <p:ph type="title"/>
          </p:nvPr>
        </p:nvSpPr>
        <p:spPr>
          <a:xfrm>
            <a:off x="289560" y="365760"/>
            <a:ext cx="7315200" cy="914400"/>
          </a:xfrm>
        </p:spPr>
        <p:txBody>
          <a:bodyPr>
            <a:normAutofit fontScale="90000"/>
          </a:bodyPr>
          <a:lstStyle/>
          <a:p>
            <a:pPr>
              <a:lnSpc>
                <a:spcPct val="70000"/>
              </a:lnSpc>
            </a:pPr>
            <a:r>
              <a:rPr lang="en-US" altLang="en-US" sz="3200" dirty="0" smtClean="0"/>
              <a:t>Mining Collective Outliers I: On the Set of “Structured Objects”</a:t>
            </a:r>
            <a:r>
              <a:rPr lang="en-US" altLang="en-US" sz="4800" dirty="0" smtClean="0"/>
              <a:t> </a:t>
            </a:r>
          </a:p>
        </p:txBody>
      </p:sp>
      <p:sp>
        <p:nvSpPr>
          <p:cNvPr id="39940" name="Rectangle 3"/>
          <p:cNvSpPr>
            <a:spLocks noGrp="1" noChangeArrowheads="1"/>
          </p:cNvSpPr>
          <p:nvPr>
            <p:ph type="body" idx="1"/>
          </p:nvPr>
        </p:nvSpPr>
        <p:spPr>
          <a:xfrm>
            <a:off x="304800" y="1143000"/>
            <a:ext cx="6864350" cy="1066800"/>
          </a:xfrm>
        </p:spPr>
        <p:txBody>
          <a:bodyPr/>
          <a:lstStyle/>
          <a:p>
            <a:pPr>
              <a:lnSpc>
                <a:spcPct val="80000"/>
              </a:lnSpc>
            </a:pPr>
            <a:r>
              <a:rPr lang="en-US" altLang="en-US" sz="2000" dirty="0" smtClean="0"/>
              <a:t>Collective outlier if objects as a group deviate significantly from the entire data</a:t>
            </a:r>
          </a:p>
          <a:p>
            <a:pPr>
              <a:lnSpc>
                <a:spcPct val="80000"/>
              </a:lnSpc>
            </a:pPr>
            <a:r>
              <a:rPr lang="en-US" altLang="en-US" sz="2000" dirty="0" smtClean="0"/>
              <a:t>Need to examine the </a:t>
            </a:r>
            <a:r>
              <a:rPr lang="en-US" altLang="en-US" sz="2000" i="1" dirty="0" smtClean="0"/>
              <a:t>structure </a:t>
            </a:r>
            <a:r>
              <a:rPr lang="en-US" altLang="en-US" sz="2000" dirty="0" smtClean="0"/>
              <a:t>of the data set, </a:t>
            </a:r>
            <a:r>
              <a:rPr lang="en-US" altLang="en-US" sz="2000" dirty="0" err="1" smtClean="0"/>
              <a:t>i.e</a:t>
            </a:r>
            <a:r>
              <a:rPr lang="en-US" altLang="en-US" sz="2000" dirty="0" smtClean="0"/>
              <a:t>, the relationships between multiple data objects </a:t>
            </a:r>
          </a:p>
        </p:txBody>
      </p:sp>
      <p:sp>
        <p:nvSpPr>
          <p:cNvPr id="39942" name="Rectangle 3"/>
          <p:cNvSpPr txBox="1">
            <a:spLocks noChangeArrowheads="1"/>
          </p:cNvSpPr>
          <p:nvPr/>
        </p:nvSpPr>
        <p:spPr bwMode="auto">
          <a:xfrm>
            <a:off x="304800" y="2247900"/>
            <a:ext cx="853440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lnSpc>
                <a:spcPct val="80000"/>
              </a:lnSpc>
              <a:spcBef>
                <a:spcPct val="20000"/>
              </a:spcBef>
              <a:buClr>
                <a:schemeClr val="folHlink"/>
              </a:buClr>
              <a:buSzPct val="60000"/>
              <a:buFont typeface="Wingdings" panose="05000000000000000000" pitchFamily="2" charset="2"/>
              <a:buChar char="n"/>
            </a:pPr>
            <a:r>
              <a:rPr lang="en-US" altLang="en-US" sz="2000">
                <a:latin typeface="Arial" panose="020B0604020202020204" pitchFamily="34" charset="0"/>
              </a:rPr>
              <a:t>Each of these structures is inherent to its respective type of data</a:t>
            </a:r>
          </a:p>
          <a:p>
            <a:pPr lvl="1" algn="l">
              <a:lnSpc>
                <a:spcPct val="80000"/>
              </a:lnSpc>
              <a:spcBef>
                <a:spcPct val="20000"/>
              </a:spcBef>
              <a:buClr>
                <a:schemeClr val="hlink"/>
              </a:buClr>
              <a:buSzPct val="55000"/>
              <a:buFont typeface="Wingdings" panose="05000000000000000000" pitchFamily="2" charset="2"/>
              <a:buChar char="n"/>
            </a:pPr>
            <a:r>
              <a:rPr lang="en-US" altLang="en-US" sz="2000">
                <a:latin typeface="Arial" panose="020B0604020202020204" pitchFamily="34" charset="0"/>
              </a:rPr>
              <a:t>For temporal data (such as time series and sequences), we explore the structures formed by time, which occur in segments of the time series or subsequences</a:t>
            </a:r>
          </a:p>
          <a:p>
            <a:pPr lvl="1" algn="l">
              <a:lnSpc>
                <a:spcPct val="80000"/>
              </a:lnSpc>
              <a:spcBef>
                <a:spcPct val="20000"/>
              </a:spcBef>
              <a:buClr>
                <a:schemeClr val="hlink"/>
              </a:buClr>
              <a:buSzPct val="55000"/>
              <a:buFont typeface="Wingdings" panose="05000000000000000000" pitchFamily="2" charset="2"/>
              <a:buChar char="n"/>
            </a:pPr>
            <a:r>
              <a:rPr lang="en-US" altLang="en-US" sz="2000">
                <a:latin typeface="Arial" panose="020B0604020202020204" pitchFamily="34" charset="0"/>
              </a:rPr>
              <a:t>For spatial data,  explore local areas</a:t>
            </a:r>
          </a:p>
          <a:p>
            <a:pPr lvl="1" algn="l">
              <a:lnSpc>
                <a:spcPct val="80000"/>
              </a:lnSpc>
              <a:spcBef>
                <a:spcPct val="20000"/>
              </a:spcBef>
              <a:buClr>
                <a:schemeClr val="hlink"/>
              </a:buClr>
              <a:buSzPct val="55000"/>
              <a:buFont typeface="Wingdings" panose="05000000000000000000" pitchFamily="2" charset="2"/>
              <a:buChar char="n"/>
            </a:pPr>
            <a:r>
              <a:rPr lang="en-US" altLang="en-US" sz="2000">
                <a:latin typeface="Arial" panose="020B0604020202020204" pitchFamily="34" charset="0"/>
              </a:rPr>
              <a:t>For graph and network data, we explore subgraphs</a:t>
            </a:r>
          </a:p>
          <a:p>
            <a:pPr algn="l">
              <a:lnSpc>
                <a:spcPct val="80000"/>
              </a:lnSpc>
              <a:spcBef>
                <a:spcPct val="20000"/>
              </a:spcBef>
              <a:buClr>
                <a:schemeClr val="folHlink"/>
              </a:buClr>
              <a:buSzPct val="60000"/>
              <a:buFont typeface="Wingdings" panose="05000000000000000000" pitchFamily="2" charset="2"/>
              <a:buChar char="n"/>
            </a:pPr>
            <a:r>
              <a:rPr lang="en-US" altLang="en-US" sz="2000">
                <a:latin typeface="Arial" panose="020B0604020202020204" pitchFamily="34" charset="0"/>
              </a:rPr>
              <a:t>Difference from the contextual outlier detection: the structures are often not explicitly defined, and have to be discovered as part of the outlier detection process.</a:t>
            </a:r>
          </a:p>
          <a:p>
            <a:pPr algn="l">
              <a:lnSpc>
                <a:spcPct val="80000"/>
              </a:lnSpc>
              <a:spcBef>
                <a:spcPct val="20000"/>
              </a:spcBef>
              <a:buClr>
                <a:schemeClr val="folHlink"/>
              </a:buClr>
              <a:buSzPct val="60000"/>
              <a:buFont typeface="Wingdings" panose="05000000000000000000" pitchFamily="2" charset="2"/>
              <a:buChar char="n"/>
            </a:pPr>
            <a:r>
              <a:rPr lang="en-US" altLang="en-US" sz="2000">
                <a:latin typeface="Arial" panose="020B0604020202020204" pitchFamily="34" charset="0"/>
              </a:rPr>
              <a:t>Collective outlier detection methods: two categories</a:t>
            </a:r>
          </a:p>
          <a:p>
            <a:pPr lvl="1" algn="l">
              <a:lnSpc>
                <a:spcPct val="80000"/>
              </a:lnSpc>
              <a:spcBef>
                <a:spcPct val="20000"/>
              </a:spcBef>
              <a:buClr>
                <a:schemeClr val="hlink"/>
              </a:buClr>
              <a:buSzPct val="55000"/>
              <a:buFont typeface="Wingdings" panose="05000000000000000000" pitchFamily="2" charset="2"/>
              <a:buChar char="n"/>
            </a:pPr>
            <a:r>
              <a:rPr lang="en-US" altLang="en-US" sz="2000">
                <a:latin typeface="Arial" panose="020B0604020202020204" pitchFamily="34" charset="0"/>
              </a:rPr>
              <a:t>Reduce the problem to conventional outlier detection</a:t>
            </a:r>
          </a:p>
          <a:p>
            <a:pPr lvl="2" algn="l">
              <a:lnSpc>
                <a:spcPct val="80000"/>
              </a:lnSpc>
              <a:spcBef>
                <a:spcPct val="20000"/>
              </a:spcBef>
              <a:buClr>
                <a:schemeClr val="folHlink"/>
              </a:buClr>
              <a:buSzPct val="50000"/>
              <a:buFont typeface="Wingdings" panose="05000000000000000000" pitchFamily="2" charset="2"/>
              <a:buChar char="n"/>
            </a:pPr>
            <a:r>
              <a:rPr lang="en-US" altLang="en-US" sz="2000">
                <a:latin typeface="Arial" panose="020B0604020202020204" pitchFamily="34" charset="0"/>
              </a:rPr>
              <a:t>Identify </a:t>
            </a:r>
            <a:r>
              <a:rPr lang="en-US" altLang="en-US" sz="2000" i="1">
                <a:latin typeface="Arial" panose="020B0604020202020204" pitchFamily="34" charset="0"/>
              </a:rPr>
              <a:t>structure units</a:t>
            </a:r>
            <a:r>
              <a:rPr lang="en-US" altLang="en-US" sz="2000">
                <a:latin typeface="Arial" panose="020B0604020202020204" pitchFamily="34" charset="0"/>
              </a:rPr>
              <a:t>, treat each structure unit (e.g., subsequence, time series segment, local area, or subgraph) as a data object, and extract features</a:t>
            </a:r>
          </a:p>
          <a:p>
            <a:pPr lvl="2" algn="l">
              <a:lnSpc>
                <a:spcPct val="80000"/>
              </a:lnSpc>
              <a:spcBef>
                <a:spcPct val="20000"/>
              </a:spcBef>
              <a:buClr>
                <a:schemeClr val="folHlink"/>
              </a:buClr>
              <a:buSzPct val="50000"/>
              <a:buFont typeface="Wingdings" panose="05000000000000000000" pitchFamily="2" charset="2"/>
              <a:buChar char="n"/>
            </a:pPr>
            <a:r>
              <a:rPr lang="en-US" altLang="en-US" sz="2000">
                <a:latin typeface="Arial" panose="020B0604020202020204" pitchFamily="34" charset="0"/>
              </a:rPr>
              <a:t>Then outlier detection on the set of “structured objects” constructed as such using the extracted features</a:t>
            </a:r>
          </a:p>
        </p:txBody>
      </p:sp>
      <p:sp>
        <p:nvSpPr>
          <p:cNvPr id="2" name="Slide Number Placeholder 1"/>
          <p:cNvSpPr>
            <a:spLocks noGrp="1"/>
          </p:cNvSpPr>
          <p:nvPr>
            <p:ph type="sldNum" sz="quarter" idx="12"/>
          </p:nvPr>
        </p:nvSpPr>
        <p:spPr/>
        <p:txBody>
          <a:bodyPr/>
          <a:lstStyle/>
          <a:p>
            <a:fld id="{49632751-6A04-4D5B-A4E5-21C3D9E886BE}" type="slidenum">
              <a:rPr lang="en-US" altLang="en-US" smtClean="0"/>
              <a:pPr/>
              <a:t>37</a:t>
            </a:fld>
            <a:endParaRPr lang="en-US" altLang="en-US"/>
          </a:p>
        </p:txBody>
      </p:sp>
    </p:spTree>
    <p:extLst>
      <p:ext uri="{BB962C8B-B14F-4D97-AF65-F5344CB8AC3E}">
        <p14:creationId xmlns:p14="http://schemas.microsoft.com/office/powerpoint/2010/main" val="3084534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67640" y="378143"/>
            <a:ext cx="8991600" cy="914400"/>
          </a:xfrm>
        </p:spPr>
        <p:txBody>
          <a:bodyPr/>
          <a:lstStyle/>
          <a:p>
            <a:pPr>
              <a:lnSpc>
                <a:spcPct val="80000"/>
              </a:lnSpc>
            </a:pPr>
            <a:r>
              <a:rPr lang="en-US" altLang="en-US" sz="3200" dirty="0" smtClean="0"/>
              <a:t>Mining Collective Outliers II: Direct Modeling of the Expected Behavior of Structure Units</a:t>
            </a:r>
          </a:p>
        </p:txBody>
      </p:sp>
      <p:sp>
        <p:nvSpPr>
          <p:cNvPr id="40963" name="Rectangle 3"/>
          <p:cNvSpPr>
            <a:spLocks noGrp="1" noChangeArrowheads="1"/>
          </p:cNvSpPr>
          <p:nvPr>
            <p:ph type="body" idx="1"/>
          </p:nvPr>
        </p:nvSpPr>
        <p:spPr>
          <a:xfrm>
            <a:off x="304800" y="1219200"/>
            <a:ext cx="8534400" cy="5715000"/>
          </a:xfrm>
        </p:spPr>
        <p:txBody>
          <a:bodyPr/>
          <a:lstStyle/>
          <a:p>
            <a:r>
              <a:rPr lang="en-US" altLang="en-US" sz="2000" dirty="0" smtClean="0"/>
              <a:t>Models the expected behavior of structure units directly </a:t>
            </a:r>
          </a:p>
          <a:p>
            <a:r>
              <a:rPr lang="en-US" altLang="en-US" sz="2000" dirty="0" smtClean="0"/>
              <a:t>Ex. 1. Detect collective outliers in</a:t>
            </a:r>
            <a:r>
              <a:rPr lang="en-US" altLang="en-US" sz="2000" i="1" dirty="0" smtClean="0"/>
              <a:t> </a:t>
            </a:r>
            <a:r>
              <a:rPr lang="en-US" altLang="en-US" sz="2000" dirty="0" smtClean="0"/>
              <a:t>online social network of customers</a:t>
            </a:r>
          </a:p>
          <a:p>
            <a:pPr lvl="1"/>
            <a:r>
              <a:rPr lang="en-US" altLang="en-US" sz="2000" dirty="0" smtClean="0"/>
              <a:t>Treat each possible subgraph of the network as a structure unit</a:t>
            </a:r>
          </a:p>
          <a:p>
            <a:pPr lvl="1"/>
            <a:r>
              <a:rPr lang="en-US" altLang="en-US" sz="2000" dirty="0" smtClean="0"/>
              <a:t>Collective outlier: An </a:t>
            </a:r>
            <a:r>
              <a:rPr lang="en-US" altLang="en-US" sz="2000" i="1" dirty="0" smtClean="0"/>
              <a:t>outlier subgraph </a:t>
            </a:r>
            <a:r>
              <a:rPr lang="en-US" altLang="en-US" sz="2000" dirty="0" smtClean="0"/>
              <a:t>in the social network</a:t>
            </a:r>
          </a:p>
          <a:p>
            <a:pPr lvl="2"/>
            <a:r>
              <a:rPr lang="en-US" altLang="en-US" sz="2000" dirty="0" smtClean="0"/>
              <a:t>Small subgraphs that are of very low frequency </a:t>
            </a:r>
          </a:p>
          <a:p>
            <a:pPr lvl="2"/>
            <a:r>
              <a:rPr lang="en-US" altLang="en-US" sz="2000" dirty="0" smtClean="0"/>
              <a:t>Large subgraphs that are surprisingly frequent</a:t>
            </a:r>
          </a:p>
          <a:p>
            <a:r>
              <a:rPr lang="en-US" altLang="en-US" sz="2000" dirty="0" smtClean="0"/>
              <a:t>Ex. 2. Detect collective outliers in temporal sequences</a:t>
            </a:r>
          </a:p>
          <a:p>
            <a:pPr lvl="1"/>
            <a:r>
              <a:rPr lang="en-US" altLang="en-US" sz="2000" dirty="0" smtClean="0"/>
              <a:t>Learn a Markov model from the sequences</a:t>
            </a:r>
          </a:p>
          <a:p>
            <a:pPr lvl="1"/>
            <a:r>
              <a:rPr lang="en-US" altLang="en-US" sz="2000" dirty="0" smtClean="0"/>
              <a:t>A subsequence can then be declared as a collective outlier if it significantly deviates from the model</a:t>
            </a:r>
          </a:p>
          <a:p>
            <a:r>
              <a:rPr lang="en-US" altLang="en-US" sz="2000" dirty="0" smtClean="0"/>
              <a:t>Collective outlier detection is subtle due to the challenge of exploring the structures in data</a:t>
            </a:r>
          </a:p>
          <a:p>
            <a:pPr lvl="1"/>
            <a:r>
              <a:rPr lang="en-US" altLang="en-US" sz="2000" dirty="0" smtClean="0"/>
              <a:t>The exploration typically uses heuristics, and thus may be application dependent</a:t>
            </a:r>
          </a:p>
          <a:p>
            <a:pPr lvl="1"/>
            <a:r>
              <a:rPr lang="en-US" altLang="en-US" sz="2000" dirty="0" smtClean="0"/>
              <a:t>The computational cost is often high due to the sophisticated mining process</a:t>
            </a:r>
          </a:p>
        </p:txBody>
      </p:sp>
      <p:sp>
        <p:nvSpPr>
          <p:cNvPr id="2" name="Slide Number Placeholder 1"/>
          <p:cNvSpPr>
            <a:spLocks noGrp="1"/>
          </p:cNvSpPr>
          <p:nvPr>
            <p:ph type="sldNum" sz="quarter" idx="12"/>
          </p:nvPr>
        </p:nvSpPr>
        <p:spPr/>
        <p:txBody>
          <a:bodyPr/>
          <a:lstStyle/>
          <a:p>
            <a:fld id="{49632751-6A04-4D5B-A4E5-21C3D9E886BE}" type="slidenum">
              <a:rPr lang="en-US" altLang="en-US" smtClean="0"/>
              <a:pPr/>
              <a:t>38</a:t>
            </a:fld>
            <a:endParaRPr lang="en-US" altLang="en-US"/>
          </a:p>
        </p:txBody>
      </p:sp>
    </p:spTree>
    <p:extLst>
      <p:ext uri="{BB962C8B-B14F-4D97-AF65-F5344CB8AC3E}">
        <p14:creationId xmlns:p14="http://schemas.microsoft.com/office/powerpoint/2010/main" val="22021574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p:cNvSpPr>
            <a:spLocks noGrp="1" noChangeArrowheads="1"/>
          </p:cNvSpPr>
          <p:nvPr>
            <p:ph type="body" idx="4294967295"/>
          </p:nvPr>
        </p:nvSpPr>
        <p:spPr>
          <a:xfrm>
            <a:off x="304800" y="1066800"/>
            <a:ext cx="8534400" cy="5486400"/>
          </a:xfrm>
          <a:noFill/>
        </p:spPr>
        <p:txBody>
          <a:bodyPr lIns="92075" tIns="46038" rIns="92075" bIns="46038"/>
          <a:lstStyle/>
          <a:p>
            <a:pPr marL="533400" indent="-533400">
              <a:lnSpc>
                <a:spcPct val="120000"/>
              </a:lnSpc>
            </a:pPr>
            <a:r>
              <a:rPr lang="en-US" altLang="en-US" smtClean="0"/>
              <a:t>Outlier and Outlier Analysis</a:t>
            </a:r>
          </a:p>
          <a:p>
            <a:pPr marL="533400" indent="-533400">
              <a:lnSpc>
                <a:spcPct val="120000"/>
              </a:lnSpc>
            </a:pPr>
            <a:r>
              <a:rPr lang="en-US" altLang="en-US" smtClean="0"/>
              <a:t>Outlier Detection Methods</a:t>
            </a:r>
          </a:p>
          <a:p>
            <a:pPr marL="533400" indent="-533400">
              <a:lnSpc>
                <a:spcPct val="120000"/>
              </a:lnSpc>
            </a:pPr>
            <a:r>
              <a:rPr lang="en-US" altLang="en-US" smtClean="0"/>
              <a:t>Statistical Approaches</a:t>
            </a:r>
          </a:p>
          <a:p>
            <a:pPr marL="533400" indent="-533400">
              <a:lnSpc>
                <a:spcPct val="120000"/>
              </a:lnSpc>
            </a:pPr>
            <a:r>
              <a:rPr lang="en-US" altLang="en-US" smtClean="0"/>
              <a:t>Proximity-Base Approaches</a:t>
            </a:r>
          </a:p>
          <a:p>
            <a:pPr marL="533400" indent="-533400">
              <a:lnSpc>
                <a:spcPct val="120000"/>
              </a:lnSpc>
            </a:pPr>
            <a:r>
              <a:rPr lang="en-US" altLang="en-US" smtClean="0"/>
              <a:t>Clustering-Base Approaches</a:t>
            </a:r>
          </a:p>
          <a:p>
            <a:pPr marL="533400" indent="-533400">
              <a:lnSpc>
                <a:spcPct val="120000"/>
              </a:lnSpc>
            </a:pPr>
            <a:r>
              <a:rPr lang="en-US" altLang="en-US" smtClean="0"/>
              <a:t>Classification Approaches</a:t>
            </a:r>
          </a:p>
          <a:p>
            <a:pPr marL="533400" indent="-533400">
              <a:lnSpc>
                <a:spcPct val="120000"/>
              </a:lnSpc>
            </a:pPr>
            <a:r>
              <a:rPr lang="en-US" altLang="en-US" smtClean="0"/>
              <a:t>Mining Contextual and Collective Outliers</a:t>
            </a:r>
          </a:p>
          <a:p>
            <a:pPr marL="533400" indent="-533400">
              <a:lnSpc>
                <a:spcPct val="120000"/>
              </a:lnSpc>
            </a:pPr>
            <a:r>
              <a:rPr lang="en-US" altLang="en-US" smtClean="0"/>
              <a:t>Outlier Detection in High Dimensional Data</a:t>
            </a:r>
          </a:p>
          <a:p>
            <a:pPr marL="533400" indent="-533400">
              <a:lnSpc>
                <a:spcPct val="120000"/>
              </a:lnSpc>
            </a:pPr>
            <a:r>
              <a:rPr lang="en-US" altLang="en-US" smtClean="0"/>
              <a:t>Summary</a:t>
            </a:r>
          </a:p>
        </p:txBody>
      </p:sp>
      <p:sp>
        <p:nvSpPr>
          <p:cNvPr id="41989" name="AutoShape 5"/>
          <p:cNvSpPr>
            <a:spLocks noChangeArrowheads="1"/>
          </p:cNvSpPr>
          <p:nvPr/>
        </p:nvSpPr>
        <p:spPr bwMode="auto">
          <a:xfrm rot="9426988">
            <a:off x="7327716" y="4548887"/>
            <a:ext cx="381000" cy="5334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5F6A5BDC-0021-492F-A401-21E70EA4FB73}" type="slidenum">
              <a:rPr lang="en-US" altLang="en-US" smtClean="0"/>
              <a:pPr/>
              <a:t>39</a:t>
            </a:fld>
            <a:endParaRPr lang="en-US" altLang="en-US"/>
          </a:p>
        </p:txBody>
      </p:sp>
      <p:sp>
        <p:nvSpPr>
          <p:cNvPr id="7" name="Rectangle 2"/>
          <p:cNvSpPr txBox="1">
            <a:spLocks noChangeArrowheads="1"/>
          </p:cNvSpPr>
          <p:nvPr/>
        </p:nvSpPr>
        <p:spPr>
          <a:xfrm>
            <a:off x="304800" y="347663"/>
            <a:ext cx="9144000" cy="762000"/>
          </a:xfrm>
          <a:prstGeom prst="rect">
            <a:avLst/>
          </a:prstGeom>
          <a:noFill/>
        </p:spPr>
        <p:txBody>
          <a:bodyPr lIns="92075" tIns="46038" rIns="92075" bIns="46038" anchor="ctr"/>
          <a:lstStyle>
            <a:lvl1pPr algn="l" rtl="0" eaLnBrk="0" fontAlgn="base" hangingPunct="0">
              <a:spcBef>
                <a:spcPct val="0"/>
              </a:spcBef>
              <a:spcAft>
                <a:spcPct val="0"/>
              </a:spcAft>
              <a:defRPr sz="4000" kern="1200" spc="-1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eaLnBrk="1" hangingPunct="1"/>
            <a:r>
              <a:rPr lang="en-US" altLang="zh-CN" smtClean="0"/>
              <a:t>Outline</a:t>
            </a:r>
            <a:endParaRPr lang="en-US" altLang="en-US" dirty="0" smtClean="0">
              <a:ea typeface="PMingLiU" pitchFamily="18" charset="-120"/>
            </a:endParaRPr>
          </a:p>
        </p:txBody>
      </p:sp>
    </p:spTree>
    <p:extLst>
      <p:ext uri="{BB962C8B-B14F-4D97-AF65-F5344CB8AC3E}">
        <p14:creationId xmlns:p14="http://schemas.microsoft.com/office/powerpoint/2010/main" val="14194354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eaLnBrk="1" hangingPunct="1"/>
            <a:endParaRPr lang="en-US" altLang="en-US" smtClean="0"/>
          </a:p>
        </p:txBody>
      </p:sp>
      <p:sp>
        <p:nvSpPr>
          <p:cNvPr id="65539" name="Content Placeholder 2"/>
          <p:cNvSpPr>
            <a:spLocks noGrp="1"/>
          </p:cNvSpPr>
          <p:nvPr>
            <p:ph idx="1"/>
          </p:nvPr>
        </p:nvSpPr>
        <p:spPr/>
        <p:txBody>
          <a:bodyPr/>
          <a:lstStyle/>
          <a:p>
            <a:pPr eaLnBrk="1" hangingPunct="1"/>
            <a:endParaRPr lang="en-US" altLang="en-US" smtClean="0"/>
          </a:p>
        </p:txBody>
      </p:sp>
      <p:pic>
        <p:nvPicPr>
          <p:cNvPr id="655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872538" cy="677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49632751-6A04-4D5B-A4E5-21C3D9E886BE}" type="slidenum">
              <a:rPr lang="en-US" altLang="en-US" smtClean="0"/>
              <a:pPr/>
              <a:t>4</a:t>
            </a:fld>
            <a:endParaRPr lang="en-US" altLang="en-US"/>
          </a:p>
        </p:txBody>
      </p:sp>
    </p:spTree>
    <p:extLst>
      <p:ext uri="{BB962C8B-B14F-4D97-AF65-F5344CB8AC3E}">
        <p14:creationId xmlns:p14="http://schemas.microsoft.com/office/powerpoint/2010/main" val="40117153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90500" y="362903"/>
            <a:ext cx="8763000" cy="914400"/>
          </a:xfrm>
        </p:spPr>
        <p:txBody>
          <a:bodyPr>
            <a:normAutofit fontScale="90000"/>
          </a:bodyPr>
          <a:lstStyle/>
          <a:p>
            <a:r>
              <a:rPr lang="en-US" altLang="en-US" sz="3200" dirty="0" smtClean="0"/>
              <a:t>Challenges for Outlier Detection in High-Dimensional Data</a:t>
            </a:r>
          </a:p>
        </p:txBody>
      </p:sp>
      <p:sp>
        <p:nvSpPr>
          <p:cNvPr id="43011" name="Rectangle 3"/>
          <p:cNvSpPr>
            <a:spLocks noGrp="1" noChangeArrowheads="1"/>
          </p:cNvSpPr>
          <p:nvPr>
            <p:ph type="body" idx="1"/>
          </p:nvPr>
        </p:nvSpPr>
        <p:spPr>
          <a:xfrm>
            <a:off x="457200" y="1292542"/>
            <a:ext cx="8229600" cy="5336857"/>
          </a:xfrm>
        </p:spPr>
        <p:txBody>
          <a:bodyPr/>
          <a:lstStyle/>
          <a:p>
            <a:r>
              <a:rPr lang="en-US" altLang="en-US" sz="2000" dirty="0" smtClean="0"/>
              <a:t>Interpretation of outliers</a:t>
            </a:r>
          </a:p>
          <a:p>
            <a:pPr lvl="1"/>
            <a:r>
              <a:rPr lang="en-US" altLang="en-US" sz="2000" dirty="0" smtClean="0"/>
              <a:t>Detecting outliers without saying why they are outliers is not very useful in high-D due to many features (or dimensions) are involved in a high-dimensional data set</a:t>
            </a:r>
          </a:p>
          <a:p>
            <a:pPr lvl="1"/>
            <a:r>
              <a:rPr lang="en-US" altLang="en-US" sz="2000" dirty="0" smtClean="0"/>
              <a:t>E.g., which subspaces that manifest the outliers or an assessment regarding the “outlier-ness” of the objects</a:t>
            </a:r>
          </a:p>
          <a:p>
            <a:r>
              <a:rPr lang="en-US" altLang="en-US" sz="2000" dirty="0" smtClean="0"/>
              <a:t>Data sparsity</a:t>
            </a:r>
          </a:p>
          <a:p>
            <a:pPr lvl="1"/>
            <a:r>
              <a:rPr lang="en-US" altLang="en-US" sz="2000" dirty="0" smtClean="0"/>
              <a:t>Data in high-D spaces are often sparse </a:t>
            </a:r>
          </a:p>
          <a:p>
            <a:pPr lvl="1"/>
            <a:r>
              <a:rPr lang="en-US" altLang="en-US" sz="2000" dirty="0" smtClean="0"/>
              <a:t>The distance between objects becomes heavily dominated by noise as the dimensionality increases</a:t>
            </a:r>
          </a:p>
          <a:p>
            <a:r>
              <a:rPr lang="en-US" altLang="en-US" sz="2000" dirty="0" smtClean="0"/>
              <a:t>Data subspaces</a:t>
            </a:r>
          </a:p>
          <a:p>
            <a:pPr lvl="1"/>
            <a:r>
              <a:rPr lang="en-US" altLang="en-US" sz="2000" dirty="0" smtClean="0"/>
              <a:t>Adaptive to the subspaces signifying the outliers </a:t>
            </a:r>
          </a:p>
          <a:p>
            <a:pPr lvl="1"/>
            <a:r>
              <a:rPr lang="en-US" altLang="en-US" sz="2000" dirty="0" smtClean="0"/>
              <a:t>Capturing the local behavior of data</a:t>
            </a:r>
          </a:p>
          <a:p>
            <a:r>
              <a:rPr lang="en-US" altLang="en-US" sz="2000" dirty="0" smtClean="0"/>
              <a:t>Scalable with respect to dimensionality</a:t>
            </a:r>
          </a:p>
          <a:p>
            <a:pPr lvl="1"/>
            <a:r>
              <a:rPr lang="en-US" altLang="en-US" sz="2000" dirty="0" smtClean="0"/>
              <a:t># of subspaces increases exponentially</a:t>
            </a:r>
          </a:p>
        </p:txBody>
      </p:sp>
      <p:sp>
        <p:nvSpPr>
          <p:cNvPr id="2" name="Slide Number Placeholder 1"/>
          <p:cNvSpPr>
            <a:spLocks noGrp="1"/>
          </p:cNvSpPr>
          <p:nvPr>
            <p:ph type="sldNum" sz="quarter" idx="12"/>
          </p:nvPr>
        </p:nvSpPr>
        <p:spPr/>
        <p:txBody>
          <a:bodyPr/>
          <a:lstStyle/>
          <a:p>
            <a:fld id="{49632751-6A04-4D5B-A4E5-21C3D9E886BE}" type="slidenum">
              <a:rPr lang="en-US" altLang="en-US" smtClean="0"/>
              <a:pPr/>
              <a:t>40</a:t>
            </a:fld>
            <a:endParaRPr lang="en-US" altLang="en-US"/>
          </a:p>
        </p:txBody>
      </p:sp>
    </p:spTree>
    <p:extLst>
      <p:ext uri="{BB962C8B-B14F-4D97-AF65-F5344CB8AC3E}">
        <p14:creationId xmlns:p14="http://schemas.microsoft.com/office/powerpoint/2010/main" val="18096799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0480" y="152876"/>
            <a:ext cx="9448800" cy="914400"/>
          </a:xfrm>
        </p:spPr>
        <p:txBody>
          <a:bodyPr/>
          <a:lstStyle/>
          <a:p>
            <a:pPr>
              <a:lnSpc>
                <a:spcPct val="80000"/>
              </a:lnSpc>
            </a:pPr>
            <a:r>
              <a:rPr lang="en-US" altLang="en-US" sz="3200" dirty="0" smtClean="0"/>
              <a:t>Approach I: Extending Conventional Outlier Detection</a:t>
            </a:r>
          </a:p>
        </p:txBody>
      </p:sp>
      <p:sp>
        <p:nvSpPr>
          <p:cNvPr id="44035" name="Rectangle 3"/>
          <p:cNvSpPr>
            <a:spLocks noGrp="1" noChangeArrowheads="1"/>
          </p:cNvSpPr>
          <p:nvPr>
            <p:ph type="body" idx="1"/>
          </p:nvPr>
        </p:nvSpPr>
        <p:spPr>
          <a:xfrm>
            <a:off x="152400" y="1066800"/>
            <a:ext cx="8686800" cy="5562600"/>
          </a:xfrm>
        </p:spPr>
        <p:txBody>
          <a:bodyPr/>
          <a:lstStyle/>
          <a:p>
            <a:r>
              <a:rPr lang="en-US" altLang="en-US" sz="2000" smtClean="0"/>
              <a:t>Method 1: Detect outliers in the full space, e.g., HilOut Algorithm</a:t>
            </a:r>
          </a:p>
          <a:p>
            <a:pPr lvl="1"/>
            <a:r>
              <a:rPr lang="en-US" altLang="en-US" sz="2000" smtClean="0"/>
              <a:t>Find distance-based outliers, but use the ranks of distance instead of the absolute distance in outlier detection</a:t>
            </a:r>
          </a:p>
          <a:p>
            <a:pPr lvl="1"/>
            <a:r>
              <a:rPr lang="en-US" altLang="en-US" sz="2000" smtClean="0"/>
              <a:t>For each object </a:t>
            </a:r>
            <a:r>
              <a:rPr lang="en-US" altLang="en-US" sz="2000" i="1" smtClean="0"/>
              <a:t>o</a:t>
            </a:r>
            <a:r>
              <a:rPr lang="en-US" altLang="en-US" sz="2000" smtClean="0"/>
              <a:t>, find its k-nearest neighbors: nn</a:t>
            </a:r>
            <a:r>
              <a:rPr lang="en-US" altLang="en-US" sz="2000" baseline="-25000" smtClean="0"/>
              <a:t>1</a:t>
            </a:r>
            <a:r>
              <a:rPr lang="en-US" altLang="en-US" sz="2000" smtClean="0"/>
              <a:t>(o), . . . , nn</a:t>
            </a:r>
            <a:r>
              <a:rPr lang="en-US" altLang="en-US" sz="2000" baseline="-25000" smtClean="0"/>
              <a:t>k</a:t>
            </a:r>
            <a:r>
              <a:rPr lang="en-US" altLang="en-US" sz="2000" smtClean="0"/>
              <a:t>(o)</a:t>
            </a:r>
          </a:p>
          <a:p>
            <a:pPr lvl="1"/>
            <a:r>
              <a:rPr lang="en-US" altLang="en-US" sz="2000" smtClean="0"/>
              <a:t>The weight of object o:</a:t>
            </a:r>
          </a:p>
          <a:p>
            <a:pPr lvl="1"/>
            <a:endParaRPr lang="en-US" altLang="en-US" sz="2000" smtClean="0"/>
          </a:p>
          <a:p>
            <a:pPr lvl="1"/>
            <a:r>
              <a:rPr lang="en-US" altLang="en-US" sz="2000" smtClean="0"/>
              <a:t>All objects are ranked in weight-descending order</a:t>
            </a:r>
          </a:p>
          <a:p>
            <a:pPr lvl="1"/>
            <a:r>
              <a:rPr lang="en-US" altLang="en-US" sz="2000" smtClean="0"/>
              <a:t>Top-</a:t>
            </a:r>
            <a:r>
              <a:rPr lang="en-US" altLang="en-US" sz="2000" i="1" smtClean="0"/>
              <a:t>l</a:t>
            </a:r>
            <a:r>
              <a:rPr lang="en-US" altLang="en-US" sz="2000" smtClean="0"/>
              <a:t> objects in weight are output as outliers (</a:t>
            </a:r>
            <a:r>
              <a:rPr lang="en-US" altLang="en-US" sz="2000" i="1" smtClean="0"/>
              <a:t>l</a:t>
            </a:r>
            <a:r>
              <a:rPr lang="en-US" altLang="en-US" sz="2000" smtClean="0"/>
              <a:t>: user-specified parm)</a:t>
            </a:r>
          </a:p>
          <a:p>
            <a:pPr lvl="1"/>
            <a:r>
              <a:rPr lang="en-US" altLang="en-US" sz="2000" smtClean="0"/>
              <a:t>Employ space-filling curves for approximation: scalable in both time and space w.r.t. data size and dimensionality</a:t>
            </a:r>
          </a:p>
          <a:p>
            <a:r>
              <a:rPr lang="en-US" altLang="en-US" sz="2000" smtClean="0"/>
              <a:t>Method 2: Dimensionality reduction</a:t>
            </a:r>
          </a:p>
          <a:p>
            <a:pPr lvl="1"/>
            <a:r>
              <a:rPr lang="en-US" altLang="en-US" sz="2000" smtClean="0"/>
              <a:t>Works only when in lower-dimensionality, normal instances can still be distinguished from outliers</a:t>
            </a:r>
          </a:p>
          <a:p>
            <a:pPr lvl="1"/>
            <a:r>
              <a:rPr lang="en-US" altLang="en-US" sz="2000" smtClean="0"/>
              <a:t>PCA: Heuristically, the principal components with low variance are preferred because, on such dimensions, normal objects are likely close to each other and outliers often deviate from the majority</a:t>
            </a:r>
          </a:p>
        </p:txBody>
      </p:sp>
      <p:pic>
        <p:nvPicPr>
          <p:cNvPr id="440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2438400"/>
            <a:ext cx="2801938" cy="72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49632751-6A04-4D5B-A4E5-21C3D9E886BE}" type="slidenum">
              <a:rPr lang="en-US" altLang="en-US" smtClean="0"/>
              <a:pPr/>
              <a:t>41</a:t>
            </a:fld>
            <a:endParaRPr lang="en-US" altLang="en-US"/>
          </a:p>
        </p:txBody>
      </p:sp>
    </p:spTree>
    <p:extLst>
      <p:ext uri="{BB962C8B-B14F-4D97-AF65-F5344CB8AC3E}">
        <p14:creationId xmlns:p14="http://schemas.microsoft.com/office/powerpoint/2010/main" val="946704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52400" y="304800"/>
            <a:ext cx="8763000" cy="685800"/>
          </a:xfrm>
        </p:spPr>
        <p:txBody>
          <a:bodyPr>
            <a:normAutofit fontScale="90000"/>
          </a:bodyPr>
          <a:lstStyle/>
          <a:p>
            <a:r>
              <a:rPr lang="en-US" altLang="en-US" dirty="0" smtClean="0"/>
              <a:t>Approach II: Finding Outliers in Subspaces</a:t>
            </a:r>
          </a:p>
        </p:txBody>
      </p:sp>
      <p:sp>
        <p:nvSpPr>
          <p:cNvPr id="45059" name="Rectangle 3"/>
          <p:cNvSpPr>
            <a:spLocks noGrp="1" noChangeArrowheads="1"/>
          </p:cNvSpPr>
          <p:nvPr>
            <p:ph type="body" idx="1"/>
          </p:nvPr>
        </p:nvSpPr>
        <p:spPr>
          <a:xfrm>
            <a:off x="152400" y="990600"/>
            <a:ext cx="8686800" cy="5715000"/>
          </a:xfrm>
        </p:spPr>
        <p:txBody>
          <a:bodyPr/>
          <a:lstStyle/>
          <a:p>
            <a:r>
              <a:rPr lang="en-US" altLang="en-US" sz="2000" smtClean="0"/>
              <a:t>Extending conventional outlier detection: Hard for outlier interpretation </a:t>
            </a:r>
          </a:p>
          <a:p>
            <a:pPr>
              <a:lnSpc>
                <a:spcPct val="90000"/>
              </a:lnSpc>
            </a:pPr>
            <a:r>
              <a:rPr lang="en-US" altLang="en-US" sz="2000" smtClean="0"/>
              <a:t>Find outliers in much lower dimensional subspaces: easy to interpret </a:t>
            </a:r>
            <a:r>
              <a:rPr lang="en-US" altLang="en-US" sz="2000" i="1" smtClean="0"/>
              <a:t>why</a:t>
            </a:r>
            <a:r>
              <a:rPr lang="en-US" altLang="en-US" sz="2000" smtClean="0"/>
              <a:t> and </a:t>
            </a:r>
            <a:r>
              <a:rPr lang="en-US" altLang="en-US" sz="2000" i="1" smtClean="0"/>
              <a:t>to what extent</a:t>
            </a:r>
            <a:r>
              <a:rPr lang="en-US" altLang="en-US" sz="2000" smtClean="0"/>
              <a:t> the object is an outlier</a:t>
            </a:r>
          </a:p>
          <a:p>
            <a:pPr lvl="1">
              <a:lnSpc>
                <a:spcPct val="90000"/>
              </a:lnSpc>
            </a:pPr>
            <a:r>
              <a:rPr lang="en-US" altLang="en-US" sz="2000" smtClean="0"/>
              <a:t>E.g., find outlier customers in certain subspace: </a:t>
            </a:r>
            <a:r>
              <a:rPr lang="en-US" altLang="en-US" sz="2000" i="1" smtClean="0"/>
              <a:t>average transaction amount &gt;&gt; avg. </a:t>
            </a:r>
            <a:r>
              <a:rPr lang="en-US" altLang="en-US" sz="2000" smtClean="0"/>
              <a:t>and </a:t>
            </a:r>
            <a:r>
              <a:rPr lang="en-US" altLang="en-US" sz="2000" i="1" smtClean="0"/>
              <a:t>purchase frequency</a:t>
            </a:r>
            <a:r>
              <a:rPr lang="en-US" altLang="en-US" sz="2000" smtClean="0"/>
              <a:t> &lt;&lt; avg.</a:t>
            </a:r>
          </a:p>
          <a:p>
            <a:pPr>
              <a:lnSpc>
                <a:spcPct val="90000"/>
              </a:lnSpc>
            </a:pPr>
            <a:r>
              <a:rPr lang="en-US" altLang="en-US" sz="2000" smtClean="0"/>
              <a:t>Ex. A grid-based subspace outlier detection method </a:t>
            </a:r>
          </a:p>
          <a:p>
            <a:pPr lvl="1">
              <a:lnSpc>
                <a:spcPct val="90000"/>
              </a:lnSpc>
            </a:pPr>
            <a:r>
              <a:rPr lang="en-US" altLang="en-US" sz="2000" smtClean="0"/>
              <a:t>Project data onto various subspaces to find an area whose density is much lower than average</a:t>
            </a:r>
          </a:p>
          <a:p>
            <a:pPr lvl="1">
              <a:lnSpc>
                <a:spcPct val="90000"/>
              </a:lnSpc>
            </a:pPr>
            <a:r>
              <a:rPr lang="en-US" altLang="en-US" sz="2000" smtClean="0"/>
              <a:t>Discretize the data into a grid with </a:t>
            </a:r>
            <a:r>
              <a:rPr lang="el-GR" altLang="en-US" sz="2000" smtClean="0">
                <a:cs typeface="Arial" panose="020B0604020202020204" pitchFamily="34" charset="0"/>
              </a:rPr>
              <a:t>φ</a:t>
            </a:r>
            <a:r>
              <a:rPr lang="en-US" altLang="en-US" sz="2000" smtClean="0"/>
              <a:t> equi-depth (why?) regions</a:t>
            </a:r>
          </a:p>
          <a:p>
            <a:pPr lvl="1">
              <a:lnSpc>
                <a:spcPct val="90000"/>
              </a:lnSpc>
            </a:pPr>
            <a:r>
              <a:rPr lang="en-US" altLang="en-US" sz="2000" smtClean="0"/>
              <a:t>Search for regions that are significantly sparse</a:t>
            </a:r>
          </a:p>
          <a:p>
            <a:pPr lvl="2">
              <a:lnSpc>
                <a:spcPct val="90000"/>
              </a:lnSpc>
            </a:pPr>
            <a:r>
              <a:rPr lang="en-US" altLang="en-US" sz="2000" smtClean="0"/>
              <a:t>Consider a k-d cube: k ranges on k dimensions, with n objects</a:t>
            </a:r>
          </a:p>
          <a:p>
            <a:pPr lvl="2">
              <a:lnSpc>
                <a:spcPct val="90000"/>
              </a:lnSpc>
            </a:pPr>
            <a:r>
              <a:rPr lang="en-US" altLang="en-US" sz="2000" smtClean="0"/>
              <a:t>If objects are independently distributed, the expected number of objects falling into a k-dimensional region is (1/ </a:t>
            </a:r>
            <a:r>
              <a:rPr lang="el-GR" altLang="en-US" sz="2000" smtClean="0">
                <a:cs typeface="Arial" panose="020B0604020202020204" pitchFamily="34" charset="0"/>
              </a:rPr>
              <a:t>φ</a:t>
            </a:r>
            <a:r>
              <a:rPr lang="en-US" altLang="en-US" sz="2000" smtClean="0"/>
              <a:t>)</a:t>
            </a:r>
            <a:r>
              <a:rPr lang="en-US" altLang="en-US" sz="2000" baseline="30000" smtClean="0"/>
              <a:t>k</a:t>
            </a:r>
            <a:r>
              <a:rPr lang="en-US" altLang="en-US" sz="2000" smtClean="0"/>
              <a:t>n = f</a:t>
            </a:r>
            <a:r>
              <a:rPr lang="en-US" altLang="en-US" sz="2000" baseline="30000" smtClean="0"/>
              <a:t>k</a:t>
            </a:r>
            <a:r>
              <a:rPr lang="en-US" altLang="en-US" sz="2000" smtClean="0"/>
              <a:t>n,the standard deviation is</a:t>
            </a:r>
          </a:p>
          <a:p>
            <a:pPr lvl="2">
              <a:lnSpc>
                <a:spcPct val="90000"/>
              </a:lnSpc>
            </a:pPr>
            <a:r>
              <a:rPr lang="en-US" altLang="en-US" sz="2000" smtClean="0"/>
              <a:t>The sparsity coefficient of cube C:</a:t>
            </a:r>
          </a:p>
          <a:p>
            <a:pPr lvl="2">
              <a:lnSpc>
                <a:spcPct val="90000"/>
              </a:lnSpc>
            </a:pPr>
            <a:r>
              <a:rPr lang="en-US" altLang="en-US" sz="2000" smtClean="0"/>
              <a:t>If S(C) &lt; 0, C contains less objects than expected</a:t>
            </a:r>
          </a:p>
          <a:p>
            <a:pPr lvl="2">
              <a:lnSpc>
                <a:spcPct val="90000"/>
              </a:lnSpc>
            </a:pPr>
            <a:r>
              <a:rPr lang="en-US" altLang="en-US" sz="2000" smtClean="0"/>
              <a:t>The more negative, the sparser C is and the more likely the objects in C are outliers in the subspace</a:t>
            </a:r>
          </a:p>
        </p:txBody>
      </p:sp>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5072063"/>
            <a:ext cx="1592263"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5181600"/>
            <a:ext cx="214947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49632751-6A04-4D5B-A4E5-21C3D9E886BE}" type="slidenum">
              <a:rPr lang="en-US" altLang="en-US" smtClean="0"/>
              <a:pPr/>
              <a:t>42</a:t>
            </a:fld>
            <a:endParaRPr lang="en-US" altLang="en-US"/>
          </a:p>
        </p:txBody>
      </p:sp>
    </p:spTree>
    <p:extLst>
      <p:ext uri="{BB962C8B-B14F-4D97-AF65-F5344CB8AC3E}">
        <p14:creationId xmlns:p14="http://schemas.microsoft.com/office/powerpoint/2010/main" val="36551057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28600" y="304800"/>
            <a:ext cx="9372600" cy="685800"/>
          </a:xfrm>
        </p:spPr>
        <p:txBody>
          <a:bodyPr/>
          <a:lstStyle/>
          <a:p>
            <a:r>
              <a:rPr lang="en-US" altLang="en-US" sz="3200" dirty="0" smtClean="0"/>
              <a:t>Approach III: Modeling High-Dimensional Outliers</a:t>
            </a:r>
          </a:p>
        </p:txBody>
      </p:sp>
      <p:sp>
        <p:nvSpPr>
          <p:cNvPr id="46083" name="Rectangle 3"/>
          <p:cNvSpPr>
            <a:spLocks noGrp="1" noChangeArrowheads="1"/>
          </p:cNvSpPr>
          <p:nvPr>
            <p:ph type="body" idx="1"/>
          </p:nvPr>
        </p:nvSpPr>
        <p:spPr>
          <a:xfrm>
            <a:off x="228600" y="2667000"/>
            <a:ext cx="8686800" cy="4038600"/>
          </a:xfrm>
        </p:spPr>
        <p:txBody>
          <a:bodyPr/>
          <a:lstStyle/>
          <a:p>
            <a:pPr>
              <a:lnSpc>
                <a:spcPct val="90000"/>
              </a:lnSpc>
            </a:pPr>
            <a:r>
              <a:rPr lang="en-US" altLang="en-US" sz="2000" smtClean="0"/>
              <a:t>Ex. Angle-based outliers: </a:t>
            </a:r>
            <a:r>
              <a:rPr lang="de-DE" altLang="en-US" sz="2000" smtClean="0"/>
              <a:t>Kriegel, Schubert, and Zimek [KSZ08]</a:t>
            </a:r>
            <a:r>
              <a:rPr lang="en-US" altLang="en-US" sz="2000" smtClean="0"/>
              <a:t> </a:t>
            </a:r>
          </a:p>
          <a:p>
            <a:pPr>
              <a:lnSpc>
                <a:spcPct val="90000"/>
              </a:lnSpc>
            </a:pPr>
            <a:r>
              <a:rPr lang="en-US" altLang="en-US" sz="2000" smtClean="0"/>
              <a:t>For each point o, examine the angle </a:t>
            </a:r>
            <a:r>
              <a:rPr lang="en-US" altLang="en-US" sz="2000" smtClean="0">
                <a:cs typeface="Arial" panose="020B0604020202020204" pitchFamily="34" charset="0"/>
              </a:rPr>
              <a:t>∆</a:t>
            </a:r>
            <a:r>
              <a:rPr lang="en-US" altLang="en-US" sz="2000" smtClean="0"/>
              <a:t>xoy for every pair of points x, y.</a:t>
            </a:r>
          </a:p>
          <a:p>
            <a:pPr lvl="1">
              <a:lnSpc>
                <a:spcPct val="90000"/>
              </a:lnSpc>
            </a:pPr>
            <a:r>
              <a:rPr lang="en-US" altLang="en-US" sz="2000" smtClean="0"/>
              <a:t>Point in the center (e.g., a), the angles formed differ widely</a:t>
            </a:r>
          </a:p>
          <a:p>
            <a:pPr lvl="1">
              <a:lnSpc>
                <a:spcPct val="90000"/>
              </a:lnSpc>
            </a:pPr>
            <a:r>
              <a:rPr lang="en-US" altLang="en-US" sz="2000" smtClean="0"/>
              <a:t>An outlier (e.g., c), angle variable is substantially smaller</a:t>
            </a:r>
          </a:p>
          <a:p>
            <a:pPr>
              <a:lnSpc>
                <a:spcPct val="90000"/>
              </a:lnSpc>
            </a:pPr>
            <a:r>
              <a:rPr lang="en-US" altLang="en-US" sz="2000" smtClean="0"/>
              <a:t>Use the variance of angles for a point to determine outlier</a:t>
            </a:r>
          </a:p>
          <a:p>
            <a:pPr>
              <a:lnSpc>
                <a:spcPct val="90000"/>
              </a:lnSpc>
            </a:pPr>
            <a:r>
              <a:rPr lang="en-US" altLang="en-US" sz="2000" smtClean="0"/>
              <a:t>Combine angles and distance to model outliers</a:t>
            </a:r>
          </a:p>
          <a:p>
            <a:pPr lvl="1">
              <a:lnSpc>
                <a:spcPct val="90000"/>
              </a:lnSpc>
            </a:pPr>
            <a:r>
              <a:rPr lang="en-US" altLang="en-US" sz="2000" smtClean="0"/>
              <a:t>Use the distance-weighted angle variance as the outlier score</a:t>
            </a:r>
          </a:p>
          <a:p>
            <a:pPr lvl="1">
              <a:lnSpc>
                <a:spcPct val="90000"/>
              </a:lnSpc>
            </a:pPr>
            <a:r>
              <a:rPr lang="en-US" altLang="en-US" sz="2000" smtClean="0"/>
              <a:t>Angle-based outlier factor (ABOF):</a:t>
            </a:r>
          </a:p>
          <a:p>
            <a:pPr lvl="1">
              <a:lnSpc>
                <a:spcPct val="90000"/>
              </a:lnSpc>
            </a:pPr>
            <a:endParaRPr lang="en-US" altLang="en-US" sz="2000" smtClean="0"/>
          </a:p>
          <a:p>
            <a:pPr lvl="1">
              <a:lnSpc>
                <a:spcPct val="90000"/>
              </a:lnSpc>
            </a:pPr>
            <a:endParaRPr lang="en-US" altLang="en-US" sz="2000" smtClean="0"/>
          </a:p>
          <a:p>
            <a:pPr lvl="1">
              <a:lnSpc>
                <a:spcPct val="90000"/>
              </a:lnSpc>
            </a:pPr>
            <a:r>
              <a:rPr lang="en-US" altLang="en-US" sz="2000" smtClean="0"/>
              <a:t>Efficient approximation computation method is developed</a:t>
            </a:r>
          </a:p>
          <a:p>
            <a:pPr lvl="1">
              <a:lnSpc>
                <a:spcPct val="90000"/>
              </a:lnSpc>
            </a:pPr>
            <a:r>
              <a:rPr lang="en-US" altLang="en-US" sz="2000" smtClean="0"/>
              <a:t>It can be generalized to handle arbitrary types of data</a:t>
            </a:r>
          </a:p>
        </p:txBody>
      </p:sp>
      <p:pic>
        <p:nvPicPr>
          <p:cNvPr id="4608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066800"/>
            <a:ext cx="3897313"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6" name="Rectangle 8"/>
          <p:cNvSpPr>
            <a:spLocks noChangeArrowheads="1"/>
          </p:cNvSpPr>
          <p:nvPr/>
        </p:nvSpPr>
        <p:spPr bwMode="auto">
          <a:xfrm>
            <a:off x="228600" y="990600"/>
            <a:ext cx="48768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20000"/>
              </a:spcBef>
              <a:buClr>
                <a:schemeClr val="folHlink"/>
              </a:buClr>
              <a:buSzPct val="60000"/>
              <a:buFont typeface="Wingdings" panose="05000000000000000000" pitchFamily="2" charset="2"/>
              <a:buChar char="n"/>
            </a:pPr>
            <a:r>
              <a:rPr lang="en-US" altLang="en-US" sz="2000">
                <a:latin typeface="Arial" panose="020B0604020202020204" pitchFamily="34" charset="0"/>
              </a:rPr>
              <a:t>Develop new models for high-dimensional outliers directly</a:t>
            </a:r>
          </a:p>
          <a:p>
            <a:pPr algn="l">
              <a:spcBef>
                <a:spcPct val="20000"/>
              </a:spcBef>
              <a:buClr>
                <a:schemeClr val="folHlink"/>
              </a:buClr>
              <a:buSzPct val="60000"/>
              <a:buFont typeface="Wingdings" panose="05000000000000000000" pitchFamily="2" charset="2"/>
              <a:buChar char="n"/>
            </a:pPr>
            <a:r>
              <a:rPr lang="en-US" altLang="en-US" sz="2000">
                <a:latin typeface="Arial" panose="020B0604020202020204" pitchFamily="34" charset="0"/>
              </a:rPr>
              <a:t>Avoid proximity measures and adopt new heuristics that do not deteriorate in high-dimensional data</a:t>
            </a:r>
          </a:p>
        </p:txBody>
      </p:sp>
      <p:pic>
        <p:nvPicPr>
          <p:cNvPr id="4608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5316538"/>
            <a:ext cx="6324600" cy="6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8" name="Text Box 11"/>
          <p:cNvSpPr txBox="1">
            <a:spLocks noChangeArrowheads="1"/>
          </p:cNvSpPr>
          <p:nvPr/>
        </p:nvSpPr>
        <p:spPr bwMode="auto">
          <a:xfrm>
            <a:off x="7239000" y="1676400"/>
            <a:ext cx="1752600"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lnSpc>
                <a:spcPct val="90000"/>
              </a:lnSpc>
              <a:spcBef>
                <a:spcPct val="20000"/>
              </a:spcBef>
              <a:buClr>
                <a:schemeClr val="folHlink"/>
              </a:buClr>
              <a:buSzPct val="60000"/>
              <a:buFont typeface="Wingdings" panose="05000000000000000000" pitchFamily="2" charset="2"/>
              <a:buNone/>
            </a:pPr>
            <a:r>
              <a:rPr lang="en-US" altLang="en-US" sz="1600"/>
              <a:t>A set of points form a cluster except c (outlier)</a:t>
            </a:r>
          </a:p>
        </p:txBody>
      </p:sp>
      <p:sp>
        <p:nvSpPr>
          <p:cNvPr id="2" name="Slide Number Placeholder 1"/>
          <p:cNvSpPr>
            <a:spLocks noGrp="1"/>
          </p:cNvSpPr>
          <p:nvPr>
            <p:ph type="sldNum" sz="quarter" idx="12"/>
          </p:nvPr>
        </p:nvSpPr>
        <p:spPr/>
        <p:txBody>
          <a:bodyPr/>
          <a:lstStyle/>
          <a:p>
            <a:fld id="{49632751-6A04-4D5B-A4E5-21C3D9E886BE}" type="slidenum">
              <a:rPr lang="en-US" altLang="en-US" smtClean="0"/>
              <a:pPr/>
              <a:t>43</a:t>
            </a:fld>
            <a:endParaRPr lang="en-US" altLang="en-US"/>
          </a:p>
        </p:txBody>
      </p:sp>
    </p:spTree>
    <p:extLst>
      <p:ext uri="{BB962C8B-B14F-4D97-AF65-F5344CB8AC3E}">
        <p14:creationId xmlns:p14="http://schemas.microsoft.com/office/powerpoint/2010/main" val="27172861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p:cNvSpPr>
            <a:spLocks noGrp="1" noChangeArrowheads="1"/>
          </p:cNvSpPr>
          <p:nvPr>
            <p:ph type="body" idx="4294967295"/>
          </p:nvPr>
        </p:nvSpPr>
        <p:spPr>
          <a:xfrm>
            <a:off x="304800" y="1066800"/>
            <a:ext cx="8534400" cy="5486400"/>
          </a:xfrm>
          <a:noFill/>
        </p:spPr>
        <p:txBody>
          <a:bodyPr lIns="92075" tIns="46038" rIns="92075" bIns="46038"/>
          <a:lstStyle/>
          <a:p>
            <a:pPr marL="533400" indent="-533400">
              <a:lnSpc>
                <a:spcPct val="120000"/>
              </a:lnSpc>
            </a:pPr>
            <a:r>
              <a:rPr lang="en-US" altLang="en-US" smtClean="0"/>
              <a:t>Outlier and Outlier Analysis</a:t>
            </a:r>
          </a:p>
          <a:p>
            <a:pPr marL="533400" indent="-533400">
              <a:lnSpc>
                <a:spcPct val="120000"/>
              </a:lnSpc>
            </a:pPr>
            <a:r>
              <a:rPr lang="en-US" altLang="en-US" smtClean="0"/>
              <a:t>Outlier Detection Methods</a:t>
            </a:r>
          </a:p>
          <a:p>
            <a:pPr marL="533400" indent="-533400">
              <a:lnSpc>
                <a:spcPct val="120000"/>
              </a:lnSpc>
            </a:pPr>
            <a:r>
              <a:rPr lang="en-US" altLang="en-US" smtClean="0"/>
              <a:t>Statistical Approaches</a:t>
            </a:r>
          </a:p>
          <a:p>
            <a:pPr marL="533400" indent="-533400">
              <a:lnSpc>
                <a:spcPct val="120000"/>
              </a:lnSpc>
            </a:pPr>
            <a:r>
              <a:rPr lang="en-US" altLang="en-US" smtClean="0"/>
              <a:t>Proximity-Base Approaches</a:t>
            </a:r>
          </a:p>
          <a:p>
            <a:pPr marL="533400" indent="-533400">
              <a:lnSpc>
                <a:spcPct val="120000"/>
              </a:lnSpc>
            </a:pPr>
            <a:r>
              <a:rPr lang="en-US" altLang="en-US" smtClean="0"/>
              <a:t>Clustering-Base Approaches</a:t>
            </a:r>
          </a:p>
          <a:p>
            <a:pPr marL="533400" indent="-533400">
              <a:lnSpc>
                <a:spcPct val="120000"/>
              </a:lnSpc>
            </a:pPr>
            <a:r>
              <a:rPr lang="en-US" altLang="en-US" smtClean="0"/>
              <a:t>Classification Approaches</a:t>
            </a:r>
          </a:p>
          <a:p>
            <a:pPr marL="533400" indent="-533400">
              <a:lnSpc>
                <a:spcPct val="120000"/>
              </a:lnSpc>
            </a:pPr>
            <a:r>
              <a:rPr lang="en-US" altLang="en-US" smtClean="0"/>
              <a:t>Mining Contextual and Collective Outliers</a:t>
            </a:r>
          </a:p>
          <a:p>
            <a:pPr marL="533400" indent="-533400">
              <a:lnSpc>
                <a:spcPct val="120000"/>
              </a:lnSpc>
            </a:pPr>
            <a:r>
              <a:rPr lang="en-US" altLang="en-US" smtClean="0"/>
              <a:t>Outlier Detection in High Dimensional Data</a:t>
            </a:r>
          </a:p>
          <a:p>
            <a:pPr marL="533400" indent="-533400">
              <a:lnSpc>
                <a:spcPct val="120000"/>
              </a:lnSpc>
            </a:pPr>
            <a:r>
              <a:rPr lang="en-US" altLang="en-US" smtClean="0"/>
              <a:t>Summary</a:t>
            </a:r>
          </a:p>
        </p:txBody>
      </p:sp>
      <p:sp>
        <p:nvSpPr>
          <p:cNvPr id="47109" name="AutoShape 5"/>
          <p:cNvSpPr>
            <a:spLocks noChangeArrowheads="1"/>
          </p:cNvSpPr>
          <p:nvPr/>
        </p:nvSpPr>
        <p:spPr bwMode="auto">
          <a:xfrm rot="9426988">
            <a:off x="5117916" y="5158488"/>
            <a:ext cx="381000" cy="5334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5F6A5BDC-0021-492F-A401-21E70EA4FB73}" type="slidenum">
              <a:rPr lang="en-US" altLang="en-US" smtClean="0"/>
              <a:pPr/>
              <a:t>44</a:t>
            </a:fld>
            <a:endParaRPr lang="en-US" altLang="en-US"/>
          </a:p>
        </p:txBody>
      </p:sp>
      <p:sp>
        <p:nvSpPr>
          <p:cNvPr id="7" name="Rectangle 2"/>
          <p:cNvSpPr txBox="1">
            <a:spLocks noChangeArrowheads="1"/>
          </p:cNvSpPr>
          <p:nvPr/>
        </p:nvSpPr>
        <p:spPr>
          <a:xfrm>
            <a:off x="304800" y="347663"/>
            <a:ext cx="9144000" cy="762000"/>
          </a:xfrm>
          <a:prstGeom prst="rect">
            <a:avLst/>
          </a:prstGeom>
          <a:noFill/>
        </p:spPr>
        <p:txBody>
          <a:bodyPr lIns="92075" tIns="46038" rIns="92075" bIns="46038" anchor="ctr"/>
          <a:lstStyle>
            <a:lvl1pPr algn="l" rtl="0" eaLnBrk="0" fontAlgn="base" hangingPunct="0">
              <a:spcBef>
                <a:spcPct val="0"/>
              </a:spcBef>
              <a:spcAft>
                <a:spcPct val="0"/>
              </a:spcAft>
              <a:defRPr sz="4000" kern="1200" spc="-1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eaLnBrk="1" hangingPunct="1"/>
            <a:r>
              <a:rPr lang="en-US" altLang="zh-CN" smtClean="0"/>
              <a:t>Outline</a:t>
            </a:r>
            <a:endParaRPr lang="en-US" altLang="en-US" dirty="0" smtClean="0">
              <a:ea typeface="PMingLiU" pitchFamily="18" charset="-120"/>
            </a:endParaRPr>
          </a:p>
        </p:txBody>
      </p:sp>
    </p:spTree>
    <p:extLst>
      <p:ext uri="{BB962C8B-B14F-4D97-AF65-F5344CB8AC3E}">
        <p14:creationId xmlns:p14="http://schemas.microsoft.com/office/powerpoint/2010/main" val="10074052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98120" y="347663"/>
            <a:ext cx="8610600" cy="609600"/>
          </a:xfrm>
        </p:spPr>
        <p:txBody>
          <a:bodyPr>
            <a:normAutofit fontScale="90000"/>
          </a:bodyPr>
          <a:lstStyle/>
          <a:p>
            <a:pPr eaLnBrk="1" hangingPunct="1"/>
            <a:r>
              <a:rPr lang="en-US" altLang="en-US" smtClean="0"/>
              <a:t>Summary</a:t>
            </a:r>
          </a:p>
        </p:txBody>
      </p:sp>
      <p:sp>
        <p:nvSpPr>
          <p:cNvPr id="48131" name="Rectangle 3"/>
          <p:cNvSpPr>
            <a:spLocks noGrp="1" noChangeArrowheads="1"/>
          </p:cNvSpPr>
          <p:nvPr>
            <p:ph type="body" idx="1"/>
          </p:nvPr>
        </p:nvSpPr>
        <p:spPr>
          <a:xfrm>
            <a:off x="304800" y="1143000"/>
            <a:ext cx="8534400" cy="5397500"/>
          </a:xfrm>
        </p:spPr>
        <p:txBody>
          <a:bodyPr/>
          <a:lstStyle/>
          <a:p>
            <a:pPr>
              <a:lnSpc>
                <a:spcPct val="120000"/>
              </a:lnSpc>
            </a:pPr>
            <a:r>
              <a:rPr lang="en-US" altLang="en-US" sz="2400" smtClean="0"/>
              <a:t> Types of outliers</a:t>
            </a:r>
          </a:p>
          <a:p>
            <a:pPr lvl="1">
              <a:lnSpc>
                <a:spcPct val="120000"/>
              </a:lnSpc>
            </a:pPr>
            <a:r>
              <a:rPr lang="en-US" altLang="en-US" sz="2400" smtClean="0"/>
              <a:t>global, contextual &amp; collective outliers</a:t>
            </a:r>
          </a:p>
          <a:p>
            <a:pPr>
              <a:lnSpc>
                <a:spcPct val="120000"/>
              </a:lnSpc>
            </a:pPr>
            <a:r>
              <a:rPr lang="en-US" altLang="en-US" sz="2400" smtClean="0"/>
              <a:t>Outlier detection</a:t>
            </a:r>
          </a:p>
          <a:p>
            <a:pPr lvl="1">
              <a:lnSpc>
                <a:spcPct val="120000"/>
              </a:lnSpc>
            </a:pPr>
            <a:r>
              <a:rPr lang="en-US" altLang="en-US" sz="2400" smtClean="0"/>
              <a:t>supervised, semi-supervised, or unsupervised</a:t>
            </a:r>
          </a:p>
          <a:p>
            <a:pPr>
              <a:lnSpc>
                <a:spcPct val="120000"/>
              </a:lnSpc>
            </a:pPr>
            <a:r>
              <a:rPr lang="en-US" altLang="en-US" sz="2400" smtClean="0"/>
              <a:t>Statistical (or model-based) approaches</a:t>
            </a:r>
          </a:p>
          <a:p>
            <a:pPr>
              <a:lnSpc>
                <a:spcPct val="120000"/>
              </a:lnSpc>
            </a:pPr>
            <a:r>
              <a:rPr lang="en-US" altLang="en-US" sz="2400" smtClean="0"/>
              <a:t>Proximity-base approaches</a:t>
            </a:r>
          </a:p>
          <a:p>
            <a:pPr>
              <a:lnSpc>
                <a:spcPct val="120000"/>
              </a:lnSpc>
            </a:pPr>
            <a:r>
              <a:rPr lang="en-US" altLang="en-US" sz="2400" smtClean="0"/>
              <a:t>Clustering-base approaches</a:t>
            </a:r>
          </a:p>
          <a:p>
            <a:pPr>
              <a:lnSpc>
                <a:spcPct val="120000"/>
              </a:lnSpc>
            </a:pPr>
            <a:r>
              <a:rPr lang="en-US" altLang="en-US" sz="2400" smtClean="0"/>
              <a:t>Classification approaches</a:t>
            </a:r>
          </a:p>
          <a:p>
            <a:pPr>
              <a:lnSpc>
                <a:spcPct val="120000"/>
              </a:lnSpc>
            </a:pPr>
            <a:r>
              <a:rPr lang="en-US" altLang="en-US" sz="2400" smtClean="0"/>
              <a:t>Mining contextual and collective outliers</a:t>
            </a:r>
          </a:p>
          <a:p>
            <a:pPr>
              <a:lnSpc>
                <a:spcPct val="120000"/>
              </a:lnSpc>
            </a:pPr>
            <a:r>
              <a:rPr lang="en-US" altLang="en-US" sz="2400" smtClean="0"/>
              <a:t>Outlier detection in high dimensional data</a:t>
            </a:r>
          </a:p>
        </p:txBody>
      </p:sp>
      <p:sp>
        <p:nvSpPr>
          <p:cNvPr id="2" name="Slide Number Placeholder 1"/>
          <p:cNvSpPr>
            <a:spLocks noGrp="1"/>
          </p:cNvSpPr>
          <p:nvPr>
            <p:ph type="sldNum" sz="quarter" idx="12"/>
          </p:nvPr>
        </p:nvSpPr>
        <p:spPr/>
        <p:txBody>
          <a:bodyPr/>
          <a:lstStyle/>
          <a:p>
            <a:fld id="{49632751-6A04-4D5B-A4E5-21C3D9E886BE}" type="slidenum">
              <a:rPr lang="en-US" altLang="en-US" smtClean="0"/>
              <a:pPr/>
              <a:t>45</a:t>
            </a:fld>
            <a:endParaRPr lang="en-US" altLang="en-US"/>
          </a:p>
        </p:txBody>
      </p:sp>
    </p:spTree>
    <p:extLst>
      <p:ext uri="{BB962C8B-B14F-4D97-AF65-F5344CB8AC3E}">
        <p14:creationId xmlns:p14="http://schemas.microsoft.com/office/powerpoint/2010/main" val="2908754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59080" y="173832"/>
            <a:ext cx="8229600" cy="990600"/>
          </a:xfrm>
        </p:spPr>
        <p:txBody>
          <a:bodyPr/>
          <a:lstStyle/>
          <a:p>
            <a:r>
              <a:rPr lang="en-US" altLang="en-US" sz="3200" dirty="0" smtClean="0"/>
              <a:t>References (I)</a:t>
            </a:r>
          </a:p>
        </p:txBody>
      </p:sp>
      <p:sp>
        <p:nvSpPr>
          <p:cNvPr id="49155" name="Rectangle 3"/>
          <p:cNvSpPr>
            <a:spLocks noGrp="1" noChangeArrowheads="1"/>
          </p:cNvSpPr>
          <p:nvPr>
            <p:ph type="body" idx="1"/>
          </p:nvPr>
        </p:nvSpPr>
        <p:spPr>
          <a:xfrm>
            <a:off x="228600" y="990600"/>
            <a:ext cx="8534400" cy="5562600"/>
          </a:xfrm>
        </p:spPr>
        <p:txBody>
          <a:bodyPr/>
          <a:lstStyle/>
          <a:p>
            <a:r>
              <a:rPr lang="en-US" altLang="en-US" sz="1400" dirty="0" smtClean="0">
                <a:latin typeface="Calibri" panose="020F0502020204030204" pitchFamily="34" charset="0"/>
              </a:rPr>
              <a:t>B. Abraham and G.E.P. Box. Bayesian analysis of some outlier problems in time series. </a:t>
            </a:r>
            <a:r>
              <a:rPr lang="en-US" altLang="en-US" sz="1400" i="1" dirty="0" err="1" smtClean="0">
                <a:latin typeface="Calibri" panose="020F0502020204030204" pitchFamily="34" charset="0"/>
              </a:rPr>
              <a:t>Biometrika</a:t>
            </a:r>
            <a:r>
              <a:rPr lang="en-US" altLang="en-US" sz="1400" dirty="0" smtClean="0">
                <a:latin typeface="Calibri" panose="020F0502020204030204" pitchFamily="34" charset="0"/>
              </a:rPr>
              <a:t>, 66:229–248, 1979.</a:t>
            </a:r>
          </a:p>
          <a:p>
            <a:r>
              <a:rPr lang="en-US" altLang="en-US" sz="1400" dirty="0" smtClean="0">
                <a:latin typeface="Calibri" panose="020F0502020204030204" pitchFamily="34" charset="0"/>
              </a:rPr>
              <a:t>M. </a:t>
            </a:r>
            <a:r>
              <a:rPr lang="en-US" altLang="en-US" sz="1400" dirty="0" err="1" smtClean="0">
                <a:latin typeface="Calibri" panose="020F0502020204030204" pitchFamily="34" charset="0"/>
              </a:rPr>
              <a:t>Agyemang</a:t>
            </a:r>
            <a:r>
              <a:rPr lang="en-US" altLang="en-US" sz="1400" dirty="0" smtClean="0">
                <a:latin typeface="Calibri" panose="020F0502020204030204" pitchFamily="34" charset="0"/>
              </a:rPr>
              <a:t>, K. Barker, and R. </a:t>
            </a:r>
            <a:r>
              <a:rPr lang="en-US" altLang="en-US" sz="1400" dirty="0" err="1" smtClean="0">
                <a:latin typeface="Calibri" panose="020F0502020204030204" pitchFamily="34" charset="0"/>
              </a:rPr>
              <a:t>Alhajj</a:t>
            </a:r>
            <a:r>
              <a:rPr lang="en-US" altLang="en-US" sz="1400" dirty="0" smtClean="0">
                <a:latin typeface="Calibri" panose="020F0502020204030204" pitchFamily="34" charset="0"/>
              </a:rPr>
              <a:t>. A comprehensive survey of numeric and symbolic outlier mining techniques. </a:t>
            </a:r>
            <a:r>
              <a:rPr lang="en-US" altLang="en-US" sz="1400" i="1" dirty="0" err="1" smtClean="0">
                <a:latin typeface="Calibri" panose="020F0502020204030204" pitchFamily="34" charset="0"/>
              </a:rPr>
              <a:t>Intell</a:t>
            </a:r>
            <a:r>
              <a:rPr lang="en-US" altLang="en-US" sz="1400" i="1" dirty="0" smtClean="0">
                <a:latin typeface="Calibri" panose="020F0502020204030204" pitchFamily="34" charset="0"/>
              </a:rPr>
              <a:t>. Data Anal.</a:t>
            </a:r>
            <a:r>
              <a:rPr lang="en-US" altLang="en-US" sz="1400" dirty="0" smtClean="0">
                <a:latin typeface="Calibri" panose="020F0502020204030204" pitchFamily="34" charset="0"/>
              </a:rPr>
              <a:t>, 10:521–538, 2006.</a:t>
            </a:r>
          </a:p>
          <a:p>
            <a:r>
              <a:rPr lang="en-US" altLang="en-US" sz="1400" dirty="0" smtClean="0">
                <a:latin typeface="Calibri" panose="020F0502020204030204" pitchFamily="34" charset="0"/>
              </a:rPr>
              <a:t>F. J. </a:t>
            </a:r>
            <a:r>
              <a:rPr lang="en-US" altLang="en-US" sz="1400" dirty="0" err="1" smtClean="0">
                <a:latin typeface="Calibri" panose="020F0502020204030204" pitchFamily="34" charset="0"/>
              </a:rPr>
              <a:t>Anscombe</a:t>
            </a:r>
            <a:r>
              <a:rPr lang="en-US" altLang="en-US" sz="1400" dirty="0" smtClean="0">
                <a:latin typeface="Calibri" panose="020F0502020204030204" pitchFamily="34" charset="0"/>
              </a:rPr>
              <a:t> and I. </a:t>
            </a:r>
            <a:r>
              <a:rPr lang="en-US" altLang="en-US" sz="1400" dirty="0" err="1" smtClean="0">
                <a:latin typeface="Calibri" panose="020F0502020204030204" pitchFamily="34" charset="0"/>
              </a:rPr>
              <a:t>Guttman</a:t>
            </a:r>
            <a:r>
              <a:rPr lang="en-US" altLang="en-US" sz="1400" dirty="0" smtClean="0">
                <a:latin typeface="Calibri" panose="020F0502020204030204" pitchFamily="34" charset="0"/>
              </a:rPr>
              <a:t>. Rejection of outliers. </a:t>
            </a:r>
            <a:r>
              <a:rPr lang="en-US" altLang="en-US" sz="1400" i="1" dirty="0" err="1" smtClean="0">
                <a:latin typeface="Calibri" panose="020F0502020204030204" pitchFamily="34" charset="0"/>
              </a:rPr>
              <a:t>Technometrics</a:t>
            </a:r>
            <a:r>
              <a:rPr lang="en-US" altLang="en-US" sz="1400" dirty="0" smtClean="0">
                <a:latin typeface="Calibri" panose="020F0502020204030204" pitchFamily="34" charset="0"/>
              </a:rPr>
              <a:t>, 2:123–147, 1960.</a:t>
            </a:r>
          </a:p>
          <a:p>
            <a:r>
              <a:rPr lang="en-US" altLang="en-US" sz="1400" dirty="0" smtClean="0">
                <a:latin typeface="Calibri" panose="020F0502020204030204" pitchFamily="34" charset="0"/>
              </a:rPr>
              <a:t>D. Agarwal. Detecting anomalies in cross-classified streams: a </a:t>
            </a:r>
            <a:r>
              <a:rPr lang="en-US" altLang="en-US" sz="1400" dirty="0" err="1" smtClean="0">
                <a:latin typeface="Calibri" panose="020F0502020204030204" pitchFamily="34" charset="0"/>
              </a:rPr>
              <a:t>bayesian</a:t>
            </a:r>
            <a:r>
              <a:rPr lang="en-US" altLang="en-US" sz="1400" dirty="0" smtClean="0">
                <a:latin typeface="Calibri" panose="020F0502020204030204" pitchFamily="34" charset="0"/>
              </a:rPr>
              <a:t> approach. </a:t>
            </a:r>
            <a:r>
              <a:rPr lang="en-US" altLang="en-US" sz="1400" i="1" dirty="0" err="1" smtClean="0">
                <a:latin typeface="Calibri" panose="020F0502020204030204" pitchFamily="34" charset="0"/>
              </a:rPr>
              <a:t>Knowl</a:t>
            </a:r>
            <a:r>
              <a:rPr lang="en-US" altLang="en-US" sz="1400" i="1" dirty="0" smtClean="0">
                <a:latin typeface="Calibri" panose="020F0502020204030204" pitchFamily="34" charset="0"/>
              </a:rPr>
              <a:t>. Inf. Syst.</a:t>
            </a:r>
            <a:r>
              <a:rPr lang="en-US" altLang="en-US" sz="1400" dirty="0" smtClean="0">
                <a:latin typeface="Calibri" panose="020F0502020204030204" pitchFamily="34" charset="0"/>
              </a:rPr>
              <a:t>, 11:29–44, 2006.</a:t>
            </a:r>
          </a:p>
          <a:p>
            <a:r>
              <a:rPr lang="en-US" altLang="en-US" sz="1400" dirty="0" smtClean="0">
                <a:latin typeface="Calibri" panose="020F0502020204030204" pitchFamily="34" charset="0"/>
              </a:rPr>
              <a:t>F. </a:t>
            </a:r>
            <a:r>
              <a:rPr lang="en-US" altLang="en-US" sz="1400" dirty="0" err="1" smtClean="0">
                <a:latin typeface="Calibri" panose="020F0502020204030204" pitchFamily="34" charset="0"/>
              </a:rPr>
              <a:t>Angiulli</a:t>
            </a:r>
            <a:r>
              <a:rPr lang="en-US" altLang="en-US" sz="1400" dirty="0" smtClean="0">
                <a:latin typeface="Calibri" panose="020F0502020204030204" pitchFamily="34" charset="0"/>
              </a:rPr>
              <a:t> and C. </a:t>
            </a:r>
            <a:r>
              <a:rPr lang="en-US" altLang="en-US" sz="1400" dirty="0" err="1" smtClean="0">
                <a:latin typeface="Calibri" panose="020F0502020204030204" pitchFamily="34" charset="0"/>
              </a:rPr>
              <a:t>Pizzuti</a:t>
            </a:r>
            <a:r>
              <a:rPr lang="en-US" altLang="en-US" sz="1400" dirty="0" smtClean="0">
                <a:latin typeface="Calibri" panose="020F0502020204030204" pitchFamily="34" charset="0"/>
              </a:rPr>
              <a:t>. Outlier mining in large high-dimensional data sets. </a:t>
            </a:r>
            <a:r>
              <a:rPr lang="en-US" altLang="en-US" sz="1400" i="1" dirty="0" smtClean="0">
                <a:latin typeface="Calibri" panose="020F0502020204030204" pitchFamily="34" charset="0"/>
              </a:rPr>
              <a:t>TKDE,</a:t>
            </a:r>
            <a:r>
              <a:rPr lang="en-US" altLang="en-US" sz="1400" dirty="0" smtClean="0">
                <a:latin typeface="Calibri" panose="020F0502020204030204" pitchFamily="34" charset="0"/>
              </a:rPr>
              <a:t> 2005.</a:t>
            </a:r>
          </a:p>
          <a:p>
            <a:r>
              <a:rPr lang="en-US" altLang="en-US" sz="1400" dirty="0" smtClean="0">
                <a:latin typeface="Calibri" panose="020F0502020204030204" pitchFamily="34" charset="0"/>
              </a:rPr>
              <a:t>C. C. Aggarwal and P. S. Yu. Outlier detection for high dimensional data. </a:t>
            </a:r>
            <a:r>
              <a:rPr lang="en-US" altLang="en-US" sz="1400" i="1" dirty="0" smtClean="0">
                <a:latin typeface="Calibri" panose="020F0502020204030204" pitchFamily="34" charset="0"/>
              </a:rPr>
              <a:t>SIGMOD’01</a:t>
            </a:r>
          </a:p>
          <a:p>
            <a:r>
              <a:rPr lang="en-US" altLang="en-US" sz="1400" dirty="0" smtClean="0">
                <a:latin typeface="Calibri" panose="020F0502020204030204" pitchFamily="34" charset="0"/>
              </a:rPr>
              <a:t>R.J. Beckman and R.D. Cook. Outlier...s. </a:t>
            </a:r>
            <a:r>
              <a:rPr lang="en-US" altLang="en-US" sz="1400" i="1" dirty="0" err="1" smtClean="0">
                <a:latin typeface="Calibri" panose="020F0502020204030204" pitchFamily="34" charset="0"/>
              </a:rPr>
              <a:t>Technometrics</a:t>
            </a:r>
            <a:r>
              <a:rPr lang="en-US" altLang="en-US" sz="1400" dirty="0" smtClean="0">
                <a:latin typeface="Calibri" panose="020F0502020204030204" pitchFamily="34" charset="0"/>
              </a:rPr>
              <a:t>, 25:119–149, 1983.</a:t>
            </a:r>
          </a:p>
          <a:p>
            <a:r>
              <a:rPr lang="en-US" altLang="en-US" sz="1400" dirty="0" smtClean="0">
                <a:latin typeface="Calibri" panose="020F0502020204030204" pitchFamily="34" charset="0"/>
              </a:rPr>
              <a:t>I. Ben-Gal. Outlier detection. In </a:t>
            </a:r>
            <a:r>
              <a:rPr lang="en-US" altLang="en-US" sz="1400" i="1" dirty="0" err="1" smtClean="0">
                <a:latin typeface="Calibri" panose="020F0502020204030204" pitchFamily="34" charset="0"/>
              </a:rPr>
              <a:t>Maimon</a:t>
            </a:r>
            <a:r>
              <a:rPr lang="en-US" altLang="en-US" sz="1400" i="1" dirty="0" smtClean="0">
                <a:latin typeface="Calibri" panose="020F0502020204030204" pitchFamily="34" charset="0"/>
              </a:rPr>
              <a:t> O. and </a:t>
            </a:r>
            <a:r>
              <a:rPr lang="en-US" altLang="en-US" sz="1400" i="1" dirty="0" err="1" smtClean="0">
                <a:latin typeface="Calibri" panose="020F0502020204030204" pitchFamily="34" charset="0"/>
              </a:rPr>
              <a:t>Rockach</a:t>
            </a:r>
            <a:r>
              <a:rPr lang="en-US" altLang="en-US" sz="1400" i="1" dirty="0" smtClean="0">
                <a:latin typeface="Calibri" panose="020F0502020204030204" pitchFamily="34" charset="0"/>
              </a:rPr>
              <a:t> L. (eds.) Data Mining and Knowledge Discovery Handbook: A Complete Guide for Practitioners and Researchers</a:t>
            </a:r>
            <a:r>
              <a:rPr lang="en-US" altLang="en-US" sz="1400" dirty="0" smtClean="0">
                <a:latin typeface="Calibri" panose="020F0502020204030204" pitchFamily="34" charset="0"/>
              </a:rPr>
              <a:t>, Kluwer Academic, 2005.</a:t>
            </a:r>
          </a:p>
          <a:p>
            <a:r>
              <a:rPr lang="en-US" altLang="en-US" sz="1400" dirty="0" smtClean="0">
                <a:latin typeface="Calibri" panose="020F0502020204030204" pitchFamily="34" charset="0"/>
              </a:rPr>
              <a:t>M. M. </a:t>
            </a:r>
            <a:r>
              <a:rPr lang="en-US" altLang="en-US" sz="1400" dirty="0" err="1" smtClean="0">
                <a:latin typeface="Calibri" panose="020F0502020204030204" pitchFamily="34" charset="0"/>
              </a:rPr>
              <a:t>Breunig</a:t>
            </a:r>
            <a:r>
              <a:rPr lang="en-US" altLang="en-US" sz="1400" dirty="0" smtClean="0">
                <a:latin typeface="Calibri" panose="020F0502020204030204" pitchFamily="34" charset="0"/>
              </a:rPr>
              <a:t>, H.-P. </a:t>
            </a:r>
            <a:r>
              <a:rPr lang="en-US" altLang="en-US" sz="1400" dirty="0" err="1" smtClean="0">
                <a:latin typeface="Calibri" panose="020F0502020204030204" pitchFamily="34" charset="0"/>
              </a:rPr>
              <a:t>Kriegel</a:t>
            </a:r>
            <a:r>
              <a:rPr lang="en-US" altLang="en-US" sz="1400" dirty="0" smtClean="0">
                <a:latin typeface="Calibri" panose="020F0502020204030204" pitchFamily="34" charset="0"/>
              </a:rPr>
              <a:t>, R. Ng, and J. Sander. LOF: Identifying density-based local outliers. </a:t>
            </a:r>
            <a:r>
              <a:rPr lang="en-US" altLang="en-US" sz="1400" i="1" dirty="0" smtClean="0">
                <a:latin typeface="Calibri" panose="020F0502020204030204" pitchFamily="34" charset="0"/>
              </a:rPr>
              <a:t>SIGMOD’00</a:t>
            </a:r>
          </a:p>
          <a:p>
            <a:r>
              <a:rPr lang="en-US" altLang="en-US" sz="1400" dirty="0" smtClean="0">
                <a:latin typeface="Calibri" panose="020F0502020204030204" pitchFamily="34" charset="0"/>
              </a:rPr>
              <a:t>D. </a:t>
            </a:r>
            <a:r>
              <a:rPr lang="en-US" altLang="en-US" sz="1400" dirty="0" err="1" smtClean="0">
                <a:latin typeface="Calibri" panose="020F0502020204030204" pitchFamily="34" charset="0"/>
              </a:rPr>
              <a:t>Barbar´a</a:t>
            </a:r>
            <a:r>
              <a:rPr lang="en-US" altLang="en-US" sz="1400" dirty="0" smtClean="0">
                <a:latin typeface="Calibri" panose="020F0502020204030204" pitchFamily="34" charset="0"/>
              </a:rPr>
              <a:t>, Y. Li, J. </a:t>
            </a:r>
            <a:r>
              <a:rPr lang="en-US" altLang="en-US" sz="1400" dirty="0" err="1" smtClean="0">
                <a:latin typeface="Calibri" panose="020F0502020204030204" pitchFamily="34" charset="0"/>
              </a:rPr>
              <a:t>Couto</a:t>
            </a:r>
            <a:r>
              <a:rPr lang="en-US" altLang="en-US" sz="1400" dirty="0" smtClean="0">
                <a:latin typeface="Calibri" panose="020F0502020204030204" pitchFamily="34" charset="0"/>
              </a:rPr>
              <a:t>, J.-L. Lin, and S. </a:t>
            </a:r>
            <a:r>
              <a:rPr lang="en-US" altLang="en-US" sz="1400" dirty="0" err="1" smtClean="0">
                <a:latin typeface="Calibri" panose="020F0502020204030204" pitchFamily="34" charset="0"/>
              </a:rPr>
              <a:t>Jajodia</a:t>
            </a:r>
            <a:r>
              <a:rPr lang="en-US" altLang="en-US" sz="1400" dirty="0" smtClean="0">
                <a:latin typeface="Calibri" panose="020F0502020204030204" pitchFamily="34" charset="0"/>
              </a:rPr>
              <a:t>. Bootstrapping a data mining intrusion detection system. </a:t>
            </a:r>
            <a:r>
              <a:rPr lang="en-US" altLang="en-US" sz="1400" i="1" dirty="0" smtClean="0">
                <a:latin typeface="Calibri" panose="020F0502020204030204" pitchFamily="34" charset="0"/>
              </a:rPr>
              <a:t>SAC’03</a:t>
            </a:r>
          </a:p>
          <a:p>
            <a:r>
              <a:rPr lang="en-US" altLang="en-US" sz="1400" dirty="0" smtClean="0">
                <a:latin typeface="Calibri" panose="020F0502020204030204" pitchFamily="34" charset="0"/>
              </a:rPr>
              <a:t>Z. A. Bakar, R. </a:t>
            </a:r>
            <a:r>
              <a:rPr lang="en-US" altLang="en-US" sz="1400" dirty="0" err="1" smtClean="0">
                <a:latin typeface="Calibri" panose="020F0502020204030204" pitchFamily="34" charset="0"/>
              </a:rPr>
              <a:t>Mohemad</a:t>
            </a:r>
            <a:r>
              <a:rPr lang="en-US" altLang="en-US" sz="1400" dirty="0" smtClean="0">
                <a:latin typeface="Calibri" panose="020F0502020204030204" pitchFamily="34" charset="0"/>
              </a:rPr>
              <a:t>, A. Ahmad, and M. M. </a:t>
            </a:r>
            <a:r>
              <a:rPr lang="en-US" altLang="en-US" sz="1400" dirty="0" err="1" smtClean="0">
                <a:latin typeface="Calibri" panose="020F0502020204030204" pitchFamily="34" charset="0"/>
              </a:rPr>
              <a:t>Deris</a:t>
            </a:r>
            <a:r>
              <a:rPr lang="en-US" altLang="en-US" sz="1400" dirty="0" smtClean="0">
                <a:latin typeface="Calibri" panose="020F0502020204030204" pitchFamily="34" charset="0"/>
              </a:rPr>
              <a:t>. A comparative study for outlier detection techniques in data mining. </a:t>
            </a:r>
            <a:r>
              <a:rPr lang="en-US" altLang="en-US" sz="1400" i="1" dirty="0" smtClean="0">
                <a:latin typeface="Calibri" panose="020F0502020204030204" pitchFamily="34" charset="0"/>
              </a:rPr>
              <a:t>IEEE Conf. on Cybernetics and Intelligent Systems</a:t>
            </a:r>
            <a:r>
              <a:rPr lang="en-US" altLang="en-US" sz="1400" dirty="0" smtClean="0">
                <a:latin typeface="Calibri" panose="020F0502020204030204" pitchFamily="34" charset="0"/>
              </a:rPr>
              <a:t>, 2006.</a:t>
            </a:r>
          </a:p>
          <a:p>
            <a:r>
              <a:rPr lang="en-US" altLang="en-US" sz="1400" dirty="0" smtClean="0">
                <a:latin typeface="Calibri" panose="020F0502020204030204" pitchFamily="34" charset="0"/>
              </a:rPr>
              <a:t>S. D. Bay and M. </a:t>
            </a:r>
            <a:r>
              <a:rPr lang="en-US" altLang="en-US" sz="1400" dirty="0" err="1" smtClean="0">
                <a:latin typeface="Calibri" panose="020F0502020204030204" pitchFamily="34" charset="0"/>
              </a:rPr>
              <a:t>Schwabacher</a:t>
            </a:r>
            <a:r>
              <a:rPr lang="en-US" altLang="en-US" sz="1400" dirty="0" smtClean="0">
                <a:latin typeface="Calibri" panose="020F0502020204030204" pitchFamily="34" charset="0"/>
              </a:rPr>
              <a:t>. Mining distance-based outliers in near linear time with randomization and a simple pruning rule. </a:t>
            </a:r>
            <a:r>
              <a:rPr lang="en-US" altLang="en-US" sz="1400" i="1" dirty="0" smtClean="0">
                <a:latin typeface="Calibri" panose="020F0502020204030204" pitchFamily="34" charset="0"/>
              </a:rPr>
              <a:t>KDD’03</a:t>
            </a:r>
          </a:p>
          <a:p>
            <a:r>
              <a:rPr lang="en-US" altLang="en-US" sz="1400" dirty="0" smtClean="0">
                <a:latin typeface="Calibri" panose="020F0502020204030204" pitchFamily="34" charset="0"/>
              </a:rPr>
              <a:t>D. Barbara, N. Wu, and S. </a:t>
            </a:r>
            <a:r>
              <a:rPr lang="en-US" altLang="en-US" sz="1400" dirty="0" err="1" smtClean="0">
                <a:latin typeface="Calibri" panose="020F0502020204030204" pitchFamily="34" charset="0"/>
              </a:rPr>
              <a:t>Jajodia</a:t>
            </a:r>
            <a:r>
              <a:rPr lang="en-US" altLang="en-US" sz="1400" dirty="0" smtClean="0">
                <a:latin typeface="Calibri" panose="020F0502020204030204" pitchFamily="34" charset="0"/>
              </a:rPr>
              <a:t>. Detecting novel network intrusion using </a:t>
            </a:r>
            <a:r>
              <a:rPr lang="en-US" altLang="en-US" sz="1400" dirty="0" err="1" smtClean="0">
                <a:latin typeface="Calibri" panose="020F0502020204030204" pitchFamily="34" charset="0"/>
              </a:rPr>
              <a:t>bayesian</a:t>
            </a:r>
            <a:r>
              <a:rPr lang="en-US" altLang="en-US" sz="1400" dirty="0" smtClean="0">
                <a:latin typeface="Calibri" panose="020F0502020204030204" pitchFamily="34" charset="0"/>
              </a:rPr>
              <a:t> estimators. </a:t>
            </a:r>
            <a:r>
              <a:rPr lang="en-US" altLang="en-US" sz="1400" i="1" dirty="0" smtClean="0">
                <a:latin typeface="Calibri" panose="020F0502020204030204" pitchFamily="34" charset="0"/>
              </a:rPr>
              <a:t>SDM’01</a:t>
            </a:r>
          </a:p>
          <a:p>
            <a:r>
              <a:rPr lang="en-US" altLang="en-US" sz="1400" dirty="0" smtClean="0">
                <a:latin typeface="Calibri" panose="020F0502020204030204" pitchFamily="34" charset="0"/>
              </a:rPr>
              <a:t>V. </a:t>
            </a:r>
            <a:r>
              <a:rPr lang="en-US" altLang="en-US" sz="1400" dirty="0" err="1" smtClean="0">
                <a:latin typeface="Calibri" panose="020F0502020204030204" pitchFamily="34" charset="0"/>
              </a:rPr>
              <a:t>Chandola</a:t>
            </a:r>
            <a:r>
              <a:rPr lang="en-US" altLang="en-US" sz="1400" dirty="0" smtClean="0">
                <a:latin typeface="Calibri" panose="020F0502020204030204" pitchFamily="34" charset="0"/>
              </a:rPr>
              <a:t>, A. Banerjee, and V. Kumar. Anomaly detection: A survey. </a:t>
            </a:r>
            <a:r>
              <a:rPr lang="en-US" altLang="en-US" sz="1400" i="1" dirty="0" smtClean="0">
                <a:latin typeface="Calibri" panose="020F0502020204030204" pitchFamily="34" charset="0"/>
              </a:rPr>
              <a:t>ACM Computing Surveys</a:t>
            </a:r>
            <a:r>
              <a:rPr lang="en-US" altLang="en-US" sz="1400" dirty="0" smtClean="0">
                <a:latin typeface="Calibri" panose="020F0502020204030204" pitchFamily="34" charset="0"/>
              </a:rPr>
              <a:t>, 41:1–58, 2009.</a:t>
            </a:r>
          </a:p>
          <a:p>
            <a:r>
              <a:rPr lang="en-US" altLang="en-US" sz="1400" dirty="0" smtClean="0">
                <a:latin typeface="Calibri" panose="020F0502020204030204" pitchFamily="34" charset="0"/>
              </a:rPr>
              <a:t>D. </a:t>
            </a:r>
            <a:r>
              <a:rPr lang="en-US" altLang="en-US" sz="1400" dirty="0" err="1" smtClean="0">
                <a:latin typeface="Calibri" panose="020F0502020204030204" pitchFamily="34" charset="0"/>
              </a:rPr>
              <a:t>Dasgupta</a:t>
            </a:r>
            <a:r>
              <a:rPr lang="en-US" altLang="en-US" sz="1400" dirty="0" smtClean="0">
                <a:latin typeface="Calibri" panose="020F0502020204030204" pitchFamily="34" charset="0"/>
              </a:rPr>
              <a:t> and N.S. </a:t>
            </a:r>
            <a:r>
              <a:rPr lang="en-US" altLang="en-US" sz="1400" dirty="0" err="1" smtClean="0">
                <a:latin typeface="Calibri" panose="020F0502020204030204" pitchFamily="34" charset="0"/>
              </a:rPr>
              <a:t>Majumdar</a:t>
            </a:r>
            <a:r>
              <a:rPr lang="en-US" altLang="en-US" sz="1400" dirty="0" smtClean="0">
                <a:latin typeface="Calibri" panose="020F0502020204030204" pitchFamily="34" charset="0"/>
              </a:rPr>
              <a:t>. Anomaly detection in multidimensional data using negative selection algorithm. In </a:t>
            </a:r>
            <a:r>
              <a:rPr lang="en-US" altLang="en-US" sz="1400" i="1" dirty="0" smtClean="0">
                <a:latin typeface="Calibri" panose="020F0502020204030204" pitchFamily="34" charset="0"/>
              </a:rPr>
              <a:t>CEC’02</a:t>
            </a:r>
          </a:p>
        </p:txBody>
      </p:sp>
      <p:sp>
        <p:nvSpPr>
          <p:cNvPr id="2" name="Slide Number Placeholder 1"/>
          <p:cNvSpPr>
            <a:spLocks noGrp="1"/>
          </p:cNvSpPr>
          <p:nvPr>
            <p:ph type="sldNum" sz="quarter" idx="12"/>
          </p:nvPr>
        </p:nvSpPr>
        <p:spPr/>
        <p:txBody>
          <a:bodyPr/>
          <a:lstStyle/>
          <a:p>
            <a:fld id="{49632751-6A04-4D5B-A4E5-21C3D9E886BE}" type="slidenum">
              <a:rPr lang="en-US" altLang="en-US" smtClean="0"/>
              <a:pPr/>
              <a:t>46</a:t>
            </a:fld>
            <a:endParaRPr lang="en-US" altLang="en-US"/>
          </a:p>
        </p:txBody>
      </p:sp>
    </p:spTree>
    <p:extLst>
      <p:ext uri="{BB962C8B-B14F-4D97-AF65-F5344CB8AC3E}">
        <p14:creationId xmlns:p14="http://schemas.microsoft.com/office/powerpoint/2010/main" val="24792835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173832"/>
            <a:ext cx="8229600" cy="990600"/>
          </a:xfrm>
        </p:spPr>
        <p:txBody>
          <a:bodyPr/>
          <a:lstStyle/>
          <a:p>
            <a:r>
              <a:rPr lang="en-US" altLang="en-US" sz="3200" dirty="0" smtClean="0"/>
              <a:t>References (2)</a:t>
            </a:r>
          </a:p>
        </p:txBody>
      </p:sp>
      <p:sp>
        <p:nvSpPr>
          <p:cNvPr id="50179" name="Rectangle 3"/>
          <p:cNvSpPr>
            <a:spLocks noGrp="1" noChangeArrowheads="1"/>
          </p:cNvSpPr>
          <p:nvPr>
            <p:ph type="body" idx="1"/>
          </p:nvPr>
        </p:nvSpPr>
        <p:spPr>
          <a:xfrm>
            <a:off x="228600" y="990600"/>
            <a:ext cx="8534400" cy="5562600"/>
          </a:xfrm>
        </p:spPr>
        <p:txBody>
          <a:bodyPr/>
          <a:lstStyle/>
          <a:p>
            <a:pPr>
              <a:lnSpc>
                <a:spcPct val="110000"/>
              </a:lnSpc>
            </a:pPr>
            <a:r>
              <a:rPr lang="en-US" altLang="en-US" sz="1400" smtClean="0">
                <a:latin typeface="Calibri" panose="020F0502020204030204" pitchFamily="34" charset="0"/>
              </a:rPr>
              <a:t>E. Eskin, A. Arnold, M. Prerau, L. Portnoy, and S. Stolfo. A geometric framework for unsupervised anomaly detection: Detecting intrusions in unlabeled data. In </a:t>
            </a:r>
            <a:r>
              <a:rPr lang="en-US" altLang="en-US" sz="1400" i="1" smtClean="0">
                <a:latin typeface="Calibri" panose="020F0502020204030204" pitchFamily="34" charset="0"/>
              </a:rPr>
              <a:t>Proc. 2002 Int. Conf. of Data Mining for Security Applications</a:t>
            </a:r>
            <a:r>
              <a:rPr lang="en-US" altLang="en-US" sz="1400" smtClean="0">
                <a:latin typeface="Calibri" panose="020F0502020204030204" pitchFamily="34" charset="0"/>
              </a:rPr>
              <a:t>, 2002.</a:t>
            </a:r>
          </a:p>
          <a:p>
            <a:pPr>
              <a:lnSpc>
                <a:spcPct val="110000"/>
              </a:lnSpc>
            </a:pPr>
            <a:r>
              <a:rPr lang="en-US" altLang="en-US" sz="1400" smtClean="0">
                <a:latin typeface="Calibri" panose="020F0502020204030204" pitchFamily="34" charset="0"/>
              </a:rPr>
              <a:t>E. Eskin. Anomaly detection over noisy data using learned probability distributions. </a:t>
            </a:r>
            <a:r>
              <a:rPr lang="en-US" altLang="en-US" sz="1400" i="1" smtClean="0">
                <a:latin typeface="Calibri" panose="020F0502020204030204" pitchFamily="34" charset="0"/>
              </a:rPr>
              <a:t>ICML’00</a:t>
            </a:r>
          </a:p>
          <a:p>
            <a:pPr>
              <a:lnSpc>
                <a:spcPct val="110000"/>
              </a:lnSpc>
            </a:pPr>
            <a:r>
              <a:rPr lang="en-US" altLang="en-US" sz="1400" smtClean="0">
                <a:latin typeface="Calibri" panose="020F0502020204030204" pitchFamily="34" charset="0"/>
              </a:rPr>
              <a:t>T. Fawcett and F. Provost. Adaptive fraud detection. </a:t>
            </a:r>
            <a:r>
              <a:rPr lang="en-US" altLang="en-US" sz="1400" i="1" smtClean="0">
                <a:latin typeface="Calibri" panose="020F0502020204030204" pitchFamily="34" charset="0"/>
              </a:rPr>
              <a:t>Data Mining and Knowledge Discovery</a:t>
            </a:r>
            <a:r>
              <a:rPr lang="en-US" altLang="en-US" sz="1400" smtClean="0">
                <a:latin typeface="Calibri" panose="020F0502020204030204" pitchFamily="34" charset="0"/>
              </a:rPr>
              <a:t>, 1:291–316, 1997.</a:t>
            </a:r>
          </a:p>
          <a:p>
            <a:pPr>
              <a:lnSpc>
                <a:spcPct val="110000"/>
              </a:lnSpc>
            </a:pPr>
            <a:r>
              <a:rPr lang="en-US" altLang="en-US" sz="1400" smtClean="0">
                <a:latin typeface="Calibri" panose="020F0502020204030204" pitchFamily="34" charset="0"/>
              </a:rPr>
              <a:t>V. J. Hodge and J. Austin. A survey of outlier detection methdologies. </a:t>
            </a:r>
            <a:r>
              <a:rPr lang="en-US" altLang="en-US" sz="1400" i="1" smtClean="0">
                <a:latin typeface="Calibri" panose="020F0502020204030204" pitchFamily="34" charset="0"/>
              </a:rPr>
              <a:t>Artif. Intell. Rev.</a:t>
            </a:r>
            <a:r>
              <a:rPr lang="en-US" altLang="en-US" sz="1400" smtClean="0">
                <a:latin typeface="Calibri" panose="020F0502020204030204" pitchFamily="34" charset="0"/>
              </a:rPr>
              <a:t>, 22:85–126, 2004.</a:t>
            </a:r>
          </a:p>
          <a:p>
            <a:pPr>
              <a:lnSpc>
                <a:spcPct val="110000"/>
              </a:lnSpc>
            </a:pPr>
            <a:r>
              <a:rPr lang="en-US" altLang="en-US" sz="1400" smtClean="0">
                <a:latin typeface="Calibri" panose="020F0502020204030204" pitchFamily="34" charset="0"/>
              </a:rPr>
              <a:t>D. M. Hawkins. </a:t>
            </a:r>
            <a:r>
              <a:rPr lang="en-US" altLang="en-US" sz="1400" i="1" smtClean="0">
                <a:latin typeface="Calibri" panose="020F0502020204030204" pitchFamily="34" charset="0"/>
              </a:rPr>
              <a:t>Identification of Outliers</a:t>
            </a:r>
            <a:r>
              <a:rPr lang="en-US" altLang="en-US" sz="1400" smtClean="0">
                <a:latin typeface="Calibri" panose="020F0502020204030204" pitchFamily="34" charset="0"/>
              </a:rPr>
              <a:t>. Chapman and Hall, London, 1980.</a:t>
            </a:r>
          </a:p>
          <a:p>
            <a:pPr>
              <a:lnSpc>
                <a:spcPct val="110000"/>
              </a:lnSpc>
            </a:pPr>
            <a:r>
              <a:rPr lang="en-US" altLang="en-US" sz="1400" smtClean="0">
                <a:latin typeface="Calibri" panose="020F0502020204030204" pitchFamily="34" charset="0"/>
              </a:rPr>
              <a:t>Z. He, X. Xu, and S. Deng. Discovering cluster-based local outliers. </a:t>
            </a:r>
            <a:r>
              <a:rPr lang="en-US" altLang="en-US" sz="1400" i="1" smtClean="0">
                <a:latin typeface="Calibri" panose="020F0502020204030204" pitchFamily="34" charset="0"/>
              </a:rPr>
              <a:t>Pattern Recogn. Lett.</a:t>
            </a:r>
            <a:r>
              <a:rPr lang="en-US" altLang="en-US" sz="1400" smtClean="0">
                <a:latin typeface="Calibri" panose="020F0502020204030204" pitchFamily="34" charset="0"/>
              </a:rPr>
              <a:t>, 24, June, 2003.</a:t>
            </a:r>
          </a:p>
          <a:p>
            <a:pPr>
              <a:lnSpc>
                <a:spcPct val="110000"/>
              </a:lnSpc>
            </a:pPr>
            <a:r>
              <a:rPr lang="en-US" altLang="en-US" sz="1400" smtClean="0">
                <a:latin typeface="Calibri" panose="020F0502020204030204" pitchFamily="34" charset="0"/>
              </a:rPr>
              <a:t>W. Jin, K. H. Tung, and J. Han. Mining top-n local outliers in large databases. </a:t>
            </a:r>
            <a:r>
              <a:rPr lang="en-US" altLang="en-US" sz="1400" i="1" smtClean="0">
                <a:latin typeface="Calibri" panose="020F0502020204030204" pitchFamily="34" charset="0"/>
              </a:rPr>
              <a:t>KDD’01</a:t>
            </a:r>
          </a:p>
          <a:p>
            <a:pPr>
              <a:lnSpc>
                <a:spcPct val="110000"/>
              </a:lnSpc>
            </a:pPr>
            <a:r>
              <a:rPr lang="en-US" altLang="en-US" sz="1400" smtClean="0">
                <a:latin typeface="Calibri" panose="020F0502020204030204" pitchFamily="34" charset="0"/>
              </a:rPr>
              <a:t>W. Jin, A. K. H. Tung, J. Han, and W. Wang. Ranking outliers using symmetric neighborhood relationship. </a:t>
            </a:r>
            <a:r>
              <a:rPr lang="en-US" altLang="en-US" sz="1400" i="1" smtClean="0">
                <a:latin typeface="Calibri" panose="020F0502020204030204" pitchFamily="34" charset="0"/>
              </a:rPr>
              <a:t>PAKDD’06 </a:t>
            </a:r>
            <a:endParaRPr lang="en-US" altLang="en-US" sz="1400" smtClean="0">
              <a:latin typeface="Calibri" panose="020F0502020204030204" pitchFamily="34" charset="0"/>
            </a:endParaRPr>
          </a:p>
          <a:p>
            <a:pPr>
              <a:lnSpc>
                <a:spcPct val="110000"/>
              </a:lnSpc>
            </a:pPr>
            <a:r>
              <a:rPr lang="en-US" altLang="en-US" sz="1400" smtClean="0">
                <a:latin typeface="Calibri" panose="020F0502020204030204" pitchFamily="34" charset="0"/>
              </a:rPr>
              <a:t>E. Knorr and R. Ng. A unified notion of outliers: Properties and computation. </a:t>
            </a:r>
            <a:r>
              <a:rPr lang="en-US" altLang="en-US" sz="1400" i="1" smtClean="0">
                <a:latin typeface="Calibri" panose="020F0502020204030204" pitchFamily="34" charset="0"/>
              </a:rPr>
              <a:t>KDD’97</a:t>
            </a:r>
          </a:p>
          <a:p>
            <a:pPr>
              <a:lnSpc>
                <a:spcPct val="110000"/>
              </a:lnSpc>
            </a:pPr>
            <a:r>
              <a:rPr lang="en-US" altLang="en-US" sz="1400" smtClean="0">
                <a:latin typeface="Calibri" panose="020F0502020204030204" pitchFamily="34" charset="0"/>
              </a:rPr>
              <a:t>E. Knorr and R. Ng. Algorithms for mining distance-based outliers in large datasets. </a:t>
            </a:r>
            <a:r>
              <a:rPr lang="en-US" altLang="en-US" sz="1400" i="1" smtClean="0">
                <a:latin typeface="Calibri" panose="020F0502020204030204" pitchFamily="34" charset="0"/>
              </a:rPr>
              <a:t>VLDB’98</a:t>
            </a:r>
          </a:p>
          <a:p>
            <a:pPr>
              <a:lnSpc>
                <a:spcPct val="110000"/>
              </a:lnSpc>
            </a:pPr>
            <a:r>
              <a:rPr lang="en-US" altLang="en-US" sz="1400" smtClean="0">
                <a:latin typeface="Calibri" panose="020F0502020204030204" pitchFamily="34" charset="0"/>
              </a:rPr>
              <a:t>E. M. Knorr, R. T. Ng, and V. Tucakov. Distance-based outliers: Algorithms and applications. </a:t>
            </a:r>
            <a:r>
              <a:rPr lang="en-US" altLang="en-US" sz="1400" i="1" smtClean="0">
                <a:latin typeface="Calibri" panose="020F0502020204030204" pitchFamily="34" charset="0"/>
              </a:rPr>
              <a:t>VLDB J.</a:t>
            </a:r>
            <a:r>
              <a:rPr lang="en-US" altLang="en-US" sz="1400" smtClean="0">
                <a:latin typeface="Calibri" panose="020F0502020204030204" pitchFamily="34" charset="0"/>
              </a:rPr>
              <a:t>, 8:237–253, 2000.</a:t>
            </a:r>
          </a:p>
          <a:p>
            <a:pPr>
              <a:lnSpc>
                <a:spcPct val="110000"/>
              </a:lnSpc>
            </a:pPr>
            <a:r>
              <a:rPr lang="en-US" altLang="en-US" sz="1400" smtClean="0">
                <a:latin typeface="Calibri" panose="020F0502020204030204" pitchFamily="34" charset="0"/>
              </a:rPr>
              <a:t>H.-P. Kriegel, M. Schubert, and A. Zimek. Angle-based outlier detection in high-dimensional data. </a:t>
            </a:r>
            <a:r>
              <a:rPr lang="en-US" altLang="en-US" sz="1400" i="1" smtClean="0">
                <a:latin typeface="Calibri" panose="020F0502020204030204" pitchFamily="34" charset="0"/>
              </a:rPr>
              <a:t>KDD’08</a:t>
            </a:r>
          </a:p>
          <a:p>
            <a:pPr>
              <a:lnSpc>
                <a:spcPct val="110000"/>
              </a:lnSpc>
            </a:pPr>
            <a:r>
              <a:rPr lang="en-US" altLang="en-US" sz="1400" smtClean="0">
                <a:latin typeface="Calibri" panose="020F0502020204030204" pitchFamily="34" charset="0"/>
              </a:rPr>
              <a:t>M. Markou and S. Singh. Novelty detection: A review—part 1: Statistical approaches. </a:t>
            </a:r>
            <a:r>
              <a:rPr lang="en-US" altLang="en-US" sz="1400" i="1" smtClean="0">
                <a:latin typeface="Calibri" panose="020F0502020204030204" pitchFamily="34" charset="0"/>
              </a:rPr>
              <a:t>Signal Process.</a:t>
            </a:r>
            <a:r>
              <a:rPr lang="en-US" altLang="en-US" sz="1400" smtClean="0">
                <a:latin typeface="Calibri" panose="020F0502020204030204" pitchFamily="34" charset="0"/>
              </a:rPr>
              <a:t>, 83:2481–2497, 2003.</a:t>
            </a:r>
          </a:p>
          <a:p>
            <a:pPr>
              <a:lnSpc>
                <a:spcPct val="110000"/>
              </a:lnSpc>
            </a:pPr>
            <a:r>
              <a:rPr lang="en-US" altLang="en-US" sz="1400" smtClean="0">
                <a:latin typeface="Calibri" panose="020F0502020204030204" pitchFamily="34" charset="0"/>
              </a:rPr>
              <a:t>M. Markou and S. Singh. Novelty detection: A review—part 2: Neural network based approaches. </a:t>
            </a:r>
            <a:r>
              <a:rPr lang="en-US" altLang="en-US" sz="1400" i="1" smtClean="0">
                <a:latin typeface="Calibri" panose="020F0502020204030204" pitchFamily="34" charset="0"/>
              </a:rPr>
              <a:t>Signal Process.</a:t>
            </a:r>
            <a:r>
              <a:rPr lang="en-US" altLang="en-US" sz="1400" smtClean="0">
                <a:latin typeface="Calibri" panose="020F0502020204030204" pitchFamily="34" charset="0"/>
              </a:rPr>
              <a:t>, 83:2499–2521, 2003.</a:t>
            </a:r>
          </a:p>
          <a:p>
            <a:pPr>
              <a:lnSpc>
                <a:spcPct val="110000"/>
              </a:lnSpc>
            </a:pPr>
            <a:r>
              <a:rPr lang="en-US" altLang="en-US" sz="1400" smtClean="0">
                <a:latin typeface="Calibri" panose="020F0502020204030204" pitchFamily="34" charset="0"/>
              </a:rPr>
              <a:t>C. C. Noble and D. J. Cook. Graph-based anomaly detection. </a:t>
            </a:r>
            <a:r>
              <a:rPr lang="en-US" altLang="en-US" sz="1400" i="1" smtClean="0">
                <a:latin typeface="Calibri" panose="020F0502020204030204" pitchFamily="34" charset="0"/>
              </a:rPr>
              <a:t>KDD’03</a:t>
            </a:r>
          </a:p>
        </p:txBody>
      </p:sp>
      <p:sp>
        <p:nvSpPr>
          <p:cNvPr id="2" name="Slide Number Placeholder 1"/>
          <p:cNvSpPr>
            <a:spLocks noGrp="1"/>
          </p:cNvSpPr>
          <p:nvPr>
            <p:ph type="sldNum" sz="quarter" idx="12"/>
          </p:nvPr>
        </p:nvSpPr>
        <p:spPr/>
        <p:txBody>
          <a:bodyPr/>
          <a:lstStyle/>
          <a:p>
            <a:fld id="{49632751-6A04-4D5B-A4E5-21C3D9E886BE}" type="slidenum">
              <a:rPr lang="en-US" altLang="en-US" smtClean="0"/>
              <a:pPr/>
              <a:t>47</a:t>
            </a:fld>
            <a:endParaRPr lang="en-US" altLang="en-US"/>
          </a:p>
        </p:txBody>
      </p:sp>
    </p:spTree>
    <p:extLst>
      <p:ext uri="{BB962C8B-B14F-4D97-AF65-F5344CB8AC3E}">
        <p14:creationId xmlns:p14="http://schemas.microsoft.com/office/powerpoint/2010/main" val="3951213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41960" y="173832"/>
            <a:ext cx="8229600" cy="990600"/>
          </a:xfrm>
        </p:spPr>
        <p:txBody>
          <a:bodyPr/>
          <a:lstStyle/>
          <a:p>
            <a:r>
              <a:rPr lang="en-US" altLang="en-US" sz="3200" smtClean="0"/>
              <a:t>References (3)</a:t>
            </a:r>
          </a:p>
        </p:txBody>
      </p:sp>
      <p:sp>
        <p:nvSpPr>
          <p:cNvPr id="51203" name="Rectangle 3"/>
          <p:cNvSpPr>
            <a:spLocks noGrp="1" noChangeArrowheads="1"/>
          </p:cNvSpPr>
          <p:nvPr>
            <p:ph type="body" idx="1"/>
          </p:nvPr>
        </p:nvSpPr>
        <p:spPr>
          <a:xfrm>
            <a:off x="228600" y="990600"/>
            <a:ext cx="8534400" cy="5562600"/>
          </a:xfrm>
        </p:spPr>
        <p:txBody>
          <a:bodyPr/>
          <a:lstStyle/>
          <a:p>
            <a:pPr>
              <a:lnSpc>
                <a:spcPct val="120000"/>
              </a:lnSpc>
            </a:pPr>
            <a:r>
              <a:rPr lang="en-US" altLang="en-US" sz="1400" smtClean="0">
                <a:latin typeface="Calibri" panose="020F0502020204030204" pitchFamily="34" charset="0"/>
              </a:rPr>
              <a:t>S. Papadimitriou, H. Kitagawa, P. B. Gibbons, and C. Faloutsos. Loci: Fast outlier detection using the local correlation integral. </a:t>
            </a:r>
            <a:r>
              <a:rPr lang="en-US" altLang="en-US" sz="1400" i="1" smtClean="0">
                <a:latin typeface="Calibri" panose="020F0502020204030204" pitchFamily="34" charset="0"/>
              </a:rPr>
              <a:t>ICDE’03</a:t>
            </a:r>
          </a:p>
          <a:p>
            <a:pPr>
              <a:lnSpc>
                <a:spcPct val="120000"/>
              </a:lnSpc>
            </a:pPr>
            <a:r>
              <a:rPr lang="en-US" altLang="en-US" sz="1400" smtClean="0">
                <a:latin typeface="Calibri" panose="020F0502020204030204" pitchFamily="34" charset="0"/>
              </a:rPr>
              <a:t>A. Patcha and J.-M. Park. An overview of anomaly detection techniques: Existing solutions and latest technological trends. </a:t>
            </a:r>
            <a:r>
              <a:rPr lang="en-US" altLang="en-US" sz="1400" i="1" smtClean="0">
                <a:latin typeface="Calibri" panose="020F0502020204030204" pitchFamily="34" charset="0"/>
              </a:rPr>
              <a:t>Comput. Netw.</a:t>
            </a:r>
            <a:r>
              <a:rPr lang="en-US" altLang="en-US" sz="1400" smtClean="0">
                <a:latin typeface="Calibri" panose="020F0502020204030204" pitchFamily="34" charset="0"/>
              </a:rPr>
              <a:t>, 51, 2007.</a:t>
            </a:r>
          </a:p>
          <a:p>
            <a:pPr>
              <a:lnSpc>
                <a:spcPct val="120000"/>
              </a:lnSpc>
            </a:pPr>
            <a:r>
              <a:rPr lang="en-US" altLang="en-US" sz="1400" smtClean="0">
                <a:latin typeface="Calibri" panose="020F0502020204030204" pitchFamily="34" charset="0"/>
              </a:rPr>
              <a:t>X. Song, M. Wu, C. Jermaine, and S. Ranka. Conditional anomaly detection. </a:t>
            </a:r>
            <a:r>
              <a:rPr lang="en-US" altLang="en-US" sz="1400" i="1" smtClean="0">
                <a:latin typeface="Calibri" panose="020F0502020204030204" pitchFamily="34" charset="0"/>
              </a:rPr>
              <a:t>IEEE Trans. on Knowl. and Data Eng.</a:t>
            </a:r>
            <a:r>
              <a:rPr lang="en-US" altLang="en-US" sz="1400" smtClean="0">
                <a:latin typeface="Calibri" panose="020F0502020204030204" pitchFamily="34" charset="0"/>
              </a:rPr>
              <a:t>, 19, 2007.</a:t>
            </a:r>
          </a:p>
          <a:p>
            <a:pPr>
              <a:lnSpc>
                <a:spcPct val="120000"/>
              </a:lnSpc>
            </a:pPr>
            <a:r>
              <a:rPr lang="en-US" altLang="en-US" sz="1400" smtClean="0">
                <a:latin typeface="Calibri" panose="020F0502020204030204" pitchFamily="34" charset="0"/>
              </a:rPr>
              <a:t>Y. Tao, X. Xiao, and S. Zhou. Mining distance-based outliers from large databases in any metric space. </a:t>
            </a:r>
            <a:r>
              <a:rPr lang="en-US" altLang="en-US" sz="1400" i="1" smtClean="0">
                <a:latin typeface="Calibri" panose="020F0502020204030204" pitchFamily="34" charset="0"/>
              </a:rPr>
              <a:t>KDD’06</a:t>
            </a:r>
          </a:p>
          <a:p>
            <a:pPr>
              <a:lnSpc>
                <a:spcPct val="120000"/>
              </a:lnSpc>
            </a:pPr>
            <a:r>
              <a:rPr lang="en-US" altLang="en-US" sz="1400" smtClean="0">
                <a:latin typeface="Calibri" panose="020F0502020204030204" pitchFamily="34" charset="0"/>
              </a:rPr>
              <a:t>N. Ye and Q. Chen. An anomaly detection technique based on a chi-square statistic for detecting intrusions into information systems. </a:t>
            </a:r>
            <a:r>
              <a:rPr lang="en-US" altLang="en-US" sz="1400" i="1" smtClean="0">
                <a:latin typeface="Calibri" panose="020F0502020204030204" pitchFamily="34" charset="0"/>
              </a:rPr>
              <a:t>Quality and Reliability Engineering International</a:t>
            </a:r>
            <a:r>
              <a:rPr lang="en-US" altLang="en-US" sz="1400" smtClean="0">
                <a:latin typeface="Calibri" panose="020F0502020204030204" pitchFamily="34" charset="0"/>
              </a:rPr>
              <a:t>, 17:105–112, 2001.</a:t>
            </a:r>
          </a:p>
          <a:p>
            <a:pPr>
              <a:lnSpc>
                <a:spcPct val="120000"/>
              </a:lnSpc>
            </a:pPr>
            <a:r>
              <a:rPr lang="en-US" altLang="en-US" sz="1400" smtClean="0">
                <a:latin typeface="Calibri" panose="020F0502020204030204" pitchFamily="34" charset="0"/>
              </a:rPr>
              <a:t>B.-K. Yi, N. Sidiropoulos, T. Johnson, H. V. Jagadish, C. Faloutsos, and A. Biliris. Online data mining for co-evolving time sequences. </a:t>
            </a:r>
            <a:r>
              <a:rPr lang="en-US" altLang="en-US" sz="1400" i="1" smtClean="0">
                <a:latin typeface="Calibri" panose="020F0502020204030204" pitchFamily="34" charset="0"/>
              </a:rPr>
              <a:t>ICDE’00</a:t>
            </a:r>
            <a:endParaRPr lang="en-US" altLang="en-US" sz="1400" smtClean="0">
              <a:latin typeface="Calibri" panose="020F0502020204030204" pitchFamily="34" charset="0"/>
            </a:endParaRPr>
          </a:p>
        </p:txBody>
      </p:sp>
      <p:sp>
        <p:nvSpPr>
          <p:cNvPr id="2" name="Slide Number Placeholder 1"/>
          <p:cNvSpPr>
            <a:spLocks noGrp="1"/>
          </p:cNvSpPr>
          <p:nvPr>
            <p:ph type="sldNum" sz="quarter" idx="12"/>
          </p:nvPr>
        </p:nvSpPr>
        <p:spPr/>
        <p:txBody>
          <a:bodyPr/>
          <a:lstStyle/>
          <a:p>
            <a:fld id="{49632751-6A04-4D5B-A4E5-21C3D9E886BE}" type="slidenum">
              <a:rPr lang="en-US" altLang="en-US" smtClean="0"/>
              <a:pPr/>
              <a:t>48</a:t>
            </a:fld>
            <a:endParaRPr lang="en-US" altLang="en-US"/>
          </a:p>
        </p:txBody>
      </p:sp>
    </p:spTree>
    <p:extLst>
      <p:ext uri="{BB962C8B-B14F-4D97-AF65-F5344CB8AC3E}">
        <p14:creationId xmlns:p14="http://schemas.microsoft.com/office/powerpoint/2010/main" val="14014120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67640" y="274320"/>
            <a:ext cx="8763000" cy="914400"/>
          </a:xfrm>
        </p:spPr>
        <p:txBody>
          <a:bodyPr>
            <a:normAutofit fontScale="90000"/>
          </a:bodyPr>
          <a:lstStyle/>
          <a:p>
            <a:r>
              <a:rPr lang="en-US" altLang="en-US" sz="3200" dirty="0" smtClean="0"/>
              <a:t>Parametric Methods I: Detection Univariate Outliers Based on Normal Distribution</a:t>
            </a:r>
          </a:p>
        </p:txBody>
      </p:sp>
      <p:sp>
        <p:nvSpPr>
          <p:cNvPr id="18435" name="Rectangle 3"/>
          <p:cNvSpPr>
            <a:spLocks noGrp="1" noChangeArrowheads="1"/>
          </p:cNvSpPr>
          <p:nvPr>
            <p:ph type="body" idx="1"/>
          </p:nvPr>
        </p:nvSpPr>
        <p:spPr>
          <a:xfrm>
            <a:off x="228600" y="1066800"/>
            <a:ext cx="8686800" cy="2514600"/>
          </a:xfrm>
        </p:spPr>
        <p:txBody>
          <a:bodyPr/>
          <a:lstStyle/>
          <a:p>
            <a:pPr>
              <a:lnSpc>
                <a:spcPct val="120000"/>
              </a:lnSpc>
            </a:pPr>
            <a:r>
              <a:rPr lang="en-US" altLang="en-US" sz="2000" smtClean="0"/>
              <a:t>Univariate data: A data set involving only one attribute or variable</a:t>
            </a:r>
          </a:p>
          <a:p>
            <a:pPr>
              <a:lnSpc>
                <a:spcPct val="120000"/>
              </a:lnSpc>
            </a:pPr>
            <a:r>
              <a:rPr lang="en-US" altLang="en-US" sz="2000" smtClean="0"/>
              <a:t>Often assume that data are generated from a normal distribution, learn the parameters from the input data, and identify the points with low probability as outliers</a:t>
            </a:r>
          </a:p>
          <a:p>
            <a:pPr>
              <a:lnSpc>
                <a:spcPct val="120000"/>
              </a:lnSpc>
            </a:pPr>
            <a:r>
              <a:rPr lang="en-US" altLang="en-US" sz="2000" smtClean="0"/>
              <a:t>Ex: Avg. temp.: {24.0, 28.9, 28.9, 29.0, 29.1, 29.1, 29.2, 29.2, 29.3, 29.4}</a:t>
            </a:r>
          </a:p>
          <a:p>
            <a:pPr lvl="1">
              <a:lnSpc>
                <a:spcPct val="120000"/>
              </a:lnSpc>
            </a:pPr>
            <a:r>
              <a:rPr lang="en-US" altLang="en-US" sz="2000" smtClean="0"/>
              <a:t>Use the maximum likelihood method to estimate μ and </a:t>
            </a:r>
            <a:r>
              <a:rPr lang="el-GR" altLang="en-US" sz="2000" smtClean="0">
                <a:cs typeface="Arial" panose="020B0604020202020204" pitchFamily="34" charset="0"/>
              </a:rPr>
              <a:t>σ</a:t>
            </a:r>
          </a:p>
        </p:txBody>
      </p:sp>
      <p:sp>
        <p:nvSpPr>
          <p:cNvPr id="18437" name="Rectangle 5"/>
          <p:cNvSpPr>
            <a:spLocks noChangeArrowheads="1"/>
          </p:cNvSpPr>
          <p:nvPr/>
        </p:nvSpPr>
        <p:spPr bwMode="auto">
          <a:xfrm>
            <a:off x="304800" y="4343400"/>
            <a:ext cx="8686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lvl="1" algn="l">
              <a:spcBef>
                <a:spcPct val="20000"/>
              </a:spcBef>
              <a:buClr>
                <a:schemeClr val="hlink"/>
              </a:buClr>
              <a:buSzPct val="55000"/>
              <a:buFont typeface="Wingdings" panose="05000000000000000000" pitchFamily="2" charset="2"/>
              <a:buChar char="n"/>
            </a:pPr>
            <a:r>
              <a:rPr lang="en-US" altLang="en-US" sz="2000">
                <a:latin typeface="Arial" panose="020B0604020202020204" pitchFamily="34" charset="0"/>
              </a:rPr>
              <a:t>Taking derivatives with respect to μ and </a:t>
            </a:r>
            <a:r>
              <a:rPr lang="el-GR" altLang="en-US" sz="2000">
                <a:latin typeface="Arial" panose="020B0604020202020204" pitchFamily="34" charset="0"/>
                <a:cs typeface="Arial" panose="020B0604020202020204" pitchFamily="34" charset="0"/>
              </a:rPr>
              <a:t>σ</a:t>
            </a:r>
            <a:r>
              <a:rPr lang="en-US" altLang="en-US" sz="2000" baseline="30000">
                <a:latin typeface="Arial" panose="020B0604020202020204" pitchFamily="34" charset="0"/>
              </a:rPr>
              <a:t>2</a:t>
            </a:r>
            <a:r>
              <a:rPr lang="en-US" altLang="en-US" sz="2000">
                <a:latin typeface="Arial" panose="020B0604020202020204" pitchFamily="34" charset="0"/>
              </a:rPr>
              <a:t>, we derive the following maximum likelihood estimates</a:t>
            </a:r>
          </a:p>
        </p:txBody>
      </p:sp>
      <p:pic>
        <p:nvPicPr>
          <p:cNvPr id="184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581400"/>
            <a:ext cx="773112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4953000"/>
            <a:ext cx="182880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4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4953000"/>
            <a:ext cx="2174875" cy="68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41" name="Rectangle 9"/>
          <p:cNvSpPr>
            <a:spLocks noChangeArrowheads="1"/>
          </p:cNvSpPr>
          <p:nvPr/>
        </p:nvSpPr>
        <p:spPr bwMode="auto">
          <a:xfrm>
            <a:off x="304800" y="5638800"/>
            <a:ext cx="8686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lvl="1" algn="l">
              <a:lnSpc>
                <a:spcPct val="90000"/>
              </a:lnSpc>
              <a:spcBef>
                <a:spcPct val="20000"/>
              </a:spcBef>
              <a:buClr>
                <a:schemeClr val="hlink"/>
              </a:buClr>
              <a:buSzPct val="55000"/>
              <a:buFont typeface="Wingdings" panose="05000000000000000000" pitchFamily="2" charset="2"/>
              <a:buChar char="n"/>
            </a:pPr>
            <a:r>
              <a:rPr lang="en-US" altLang="en-US" sz="2000">
                <a:latin typeface="Arial" panose="020B0604020202020204" pitchFamily="34" charset="0"/>
              </a:rPr>
              <a:t>For the above data with n = 10, we have</a:t>
            </a:r>
          </a:p>
          <a:p>
            <a:pPr lvl="1" algn="l">
              <a:lnSpc>
                <a:spcPct val="90000"/>
              </a:lnSpc>
              <a:spcBef>
                <a:spcPct val="20000"/>
              </a:spcBef>
              <a:buClr>
                <a:schemeClr val="hlink"/>
              </a:buClr>
              <a:buSzPct val="55000"/>
              <a:buFont typeface="Wingdings" panose="05000000000000000000" pitchFamily="2" charset="2"/>
              <a:buChar char="n"/>
            </a:pPr>
            <a:r>
              <a:rPr lang="en-US" altLang="en-US" sz="2000">
                <a:latin typeface="Arial" panose="020B0604020202020204" pitchFamily="34" charset="0"/>
              </a:rPr>
              <a:t>Then (24 – 28.61) /1.51 = – 3.04 &lt; –3, 24 is an outlier since</a:t>
            </a:r>
            <a:endParaRPr lang="en-US" altLang="en-US" sz="3600">
              <a:latin typeface="Arial" panose="020B0604020202020204" pitchFamily="34" charset="0"/>
              <a:cs typeface="Arial" panose="020B0604020202020204" pitchFamily="34" charset="0"/>
            </a:endParaRPr>
          </a:p>
        </p:txBody>
      </p:sp>
      <p:pic>
        <p:nvPicPr>
          <p:cNvPr id="18442"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5715000"/>
            <a:ext cx="1104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43"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4200" y="5657850"/>
            <a:ext cx="209232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44"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2040" y="6400800"/>
            <a:ext cx="497522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49632751-6A04-4D5B-A4E5-21C3D9E886BE}" type="slidenum">
              <a:rPr lang="en-US" altLang="en-US" smtClean="0"/>
              <a:pPr/>
              <a:t>49</a:t>
            </a:fld>
            <a:endParaRPr lang="en-US" altLang="en-US"/>
          </a:p>
        </p:txBody>
      </p:sp>
    </p:spTree>
    <p:extLst>
      <p:ext uri="{BB962C8B-B14F-4D97-AF65-F5344CB8AC3E}">
        <p14:creationId xmlns:p14="http://schemas.microsoft.com/office/powerpoint/2010/main" val="33684920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304800" y="347663"/>
            <a:ext cx="9144000" cy="762000"/>
          </a:xfrm>
          <a:noFill/>
        </p:spPr>
        <p:txBody>
          <a:bodyPr lIns="92075" tIns="46038" rIns="92075" bIns="46038" anchor="ctr"/>
          <a:lstStyle/>
          <a:p>
            <a:pPr eaLnBrk="1" hangingPunct="1"/>
            <a:r>
              <a:rPr lang="en-US" altLang="zh-CN" dirty="0" smtClean="0"/>
              <a:t>Outline</a:t>
            </a:r>
            <a:endParaRPr lang="en-US" altLang="en-US" dirty="0" smtClean="0">
              <a:ea typeface="PMingLiU" pitchFamily="18" charset="-120"/>
            </a:endParaRPr>
          </a:p>
        </p:txBody>
      </p:sp>
      <p:sp>
        <p:nvSpPr>
          <p:cNvPr id="4100" name="Rectangle 3"/>
          <p:cNvSpPr>
            <a:spLocks noGrp="1" noChangeArrowheads="1"/>
          </p:cNvSpPr>
          <p:nvPr>
            <p:ph type="body" idx="1"/>
          </p:nvPr>
        </p:nvSpPr>
        <p:spPr>
          <a:xfrm>
            <a:off x="304800" y="1066800"/>
            <a:ext cx="8534400" cy="5486400"/>
          </a:xfrm>
          <a:noFill/>
        </p:spPr>
        <p:txBody>
          <a:bodyPr lIns="92075" tIns="46038" rIns="92075" bIns="46038"/>
          <a:lstStyle/>
          <a:p>
            <a:pPr marL="533400" indent="-533400">
              <a:lnSpc>
                <a:spcPct val="120000"/>
              </a:lnSpc>
            </a:pPr>
            <a:r>
              <a:rPr lang="en-US" altLang="en-US" smtClean="0"/>
              <a:t>Outlier and Outlier Analysis</a:t>
            </a:r>
          </a:p>
          <a:p>
            <a:pPr marL="533400" indent="-533400">
              <a:lnSpc>
                <a:spcPct val="120000"/>
              </a:lnSpc>
            </a:pPr>
            <a:r>
              <a:rPr lang="en-US" altLang="en-US" smtClean="0"/>
              <a:t>Outlier Detection Methods</a:t>
            </a:r>
          </a:p>
          <a:p>
            <a:pPr marL="533400" indent="-533400">
              <a:lnSpc>
                <a:spcPct val="120000"/>
              </a:lnSpc>
            </a:pPr>
            <a:r>
              <a:rPr lang="en-US" altLang="en-US" smtClean="0"/>
              <a:t>Statistical Approaches</a:t>
            </a:r>
          </a:p>
          <a:p>
            <a:pPr marL="533400" indent="-533400">
              <a:lnSpc>
                <a:spcPct val="120000"/>
              </a:lnSpc>
            </a:pPr>
            <a:r>
              <a:rPr lang="en-US" altLang="en-US" smtClean="0"/>
              <a:t>Proximity-Base Approaches</a:t>
            </a:r>
          </a:p>
          <a:p>
            <a:pPr marL="533400" indent="-533400">
              <a:lnSpc>
                <a:spcPct val="120000"/>
              </a:lnSpc>
            </a:pPr>
            <a:r>
              <a:rPr lang="en-US" altLang="en-US" smtClean="0"/>
              <a:t>Clustering-Base Approaches</a:t>
            </a:r>
          </a:p>
          <a:p>
            <a:pPr marL="533400" indent="-533400">
              <a:lnSpc>
                <a:spcPct val="120000"/>
              </a:lnSpc>
            </a:pPr>
            <a:r>
              <a:rPr lang="en-US" altLang="en-US" smtClean="0"/>
              <a:t>Classification Approaches</a:t>
            </a:r>
          </a:p>
          <a:p>
            <a:pPr marL="533400" indent="-533400">
              <a:lnSpc>
                <a:spcPct val="120000"/>
              </a:lnSpc>
            </a:pPr>
            <a:r>
              <a:rPr lang="en-US" altLang="en-US" smtClean="0"/>
              <a:t>Mining Contextual and Collective Outliers</a:t>
            </a:r>
          </a:p>
          <a:p>
            <a:pPr marL="533400" indent="-533400">
              <a:lnSpc>
                <a:spcPct val="120000"/>
              </a:lnSpc>
            </a:pPr>
            <a:r>
              <a:rPr lang="en-US" altLang="en-US" smtClean="0"/>
              <a:t>Outlier Detection in High Dimensional Data</a:t>
            </a:r>
          </a:p>
          <a:p>
            <a:pPr marL="533400" indent="-533400">
              <a:lnSpc>
                <a:spcPct val="120000"/>
              </a:lnSpc>
            </a:pPr>
            <a:r>
              <a:rPr lang="en-US" altLang="en-US" smtClean="0"/>
              <a:t>Summary</a:t>
            </a:r>
          </a:p>
        </p:txBody>
      </p:sp>
      <p:sp>
        <p:nvSpPr>
          <p:cNvPr id="4101" name="AutoShape 7"/>
          <p:cNvSpPr>
            <a:spLocks noChangeArrowheads="1"/>
          </p:cNvSpPr>
          <p:nvPr/>
        </p:nvSpPr>
        <p:spPr bwMode="auto">
          <a:xfrm rot="9426988">
            <a:off x="5562600" y="990600"/>
            <a:ext cx="381000" cy="5334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49632751-6A04-4D5B-A4E5-21C3D9E886BE}" type="slidenum">
              <a:rPr lang="en-US" altLang="en-US" smtClean="0"/>
              <a:pPr/>
              <a:t>5</a:t>
            </a:fld>
            <a:endParaRPr lang="en-US" altLang="en-US"/>
          </a:p>
        </p:txBody>
      </p:sp>
    </p:spTree>
    <p:extLst>
      <p:ext uri="{BB962C8B-B14F-4D97-AF65-F5344CB8AC3E}">
        <p14:creationId xmlns:p14="http://schemas.microsoft.com/office/powerpoint/2010/main" val="12443741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43840" y="388620"/>
            <a:ext cx="8991600" cy="609600"/>
          </a:xfrm>
        </p:spPr>
        <p:txBody>
          <a:bodyPr/>
          <a:lstStyle/>
          <a:p>
            <a:r>
              <a:rPr lang="en-US" altLang="en-US" sz="3200" smtClean="0"/>
              <a:t>Parametric Methods I: The Grubb’s Test</a:t>
            </a:r>
          </a:p>
        </p:txBody>
      </p:sp>
      <p:sp>
        <p:nvSpPr>
          <p:cNvPr id="19459" name="Rectangle 3"/>
          <p:cNvSpPr>
            <a:spLocks noGrp="1" noChangeArrowheads="1"/>
          </p:cNvSpPr>
          <p:nvPr>
            <p:ph type="body" idx="1"/>
          </p:nvPr>
        </p:nvSpPr>
        <p:spPr>
          <a:xfrm>
            <a:off x="228600" y="990600"/>
            <a:ext cx="8686800" cy="4114800"/>
          </a:xfrm>
        </p:spPr>
        <p:txBody>
          <a:bodyPr/>
          <a:lstStyle/>
          <a:p>
            <a:pPr>
              <a:lnSpc>
                <a:spcPct val="140000"/>
              </a:lnSpc>
            </a:pPr>
            <a:r>
              <a:rPr lang="en-US" altLang="en-US" sz="2000" smtClean="0"/>
              <a:t>Univariate outlier detection: The Grubb's test (maximum normed residual test) </a:t>
            </a:r>
            <a:r>
              <a:rPr lang="en-US" altLang="en-US" sz="2000" smtClean="0">
                <a:latin typeface="Times New Roman" panose="02020603050405020304" pitchFamily="18" charset="0"/>
                <a:cs typeface="Times New Roman" panose="02020603050405020304" pitchFamily="18" charset="0"/>
              </a:rPr>
              <a:t>─ </a:t>
            </a:r>
            <a:r>
              <a:rPr lang="en-US" altLang="en-US" sz="2000" smtClean="0"/>
              <a:t>another statistical method under normal distribution </a:t>
            </a:r>
          </a:p>
          <a:p>
            <a:pPr lvl="1">
              <a:lnSpc>
                <a:spcPct val="140000"/>
              </a:lnSpc>
            </a:pPr>
            <a:r>
              <a:rPr lang="en-US" altLang="en-US" sz="2000" smtClean="0"/>
              <a:t>For each object x in a data set, compute its z-score:  x is an outlier if </a:t>
            </a:r>
          </a:p>
          <a:p>
            <a:pPr>
              <a:lnSpc>
                <a:spcPct val="140000"/>
              </a:lnSpc>
            </a:pPr>
            <a:endParaRPr lang="en-US" altLang="en-US" sz="2000" smtClean="0"/>
          </a:p>
          <a:p>
            <a:pPr>
              <a:lnSpc>
                <a:spcPct val="140000"/>
              </a:lnSpc>
            </a:pPr>
            <a:endParaRPr lang="en-US" altLang="en-US" sz="1600" smtClean="0"/>
          </a:p>
          <a:p>
            <a:pPr>
              <a:lnSpc>
                <a:spcPct val="140000"/>
              </a:lnSpc>
            </a:pPr>
            <a:endParaRPr lang="en-US" altLang="en-US" sz="1600" smtClean="0"/>
          </a:p>
          <a:p>
            <a:pPr lvl="2">
              <a:lnSpc>
                <a:spcPct val="140000"/>
              </a:lnSpc>
              <a:buFont typeface="Wingdings" panose="05000000000000000000" pitchFamily="2" charset="2"/>
              <a:buNone/>
            </a:pPr>
            <a:r>
              <a:rPr lang="en-US" altLang="en-US" sz="2000" smtClean="0"/>
              <a:t>where                        is the value taken by a t-distribution at a significance level of </a:t>
            </a:r>
            <a:r>
              <a:rPr lang="el-GR" altLang="en-US" sz="2000" smtClean="0">
                <a:cs typeface="Arial" panose="020B0604020202020204" pitchFamily="34" charset="0"/>
              </a:rPr>
              <a:t>α</a:t>
            </a:r>
            <a:r>
              <a:rPr lang="en-US" altLang="en-US" sz="2000" smtClean="0"/>
              <a:t>/(2N), and N is the # of objects in the data set</a:t>
            </a:r>
          </a:p>
        </p:txBody>
      </p:sp>
      <p:sp>
        <p:nvSpPr>
          <p:cNvPr id="19461" name="Rectangle 9"/>
          <p:cNvSpPr>
            <a:spLocks noChangeArrowheads="1"/>
          </p:cNvSpPr>
          <p:nvPr/>
        </p:nvSpPr>
        <p:spPr bwMode="auto">
          <a:xfrm>
            <a:off x="304800" y="4267200"/>
            <a:ext cx="86868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20000"/>
              </a:spcBef>
              <a:buClr>
                <a:schemeClr val="folHlink"/>
              </a:buClr>
              <a:buSzPct val="60000"/>
              <a:buFont typeface="Wingdings" panose="05000000000000000000" pitchFamily="2" charset="2"/>
              <a:buChar char="n"/>
            </a:pPr>
            <a:endParaRPr lang="en-US" altLang="en-US" sz="2000">
              <a:latin typeface="Arial" panose="020B0604020202020204" pitchFamily="34" charset="0"/>
            </a:endParaRPr>
          </a:p>
        </p:txBody>
      </p:sp>
      <p:pic>
        <p:nvPicPr>
          <p:cNvPr id="19462"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590800"/>
            <a:ext cx="4114800" cy="99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3"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723481"/>
            <a:ext cx="14478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49632751-6A04-4D5B-A4E5-21C3D9E886BE}" type="slidenum">
              <a:rPr lang="en-US" altLang="en-US" smtClean="0"/>
              <a:pPr/>
              <a:t>50</a:t>
            </a:fld>
            <a:endParaRPr lang="en-US" altLang="en-US"/>
          </a:p>
        </p:txBody>
      </p:sp>
    </p:spTree>
    <p:extLst>
      <p:ext uri="{BB962C8B-B14F-4D97-AF65-F5344CB8AC3E}">
        <p14:creationId xmlns:p14="http://schemas.microsoft.com/office/powerpoint/2010/main" val="14529779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4" name="Rectangle 3"/>
          <p:cNvSpPr>
            <a:spLocks noGrp="1" noChangeArrowheads="1"/>
          </p:cNvSpPr>
          <p:nvPr>
            <p:ph type="body" idx="1"/>
          </p:nvPr>
        </p:nvSpPr>
        <p:spPr>
          <a:xfrm>
            <a:off x="228600" y="1143000"/>
            <a:ext cx="8458200" cy="5562600"/>
          </a:xfrm>
        </p:spPr>
        <p:txBody>
          <a:bodyPr/>
          <a:lstStyle/>
          <a:p>
            <a:pPr>
              <a:lnSpc>
                <a:spcPct val="130000"/>
              </a:lnSpc>
            </a:pPr>
            <a:r>
              <a:rPr lang="en-US" altLang="en-US" sz="2000" dirty="0" smtClean="0"/>
              <a:t>Multivariate data: A data set involving two or more attributes or variables</a:t>
            </a:r>
          </a:p>
          <a:p>
            <a:pPr>
              <a:lnSpc>
                <a:spcPct val="130000"/>
              </a:lnSpc>
            </a:pPr>
            <a:r>
              <a:rPr lang="en-US" altLang="en-US" sz="2000" dirty="0" smtClean="0"/>
              <a:t>Transform the multivariate outlier detection task into a univariate outlier detection problem</a:t>
            </a:r>
          </a:p>
          <a:p>
            <a:pPr>
              <a:lnSpc>
                <a:spcPct val="130000"/>
              </a:lnSpc>
            </a:pPr>
            <a:r>
              <a:rPr lang="en-US" altLang="en-US" sz="2000" dirty="0" smtClean="0"/>
              <a:t>Method 1. Compute </a:t>
            </a:r>
            <a:r>
              <a:rPr lang="en-US" altLang="en-US" sz="2000" dirty="0" err="1" smtClean="0"/>
              <a:t>Mahalaobis</a:t>
            </a:r>
            <a:r>
              <a:rPr lang="en-US" altLang="en-US" sz="2000" dirty="0" smtClean="0"/>
              <a:t> distance</a:t>
            </a:r>
          </a:p>
          <a:p>
            <a:pPr lvl="1">
              <a:lnSpc>
                <a:spcPct val="130000"/>
              </a:lnSpc>
            </a:pPr>
            <a:r>
              <a:rPr lang="en-US" altLang="en-US" sz="2000" dirty="0" smtClean="0"/>
              <a:t>Let </a:t>
            </a:r>
            <a:r>
              <a:rPr lang="en-US" altLang="en-US" sz="2000" dirty="0" smtClean="0">
                <a:cs typeface="Arial" panose="020B0604020202020204" pitchFamily="34" charset="0"/>
              </a:rPr>
              <a:t>ō</a:t>
            </a:r>
            <a:r>
              <a:rPr lang="en-US" altLang="en-US" sz="2000" dirty="0" smtClean="0"/>
              <a:t> be the mean vector for a multivariate data set. </a:t>
            </a:r>
            <a:r>
              <a:rPr lang="en-US" altLang="en-US" sz="2000" dirty="0" err="1" smtClean="0"/>
              <a:t>Mahalaobis</a:t>
            </a:r>
            <a:r>
              <a:rPr lang="en-US" altLang="en-US" sz="2000" dirty="0" smtClean="0"/>
              <a:t> distance for an object o to </a:t>
            </a:r>
            <a:r>
              <a:rPr lang="en-US" altLang="en-US" sz="2000" dirty="0" smtClean="0">
                <a:cs typeface="Arial" panose="020B0604020202020204" pitchFamily="34" charset="0"/>
              </a:rPr>
              <a:t>ō</a:t>
            </a:r>
            <a:r>
              <a:rPr lang="en-US" altLang="en-US" sz="2000" dirty="0" smtClean="0"/>
              <a:t> is </a:t>
            </a:r>
            <a:r>
              <a:rPr lang="en-US" altLang="en-US" sz="2000" dirty="0" err="1" smtClean="0"/>
              <a:t>MDist</a:t>
            </a:r>
            <a:r>
              <a:rPr lang="en-US" altLang="en-US" sz="2000" dirty="0" smtClean="0"/>
              <a:t>(o, </a:t>
            </a:r>
            <a:r>
              <a:rPr lang="en-US" altLang="en-US" sz="2000" dirty="0" smtClean="0">
                <a:cs typeface="Arial" panose="020B0604020202020204" pitchFamily="34" charset="0"/>
              </a:rPr>
              <a:t>ō</a:t>
            </a:r>
            <a:r>
              <a:rPr lang="en-US" altLang="en-US" sz="2000" dirty="0" smtClean="0"/>
              <a:t>) = (o – </a:t>
            </a:r>
            <a:r>
              <a:rPr lang="en-US" altLang="en-US" sz="2000" dirty="0" smtClean="0">
                <a:cs typeface="Arial" panose="020B0604020202020204" pitchFamily="34" charset="0"/>
              </a:rPr>
              <a:t>ō </a:t>
            </a:r>
            <a:r>
              <a:rPr lang="en-US" altLang="en-US" sz="2000" dirty="0" smtClean="0"/>
              <a:t>)</a:t>
            </a:r>
            <a:r>
              <a:rPr lang="en-US" altLang="en-US" sz="2000" baseline="30000" dirty="0" smtClean="0"/>
              <a:t>T</a:t>
            </a:r>
            <a:r>
              <a:rPr lang="en-US" altLang="en-US" sz="2000" dirty="0" smtClean="0"/>
              <a:t> S </a:t>
            </a:r>
            <a:r>
              <a:rPr lang="en-US" altLang="en-US" sz="2000" baseline="30000" dirty="0" smtClean="0"/>
              <a:t>–1</a:t>
            </a:r>
            <a:r>
              <a:rPr lang="en-US" altLang="en-US" sz="2000" dirty="0" smtClean="0"/>
              <a:t>(o – </a:t>
            </a:r>
            <a:r>
              <a:rPr lang="en-US" altLang="en-US" sz="2000" dirty="0" smtClean="0">
                <a:cs typeface="Arial" panose="020B0604020202020204" pitchFamily="34" charset="0"/>
              </a:rPr>
              <a:t>ō)</a:t>
            </a:r>
            <a:r>
              <a:rPr lang="en-US" altLang="en-US" sz="2000" dirty="0" smtClean="0"/>
              <a:t> where S is the covariance matrix</a:t>
            </a:r>
          </a:p>
          <a:p>
            <a:pPr lvl="1">
              <a:lnSpc>
                <a:spcPct val="130000"/>
              </a:lnSpc>
            </a:pPr>
            <a:r>
              <a:rPr lang="en-US" altLang="en-US" sz="2000" dirty="0" smtClean="0"/>
              <a:t>Use the Grubb's test on this measure to detect outliers</a:t>
            </a:r>
          </a:p>
          <a:p>
            <a:pPr>
              <a:lnSpc>
                <a:spcPct val="130000"/>
              </a:lnSpc>
            </a:pPr>
            <a:r>
              <a:rPr lang="en-US" altLang="en-US" sz="2000" dirty="0" smtClean="0"/>
              <a:t>Method 2. Use </a:t>
            </a:r>
            <a:r>
              <a:rPr lang="el-GR" altLang="en-US" sz="2000" dirty="0" smtClean="0">
                <a:cs typeface="Arial" panose="020B0604020202020204" pitchFamily="34" charset="0"/>
              </a:rPr>
              <a:t>χ</a:t>
            </a:r>
            <a:r>
              <a:rPr lang="en-US" altLang="en-US" sz="2000" baseline="30000" dirty="0" smtClean="0">
                <a:cs typeface="Arial" panose="020B0604020202020204" pitchFamily="34" charset="0"/>
              </a:rPr>
              <a:t>2 </a:t>
            </a:r>
            <a:r>
              <a:rPr lang="en-US" altLang="en-US" sz="2000" dirty="0" smtClean="0"/>
              <a:t>–statistic:</a:t>
            </a:r>
          </a:p>
          <a:p>
            <a:pPr lvl="1">
              <a:lnSpc>
                <a:spcPct val="130000"/>
              </a:lnSpc>
            </a:pPr>
            <a:r>
              <a:rPr lang="en-US" altLang="en-US" sz="2000" dirty="0" smtClean="0"/>
              <a:t>where </a:t>
            </a:r>
            <a:r>
              <a:rPr lang="en-US" altLang="en-US" sz="2000" i="1" dirty="0" err="1" smtClean="0"/>
              <a:t>E</a:t>
            </a:r>
            <a:r>
              <a:rPr lang="en-US" altLang="en-US" sz="2000" i="1" baseline="-25000" dirty="0" err="1" smtClean="0"/>
              <a:t>i</a:t>
            </a:r>
            <a:r>
              <a:rPr lang="en-US" altLang="en-US" sz="2000" dirty="0" smtClean="0"/>
              <a:t> is the mean of the </a:t>
            </a:r>
            <a:r>
              <a:rPr lang="en-US" altLang="en-US" sz="2000" i="1" dirty="0" smtClean="0"/>
              <a:t>i</a:t>
            </a:r>
            <a:r>
              <a:rPr lang="en-US" altLang="en-US" sz="2000" dirty="0" smtClean="0"/>
              <a:t>-dimension among all objects, and n is the dimensionality</a:t>
            </a:r>
          </a:p>
          <a:p>
            <a:pPr lvl="1">
              <a:lnSpc>
                <a:spcPct val="130000"/>
              </a:lnSpc>
            </a:pPr>
            <a:r>
              <a:rPr lang="en-US" altLang="en-US" sz="2000" dirty="0" smtClean="0"/>
              <a:t>If </a:t>
            </a:r>
            <a:r>
              <a:rPr lang="el-GR" altLang="en-US" sz="2000" dirty="0" smtClean="0">
                <a:cs typeface="Arial" panose="020B0604020202020204" pitchFamily="34" charset="0"/>
              </a:rPr>
              <a:t>χ</a:t>
            </a:r>
            <a:r>
              <a:rPr lang="en-US" altLang="en-US" sz="2000" baseline="30000" dirty="0" smtClean="0">
                <a:cs typeface="Arial" panose="020B0604020202020204" pitchFamily="34" charset="0"/>
              </a:rPr>
              <a:t>2 </a:t>
            </a:r>
            <a:r>
              <a:rPr lang="en-US" altLang="en-US" sz="2000" dirty="0" smtClean="0"/>
              <a:t>–statistic is large, then object </a:t>
            </a:r>
            <a:r>
              <a:rPr lang="en-US" altLang="en-US" sz="2000" i="1" dirty="0" smtClean="0"/>
              <a:t>o</a:t>
            </a:r>
            <a:r>
              <a:rPr lang="en-US" altLang="en-US" sz="2000" i="1" baseline="-25000" dirty="0" smtClean="0"/>
              <a:t>i</a:t>
            </a:r>
            <a:r>
              <a:rPr lang="en-US" altLang="en-US" sz="2000" dirty="0" smtClean="0"/>
              <a:t> is an outlier</a:t>
            </a:r>
          </a:p>
        </p:txBody>
      </p:sp>
      <p:pic>
        <p:nvPicPr>
          <p:cNvPr id="20482" name="Picture 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19500" y="4568825"/>
            <a:ext cx="2057400"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3" name="Rectangle 2"/>
          <p:cNvSpPr>
            <a:spLocks noGrp="1" noChangeArrowheads="1"/>
          </p:cNvSpPr>
          <p:nvPr>
            <p:ph type="title"/>
          </p:nvPr>
        </p:nvSpPr>
        <p:spPr>
          <a:xfrm>
            <a:off x="228600" y="304800"/>
            <a:ext cx="7620000" cy="914400"/>
          </a:xfrm>
        </p:spPr>
        <p:txBody>
          <a:bodyPr>
            <a:normAutofit fontScale="90000"/>
          </a:bodyPr>
          <a:lstStyle/>
          <a:p>
            <a:r>
              <a:rPr lang="en-US" altLang="en-US" sz="3200" dirty="0" smtClean="0"/>
              <a:t>Parametric Methods II: Detection of Multivariate Outliers</a:t>
            </a:r>
          </a:p>
        </p:txBody>
      </p:sp>
      <p:sp>
        <p:nvSpPr>
          <p:cNvPr id="20486" name="Rectangle 5"/>
          <p:cNvSpPr>
            <a:spLocks noChangeArrowheads="1"/>
          </p:cNvSpPr>
          <p:nvPr/>
        </p:nvSpPr>
        <p:spPr bwMode="auto">
          <a:xfrm>
            <a:off x="304800" y="4267200"/>
            <a:ext cx="86868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20000"/>
              </a:spcBef>
              <a:buClr>
                <a:schemeClr val="folHlink"/>
              </a:buClr>
              <a:buSzPct val="60000"/>
              <a:buFont typeface="Wingdings" panose="05000000000000000000" pitchFamily="2" charset="2"/>
              <a:buChar char="n"/>
            </a:pPr>
            <a:endParaRPr lang="en-US" altLang="en-US" sz="2000">
              <a:latin typeface="Arial" panose="020B0604020202020204" pitchFamily="34" charset="0"/>
            </a:endParaRPr>
          </a:p>
        </p:txBody>
      </p:sp>
      <p:sp>
        <p:nvSpPr>
          <p:cNvPr id="2" name="Slide Number Placeholder 1"/>
          <p:cNvSpPr>
            <a:spLocks noGrp="1"/>
          </p:cNvSpPr>
          <p:nvPr>
            <p:ph type="sldNum" sz="quarter" idx="12"/>
          </p:nvPr>
        </p:nvSpPr>
        <p:spPr/>
        <p:txBody>
          <a:bodyPr/>
          <a:lstStyle/>
          <a:p>
            <a:fld id="{49632751-6A04-4D5B-A4E5-21C3D9E886BE}" type="slidenum">
              <a:rPr lang="en-US" altLang="en-US" smtClean="0"/>
              <a:pPr/>
              <a:t>51</a:t>
            </a:fld>
            <a:endParaRPr lang="en-US" altLang="en-US"/>
          </a:p>
        </p:txBody>
      </p:sp>
    </p:spTree>
    <p:extLst>
      <p:ext uri="{BB962C8B-B14F-4D97-AF65-F5344CB8AC3E}">
        <p14:creationId xmlns:p14="http://schemas.microsoft.com/office/powerpoint/2010/main" val="295453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3"/>
          <p:cNvSpPr>
            <a:spLocks noGrp="1" noChangeArrowheads="1"/>
          </p:cNvSpPr>
          <p:nvPr>
            <p:ph type="title"/>
          </p:nvPr>
        </p:nvSpPr>
        <p:spPr>
          <a:xfrm>
            <a:off x="304800" y="291783"/>
            <a:ext cx="9144000" cy="914400"/>
          </a:xfrm>
        </p:spPr>
        <p:txBody>
          <a:bodyPr>
            <a:normAutofit fontScale="90000"/>
          </a:bodyPr>
          <a:lstStyle/>
          <a:p>
            <a:r>
              <a:rPr lang="en-US" altLang="en-US" sz="3200" dirty="0" smtClean="0"/>
              <a:t>Parametric Methods III: Using Mixture of Parametric Distributions</a:t>
            </a:r>
          </a:p>
        </p:txBody>
      </p:sp>
      <p:sp>
        <p:nvSpPr>
          <p:cNvPr id="21507" name="Rectangle 4"/>
          <p:cNvSpPr>
            <a:spLocks noGrp="1" noChangeArrowheads="1"/>
          </p:cNvSpPr>
          <p:nvPr>
            <p:ph type="body" idx="1"/>
          </p:nvPr>
        </p:nvSpPr>
        <p:spPr>
          <a:xfrm>
            <a:off x="228600" y="1143000"/>
            <a:ext cx="6400800" cy="2209800"/>
          </a:xfrm>
        </p:spPr>
        <p:txBody>
          <a:bodyPr/>
          <a:lstStyle/>
          <a:p>
            <a:pPr>
              <a:lnSpc>
                <a:spcPct val="130000"/>
              </a:lnSpc>
            </a:pPr>
            <a:r>
              <a:rPr lang="en-US" altLang="en-US" sz="2000" dirty="0" smtClean="0"/>
              <a:t>Assuming data generated by a normal distribution could be sometimes overly simplified</a:t>
            </a:r>
          </a:p>
          <a:p>
            <a:pPr>
              <a:lnSpc>
                <a:spcPct val="130000"/>
              </a:lnSpc>
            </a:pPr>
            <a:r>
              <a:rPr lang="en-US" altLang="en-US" sz="2000" dirty="0" smtClean="0"/>
              <a:t>Example (right figure): The objects between the two clusters cannot be captured as outliers since they are close to the estimated mean</a:t>
            </a:r>
          </a:p>
        </p:txBody>
      </p:sp>
      <p:sp>
        <p:nvSpPr>
          <p:cNvPr id="21509" name="Rectangle 6"/>
          <p:cNvSpPr>
            <a:spLocks noChangeArrowheads="1"/>
          </p:cNvSpPr>
          <p:nvPr/>
        </p:nvSpPr>
        <p:spPr bwMode="auto">
          <a:xfrm>
            <a:off x="304800" y="4267200"/>
            <a:ext cx="86868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20000"/>
              </a:spcBef>
              <a:buClr>
                <a:schemeClr val="folHlink"/>
              </a:buClr>
              <a:buSzPct val="60000"/>
              <a:buFont typeface="Wingdings" panose="05000000000000000000" pitchFamily="2" charset="2"/>
              <a:buChar char="n"/>
            </a:pPr>
            <a:endParaRPr lang="en-US" altLang="en-US" sz="2000">
              <a:latin typeface="Arial" panose="020B0604020202020204" pitchFamily="34" charset="0"/>
            </a:endParaRPr>
          </a:p>
        </p:txBody>
      </p:sp>
      <p:pic>
        <p:nvPicPr>
          <p:cNvPr id="2151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058863"/>
            <a:ext cx="2438400" cy="214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11" name="Rectangle 8"/>
          <p:cNvSpPr>
            <a:spLocks noChangeArrowheads="1"/>
          </p:cNvSpPr>
          <p:nvPr/>
        </p:nvSpPr>
        <p:spPr bwMode="auto">
          <a:xfrm>
            <a:off x="228600" y="3200400"/>
            <a:ext cx="86868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lnSpc>
                <a:spcPct val="140000"/>
              </a:lnSpc>
              <a:spcBef>
                <a:spcPct val="20000"/>
              </a:spcBef>
              <a:buClr>
                <a:schemeClr val="folHlink"/>
              </a:buClr>
              <a:buSzPct val="60000"/>
              <a:buFont typeface="Wingdings" panose="05000000000000000000" pitchFamily="2" charset="2"/>
              <a:buChar char="n"/>
            </a:pPr>
            <a:r>
              <a:rPr lang="en-US" altLang="en-US" sz="2000">
                <a:latin typeface="Arial" panose="020B0604020202020204" pitchFamily="34" charset="0"/>
              </a:rPr>
              <a:t>To overcome this problem, assume the normal data is generated by two normal distributions.  For any object o in the data set, the probability that o is generated by the mixture of the two distributions is given by </a:t>
            </a:r>
          </a:p>
          <a:p>
            <a:pPr algn="l">
              <a:lnSpc>
                <a:spcPct val="140000"/>
              </a:lnSpc>
              <a:spcBef>
                <a:spcPct val="20000"/>
              </a:spcBef>
              <a:buClr>
                <a:schemeClr val="folHlink"/>
              </a:buClr>
              <a:buSzPct val="60000"/>
              <a:buFont typeface="Wingdings" panose="05000000000000000000" pitchFamily="2" charset="2"/>
              <a:buChar char="n"/>
            </a:pPr>
            <a:endParaRPr lang="en-US" altLang="en-US" sz="2000">
              <a:latin typeface="Arial" panose="020B0604020202020204" pitchFamily="34" charset="0"/>
            </a:endParaRPr>
          </a:p>
          <a:p>
            <a:pPr lvl="1" algn="l">
              <a:lnSpc>
                <a:spcPct val="140000"/>
              </a:lnSpc>
              <a:spcBef>
                <a:spcPct val="20000"/>
              </a:spcBef>
              <a:buClr>
                <a:schemeClr val="hlink"/>
              </a:buClr>
              <a:buSzPct val="55000"/>
              <a:buFont typeface="Wingdings" panose="05000000000000000000" pitchFamily="2" charset="2"/>
              <a:buNone/>
            </a:pPr>
            <a:r>
              <a:rPr lang="en-US" altLang="en-US" sz="2000">
                <a:latin typeface="Arial" panose="020B0604020202020204" pitchFamily="34" charset="0"/>
              </a:rPr>
              <a:t>where f</a:t>
            </a:r>
            <a:r>
              <a:rPr lang="el-GR" altLang="en-US" sz="2000" baseline="-25000"/>
              <a:t>θ</a:t>
            </a:r>
            <a:r>
              <a:rPr lang="en-US" altLang="en-US" sz="2000" baseline="-25000">
                <a:latin typeface="Arial" panose="020B0604020202020204" pitchFamily="34" charset="0"/>
              </a:rPr>
              <a:t>1</a:t>
            </a:r>
            <a:r>
              <a:rPr lang="en-US" altLang="en-US" sz="2000">
                <a:latin typeface="Arial" panose="020B0604020202020204" pitchFamily="34" charset="0"/>
              </a:rPr>
              <a:t> and f</a:t>
            </a:r>
            <a:r>
              <a:rPr lang="el-GR" altLang="en-US" sz="2000" baseline="-25000"/>
              <a:t>θ</a:t>
            </a:r>
            <a:r>
              <a:rPr lang="en-US" altLang="en-US" sz="2000" baseline="-25000">
                <a:latin typeface="Arial" panose="020B0604020202020204" pitchFamily="34" charset="0"/>
              </a:rPr>
              <a:t>2</a:t>
            </a:r>
            <a:r>
              <a:rPr lang="en-US" altLang="en-US" sz="2000">
                <a:latin typeface="Arial" panose="020B0604020202020204" pitchFamily="34" charset="0"/>
              </a:rPr>
              <a:t> are the probability density functions of </a:t>
            </a:r>
            <a:r>
              <a:rPr lang="el-GR" altLang="en-US" sz="2000"/>
              <a:t>θ</a:t>
            </a:r>
            <a:r>
              <a:rPr lang="en-US" altLang="en-US" sz="2000" baseline="-25000">
                <a:latin typeface="Arial" panose="020B0604020202020204" pitchFamily="34" charset="0"/>
              </a:rPr>
              <a:t>1</a:t>
            </a:r>
            <a:r>
              <a:rPr lang="en-US" altLang="en-US" sz="2000">
                <a:latin typeface="Arial" panose="020B0604020202020204" pitchFamily="34" charset="0"/>
              </a:rPr>
              <a:t> and </a:t>
            </a:r>
            <a:r>
              <a:rPr lang="el-GR" altLang="en-US" sz="2000"/>
              <a:t>θ</a:t>
            </a:r>
            <a:r>
              <a:rPr lang="en-US" altLang="en-US" sz="2000" baseline="-25000">
                <a:latin typeface="Arial" panose="020B0604020202020204" pitchFamily="34" charset="0"/>
              </a:rPr>
              <a:t>2</a:t>
            </a:r>
            <a:r>
              <a:rPr lang="en-US" altLang="en-US" sz="2000">
                <a:latin typeface="Arial" panose="020B0604020202020204" pitchFamily="34" charset="0"/>
              </a:rPr>
              <a:t> </a:t>
            </a:r>
          </a:p>
          <a:p>
            <a:pPr algn="l">
              <a:lnSpc>
                <a:spcPct val="140000"/>
              </a:lnSpc>
              <a:spcBef>
                <a:spcPct val="20000"/>
              </a:spcBef>
              <a:buClr>
                <a:schemeClr val="folHlink"/>
              </a:buClr>
              <a:buSzPct val="60000"/>
              <a:buFont typeface="Wingdings" panose="05000000000000000000" pitchFamily="2" charset="2"/>
              <a:buChar char="n"/>
            </a:pPr>
            <a:r>
              <a:rPr lang="en-US" altLang="en-US" sz="2000">
                <a:latin typeface="Arial" panose="020B0604020202020204" pitchFamily="34" charset="0"/>
              </a:rPr>
              <a:t>Then use EM algorithm to learn the parameters </a:t>
            </a:r>
            <a:r>
              <a:rPr lang="el-GR" altLang="en-US" sz="2000">
                <a:latin typeface="Arial" panose="020B0604020202020204" pitchFamily="34" charset="0"/>
                <a:cs typeface="Arial" panose="020B0604020202020204" pitchFamily="34" charset="0"/>
              </a:rPr>
              <a:t>μ</a:t>
            </a:r>
            <a:r>
              <a:rPr lang="en-US" altLang="en-US" sz="2000" baseline="-25000">
                <a:latin typeface="Arial" panose="020B0604020202020204" pitchFamily="34" charset="0"/>
              </a:rPr>
              <a:t>1</a:t>
            </a:r>
            <a:r>
              <a:rPr lang="en-US" altLang="en-US" sz="2000">
                <a:latin typeface="Arial" panose="020B0604020202020204" pitchFamily="34" charset="0"/>
              </a:rPr>
              <a:t>, </a:t>
            </a:r>
            <a:r>
              <a:rPr lang="el-GR" altLang="en-US" sz="2000">
                <a:latin typeface="Arial" panose="020B0604020202020204" pitchFamily="34" charset="0"/>
                <a:cs typeface="Arial" panose="020B0604020202020204" pitchFamily="34" charset="0"/>
              </a:rPr>
              <a:t>σ</a:t>
            </a:r>
            <a:r>
              <a:rPr lang="en-US" altLang="en-US" sz="2000" baseline="-25000">
                <a:latin typeface="Arial" panose="020B0604020202020204" pitchFamily="34" charset="0"/>
              </a:rPr>
              <a:t>1</a:t>
            </a:r>
            <a:r>
              <a:rPr lang="en-US" altLang="en-US" sz="2000">
                <a:latin typeface="Arial" panose="020B0604020202020204" pitchFamily="34" charset="0"/>
              </a:rPr>
              <a:t>, </a:t>
            </a:r>
            <a:r>
              <a:rPr lang="el-GR" altLang="en-US" sz="2000">
                <a:latin typeface="Arial" panose="020B0604020202020204" pitchFamily="34" charset="0"/>
                <a:cs typeface="Arial" panose="020B0604020202020204" pitchFamily="34" charset="0"/>
              </a:rPr>
              <a:t>μ</a:t>
            </a:r>
            <a:r>
              <a:rPr lang="en-US" altLang="en-US" sz="2000" baseline="-25000">
                <a:latin typeface="Arial" panose="020B0604020202020204" pitchFamily="34" charset="0"/>
              </a:rPr>
              <a:t>2</a:t>
            </a:r>
            <a:r>
              <a:rPr lang="en-US" altLang="en-US" sz="2000">
                <a:latin typeface="Arial" panose="020B0604020202020204" pitchFamily="34" charset="0"/>
              </a:rPr>
              <a:t>, </a:t>
            </a:r>
            <a:r>
              <a:rPr lang="el-GR" altLang="en-US" sz="2000">
                <a:latin typeface="Arial" panose="020B0604020202020204" pitchFamily="34" charset="0"/>
                <a:cs typeface="Arial" panose="020B0604020202020204" pitchFamily="34" charset="0"/>
              </a:rPr>
              <a:t>σ</a:t>
            </a:r>
            <a:r>
              <a:rPr lang="en-US" altLang="en-US" sz="2000" baseline="-25000">
                <a:latin typeface="Arial" panose="020B0604020202020204" pitchFamily="34" charset="0"/>
              </a:rPr>
              <a:t>2</a:t>
            </a:r>
            <a:r>
              <a:rPr lang="en-US" altLang="en-US" sz="2000">
                <a:latin typeface="Arial" panose="020B0604020202020204" pitchFamily="34" charset="0"/>
              </a:rPr>
              <a:t> from data</a:t>
            </a:r>
          </a:p>
          <a:p>
            <a:pPr algn="l">
              <a:lnSpc>
                <a:spcPct val="140000"/>
              </a:lnSpc>
              <a:spcBef>
                <a:spcPct val="20000"/>
              </a:spcBef>
              <a:buClr>
                <a:schemeClr val="folHlink"/>
              </a:buClr>
              <a:buSzPct val="60000"/>
              <a:buFont typeface="Wingdings" panose="05000000000000000000" pitchFamily="2" charset="2"/>
              <a:buChar char="n"/>
            </a:pPr>
            <a:r>
              <a:rPr lang="en-US" altLang="en-US" sz="2000">
                <a:latin typeface="Arial" panose="020B0604020202020204" pitchFamily="34" charset="0"/>
              </a:rPr>
              <a:t>An object o is an outlier if it does not belong to any cluster</a:t>
            </a:r>
          </a:p>
        </p:txBody>
      </p:sp>
      <p:pic>
        <p:nvPicPr>
          <p:cNvPr id="21512"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459288"/>
            <a:ext cx="4343400"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49632751-6A04-4D5B-A4E5-21C3D9E886BE}" type="slidenum">
              <a:rPr lang="en-US" altLang="en-US" smtClean="0"/>
              <a:pPr/>
              <a:t>52</a:t>
            </a:fld>
            <a:endParaRPr lang="en-US" altLang="en-US"/>
          </a:p>
        </p:txBody>
      </p:sp>
    </p:spTree>
    <p:extLst>
      <p:ext uri="{BB962C8B-B14F-4D97-AF65-F5344CB8AC3E}">
        <p14:creationId xmlns:p14="http://schemas.microsoft.com/office/powerpoint/2010/main" val="38716538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253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990600"/>
            <a:ext cx="30480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1" name="Rectangle 2"/>
          <p:cNvSpPr>
            <a:spLocks noGrp="1" noChangeArrowheads="1"/>
          </p:cNvSpPr>
          <p:nvPr>
            <p:ph type="title"/>
          </p:nvPr>
        </p:nvSpPr>
        <p:spPr>
          <a:xfrm>
            <a:off x="228600" y="304800"/>
            <a:ext cx="9144000" cy="685800"/>
          </a:xfrm>
        </p:spPr>
        <p:txBody>
          <a:bodyPr/>
          <a:lstStyle/>
          <a:p>
            <a:r>
              <a:rPr lang="en-US" altLang="en-US" sz="2800" dirty="0" smtClean="0"/>
              <a:t>Non-Parametric Methods: Detection Using Histogram</a:t>
            </a:r>
          </a:p>
        </p:txBody>
      </p:sp>
      <p:sp>
        <p:nvSpPr>
          <p:cNvPr id="22532" name="Rectangle 3"/>
          <p:cNvSpPr>
            <a:spLocks noGrp="1" noChangeArrowheads="1"/>
          </p:cNvSpPr>
          <p:nvPr>
            <p:ph type="body" idx="1"/>
          </p:nvPr>
        </p:nvSpPr>
        <p:spPr>
          <a:xfrm>
            <a:off x="228600" y="990600"/>
            <a:ext cx="6096000" cy="1981200"/>
          </a:xfrm>
        </p:spPr>
        <p:txBody>
          <a:bodyPr/>
          <a:lstStyle/>
          <a:p>
            <a:pPr>
              <a:lnSpc>
                <a:spcPct val="120000"/>
              </a:lnSpc>
            </a:pPr>
            <a:r>
              <a:rPr lang="en-US" altLang="en-US" sz="2000" smtClean="0"/>
              <a:t>The model of normal data is learned from the input data without any </a:t>
            </a:r>
            <a:r>
              <a:rPr lang="en-US" altLang="en-US" sz="2000" i="1" smtClean="0"/>
              <a:t>a priori</a:t>
            </a:r>
            <a:r>
              <a:rPr lang="en-US" altLang="en-US" sz="2000" smtClean="0"/>
              <a:t> structure.  </a:t>
            </a:r>
          </a:p>
          <a:p>
            <a:pPr>
              <a:lnSpc>
                <a:spcPct val="120000"/>
              </a:lnSpc>
            </a:pPr>
            <a:r>
              <a:rPr lang="en-US" altLang="en-US" sz="2000" smtClean="0"/>
              <a:t>Often makes fewer assumptions about the data, and thus can be applicable in more scenarios</a:t>
            </a:r>
          </a:p>
          <a:p>
            <a:pPr>
              <a:lnSpc>
                <a:spcPct val="120000"/>
              </a:lnSpc>
            </a:pPr>
            <a:r>
              <a:rPr lang="en-US" altLang="en-US" sz="2000" smtClean="0"/>
              <a:t>Outlier detection using histogram:</a:t>
            </a:r>
          </a:p>
        </p:txBody>
      </p:sp>
      <p:sp>
        <p:nvSpPr>
          <p:cNvPr id="22534" name="Rectangle 5"/>
          <p:cNvSpPr>
            <a:spLocks noChangeArrowheads="1"/>
          </p:cNvSpPr>
          <p:nvPr/>
        </p:nvSpPr>
        <p:spPr bwMode="auto">
          <a:xfrm>
            <a:off x="304800" y="4267200"/>
            <a:ext cx="86868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20000"/>
              </a:spcBef>
              <a:buClr>
                <a:schemeClr val="folHlink"/>
              </a:buClr>
              <a:buSzPct val="60000"/>
              <a:buFont typeface="Wingdings" panose="05000000000000000000" pitchFamily="2" charset="2"/>
              <a:buChar char="n"/>
            </a:pPr>
            <a:endParaRPr lang="en-US" altLang="en-US" sz="2000">
              <a:latin typeface="Arial" panose="020B0604020202020204" pitchFamily="34" charset="0"/>
            </a:endParaRPr>
          </a:p>
        </p:txBody>
      </p:sp>
      <p:sp>
        <p:nvSpPr>
          <p:cNvPr id="22535" name="Rectangle 7"/>
          <p:cNvSpPr>
            <a:spLocks noChangeArrowheads="1"/>
          </p:cNvSpPr>
          <p:nvPr/>
        </p:nvSpPr>
        <p:spPr bwMode="auto">
          <a:xfrm>
            <a:off x="304800" y="3048000"/>
            <a:ext cx="88392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lvl="1" algn="l">
              <a:lnSpc>
                <a:spcPct val="120000"/>
              </a:lnSpc>
              <a:spcBef>
                <a:spcPct val="20000"/>
              </a:spcBef>
              <a:buClr>
                <a:schemeClr val="hlink"/>
              </a:buClr>
              <a:buSzPct val="55000"/>
              <a:buFont typeface="Wingdings" panose="05000000000000000000" pitchFamily="2" charset="2"/>
              <a:buChar char="n"/>
            </a:pPr>
            <a:r>
              <a:rPr lang="en-US" altLang="en-US" sz="2000">
                <a:latin typeface="Arial" panose="020B0604020202020204" pitchFamily="34" charset="0"/>
              </a:rPr>
              <a:t>Figure shows the histogram of purchase amounts in transactions</a:t>
            </a:r>
          </a:p>
          <a:p>
            <a:pPr lvl="1" algn="l">
              <a:lnSpc>
                <a:spcPct val="120000"/>
              </a:lnSpc>
              <a:spcBef>
                <a:spcPct val="20000"/>
              </a:spcBef>
              <a:buClr>
                <a:schemeClr val="hlink"/>
              </a:buClr>
              <a:buSzPct val="55000"/>
              <a:buFont typeface="Wingdings" panose="05000000000000000000" pitchFamily="2" charset="2"/>
              <a:buChar char="n"/>
            </a:pPr>
            <a:r>
              <a:rPr lang="en-US" altLang="en-US" sz="2000">
                <a:latin typeface="Arial" panose="020B0604020202020204" pitchFamily="34" charset="0"/>
              </a:rPr>
              <a:t>A transaction in the amount of $7,500 is an outlier, since only 0.2% transactions have an amount higher than $5,000</a:t>
            </a:r>
          </a:p>
          <a:p>
            <a:pPr algn="l">
              <a:lnSpc>
                <a:spcPct val="120000"/>
              </a:lnSpc>
              <a:spcBef>
                <a:spcPct val="20000"/>
              </a:spcBef>
              <a:buClr>
                <a:schemeClr val="folHlink"/>
              </a:buClr>
              <a:buSzPct val="60000"/>
              <a:buFont typeface="Wingdings" panose="05000000000000000000" pitchFamily="2" charset="2"/>
              <a:buChar char="n"/>
            </a:pPr>
            <a:r>
              <a:rPr lang="en-US" altLang="en-US" sz="2000">
                <a:latin typeface="Arial" panose="020B0604020202020204" pitchFamily="34" charset="0"/>
              </a:rPr>
              <a:t>Problem: Hard to choose an appropriate bin size for histogram</a:t>
            </a:r>
          </a:p>
          <a:p>
            <a:pPr lvl="1" algn="l">
              <a:lnSpc>
                <a:spcPct val="120000"/>
              </a:lnSpc>
              <a:spcBef>
                <a:spcPct val="20000"/>
              </a:spcBef>
              <a:buClr>
                <a:schemeClr val="hlink"/>
              </a:buClr>
              <a:buSzPct val="55000"/>
              <a:buFont typeface="Wingdings" panose="05000000000000000000" pitchFamily="2" charset="2"/>
              <a:buChar char="n"/>
            </a:pPr>
            <a:r>
              <a:rPr lang="en-US" altLang="en-US" sz="2000">
                <a:latin typeface="Arial" panose="020B0604020202020204" pitchFamily="34" charset="0"/>
              </a:rPr>
              <a:t>Too small bin size </a:t>
            </a:r>
            <a:r>
              <a:rPr lang="en-US" altLang="en-US" sz="2000">
                <a:latin typeface="Arial" panose="020B0604020202020204" pitchFamily="34" charset="0"/>
                <a:cs typeface="Arial" panose="020B0604020202020204" pitchFamily="34" charset="0"/>
              </a:rPr>
              <a:t>→ </a:t>
            </a:r>
            <a:r>
              <a:rPr lang="en-US" altLang="en-US" sz="2000">
                <a:latin typeface="Arial" panose="020B0604020202020204" pitchFamily="34" charset="0"/>
              </a:rPr>
              <a:t>normal objects in empty/rare bins, false positive</a:t>
            </a:r>
          </a:p>
          <a:p>
            <a:pPr lvl="1" algn="l">
              <a:lnSpc>
                <a:spcPct val="120000"/>
              </a:lnSpc>
              <a:spcBef>
                <a:spcPct val="20000"/>
              </a:spcBef>
              <a:buClr>
                <a:schemeClr val="hlink"/>
              </a:buClr>
              <a:buSzPct val="55000"/>
              <a:buFont typeface="Wingdings" panose="05000000000000000000" pitchFamily="2" charset="2"/>
              <a:buChar char="n"/>
            </a:pPr>
            <a:r>
              <a:rPr lang="en-US" altLang="en-US" sz="2000">
                <a:latin typeface="Arial" panose="020B0604020202020204" pitchFamily="34" charset="0"/>
              </a:rPr>
              <a:t>Too big bin size </a:t>
            </a:r>
            <a:r>
              <a:rPr lang="en-US" altLang="en-US" sz="2000">
                <a:latin typeface="Arial" panose="020B0604020202020204" pitchFamily="34" charset="0"/>
                <a:cs typeface="Arial" panose="020B0604020202020204" pitchFamily="34" charset="0"/>
              </a:rPr>
              <a:t>→ </a:t>
            </a:r>
            <a:r>
              <a:rPr lang="en-US" altLang="en-US" sz="2000">
                <a:latin typeface="Arial" panose="020B0604020202020204" pitchFamily="34" charset="0"/>
              </a:rPr>
              <a:t>outliers in some frequent bins, false negative </a:t>
            </a:r>
          </a:p>
          <a:p>
            <a:pPr algn="l">
              <a:lnSpc>
                <a:spcPct val="120000"/>
              </a:lnSpc>
              <a:spcBef>
                <a:spcPct val="20000"/>
              </a:spcBef>
              <a:buClr>
                <a:schemeClr val="folHlink"/>
              </a:buClr>
              <a:buSzPct val="60000"/>
              <a:buFont typeface="Wingdings" panose="05000000000000000000" pitchFamily="2" charset="2"/>
              <a:buChar char="n"/>
            </a:pPr>
            <a:r>
              <a:rPr lang="en-US" altLang="en-US" sz="2000">
                <a:latin typeface="Arial" panose="020B0604020202020204" pitchFamily="34" charset="0"/>
              </a:rPr>
              <a:t>Solution: Adopt kernel density estimation to estimate the probability density distribution of the data.  If the estimated density function is high, the object is likely normal.  Otherwise, it is likely an outlier.  </a:t>
            </a:r>
          </a:p>
        </p:txBody>
      </p:sp>
      <p:sp>
        <p:nvSpPr>
          <p:cNvPr id="2" name="Slide Number Placeholder 1"/>
          <p:cNvSpPr>
            <a:spLocks noGrp="1"/>
          </p:cNvSpPr>
          <p:nvPr>
            <p:ph type="sldNum" sz="quarter" idx="12"/>
          </p:nvPr>
        </p:nvSpPr>
        <p:spPr/>
        <p:txBody>
          <a:bodyPr/>
          <a:lstStyle/>
          <a:p>
            <a:fld id="{49632751-6A04-4D5B-A4E5-21C3D9E886BE}" type="slidenum">
              <a:rPr lang="en-US" altLang="en-US" smtClean="0"/>
              <a:pPr/>
              <a:t>53</a:t>
            </a:fld>
            <a:endParaRPr lang="en-US" altLang="en-US"/>
          </a:p>
        </p:txBody>
      </p:sp>
    </p:spTree>
    <p:extLst>
      <p:ext uri="{BB962C8B-B14F-4D97-AF65-F5344CB8AC3E}">
        <p14:creationId xmlns:p14="http://schemas.microsoft.com/office/powerpoint/2010/main" val="34284474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52400" y="243840"/>
            <a:ext cx="9296400" cy="685800"/>
          </a:xfrm>
        </p:spPr>
        <p:txBody>
          <a:bodyPr/>
          <a:lstStyle/>
          <a:p>
            <a:r>
              <a:rPr lang="en-US" altLang="en-US" sz="2800" dirty="0" smtClean="0"/>
              <a:t>Distance-Based Outlier Detection: A Grid-Based Method</a:t>
            </a:r>
          </a:p>
        </p:txBody>
      </p:sp>
      <p:sp>
        <p:nvSpPr>
          <p:cNvPr id="26627" name="Rectangle 3"/>
          <p:cNvSpPr>
            <a:spLocks noGrp="1" noChangeArrowheads="1"/>
          </p:cNvSpPr>
          <p:nvPr>
            <p:ph type="body" idx="1"/>
          </p:nvPr>
        </p:nvSpPr>
        <p:spPr>
          <a:xfrm>
            <a:off x="304800" y="914400"/>
            <a:ext cx="8534400" cy="2438400"/>
          </a:xfrm>
        </p:spPr>
        <p:txBody>
          <a:bodyPr/>
          <a:lstStyle/>
          <a:p>
            <a:pPr>
              <a:lnSpc>
                <a:spcPct val="110000"/>
              </a:lnSpc>
            </a:pPr>
            <a:r>
              <a:rPr lang="en-US" altLang="en-US" sz="2000" smtClean="0"/>
              <a:t>Why efficiency is still a concern?  When the complete set of objects cannot be held into main memory, cost I/O swapping</a:t>
            </a:r>
          </a:p>
          <a:p>
            <a:pPr>
              <a:lnSpc>
                <a:spcPct val="110000"/>
              </a:lnSpc>
            </a:pPr>
            <a:r>
              <a:rPr lang="en-US" altLang="en-US" sz="2000" smtClean="0"/>
              <a:t>The major cost: (1) each object tests against the whole data set, why not only its close neighbor? (2) check objects one by one, why not group by group?</a:t>
            </a:r>
          </a:p>
          <a:p>
            <a:pPr>
              <a:lnSpc>
                <a:spcPct val="110000"/>
              </a:lnSpc>
            </a:pPr>
            <a:r>
              <a:rPr lang="en-US" altLang="en-US" sz="2000" smtClean="0"/>
              <a:t>Grid-based method (CELL):  Data space is partitioned into a multi-D grid. Each cell is a hyper cube with diagonal length r/2</a:t>
            </a:r>
          </a:p>
        </p:txBody>
      </p:sp>
      <p:pic>
        <p:nvPicPr>
          <p:cNvPr id="2662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3429000"/>
            <a:ext cx="1976438"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30" name="Rectangle 8"/>
          <p:cNvSpPr>
            <a:spLocks noChangeArrowheads="1"/>
          </p:cNvSpPr>
          <p:nvPr/>
        </p:nvSpPr>
        <p:spPr bwMode="auto">
          <a:xfrm>
            <a:off x="304800" y="3352800"/>
            <a:ext cx="6553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lnSpc>
                <a:spcPct val="110000"/>
              </a:lnSpc>
              <a:spcBef>
                <a:spcPct val="20000"/>
              </a:spcBef>
              <a:buClr>
                <a:schemeClr val="folHlink"/>
              </a:buClr>
              <a:buSzPct val="60000"/>
              <a:buFont typeface="Wingdings" panose="05000000000000000000" pitchFamily="2" charset="2"/>
              <a:buChar char="n"/>
            </a:pPr>
            <a:r>
              <a:rPr lang="en-US" altLang="en-US" sz="2000">
                <a:latin typeface="Arial" panose="020B0604020202020204" pitchFamily="34" charset="0"/>
              </a:rPr>
              <a:t>Pruning using the level-1 &amp; level 2 cell properties: </a:t>
            </a:r>
            <a:r>
              <a:rPr lang="en-US" altLang="en-US" sz="2800">
                <a:latin typeface="Arial" panose="020B0604020202020204" pitchFamily="34" charset="0"/>
              </a:rPr>
              <a:t> </a:t>
            </a:r>
          </a:p>
          <a:p>
            <a:pPr lvl="1" algn="l">
              <a:lnSpc>
                <a:spcPct val="110000"/>
              </a:lnSpc>
              <a:spcBef>
                <a:spcPct val="20000"/>
              </a:spcBef>
              <a:buClr>
                <a:schemeClr val="hlink"/>
              </a:buClr>
              <a:buSzPct val="55000"/>
              <a:buFont typeface="Wingdings" panose="05000000000000000000" pitchFamily="2" charset="2"/>
              <a:buChar char="n"/>
            </a:pPr>
            <a:r>
              <a:rPr lang="en-US" altLang="en-US" sz="2000">
                <a:latin typeface="Arial" panose="020B0604020202020204" pitchFamily="34" charset="0"/>
              </a:rPr>
              <a:t>For any possible point x in cell C and any possible point y in a level-1 cell, dist(x,y) </a:t>
            </a:r>
            <a:r>
              <a:rPr lang="en-US" altLang="en-US" sz="2000">
                <a:latin typeface="Arial" panose="020B0604020202020204" pitchFamily="34" charset="0"/>
                <a:cs typeface="Arial" panose="020B0604020202020204" pitchFamily="34" charset="0"/>
              </a:rPr>
              <a:t>≤</a:t>
            </a:r>
            <a:r>
              <a:rPr lang="en-US" altLang="en-US" sz="2000">
                <a:latin typeface="Arial" panose="020B0604020202020204" pitchFamily="34" charset="0"/>
              </a:rPr>
              <a:t> r</a:t>
            </a:r>
          </a:p>
          <a:p>
            <a:pPr lvl="1" algn="l">
              <a:lnSpc>
                <a:spcPct val="110000"/>
              </a:lnSpc>
              <a:spcBef>
                <a:spcPct val="20000"/>
              </a:spcBef>
              <a:buClr>
                <a:schemeClr val="hlink"/>
              </a:buClr>
              <a:buSzPct val="55000"/>
              <a:buFont typeface="Wingdings" panose="05000000000000000000" pitchFamily="2" charset="2"/>
              <a:buChar char="n"/>
            </a:pPr>
            <a:r>
              <a:rPr lang="en-US" altLang="en-US" sz="2000">
                <a:latin typeface="Arial" panose="020B0604020202020204" pitchFamily="34" charset="0"/>
              </a:rPr>
              <a:t>For any possible point x in cell C and any point y such that dist(x,y) </a:t>
            </a:r>
            <a:r>
              <a:rPr lang="en-US" altLang="en-US" sz="2000">
                <a:latin typeface="Arial" panose="020B0604020202020204" pitchFamily="34" charset="0"/>
                <a:cs typeface="Arial" panose="020B0604020202020204" pitchFamily="34" charset="0"/>
              </a:rPr>
              <a:t>≥</a:t>
            </a:r>
            <a:r>
              <a:rPr lang="en-US" altLang="en-US" sz="2000">
                <a:latin typeface="Arial" panose="020B0604020202020204" pitchFamily="34" charset="0"/>
              </a:rPr>
              <a:t> r, y is in a level-2 cell</a:t>
            </a:r>
          </a:p>
        </p:txBody>
      </p:sp>
      <p:sp>
        <p:nvSpPr>
          <p:cNvPr id="26631" name="Rectangle 11"/>
          <p:cNvSpPr>
            <a:spLocks noChangeArrowheads="1"/>
          </p:cNvSpPr>
          <p:nvPr/>
        </p:nvSpPr>
        <p:spPr bwMode="auto">
          <a:xfrm>
            <a:off x="381000" y="5334000"/>
            <a:ext cx="8458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lnSpc>
                <a:spcPct val="110000"/>
              </a:lnSpc>
              <a:spcBef>
                <a:spcPct val="20000"/>
              </a:spcBef>
              <a:buClr>
                <a:schemeClr val="folHlink"/>
              </a:buClr>
              <a:buSzPct val="60000"/>
              <a:buFont typeface="Wingdings" panose="05000000000000000000" pitchFamily="2" charset="2"/>
              <a:buChar char="n"/>
            </a:pPr>
            <a:r>
              <a:rPr lang="en-US" altLang="en-US" sz="2000">
                <a:latin typeface="Arial" panose="020B0604020202020204" pitchFamily="34" charset="0"/>
              </a:rPr>
              <a:t>Thus we only need to check the objects that cannot be pruned, and even for such an object o, only need to compute the distance between o and the objects in the level-2 cells (since beyond level-2, the distance from o is more than r)</a:t>
            </a:r>
          </a:p>
        </p:txBody>
      </p:sp>
      <p:sp>
        <p:nvSpPr>
          <p:cNvPr id="2" name="Slide Number Placeholder 1"/>
          <p:cNvSpPr>
            <a:spLocks noGrp="1"/>
          </p:cNvSpPr>
          <p:nvPr>
            <p:ph type="sldNum" sz="quarter" idx="12"/>
          </p:nvPr>
        </p:nvSpPr>
        <p:spPr/>
        <p:txBody>
          <a:bodyPr/>
          <a:lstStyle/>
          <a:p>
            <a:fld id="{49632751-6A04-4D5B-A4E5-21C3D9E886BE}" type="slidenum">
              <a:rPr lang="en-US" altLang="en-US" smtClean="0"/>
              <a:pPr/>
              <a:t>54</a:t>
            </a:fld>
            <a:endParaRPr lang="en-US" altLang="en-US"/>
          </a:p>
        </p:txBody>
      </p:sp>
    </p:spTree>
    <p:extLst>
      <p:ext uri="{BB962C8B-B14F-4D97-AF65-F5344CB8AC3E}">
        <p14:creationId xmlns:p14="http://schemas.microsoft.com/office/powerpoint/2010/main" val="8205784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52400" y="364331"/>
            <a:ext cx="8839200" cy="609600"/>
          </a:xfrm>
        </p:spPr>
        <p:txBody>
          <a:bodyPr>
            <a:normAutofit fontScale="90000"/>
          </a:bodyPr>
          <a:lstStyle/>
          <a:p>
            <a:pPr eaLnBrk="1" hangingPunct="1"/>
            <a:r>
              <a:rPr lang="en-US" altLang="en-US" dirty="0" smtClean="0"/>
              <a:t>What Are Outliers?</a:t>
            </a:r>
          </a:p>
        </p:txBody>
      </p:sp>
      <p:sp>
        <p:nvSpPr>
          <p:cNvPr id="5124" name="Rectangle 3"/>
          <p:cNvSpPr>
            <a:spLocks noGrp="1" noChangeArrowheads="1"/>
          </p:cNvSpPr>
          <p:nvPr>
            <p:ph type="body" idx="1"/>
          </p:nvPr>
        </p:nvSpPr>
        <p:spPr>
          <a:xfrm>
            <a:off x="457200" y="990598"/>
            <a:ext cx="8229600" cy="5638801"/>
          </a:xfrm>
        </p:spPr>
        <p:txBody>
          <a:bodyPr/>
          <a:lstStyle/>
          <a:p>
            <a:pPr eaLnBrk="1" hangingPunct="1"/>
            <a:r>
              <a:rPr lang="en-US" altLang="en-US" b="1" dirty="0" smtClean="0"/>
              <a:t>Outlier</a:t>
            </a:r>
            <a:r>
              <a:rPr lang="en-US" altLang="en-US" dirty="0" smtClean="0"/>
              <a:t>: A data object that </a:t>
            </a:r>
            <a:r>
              <a:rPr lang="en-US" altLang="en-US" b="1" dirty="0" smtClean="0"/>
              <a:t>deviates significantly</a:t>
            </a:r>
            <a:r>
              <a:rPr lang="en-US" altLang="en-US" dirty="0" smtClean="0"/>
              <a:t> from the normal objects as if it were </a:t>
            </a:r>
            <a:r>
              <a:rPr lang="en-US" altLang="en-US" b="1" dirty="0" smtClean="0"/>
              <a:t>generated by a different mechanism</a:t>
            </a:r>
          </a:p>
          <a:p>
            <a:pPr lvl="1" eaLnBrk="1" hangingPunct="1"/>
            <a:r>
              <a:rPr lang="en-US" altLang="en-US" sz="2000" dirty="0" smtClean="0"/>
              <a:t>Ex.:  Unusual credit card </a:t>
            </a:r>
            <a:r>
              <a:rPr lang="en-US" altLang="en-US" sz="2000" dirty="0" smtClean="0"/>
              <a:t>purchase</a:t>
            </a:r>
          </a:p>
          <a:p>
            <a:pPr eaLnBrk="1" hangingPunct="1"/>
            <a:r>
              <a:rPr lang="en-US" altLang="en-US" dirty="0" smtClean="0"/>
              <a:t>Outliers are different from the noise data </a:t>
            </a:r>
          </a:p>
          <a:p>
            <a:pPr lvl="1" eaLnBrk="1" hangingPunct="1"/>
            <a:r>
              <a:rPr lang="en-US" altLang="en-US" sz="2000" dirty="0" smtClean="0"/>
              <a:t>Noise </a:t>
            </a:r>
            <a:r>
              <a:rPr lang="en-US" altLang="en-US" sz="2000" dirty="0" smtClean="0"/>
              <a:t>is random error or variance in a measured variable</a:t>
            </a:r>
          </a:p>
          <a:p>
            <a:pPr lvl="1" eaLnBrk="1" hangingPunct="1"/>
            <a:r>
              <a:rPr lang="en-US" altLang="en-US" sz="2000" dirty="0" smtClean="0"/>
              <a:t>Noise should be removed before outlier detection</a:t>
            </a:r>
          </a:p>
          <a:p>
            <a:pPr eaLnBrk="1" hangingPunct="1"/>
            <a:r>
              <a:rPr lang="en-US" altLang="en-US" dirty="0" smtClean="0"/>
              <a:t>Outliers are interesting:  It violates the mechanism that generates the normal data</a:t>
            </a:r>
          </a:p>
          <a:p>
            <a:pPr eaLnBrk="1" hangingPunct="1"/>
            <a:r>
              <a:rPr lang="en-US" altLang="en-US" dirty="0" smtClean="0"/>
              <a:t>Applications</a:t>
            </a:r>
            <a:r>
              <a:rPr lang="en-US" altLang="en-US" dirty="0" smtClean="0"/>
              <a:t>:</a:t>
            </a:r>
          </a:p>
          <a:p>
            <a:pPr lvl="1" eaLnBrk="1" hangingPunct="1"/>
            <a:r>
              <a:rPr lang="en-US" altLang="en-US" sz="2000" dirty="0" smtClean="0"/>
              <a:t>Credit card fraud detection</a:t>
            </a:r>
          </a:p>
          <a:p>
            <a:pPr lvl="1" eaLnBrk="1" hangingPunct="1"/>
            <a:r>
              <a:rPr lang="en-US" altLang="en-US" sz="2000" dirty="0" smtClean="0"/>
              <a:t>Telecom fraud detection</a:t>
            </a:r>
          </a:p>
          <a:p>
            <a:pPr lvl="1" eaLnBrk="1" hangingPunct="1"/>
            <a:r>
              <a:rPr lang="en-US" altLang="en-US" sz="2000" dirty="0" smtClean="0"/>
              <a:t>Customer segmentation</a:t>
            </a:r>
          </a:p>
          <a:p>
            <a:pPr lvl="1" eaLnBrk="1" hangingPunct="1"/>
            <a:r>
              <a:rPr lang="en-US" altLang="en-US" sz="2000" dirty="0" smtClean="0"/>
              <a:t>Medical analysis</a:t>
            </a:r>
          </a:p>
        </p:txBody>
      </p:sp>
      <p:pic>
        <p:nvPicPr>
          <p:cNvPr id="512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5112" y="4419600"/>
            <a:ext cx="2808288" cy="2073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49632751-6A04-4D5B-A4E5-21C3D9E886BE}" type="slidenum">
              <a:rPr lang="en-US" altLang="en-US" smtClean="0"/>
              <a:pPr/>
              <a:t>6</a:t>
            </a:fld>
            <a:endParaRPr lang="en-US" altLang="en-US"/>
          </a:p>
        </p:txBody>
      </p:sp>
    </p:spTree>
    <p:extLst>
      <p:ext uri="{BB962C8B-B14F-4D97-AF65-F5344CB8AC3E}">
        <p14:creationId xmlns:p14="http://schemas.microsoft.com/office/powerpoint/2010/main" val="22092502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381000" y="333851"/>
            <a:ext cx="7772400" cy="609600"/>
          </a:xfrm>
        </p:spPr>
        <p:txBody>
          <a:bodyPr>
            <a:normAutofit fontScale="90000"/>
          </a:bodyPr>
          <a:lstStyle/>
          <a:p>
            <a:pPr eaLnBrk="1" hangingPunct="1"/>
            <a:r>
              <a:rPr lang="en-US" altLang="en-US" dirty="0" smtClean="0"/>
              <a:t>Types of Outliers (I)</a:t>
            </a:r>
          </a:p>
        </p:txBody>
      </p:sp>
      <p:sp>
        <p:nvSpPr>
          <p:cNvPr id="6148" name="Rectangle 3"/>
          <p:cNvSpPr>
            <a:spLocks noGrp="1" noChangeArrowheads="1"/>
          </p:cNvSpPr>
          <p:nvPr>
            <p:ph type="body" idx="4294967295"/>
          </p:nvPr>
        </p:nvSpPr>
        <p:spPr>
          <a:xfrm>
            <a:off x="152400" y="990600"/>
            <a:ext cx="9144000" cy="5562600"/>
          </a:xfrm>
        </p:spPr>
        <p:txBody>
          <a:bodyPr/>
          <a:lstStyle/>
          <a:p>
            <a:pPr eaLnBrk="1" hangingPunct="1"/>
            <a:r>
              <a:rPr lang="en-US" altLang="en-US" sz="2800" dirty="0"/>
              <a:t>A data set may have multiple types of outlier</a:t>
            </a:r>
          </a:p>
          <a:p>
            <a:pPr eaLnBrk="1" hangingPunct="1"/>
            <a:r>
              <a:rPr lang="en-US" altLang="en-US" sz="2800" dirty="0"/>
              <a:t>One object may belong to more than one type of outlier</a:t>
            </a:r>
          </a:p>
          <a:p>
            <a:pPr eaLnBrk="1" hangingPunct="1"/>
            <a:r>
              <a:rPr lang="en-US" altLang="en-US" sz="2800" dirty="0" smtClean="0"/>
              <a:t>Three </a:t>
            </a:r>
            <a:r>
              <a:rPr lang="en-US" altLang="en-US" sz="2800" dirty="0" smtClean="0"/>
              <a:t>kinds: </a:t>
            </a:r>
            <a:r>
              <a:rPr lang="en-US" altLang="en-US" sz="2800" i="1" dirty="0" smtClean="0"/>
              <a:t>global, contextual</a:t>
            </a:r>
            <a:r>
              <a:rPr lang="en-US" altLang="en-US" sz="2800" dirty="0" smtClean="0"/>
              <a:t> and </a:t>
            </a:r>
            <a:r>
              <a:rPr lang="en-US" altLang="en-US" sz="2800" i="1" dirty="0" smtClean="0"/>
              <a:t>collective </a:t>
            </a:r>
            <a:r>
              <a:rPr lang="en-US" altLang="en-US" sz="2800" dirty="0" smtClean="0"/>
              <a:t>outliers</a:t>
            </a:r>
            <a:endParaRPr lang="en-US" altLang="en-US" sz="2800" i="1" dirty="0" smtClean="0"/>
          </a:p>
          <a:p>
            <a:pPr eaLnBrk="1" hangingPunct="1"/>
            <a:r>
              <a:rPr lang="en-US" altLang="en-US" sz="2800" b="1" dirty="0" smtClean="0"/>
              <a:t>Global outlier</a:t>
            </a:r>
            <a:r>
              <a:rPr lang="en-US" altLang="en-US" sz="2800" dirty="0" smtClean="0"/>
              <a:t> (or point anomaly)</a:t>
            </a:r>
          </a:p>
          <a:p>
            <a:pPr lvl="1" eaLnBrk="1" hangingPunct="1"/>
            <a:r>
              <a:rPr lang="en-US" altLang="en-US" sz="2400" dirty="0" smtClean="0"/>
              <a:t>Object is </a:t>
            </a:r>
            <a:r>
              <a:rPr lang="en-US" altLang="en-US" sz="2400" dirty="0" err="1" smtClean="0"/>
              <a:t>O</a:t>
            </a:r>
            <a:r>
              <a:rPr lang="en-US" altLang="en-US" sz="2400" baseline="-25000" dirty="0" err="1" smtClean="0"/>
              <a:t>g</a:t>
            </a:r>
            <a:r>
              <a:rPr lang="en-US" altLang="en-US" sz="2400" dirty="0" smtClean="0"/>
              <a:t> if it significantly deviates from the rest of the data set</a:t>
            </a:r>
          </a:p>
          <a:p>
            <a:pPr lvl="1" eaLnBrk="1" hangingPunct="1"/>
            <a:r>
              <a:rPr lang="en-US" altLang="en-US" sz="2400" dirty="0" smtClean="0"/>
              <a:t>Ex. Intrusion detection in computer networks</a:t>
            </a:r>
          </a:p>
          <a:p>
            <a:pPr lvl="1" eaLnBrk="1" hangingPunct="1"/>
            <a:r>
              <a:rPr lang="en-US" altLang="en-US" sz="2400" dirty="0" smtClean="0"/>
              <a:t>Issue: Find an appropriate measurement of </a:t>
            </a:r>
            <a:r>
              <a:rPr lang="en-US" altLang="en-US" sz="2400" dirty="0" smtClean="0"/>
              <a:t>deviation</a:t>
            </a:r>
            <a:endParaRPr lang="en-US" altLang="en-US" sz="2400" dirty="0" smtClean="0"/>
          </a:p>
        </p:txBody>
      </p:sp>
      <p:pic>
        <p:nvPicPr>
          <p:cNvPr id="6149" name="Picture 6"/>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70348" y="4697730"/>
            <a:ext cx="2441304" cy="180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0" name="Text Box 8"/>
          <p:cNvSpPr txBox="1">
            <a:spLocks noChangeArrowheads="1"/>
          </p:cNvSpPr>
          <p:nvPr/>
        </p:nvSpPr>
        <p:spPr bwMode="auto">
          <a:xfrm>
            <a:off x="2897052" y="6467712"/>
            <a:ext cx="2514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spcBef>
                <a:spcPct val="50000"/>
              </a:spcBef>
            </a:pPr>
            <a:r>
              <a:rPr lang="en-US" altLang="en-US" sz="2000" dirty="0"/>
              <a:t>Global Outlier</a:t>
            </a:r>
          </a:p>
        </p:txBody>
      </p:sp>
      <p:sp>
        <p:nvSpPr>
          <p:cNvPr id="2" name="Slide Number Placeholder 1"/>
          <p:cNvSpPr>
            <a:spLocks noGrp="1"/>
          </p:cNvSpPr>
          <p:nvPr>
            <p:ph type="sldNum" sz="quarter" idx="12"/>
          </p:nvPr>
        </p:nvSpPr>
        <p:spPr/>
        <p:txBody>
          <a:bodyPr/>
          <a:lstStyle/>
          <a:p>
            <a:fld id="{5F6A5BDC-0021-492F-A401-21E70EA4FB73}" type="slidenum">
              <a:rPr lang="en-US" altLang="en-US" smtClean="0"/>
              <a:pPr/>
              <a:t>7</a:t>
            </a:fld>
            <a:endParaRPr lang="en-US" altLang="en-US"/>
          </a:p>
        </p:txBody>
      </p:sp>
    </p:spTree>
    <p:extLst>
      <p:ext uri="{BB962C8B-B14F-4D97-AF65-F5344CB8AC3E}">
        <p14:creationId xmlns:p14="http://schemas.microsoft.com/office/powerpoint/2010/main" val="2232216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381000" y="333851"/>
            <a:ext cx="7772400" cy="609600"/>
          </a:xfrm>
        </p:spPr>
        <p:txBody>
          <a:bodyPr>
            <a:normAutofit fontScale="90000"/>
          </a:bodyPr>
          <a:lstStyle/>
          <a:p>
            <a:pPr eaLnBrk="1" hangingPunct="1"/>
            <a:r>
              <a:rPr lang="en-US" altLang="en-US" dirty="0" smtClean="0"/>
              <a:t>Types of Outliers (</a:t>
            </a:r>
            <a:r>
              <a:rPr lang="en-US" altLang="en-US" dirty="0" smtClean="0"/>
              <a:t>I</a:t>
            </a:r>
            <a:r>
              <a:rPr lang="en-US" altLang="zh-CN" dirty="0" smtClean="0"/>
              <a:t>I</a:t>
            </a:r>
            <a:r>
              <a:rPr lang="en-US" altLang="en-US" dirty="0" smtClean="0"/>
              <a:t>)</a:t>
            </a:r>
            <a:endParaRPr lang="en-US" altLang="en-US" dirty="0" smtClean="0"/>
          </a:p>
        </p:txBody>
      </p:sp>
      <p:sp>
        <p:nvSpPr>
          <p:cNvPr id="6148" name="Rectangle 3"/>
          <p:cNvSpPr>
            <a:spLocks noGrp="1" noChangeArrowheads="1"/>
          </p:cNvSpPr>
          <p:nvPr>
            <p:ph type="body" idx="4294967295"/>
          </p:nvPr>
        </p:nvSpPr>
        <p:spPr>
          <a:xfrm>
            <a:off x="152400" y="990600"/>
            <a:ext cx="8763000" cy="4876800"/>
          </a:xfrm>
        </p:spPr>
        <p:txBody>
          <a:bodyPr/>
          <a:lstStyle/>
          <a:p>
            <a:pPr eaLnBrk="1" hangingPunct="1"/>
            <a:r>
              <a:rPr lang="en-US" altLang="en-US" sz="2800" b="1" dirty="0" smtClean="0"/>
              <a:t>Contextual </a:t>
            </a:r>
            <a:r>
              <a:rPr lang="en-US" altLang="en-US" sz="2800" b="1" dirty="0" smtClean="0"/>
              <a:t>outlier</a:t>
            </a:r>
            <a:r>
              <a:rPr lang="en-US" altLang="en-US" sz="2800" dirty="0" smtClean="0"/>
              <a:t> (or </a:t>
            </a:r>
            <a:r>
              <a:rPr lang="en-US" altLang="en-US" sz="2800" i="1" dirty="0" smtClean="0"/>
              <a:t>conditional outlier</a:t>
            </a:r>
            <a:r>
              <a:rPr lang="en-US" altLang="en-US" sz="2800" dirty="0" smtClean="0"/>
              <a:t>)</a:t>
            </a:r>
          </a:p>
          <a:p>
            <a:pPr lvl="1" eaLnBrk="1" hangingPunct="1"/>
            <a:r>
              <a:rPr lang="en-US" altLang="en-US" sz="2400" dirty="0" smtClean="0"/>
              <a:t>Object is </a:t>
            </a:r>
            <a:r>
              <a:rPr lang="en-US" altLang="en-US" sz="2400" dirty="0" err="1" smtClean="0"/>
              <a:t>O</a:t>
            </a:r>
            <a:r>
              <a:rPr lang="en-US" altLang="en-US" sz="2400" baseline="-25000" dirty="0" err="1" smtClean="0"/>
              <a:t>c</a:t>
            </a:r>
            <a:r>
              <a:rPr lang="en-US" altLang="en-US" sz="2400" dirty="0" smtClean="0"/>
              <a:t> if it deviates significantly </a:t>
            </a:r>
            <a:r>
              <a:rPr lang="en-US" altLang="en-US" sz="2400" b="1" u="sng" dirty="0" smtClean="0"/>
              <a:t>based on a selected context</a:t>
            </a:r>
          </a:p>
          <a:p>
            <a:pPr lvl="1" eaLnBrk="1" hangingPunct="1"/>
            <a:r>
              <a:rPr lang="en-US" altLang="en-US" sz="2400" dirty="0" smtClean="0"/>
              <a:t>Ex. 80</a:t>
            </a:r>
            <a:r>
              <a:rPr lang="en-US" altLang="en-US" sz="2400" baseline="30000" dirty="0" smtClean="0"/>
              <a:t>o</a:t>
            </a:r>
            <a:r>
              <a:rPr lang="en-US" altLang="en-US" sz="2400" dirty="0" smtClean="0"/>
              <a:t> </a:t>
            </a:r>
            <a:r>
              <a:rPr lang="en-US" altLang="en-US" sz="2400" dirty="0" smtClean="0"/>
              <a:t>F: </a:t>
            </a:r>
            <a:r>
              <a:rPr lang="en-US" altLang="en-US" sz="2400" dirty="0" smtClean="0"/>
              <a:t>outlier? (depending on summer or winter?)</a:t>
            </a:r>
          </a:p>
          <a:p>
            <a:pPr lvl="1" eaLnBrk="1" hangingPunct="1"/>
            <a:r>
              <a:rPr lang="en-US" altLang="en-US" sz="2400" dirty="0" smtClean="0"/>
              <a:t>Attributes of data objects should be divided into two groups </a:t>
            </a:r>
          </a:p>
          <a:p>
            <a:pPr lvl="2" eaLnBrk="1" hangingPunct="1"/>
            <a:r>
              <a:rPr lang="en-US" altLang="en-US" sz="2000" dirty="0" smtClean="0"/>
              <a:t>Contextual attributes: defines the context, e.g., time &amp; location </a:t>
            </a:r>
          </a:p>
          <a:p>
            <a:pPr lvl="2" eaLnBrk="1" hangingPunct="1"/>
            <a:r>
              <a:rPr lang="en-US" altLang="en-US" sz="2000" dirty="0" smtClean="0"/>
              <a:t>Behavioral attributes:  characteristics of the object, used in outlier evaluation, e.g., temperature</a:t>
            </a:r>
          </a:p>
          <a:p>
            <a:pPr lvl="1" eaLnBrk="1" hangingPunct="1"/>
            <a:r>
              <a:rPr lang="en-US" altLang="en-US" sz="2400" dirty="0" smtClean="0"/>
              <a:t>Can be viewed as a generalization of </a:t>
            </a:r>
            <a:r>
              <a:rPr lang="en-US" altLang="en-US" sz="2400" i="1" dirty="0" smtClean="0"/>
              <a:t>local outliers</a:t>
            </a:r>
            <a:r>
              <a:rPr lang="en-US" altLang="en-US" sz="2400" dirty="0" smtClean="0">
                <a:cs typeface="Arial" panose="020B0604020202020204" pitchFamily="34" charset="0"/>
              </a:rPr>
              <a:t>—</a:t>
            </a:r>
            <a:r>
              <a:rPr lang="en-US" altLang="en-US" sz="2400" dirty="0" smtClean="0"/>
              <a:t>whose density significantly deviates from its local area</a:t>
            </a:r>
          </a:p>
          <a:p>
            <a:pPr lvl="1" eaLnBrk="1" hangingPunct="1"/>
            <a:r>
              <a:rPr lang="en-US" altLang="en-US" sz="2400" dirty="0" smtClean="0"/>
              <a:t>Issue: How to define or formulate meaningful context?</a:t>
            </a:r>
          </a:p>
        </p:txBody>
      </p:sp>
      <p:sp>
        <p:nvSpPr>
          <p:cNvPr id="2" name="Slide Number Placeholder 1"/>
          <p:cNvSpPr>
            <a:spLocks noGrp="1"/>
          </p:cNvSpPr>
          <p:nvPr>
            <p:ph type="sldNum" sz="quarter" idx="12"/>
          </p:nvPr>
        </p:nvSpPr>
        <p:spPr/>
        <p:txBody>
          <a:bodyPr/>
          <a:lstStyle/>
          <a:p>
            <a:fld id="{5F6A5BDC-0021-492F-A401-21E70EA4FB73}" type="slidenum">
              <a:rPr lang="en-US" altLang="en-US" smtClean="0"/>
              <a:pPr/>
              <a:t>8</a:t>
            </a:fld>
            <a:endParaRPr lang="en-US" altLang="en-US"/>
          </a:p>
        </p:txBody>
      </p:sp>
    </p:spTree>
    <p:extLst>
      <p:ext uri="{BB962C8B-B14F-4D97-AF65-F5344CB8AC3E}">
        <p14:creationId xmlns:p14="http://schemas.microsoft.com/office/powerpoint/2010/main" val="38467774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6"/>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58938" y="2590800"/>
            <a:ext cx="2163141" cy="1661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2" name="Rectangle 2"/>
          <p:cNvSpPr>
            <a:spLocks noGrp="1" noChangeArrowheads="1"/>
          </p:cNvSpPr>
          <p:nvPr>
            <p:ph type="title" idx="4294967295"/>
          </p:nvPr>
        </p:nvSpPr>
        <p:spPr>
          <a:xfrm>
            <a:off x="381000" y="326232"/>
            <a:ext cx="8839200" cy="609600"/>
          </a:xfrm>
        </p:spPr>
        <p:txBody>
          <a:bodyPr>
            <a:normAutofit fontScale="90000"/>
          </a:bodyPr>
          <a:lstStyle/>
          <a:p>
            <a:pPr eaLnBrk="1" hangingPunct="1"/>
            <a:r>
              <a:rPr lang="en-US" altLang="en-US" dirty="0" smtClean="0"/>
              <a:t>Types of Outliers (</a:t>
            </a:r>
            <a:r>
              <a:rPr lang="en-US" altLang="en-US" dirty="0" smtClean="0"/>
              <a:t>III)</a:t>
            </a:r>
            <a:endParaRPr lang="en-US" altLang="en-US" dirty="0" smtClean="0"/>
          </a:p>
        </p:txBody>
      </p:sp>
      <p:sp>
        <p:nvSpPr>
          <p:cNvPr id="7173" name="Rectangle 3"/>
          <p:cNvSpPr>
            <a:spLocks noGrp="1" noChangeArrowheads="1"/>
          </p:cNvSpPr>
          <p:nvPr>
            <p:ph type="body" idx="4294967295"/>
          </p:nvPr>
        </p:nvSpPr>
        <p:spPr>
          <a:xfrm>
            <a:off x="76200" y="990600"/>
            <a:ext cx="7239000" cy="5638800"/>
          </a:xfrm>
        </p:spPr>
        <p:txBody>
          <a:bodyPr/>
          <a:lstStyle/>
          <a:p>
            <a:pPr eaLnBrk="1" hangingPunct="1">
              <a:lnSpc>
                <a:spcPct val="110000"/>
              </a:lnSpc>
            </a:pPr>
            <a:r>
              <a:rPr lang="en-US" altLang="en-US" sz="2800" b="1" dirty="0" smtClean="0"/>
              <a:t>Collective Outliers</a:t>
            </a:r>
          </a:p>
          <a:p>
            <a:pPr lvl="1" eaLnBrk="1" hangingPunct="1">
              <a:lnSpc>
                <a:spcPct val="110000"/>
              </a:lnSpc>
            </a:pPr>
            <a:r>
              <a:rPr lang="en-US" altLang="en-US" sz="2400" dirty="0" smtClean="0"/>
              <a:t>A subset of data objects </a:t>
            </a:r>
            <a:r>
              <a:rPr lang="en-US" altLang="en-US" sz="2400" b="1" i="1" u="sng" dirty="0" smtClean="0"/>
              <a:t>collectively</a:t>
            </a:r>
            <a:r>
              <a:rPr lang="en-US" altLang="en-US" sz="2400" b="1" u="sng" dirty="0" smtClean="0"/>
              <a:t> deviate</a:t>
            </a:r>
            <a:r>
              <a:rPr lang="en-US" altLang="en-US" sz="2400" b="1" dirty="0" smtClean="0"/>
              <a:t> </a:t>
            </a:r>
            <a:r>
              <a:rPr lang="en-US" altLang="en-US" sz="2400" dirty="0" smtClean="0"/>
              <a:t>significantly from the whole data set, even if the individual data objects may not be outliers</a:t>
            </a:r>
          </a:p>
          <a:p>
            <a:pPr lvl="1" eaLnBrk="1" hangingPunct="1">
              <a:lnSpc>
                <a:spcPct val="110000"/>
              </a:lnSpc>
            </a:pPr>
            <a:r>
              <a:rPr lang="en-US" altLang="en-US" sz="2400" dirty="0" smtClean="0"/>
              <a:t>Applications: E.g., </a:t>
            </a:r>
            <a:r>
              <a:rPr lang="en-US" altLang="en-US" sz="2400" i="1" dirty="0" smtClean="0"/>
              <a:t>intrusion detection</a:t>
            </a:r>
            <a:r>
              <a:rPr lang="en-US" altLang="en-US" sz="2400" dirty="0" smtClean="0"/>
              <a:t>: </a:t>
            </a:r>
          </a:p>
          <a:p>
            <a:pPr lvl="2" eaLnBrk="1" hangingPunct="1">
              <a:lnSpc>
                <a:spcPct val="110000"/>
              </a:lnSpc>
            </a:pPr>
            <a:r>
              <a:rPr lang="en-US" altLang="en-US" sz="2400" dirty="0" smtClean="0"/>
              <a:t>When a number of computers keep sending denial-of-service packages to each other </a:t>
            </a:r>
            <a:endParaRPr lang="en-US" altLang="en-US" sz="2400" dirty="0" smtClean="0"/>
          </a:p>
          <a:p>
            <a:pPr lvl="2" eaLnBrk="1" hangingPunct="1">
              <a:lnSpc>
                <a:spcPct val="110000"/>
              </a:lnSpc>
            </a:pPr>
            <a:r>
              <a:rPr lang="en-US" altLang="en-US" sz="2400" dirty="0"/>
              <a:t>Detection of collective outliers</a:t>
            </a:r>
          </a:p>
          <a:p>
            <a:pPr lvl="3" eaLnBrk="1" hangingPunct="1">
              <a:lnSpc>
                <a:spcPct val="110000"/>
              </a:lnSpc>
            </a:pPr>
            <a:r>
              <a:rPr lang="en-US" altLang="en-US" sz="2000" dirty="0"/>
              <a:t>Consider not only behavior of individual objects, but also that of groups of objects</a:t>
            </a:r>
          </a:p>
          <a:p>
            <a:pPr lvl="3" eaLnBrk="1" hangingPunct="1">
              <a:lnSpc>
                <a:spcPct val="110000"/>
              </a:lnSpc>
            </a:pPr>
            <a:r>
              <a:rPr lang="en-US" altLang="en-US" sz="2000" dirty="0"/>
              <a:t>Need to have the background knowledge on the relationship among data objects, such as a distance or similarity measure on objects.</a:t>
            </a:r>
          </a:p>
          <a:p>
            <a:pPr lvl="2" eaLnBrk="1" hangingPunct="1">
              <a:lnSpc>
                <a:spcPct val="110000"/>
              </a:lnSpc>
            </a:pPr>
            <a:endParaRPr lang="en-US" altLang="en-US" sz="2000" dirty="0" smtClean="0"/>
          </a:p>
        </p:txBody>
      </p:sp>
      <p:sp>
        <p:nvSpPr>
          <p:cNvPr id="7174" name="Text Box 8"/>
          <p:cNvSpPr txBox="1">
            <a:spLocks noChangeArrowheads="1"/>
          </p:cNvSpPr>
          <p:nvPr/>
        </p:nvSpPr>
        <p:spPr bwMode="auto">
          <a:xfrm>
            <a:off x="6751320" y="4306888"/>
            <a:ext cx="2362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spcBef>
                <a:spcPct val="50000"/>
              </a:spcBef>
            </a:pPr>
            <a:r>
              <a:rPr lang="en-US" altLang="en-US" sz="1800" dirty="0"/>
              <a:t>Collective Outlier</a:t>
            </a:r>
          </a:p>
        </p:txBody>
      </p:sp>
      <p:sp>
        <p:nvSpPr>
          <p:cNvPr id="2" name="Slide Number Placeholder 1"/>
          <p:cNvSpPr>
            <a:spLocks noGrp="1"/>
          </p:cNvSpPr>
          <p:nvPr>
            <p:ph type="sldNum" sz="quarter" idx="12"/>
          </p:nvPr>
        </p:nvSpPr>
        <p:spPr/>
        <p:txBody>
          <a:bodyPr/>
          <a:lstStyle/>
          <a:p>
            <a:fld id="{5F6A5BDC-0021-492F-A401-21E70EA4FB73}" type="slidenum">
              <a:rPr lang="en-US" altLang="en-US" smtClean="0"/>
              <a:pPr/>
              <a:t>9</a:t>
            </a:fld>
            <a:endParaRPr lang="en-US" altLang="en-US"/>
          </a:p>
        </p:txBody>
      </p:sp>
    </p:spTree>
    <p:extLst>
      <p:ext uri="{BB962C8B-B14F-4D97-AF65-F5344CB8AC3E}">
        <p14:creationId xmlns:p14="http://schemas.microsoft.com/office/powerpoint/2010/main" val="776190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10120</TotalTime>
  <Words>6154</Words>
  <Application>Microsoft Office PowerPoint</Application>
  <PresentationFormat>On-screen Show (4:3)</PresentationFormat>
  <Paragraphs>582</Paragraphs>
  <Slides>54</Slides>
  <Notes>51</Notes>
  <HiddenSlides>6</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方正舒体</vt:lpstr>
      <vt:lpstr>PMingLiU</vt:lpstr>
      <vt:lpstr>SimSun</vt:lpstr>
      <vt:lpstr>Arial</vt:lpstr>
      <vt:lpstr>Calibri</vt:lpstr>
      <vt:lpstr>Tahoma</vt:lpstr>
      <vt:lpstr>Times New Roman</vt:lpstr>
      <vt:lpstr>Wingdings</vt:lpstr>
      <vt:lpstr>Clarity</vt:lpstr>
      <vt:lpstr>CS 43105 Data Mining Techniques  Chapter 10 Anomaly/Outlier</vt:lpstr>
      <vt:lpstr>Recall: Density-Based Clustering: DBSCAN</vt:lpstr>
      <vt:lpstr>DBSCAN: Core, Border, and Noise Points</vt:lpstr>
      <vt:lpstr>PowerPoint Presentation</vt:lpstr>
      <vt:lpstr>Outline</vt:lpstr>
      <vt:lpstr>What Are Outliers?</vt:lpstr>
      <vt:lpstr>Types of Outliers (I)</vt:lpstr>
      <vt:lpstr>Types of Outliers (II)</vt:lpstr>
      <vt:lpstr>Types of Outliers (III)</vt:lpstr>
      <vt:lpstr>Challenges of Outlier Detection</vt:lpstr>
      <vt:lpstr>PowerPoint Presentation</vt:lpstr>
      <vt:lpstr>Classifications of Outlier Detection Methods</vt:lpstr>
      <vt:lpstr>Outlier Detection I: Supervised Methods</vt:lpstr>
      <vt:lpstr>Outlier Detection II: Unsupervised Methods </vt:lpstr>
      <vt:lpstr>Outlier Detection III: Semi-Supervised Methods </vt:lpstr>
      <vt:lpstr>Outlier Detection (1): Statistical Methods</vt:lpstr>
      <vt:lpstr>Outlier Detection (2): Proximity-Based Methods</vt:lpstr>
      <vt:lpstr>Outlier Detection (3): Clustering-Based Methods</vt:lpstr>
      <vt:lpstr>PowerPoint Presentation</vt:lpstr>
      <vt:lpstr>Statistical Approaches</vt:lpstr>
      <vt:lpstr>PowerPoint Presentation</vt:lpstr>
      <vt:lpstr>Proximity-Based Approaches: Distance-Based vs. Density-Based Outlier Detection</vt:lpstr>
      <vt:lpstr>Distance-Based Outlier Detection</vt:lpstr>
      <vt:lpstr>Distance-Based Outlier Detection (cont'd)</vt:lpstr>
      <vt:lpstr>Density-Based Outlier Detection</vt:lpstr>
      <vt:lpstr>Local Outlier Factor: LOF</vt:lpstr>
      <vt:lpstr>PowerPoint Presentation</vt:lpstr>
      <vt:lpstr>Clustering-Based Outlier Detection (1 &amp; 2): Not belong to any cluster, or far from the closest one</vt:lpstr>
      <vt:lpstr>PowerPoint Presentation</vt:lpstr>
      <vt:lpstr>Clustering-Based Method: Strength and Weakness</vt:lpstr>
      <vt:lpstr>PowerPoint Presentation</vt:lpstr>
      <vt:lpstr>Classification-Based Method I: One-Class Model</vt:lpstr>
      <vt:lpstr>Classification-Based Method II: Semi-Supervised Learning</vt:lpstr>
      <vt:lpstr>PowerPoint Presentation</vt:lpstr>
      <vt:lpstr>Mining Contextual Outliers I: Transform into   Conventional Outlier Detection</vt:lpstr>
      <vt:lpstr>Mining Contextual Outliers II: Modeling Normal Behavior with Respect to Contexts</vt:lpstr>
      <vt:lpstr>Mining Collective Outliers I: On the Set of “Structured Objects” </vt:lpstr>
      <vt:lpstr>Mining Collective Outliers II: Direct Modeling of the Expected Behavior of Structure Units</vt:lpstr>
      <vt:lpstr>PowerPoint Presentation</vt:lpstr>
      <vt:lpstr>Challenges for Outlier Detection in High-Dimensional Data</vt:lpstr>
      <vt:lpstr>Approach I: Extending Conventional Outlier Detection</vt:lpstr>
      <vt:lpstr>Approach II: Finding Outliers in Subspaces</vt:lpstr>
      <vt:lpstr>Approach III: Modeling High-Dimensional Outliers</vt:lpstr>
      <vt:lpstr>PowerPoint Presentation</vt:lpstr>
      <vt:lpstr>Summary</vt:lpstr>
      <vt:lpstr>References (I)</vt:lpstr>
      <vt:lpstr>References (2)</vt:lpstr>
      <vt:lpstr>References (3)</vt:lpstr>
      <vt:lpstr>Parametric Methods I: Detection Univariate Outliers Based on Normal Distribution</vt:lpstr>
      <vt:lpstr>Parametric Methods I: The Grubb’s Test</vt:lpstr>
      <vt:lpstr>Parametric Methods II: Detection of Multivariate Outliers</vt:lpstr>
      <vt:lpstr>Parametric Methods III: Using Mixture of Parametric Distributions</vt:lpstr>
      <vt:lpstr>Non-Parametric Methods: Detection Using Histogram</vt:lpstr>
      <vt:lpstr>Distance-Based Outlier Detection: A Grid-Based Method</vt:lpstr>
    </vt:vector>
  </TitlesOfParts>
  <Company>KSU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Introduction</dc:title>
  <dc:creator>KSU</dc:creator>
  <cp:lastModifiedBy>Lian, Xiang</cp:lastModifiedBy>
  <cp:revision>658</cp:revision>
  <dcterms:created xsi:type="dcterms:W3CDTF">2006-08-30T09:37:06Z</dcterms:created>
  <dcterms:modified xsi:type="dcterms:W3CDTF">2019-11-06T05:32:16Z</dcterms:modified>
</cp:coreProperties>
</file>