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2"/>
  </p:notesMasterIdLst>
  <p:handoutMasterIdLst>
    <p:handoutMasterId r:id="rId5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4" r:id="rId11"/>
    <p:sldId id="36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90" r:id="rId20"/>
    <p:sldId id="293" r:id="rId21"/>
    <p:sldId id="294" r:id="rId22"/>
    <p:sldId id="299" r:id="rId23"/>
    <p:sldId id="300" r:id="rId24"/>
    <p:sldId id="301" r:id="rId25"/>
    <p:sldId id="302" r:id="rId26"/>
    <p:sldId id="304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3" r:id="rId50"/>
    <p:sldId id="344" r:id="rId51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70981"/>
    <a:srgbClr val="CC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9" autoAdjust="0"/>
    <p:restoredTop sz="94118" autoAdjust="0"/>
  </p:normalViewPr>
  <p:slideViewPr>
    <p:cSldViewPr>
      <p:cViewPr varScale="1">
        <p:scale>
          <a:sx n="63" d="100"/>
          <a:sy n="63" d="100"/>
        </p:scale>
        <p:origin x="12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067444B-2999-496F-ADED-9904EBE1C2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B4FF69C-79C5-4702-BE4C-EC665519D9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206D1B-D27E-43A7-8F49-0B62910F1786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0263" cy="34798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3250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7" tIns="45745" rIns="91497" bIns="45745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References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Ian H. Witten,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Eibe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Frank, and Mark A. Hall. Data Mining: Practical Machine Learning Tools and Techniques: 3rd Edition. ISBN-13: 9780123748560,  Publisher: Elsevier Science, Publication date: 1/20/2011.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u="none" dirty="0">
                <a:solidFill>
                  <a:schemeClr val="tx1"/>
                </a:solidFill>
              </a:rPr>
              <a:t>https://hanj.cs.illinois.edu/bk3/bk3_slidesindex.htm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http://www.cs.kent.edu/~jin/DM11/DM11.html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1435A3F-4970-4166-987B-FEEC04AE8064}" type="slidenum">
              <a:rPr lang="en-US" altLang="en-US" sz="1200">
                <a:latin typeface="Times New Roman" panose="02020603050405020304" pitchFamily="18" charset="0"/>
              </a:rPr>
              <a:pPr algn="r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8166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1435A3F-4970-4166-987B-FEEC04AE8064}" type="slidenum">
              <a:rPr lang="en-US" altLang="en-US" sz="1200">
                <a:latin typeface="Times New Roman" panose="02020603050405020304" pitchFamily="18" charset="0"/>
              </a:rPr>
              <a:pPr algn="r"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6919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1188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E3321F5-163A-4E77-A376-1EBCD0D9B3E5}" type="slidenum">
              <a:rPr lang="en-US" altLang="en-US" sz="1200">
                <a:latin typeface="Times New Roman" panose="02020603050405020304" pitchFamily="18" charset="0"/>
              </a:rPr>
              <a:pPr algn="r"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741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BFF1179-533B-4D20-A6AF-4FDA52CFB147}" type="slidenum">
              <a:rPr lang="en-US" altLang="en-US" sz="1200">
                <a:latin typeface="Times New Roman" panose="02020603050405020304" pitchFamily="18" charset="0"/>
              </a:rPr>
              <a:pPr algn="r"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2943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0185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2394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991FC03-8BA7-42C7-AE76-3D29FE661A87}" type="slidenum">
              <a:rPr lang="en-US" altLang="en-US" sz="1200">
                <a:latin typeface="Times New Roman" panose="02020603050405020304" pitchFamily="18" charset="0"/>
              </a:rPr>
              <a:pPr algn="r"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9262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9961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5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AAA17FB-73C8-429E-8EDB-64F361C6CB53}" type="slidenum">
              <a:rPr lang="en-US" altLang="en-US" sz="1200">
                <a:latin typeface="Times New Roman" panose="02020603050405020304" pitchFamily="18" charset="0"/>
              </a:rPr>
              <a:pPr algn="r"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7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9E7C4E5-446B-47A9-8DF6-ECC07012A6B7}" type="slidenum">
              <a:rPr lang="en-US" altLang="en-US" sz="1200">
                <a:latin typeface="Times New Roman" panose="02020603050405020304" pitchFamily="18" charset="0"/>
              </a:rPr>
              <a:pPr algn="r"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6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2150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5537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5245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6" rIns="93172" bIns="46586" anchor="b"/>
          <a:lstStyle>
            <a:lvl1pPr defTabSz="8810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810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810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810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810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33B7F47-2F86-4A2C-B7DA-2B0F3D41183B}" type="slidenum">
              <a:rPr lang="zh-CN" altLang="en-US" sz="1300">
                <a:latin typeface="Times New Roman" panose="02020603050405020304" pitchFamily="18" charset="0"/>
                <a:cs typeface="Arial" panose="020B0604020202020204" pitchFamily="34" charset="0"/>
              </a:rPr>
              <a:pPr algn="r"/>
              <a:t>23</a:t>
            </a:fld>
            <a:endParaRPr lang="en-US" altLang="zh-CN" sz="13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6150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rIns="93172"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44135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8500"/>
            <a:ext cx="4646612" cy="348615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3569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8500"/>
            <a:ext cx="4646612" cy="348615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2654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8500"/>
            <a:ext cx="4646612" cy="348615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9804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B9C56EC-5CFD-4C3F-8EA7-5DC323D89689}" type="slidenum">
              <a:rPr lang="en-US" altLang="en-US" sz="1200">
                <a:latin typeface="Times New Roman" panose="02020603050405020304" pitchFamily="18" charset="0"/>
              </a:rPr>
              <a:pPr algn="r"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3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0779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717A15-E089-442A-AA8C-559D1B18990E}" type="slidenum">
              <a:rPr lang="en-US" altLang="en-US" sz="1200">
                <a:latin typeface="Times New Roman" panose="02020603050405020304" pitchFamily="18" charset="0"/>
              </a:rPr>
              <a:pPr algn="r"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8182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DA9D348-7335-40AC-B3ED-7E2570296569}" type="slidenum">
              <a:rPr lang="en-US" altLang="en-US" sz="1200">
                <a:latin typeface="Times New Roman" panose="02020603050405020304" pitchFamily="18" charset="0"/>
              </a:rPr>
              <a:pPr algn="r"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5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437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E2C5242-0245-4153-AC8C-B0B543F0D6B1}" type="slidenum">
              <a:rPr lang="en-US" altLang="en-US" sz="1200">
                <a:latin typeface="Times New Roman" panose="02020603050405020304" pitchFamily="18" charset="0"/>
              </a:rPr>
              <a:pPr algn="r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7696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45576E1-4AC2-410A-A0D6-6B303BD47D8A}" type="slidenum">
              <a:rPr lang="en-US" altLang="en-US" sz="1200">
                <a:latin typeface="Times New Roman" panose="02020603050405020304" pitchFamily="18" charset="0"/>
              </a:rPr>
              <a:pPr algn="r"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6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254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0936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A543423-2C6D-408C-A2E0-FA10D7E6A392}" type="slidenum">
              <a:rPr lang="en-US" altLang="en-US" sz="1200">
                <a:latin typeface="Times New Roman" panose="02020603050405020304" pitchFamily="18" charset="0"/>
              </a:rPr>
              <a:pPr algn="r"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8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19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3A971B3C-D430-4AF5-8B4A-F03C7EDE6645}" type="slidenum">
              <a:rPr lang="en-US" altLang="en-US" sz="1200">
                <a:latin typeface="Times New Roman" panose="02020603050405020304" pitchFamily="18" charset="0"/>
              </a:rPr>
              <a:pPr algn="r"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9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03494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96949BD-1559-48EE-9FAB-349C9E466702}" type="slidenum">
              <a:rPr lang="en-US" altLang="en-US" sz="1200">
                <a:latin typeface="Times New Roman" panose="02020603050405020304" pitchFamily="18" charset="0"/>
              </a:rPr>
              <a:pPr algn="r"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07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9575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84C0632-496B-4033-801A-723ECCFFB6BE}" type="slidenum">
              <a:rPr lang="en-US" altLang="en-US" sz="1200">
                <a:latin typeface="Times New Roman" panose="02020603050405020304" pitchFamily="18" charset="0"/>
              </a:rPr>
              <a:pPr algn="r"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17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8437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D6BF573-542F-4E85-843A-9FE604301291}" type="slidenum">
              <a:rPr lang="en-US" altLang="en-US" sz="1200">
                <a:latin typeface="Times New Roman" panose="02020603050405020304" pitchFamily="18" charset="0"/>
              </a:rPr>
              <a:pPr algn="r"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27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0663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95A60E9-7168-4BD9-B9FC-7ED640AB4211}" type="slidenum">
              <a:rPr lang="en-US" altLang="en-US" sz="1200">
                <a:latin typeface="Times New Roman" panose="02020603050405020304" pitchFamily="18" charset="0"/>
              </a:rPr>
              <a:pPr algn="r"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37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01607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73B9ACE-171C-4F27-AC81-297887DEE799}" type="slidenum">
              <a:rPr lang="en-US" altLang="en-US" sz="1200">
                <a:latin typeface="Times New Roman" panose="02020603050405020304" pitchFamily="18" charset="0"/>
              </a:rPr>
              <a:pPr algn="r"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4762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DEF9A1E-630D-4FF9-8D4F-BE66465C6666}" type="slidenum">
              <a:rPr lang="en-US" altLang="en-US" sz="1200">
                <a:latin typeface="Times New Roman" panose="02020603050405020304" pitchFamily="18" charset="0"/>
              </a:rPr>
              <a:pPr algn="r"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58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538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BED3E06-A26B-4562-BC8B-3B3017652DFC}" type="slidenum">
              <a:rPr lang="en-US" altLang="en-US" sz="1200">
                <a:latin typeface="Times New Roman" panose="02020603050405020304" pitchFamily="18" charset="0"/>
              </a:rPr>
              <a:pPr algn="r"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01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6A73FC6-6C98-4900-AA27-335469E4D4B4}" type="slidenum">
              <a:rPr lang="en-US" altLang="en-US" sz="1200">
                <a:latin typeface="Times New Roman" panose="02020603050405020304" pitchFamily="18" charset="0"/>
              </a:rPr>
              <a:pPr algn="r"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68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88343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3DFF924-9781-4373-ADDF-6731E2077349}" type="slidenum">
              <a:rPr lang="en-US" altLang="en-US" sz="1200">
                <a:latin typeface="Times New Roman" panose="02020603050405020304" pitchFamily="18" charset="0"/>
              </a:rPr>
              <a:pPr algn="r"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78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i="1" smtClean="0"/>
              <a:t>But, how to compute the similarity efficiently? Computing inner product of two N</a:t>
            </a:r>
            <a:r>
              <a:rPr lang="en-US" altLang="en-US" smtClean="0"/>
              <a:t>x</a:t>
            </a:r>
            <a:r>
              <a:rPr lang="en-US" altLang="en-US" i="1" smtClean="0"/>
              <a:t>N matrices is too expensive.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61765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32598EF-7EAB-4F0E-88CE-92A4665101E7}" type="slidenum">
              <a:rPr lang="en-US" altLang="en-US" sz="1200">
                <a:latin typeface="Times New Roman" panose="02020603050405020304" pitchFamily="18" charset="0"/>
              </a:rPr>
              <a:pPr algn="r"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88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 smtClean="0"/>
              <a:t>Very expensive to compute directly</a:t>
            </a:r>
          </a:p>
          <a:p>
            <a:r>
              <a:rPr lang="en-US" altLang="en-US" sz="1000" smtClean="0"/>
              <a:t>We convert it into another form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5361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569826B-A873-4450-AC8C-685A2E1249AE}" type="slidenum">
              <a:rPr lang="en-US" altLang="en-US" sz="1200">
                <a:latin typeface="Times New Roman" panose="02020603050405020304" pitchFamily="18" charset="0"/>
              </a:rPr>
              <a:pPr algn="r"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99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3451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0CCD127-2294-4F2C-83A7-5827085F519E}" type="slidenum">
              <a:rPr lang="en-US" altLang="en-US" sz="1200">
                <a:latin typeface="Times New Roman" panose="02020603050405020304" pitchFamily="18" charset="0"/>
              </a:rPr>
              <a:pPr algn="r"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09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08178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423593F-6493-4B40-9082-28C3418AC57A}" type="slidenum">
              <a:rPr lang="en-US" altLang="en-US" sz="1200">
                <a:latin typeface="Times New Roman" panose="02020603050405020304" pitchFamily="18" charset="0"/>
              </a:rPr>
              <a:pPr algn="r"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19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4695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49A322C-A6EF-45E3-9390-978FD2D9342D}" type="slidenum">
              <a:rPr lang="en-US" altLang="en-US" sz="1200">
                <a:latin typeface="Times New Roman" panose="02020603050405020304" pitchFamily="18" charset="0"/>
              </a:rPr>
              <a:pPr algn="r"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29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39344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71EA569-ABFE-4968-9664-468C7F61ADB6}" type="slidenum">
              <a:rPr lang="en-US" altLang="en-US" sz="1200">
                <a:latin typeface="Times New Roman" panose="02020603050405020304" pitchFamily="18" charset="0"/>
              </a:rPr>
              <a:pPr algn="r"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40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08345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3FB5337-1F49-4A9E-913F-923F4DD50B40}" type="slidenum">
              <a:rPr lang="en-US" altLang="en-US" sz="1200">
                <a:latin typeface="Times New Roman" panose="02020603050405020304" pitchFamily="18" charset="0"/>
              </a:rPr>
              <a:pPr algn="r"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6150"/>
          </a:xfrm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24690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2695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395549D9-813E-4ED1-A6B6-27D29EB4C9A1}" type="slidenum">
              <a:rPr lang="en-US" altLang="en-US" sz="1200">
                <a:latin typeface="Times New Roman" panose="02020603050405020304" pitchFamily="18" charset="0"/>
              </a:rPr>
              <a:pPr algn="r"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739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EB1BDA9-EF71-4FD7-9261-429AB4E01B3D}" type="slidenum">
              <a:rPr lang="en-US" altLang="en-US" sz="1200">
                <a:latin typeface="Times New Roman" panose="02020603050405020304" pitchFamily="18" charset="0"/>
              </a:rPr>
              <a:pPr algn="r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403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84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443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5D0BED7-EF62-4D22-8C8C-B86A05DBEE75}" type="slidenum">
              <a:rPr lang="en-US" altLang="en-US" sz="1200">
                <a:latin typeface="Times New Roman" panose="02020603050405020304" pitchFamily="18" charset="0"/>
              </a:rPr>
              <a:pPr algn="r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617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42DEC-0FC3-4648-B23A-7B6467A40F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15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CF41B-EE18-4601-A653-53A40EAE9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61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3F437-37F4-48C3-B50B-66CA0AAB0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4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32751-6A04-4D5B-A4E5-21C3D9E88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B9F4A-9DA5-4E43-8170-22AA96DBB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56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C528-2C6A-4618-82C1-041D6C5B3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49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738FA-29EC-401D-B874-E07FA6D31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F9DA2-A24D-4E00-914D-988211E7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A5BDC-0021-492F-A401-21E70EA4F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0AA0B-8A44-49DB-91A0-9372B2279A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50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EF03-7502-4AB2-A2FA-6A67D5F43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3A2A3A2C-93A2-4D33-8A60-C30C2D29E5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6" r:id="rId2"/>
    <p:sldLayoutId id="2147483734" r:id="rId3"/>
    <p:sldLayoutId id="2147483727" r:id="rId4"/>
    <p:sldLayoutId id="2147483735" r:id="rId5"/>
    <p:sldLayoutId id="2147483728" r:id="rId6"/>
    <p:sldLayoutId id="2147483729" r:id="rId7"/>
    <p:sldLayoutId id="2147483736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an@ken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kent.edu/~xli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43.e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0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2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763000" cy="1295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 43105 Data Mining Techniques </a:t>
            </a:r>
            <a:b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Clustering (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4070D-7D9E-48E7-8B3C-B56B85A43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697" y="3733800"/>
            <a:ext cx="6184605" cy="250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Xiang Lian</a:t>
            </a:r>
          </a:p>
          <a:p>
            <a:pPr marL="0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marL="0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Kent State University</a:t>
            </a:r>
          </a:p>
          <a:p>
            <a:pPr marL="0" indent="0" algn="ctr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xlian@kent.edu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http://www.cs.kent.edu/~xlian/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3C14D-87C5-43B5-8C90-B6066EF7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EBE19EB-8C6D-4707-8905-46B820922421}" type="slidenum">
              <a:rPr lang="en-US" altLang="en-US" sz="1200"/>
              <a:pPr algn="r" eaLnBrk="1" hangingPunct="1"/>
              <a:t>10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8534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Clustering High-Dimensional Data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5486400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altLang="en-US" sz="2800" dirty="0" smtClean="0"/>
              <a:t>Clustering high-dimensional data (How high is high-D in clustering?)</a:t>
            </a:r>
          </a:p>
          <a:p>
            <a:pPr lvl="1" eaLnBrk="1" hangingPunct="1">
              <a:spcAft>
                <a:spcPts val="300"/>
              </a:spcAft>
            </a:pPr>
            <a:r>
              <a:rPr lang="en-US" altLang="en-US" sz="2400" dirty="0" smtClean="0"/>
              <a:t>Many applications: text documents, DNA micro-array data</a:t>
            </a:r>
          </a:p>
          <a:p>
            <a:pPr lvl="1" eaLnBrk="1" hangingPunct="1">
              <a:spcAft>
                <a:spcPts val="300"/>
              </a:spcAft>
            </a:pPr>
            <a:r>
              <a:rPr lang="en-US" altLang="en-US" sz="2400" dirty="0" smtClean="0"/>
              <a:t>Major challenges: </a:t>
            </a:r>
          </a:p>
          <a:p>
            <a:pPr lvl="2" eaLnBrk="1" hangingPunct="1">
              <a:spcAft>
                <a:spcPts val="300"/>
              </a:spcAft>
            </a:pPr>
            <a:r>
              <a:rPr lang="en-US" altLang="en-US" sz="2000" dirty="0" smtClean="0"/>
              <a:t>Many irrelevant dimensions may mask clusters</a:t>
            </a:r>
          </a:p>
          <a:p>
            <a:pPr lvl="2" eaLnBrk="1" hangingPunct="1">
              <a:spcAft>
                <a:spcPts val="300"/>
              </a:spcAft>
            </a:pPr>
            <a:r>
              <a:rPr lang="en-US" altLang="en-US" sz="2000" dirty="0" smtClean="0"/>
              <a:t>Distance measure becomes meaningless</a:t>
            </a:r>
            <a:r>
              <a:rPr lang="en-US" altLang="en-US" sz="2000" dirty="0" smtClean="0">
                <a:cs typeface="Tahoma" panose="020B0604030504040204" pitchFamily="34" charset="0"/>
              </a:rPr>
              <a:t>—due to </a:t>
            </a:r>
            <a:r>
              <a:rPr lang="en-US" altLang="en-US" sz="2000" dirty="0" err="1" smtClean="0"/>
              <a:t>equi</a:t>
            </a:r>
            <a:r>
              <a:rPr lang="en-US" altLang="en-US" sz="2000" dirty="0" smtClean="0"/>
              <a:t>-distance</a:t>
            </a:r>
          </a:p>
          <a:p>
            <a:pPr lvl="2" eaLnBrk="1" hangingPunct="1">
              <a:spcAft>
                <a:spcPts val="300"/>
              </a:spcAft>
            </a:pPr>
            <a:r>
              <a:rPr lang="en-US" altLang="en-US" sz="2000" dirty="0" smtClean="0"/>
              <a:t>Clusters may exist only in some </a:t>
            </a:r>
            <a:r>
              <a:rPr lang="en-US" altLang="en-US" sz="2000" dirty="0" smtClean="0"/>
              <a:t>subspaces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0493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EBE19EB-8C6D-4707-8905-46B820922421}" type="slidenum">
              <a:rPr lang="en-US" altLang="en-US" sz="1200"/>
              <a:pPr algn="r" eaLnBrk="1" hangingPunct="1"/>
              <a:t>11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534400" cy="1295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Clustering High-Dimensional </a:t>
            </a:r>
            <a:r>
              <a:rPr lang="en-US" altLang="en-US" dirty="0" smtClean="0"/>
              <a:t>Data (cont'd)</a:t>
            </a:r>
            <a:endParaRPr lang="en-US" altLang="en-US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752600"/>
            <a:ext cx="8610600" cy="5029200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altLang="en-US" sz="2800" dirty="0" smtClean="0"/>
              <a:t>Methods</a:t>
            </a:r>
            <a:endParaRPr lang="en-US" altLang="en-US" sz="2800" dirty="0" smtClean="0"/>
          </a:p>
          <a:p>
            <a:pPr lvl="1">
              <a:spcAft>
                <a:spcPts val="300"/>
              </a:spcAft>
            </a:pPr>
            <a:r>
              <a:rPr lang="en-US" altLang="en-US" sz="2400" b="1" dirty="0" smtClean="0"/>
              <a:t>Subspace-clustering</a:t>
            </a:r>
            <a:r>
              <a:rPr lang="en-US" altLang="en-US" sz="2400" dirty="0" smtClean="0"/>
              <a:t>:  Search for clusters existing in subspaces of the given high dimensional data space</a:t>
            </a:r>
          </a:p>
          <a:p>
            <a:pPr lvl="2">
              <a:spcAft>
                <a:spcPts val="300"/>
              </a:spcAft>
            </a:pPr>
            <a:r>
              <a:rPr lang="en-US" altLang="en-US" sz="2000" dirty="0" smtClean="0"/>
              <a:t>CLIQUE, </a:t>
            </a:r>
            <a:r>
              <a:rPr lang="en-US" altLang="en-US" sz="2000" dirty="0" err="1" smtClean="0"/>
              <a:t>ProClus</a:t>
            </a:r>
            <a:r>
              <a:rPr lang="en-US" altLang="en-US" sz="2000" dirty="0" smtClean="0"/>
              <a:t>, and bi-clustering approaches</a:t>
            </a:r>
          </a:p>
          <a:p>
            <a:pPr lvl="1">
              <a:spcAft>
                <a:spcPts val="300"/>
              </a:spcAft>
            </a:pPr>
            <a:r>
              <a:rPr lang="en-US" altLang="en-US" sz="2400" b="1" dirty="0" smtClean="0"/>
              <a:t>Dimensionality reduction approaches</a:t>
            </a:r>
            <a:r>
              <a:rPr lang="en-US" altLang="en-US" sz="2400" dirty="0" smtClean="0"/>
              <a:t>: Construct a much lower dimensional space and search for clusters there (may construct new dimensions by combining some dimensions in the original data)</a:t>
            </a:r>
          </a:p>
          <a:p>
            <a:pPr lvl="2">
              <a:spcAft>
                <a:spcPts val="300"/>
              </a:spcAft>
            </a:pPr>
            <a:r>
              <a:rPr lang="en-US" altLang="en-US" sz="2000" dirty="0" smtClean="0"/>
              <a:t>Dimensionality reduction methods and 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235561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219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Traditional Distance Measures May Not Be Effective on High-D Data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r>
              <a:rPr lang="en-US" altLang="en-US" dirty="0" smtClean="0"/>
              <a:t>Traditional distance measure could be dominated by noises in many dimensions</a:t>
            </a:r>
          </a:p>
          <a:p>
            <a:r>
              <a:rPr lang="en-US" altLang="en-US" dirty="0" smtClean="0"/>
              <a:t>Ex. Which pairs of customers are more similar?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dirty="0" smtClean="0"/>
              <a:t>By Euclidean distance, we get, </a:t>
            </a:r>
          </a:p>
          <a:p>
            <a:endParaRPr lang="en-US" altLang="en-US" sz="2000" dirty="0" smtClean="0"/>
          </a:p>
          <a:p>
            <a:pPr lvl="1"/>
            <a:r>
              <a:rPr lang="en-US" altLang="en-US" sz="2000" dirty="0" smtClean="0"/>
              <a:t>despite Ada and Cathy look more similar</a:t>
            </a:r>
          </a:p>
          <a:p>
            <a:r>
              <a:rPr lang="en-US" altLang="en-US" dirty="0" smtClean="0"/>
              <a:t>Clustering should not only consider dimensions but also attributes (features)</a:t>
            </a:r>
          </a:p>
          <a:p>
            <a:pPr lvl="1" eaLnBrk="1" hangingPunct="1"/>
            <a:r>
              <a:rPr lang="en-US" altLang="en-US" sz="2000" dirty="0" smtClean="0"/>
              <a:t>Feature transformation: effective if most dimensions are relevant (PCA &amp; SVD useful when features are highly correlated/redundant)</a:t>
            </a:r>
          </a:p>
          <a:p>
            <a:pPr lvl="1" eaLnBrk="1" hangingPunct="1"/>
            <a:r>
              <a:rPr lang="en-US" altLang="en-US" sz="2000" dirty="0" smtClean="0"/>
              <a:t>Feature selection: useful to find a subspace where the data have nice clusters</a:t>
            </a:r>
          </a:p>
          <a:p>
            <a:pPr lvl="1"/>
            <a:endParaRPr lang="en-US" altLang="en-US" sz="2000" dirty="0" smtClean="0"/>
          </a:p>
          <a:p>
            <a:endParaRPr lang="en-US" altLang="en-US" sz="2000" dirty="0" smtClean="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412D25D-6023-4CDA-86C3-9A0342C3DC13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048375" cy="110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962401"/>
            <a:ext cx="7753350" cy="34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18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1322289-876B-433D-BAD6-61237E7D11E2}" type="slidenum">
              <a:rPr lang="en-US" altLang="en-US" sz="1200"/>
              <a:pPr algn="r" eaLnBrk="1" hangingPunct="1"/>
              <a:t>13</a:t>
            </a:fld>
            <a:endParaRPr lang="en-US" altLang="en-US" sz="1200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0"/>
            <a:ext cx="2828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33375"/>
            <a:ext cx="67056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The Curse of Dimensionality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2000" dirty="0" smtClean="0"/>
              <a:t>(</a:t>
            </a:r>
            <a:r>
              <a:rPr lang="en-US" altLang="en-US" sz="2000" dirty="0" smtClean="0"/>
              <a:t>graphs adapted from Parsons et al. KDD Explorations 2004)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" y="1257300"/>
            <a:ext cx="6400800" cy="5410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latin typeface="+mj-lt"/>
              </a:rPr>
              <a:t>Data in only one dimension is relatively packed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latin typeface="+mj-lt"/>
              </a:rPr>
              <a:t>Adding a dimension “stretch” the  points across that dimension, making them further apart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latin typeface="+mj-lt"/>
              </a:rPr>
              <a:t>Adding more dimensions will make the points further apart</a:t>
            </a:r>
            <a:r>
              <a:rPr lang="en-US" altLang="en-US" sz="2800" dirty="0" smtClean="0">
                <a:latin typeface="+mj-lt"/>
                <a:cs typeface="Tahoma" panose="020B0604030504040204" pitchFamily="34" charset="0"/>
              </a:rPr>
              <a:t>—high dimensional data is extremely sparse</a:t>
            </a:r>
            <a:endParaRPr lang="en-US" altLang="en-US" sz="2800" dirty="0" smtClean="0">
              <a:latin typeface="+mj-lt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latin typeface="+mj-lt"/>
              </a:rPr>
              <a:t>Distance measure becomes meaningless</a:t>
            </a:r>
            <a:r>
              <a:rPr lang="en-US" altLang="en-US" sz="2800" dirty="0" smtClean="0">
                <a:latin typeface="+mj-lt"/>
                <a:cs typeface="Tahoma" panose="020B0604030504040204" pitchFamily="34" charset="0"/>
              </a:rPr>
              <a:t>—due to </a:t>
            </a:r>
            <a:r>
              <a:rPr lang="en-US" altLang="en-US" sz="2800" dirty="0" err="1" smtClean="0">
                <a:latin typeface="+mj-lt"/>
              </a:rPr>
              <a:t>equi</a:t>
            </a:r>
            <a:r>
              <a:rPr lang="en-US" altLang="en-US" sz="2800" dirty="0" smtClean="0">
                <a:latin typeface="+mj-lt"/>
              </a:rPr>
              <a:t>-distance</a:t>
            </a:r>
          </a:p>
        </p:txBody>
      </p:sp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52575"/>
            <a:ext cx="2876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24300"/>
            <a:ext cx="27432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87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E6D8702-B339-4C20-87F6-476D9DFBACD5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4625"/>
            <a:ext cx="24384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304800"/>
            <a:ext cx="61722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dirty="0" smtClean="0"/>
              <a:t>Why Subspace Clustering?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1800" dirty="0" smtClean="0"/>
              <a:t>(adapted from Parsons et al. SIGKDD Explorations 2004)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0800" y="1066800"/>
            <a:ext cx="6477000" cy="91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Clusters may exist only in some subspaces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Subspace-clustering: find clusters in all the subspaces</a:t>
            </a:r>
          </a:p>
        </p:txBody>
      </p: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6488"/>
            <a:ext cx="24384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36800"/>
            <a:ext cx="25146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2293937"/>
            <a:ext cx="2562225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45013"/>
            <a:ext cx="2667000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2743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8975"/>
            <a:ext cx="2819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34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Subspace Clustering Methods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smtClean="0"/>
              <a:t>Subspace search methods: Search various subspaces to find clusters </a:t>
            </a:r>
          </a:p>
          <a:p>
            <a:pPr lvl="1">
              <a:lnSpc>
                <a:spcPct val="130000"/>
              </a:lnSpc>
            </a:pPr>
            <a:r>
              <a:rPr lang="en-US" altLang="en-US" sz="2400" smtClean="0"/>
              <a:t>Bottom-up approaches</a:t>
            </a:r>
          </a:p>
          <a:p>
            <a:pPr lvl="1">
              <a:lnSpc>
                <a:spcPct val="130000"/>
              </a:lnSpc>
            </a:pPr>
            <a:r>
              <a:rPr lang="en-US" altLang="en-US" sz="2400" smtClean="0"/>
              <a:t>Top-down approaches</a:t>
            </a:r>
          </a:p>
          <a:p>
            <a:pPr>
              <a:lnSpc>
                <a:spcPct val="130000"/>
              </a:lnSpc>
            </a:pPr>
            <a:r>
              <a:rPr lang="en-US" altLang="en-US" sz="2400" smtClean="0"/>
              <a:t>Correlation-based clustering methods</a:t>
            </a:r>
          </a:p>
          <a:p>
            <a:pPr lvl="1">
              <a:lnSpc>
                <a:spcPct val="130000"/>
              </a:lnSpc>
            </a:pPr>
            <a:r>
              <a:rPr lang="en-US" altLang="en-US" sz="2400" smtClean="0"/>
              <a:t>E.g., PCA based approaches</a:t>
            </a:r>
          </a:p>
          <a:p>
            <a:pPr>
              <a:lnSpc>
                <a:spcPct val="130000"/>
              </a:lnSpc>
            </a:pPr>
            <a:r>
              <a:rPr lang="en-US" altLang="en-US" sz="2400" smtClean="0"/>
              <a:t>Bi-clustering methods</a:t>
            </a:r>
          </a:p>
          <a:p>
            <a:pPr lvl="1">
              <a:lnSpc>
                <a:spcPct val="130000"/>
              </a:lnSpc>
            </a:pPr>
            <a:r>
              <a:rPr lang="en-US" altLang="en-US" sz="2400" smtClean="0"/>
              <a:t>Optimization-based methods</a:t>
            </a:r>
          </a:p>
          <a:p>
            <a:pPr lvl="1">
              <a:lnSpc>
                <a:spcPct val="130000"/>
              </a:lnSpc>
            </a:pPr>
            <a:r>
              <a:rPr lang="en-US" altLang="en-US" sz="2400" smtClean="0"/>
              <a:t>Enumeration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58505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>
          <a:xfrm>
            <a:off x="228600" y="213836"/>
            <a:ext cx="8458200" cy="1295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Subspace Clustering Method (I): Subspace Search Methods</a:t>
            </a:r>
          </a:p>
        </p:txBody>
      </p:sp>
      <p:sp>
        <p:nvSpPr>
          <p:cNvPr id="34819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054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200"/>
              </a:spcAft>
            </a:pPr>
            <a:r>
              <a:rPr lang="en-US" altLang="en-US" dirty="0" smtClean="0"/>
              <a:t>Search various subspaces to find clusters </a:t>
            </a:r>
          </a:p>
          <a:p>
            <a:pPr>
              <a:lnSpc>
                <a:spcPct val="110000"/>
              </a:lnSpc>
              <a:spcAft>
                <a:spcPts val="200"/>
              </a:spcAft>
            </a:pPr>
            <a:r>
              <a:rPr lang="en-US" altLang="en-US" i="1" dirty="0" smtClean="0"/>
              <a:t>Bottom-up approaches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altLang="en-US" sz="2000" dirty="0" smtClean="0"/>
              <a:t>Start from low-D subspaces and search higher-D subspaces only when there may be clusters in such subspaces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altLang="en-US" sz="2000" dirty="0" smtClean="0"/>
              <a:t>Various pruning techniques to reduce the number of higher-D subspaces to be searched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altLang="en-US" sz="2000" dirty="0" smtClean="0"/>
              <a:t>Ex. CLIQUE (Agrawal et al. 1998)</a:t>
            </a:r>
          </a:p>
          <a:p>
            <a:pPr>
              <a:lnSpc>
                <a:spcPct val="110000"/>
              </a:lnSpc>
              <a:spcAft>
                <a:spcPts val="200"/>
              </a:spcAft>
            </a:pPr>
            <a:r>
              <a:rPr lang="en-US" altLang="en-US" i="1" dirty="0" smtClean="0"/>
              <a:t>Top-down approaches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altLang="en-US" sz="2000" dirty="0" smtClean="0"/>
              <a:t>Start from full space and search smaller subspaces recursively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altLang="en-US" sz="2000" dirty="0" smtClean="0"/>
              <a:t>Effective only if the </a:t>
            </a:r>
            <a:r>
              <a:rPr lang="en-US" altLang="en-US" sz="2000" i="1" dirty="0" smtClean="0"/>
              <a:t>locality assumption </a:t>
            </a:r>
            <a:r>
              <a:rPr lang="en-US" altLang="en-US" sz="2000" dirty="0" smtClean="0"/>
              <a:t>holds: restricts that the subspace of a cluster can be determined by the local neighborhood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altLang="en-US" sz="2000" dirty="0" smtClean="0"/>
              <a:t>Ex. PROCLUS (Aggarwal et al. 1999): a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-</a:t>
            </a:r>
            <a:r>
              <a:rPr lang="en-US" altLang="en-US" sz="2000" dirty="0" err="1" smtClean="0"/>
              <a:t>medoid</a:t>
            </a:r>
            <a:r>
              <a:rPr lang="en-US" altLang="en-US" sz="2000" dirty="0" smtClean="0"/>
              <a:t>-like method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6727BC6-6D67-4608-9821-3531E27A6BD8}" type="slidenum">
              <a:rPr lang="en-US" altLang="en-US" sz="1200" b="1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110F260-7E62-4965-AC3E-DFDE45AA4CC8}" type="slidenum">
              <a:rPr lang="en-US" altLang="en-US" sz="1200"/>
              <a:pPr algn="r" eaLnBrk="1" hangingPunct="1"/>
              <a:t>17</a:t>
            </a:fld>
            <a:endParaRPr lang="en-US" altLang="en-US" sz="1200"/>
          </a:p>
        </p:txBody>
      </p:sp>
      <p:grpSp>
        <p:nvGrpSpPr>
          <p:cNvPr id="35843" name="Group 160"/>
          <p:cNvGrpSpPr>
            <a:grpSpLocks/>
          </p:cNvGrpSpPr>
          <p:nvPr/>
        </p:nvGrpSpPr>
        <p:grpSpPr bwMode="auto">
          <a:xfrm>
            <a:off x="858838" y="1124585"/>
            <a:ext cx="7980362" cy="5718175"/>
            <a:chOff x="145" y="98"/>
            <a:chExt cx="5268" cy="4078"/>
          </a:xfrm>
        </p:grpSpPr>
        <p:sp>
          <p:nvSpPr>
            <p:cNvPr id="35845" name="Text Box 2"/>
            <p:cNvSpPr txBox="1">
              <a:spLocks noChangeArrowheads="1"/>
            </p:cNvSpPr>
            <p:nvPr/>
          </p:nvSpPr>
          <p:spPr bwMode="auto">
            <a:xfrm rot="-5400000">
              <a:off x="13" y="232"/>
              <a:ext cx="6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</a:rPr>
                <a:t>Salary (10,000</a:t>
              </a:r>
              <a:r>
                <a:rPr lang="en-US" altLang="en-US" sz="1800">
                  <a:latin typeface="Times New Roman" panose="02020603050405020304" pitchFamily="18" charset="0"/>
                </a:rPr>
                <a:t>)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46" name="Rectangle 3" descr="25%"/>
            <p:cNvSpPr>
              <a:spLocks noChangeArrowheads="1"/>
            </p:cNvSpPr>
            <p:nvPr/>
          </p:nvSpPr>
          <p:spPr bwMode="auto">
            <a:xfrm>
              <a:off x="1344" y="886"/>
              <a:ext cx="576" cy="333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47" name="Rectangle 4" descr="25%"/>
            <p:cNvSpPr>
              <a:spLocks noChangeArrowheads="1"/>
            </p:cNvSpPr>
            <p:nvPr/>
          </p:nvSpPr>
          <p:spPr bwMode="auto">
            <a:xfrm>
              <a:off x="960" y="697"/>
              <a:ext cx="768" cy="333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768" y="864"/>
              <a:ext cx="1536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49" name="Line 6"/>
            <p:cNvSpPr>
              <a:spLocks noChangeShapeType="1"/>
            </p:cNvSpPr>
            <p:nvPr/>
          </p:nvSpPr>
          <p:spPr bwMode="auto">
            <a:xfrm>
              <a:off x="1536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0" name="Line 7"/>
            <p:cNvSpPr>
              <a:spLocks noChangeShapeType="1"/>
            </p:cNvSpPr>
            <p:nvPr/>
          </p:nvSpPr>
          <p:spPr bwMode="auto">
            <a:xfrm>
              <a:off x="1920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1" name="Line 8"/>
            <p:cNvSpPr>
              <a:spLocks noChangeShapeType="1"/>
            </p:cNvSpPr>
            <p:nvPr/>
          </p:nvSpPr>
          <p:spPr bwMode="auto">
            <a:xfrm>
              <a:off x="1152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2" name="Line 9"/>
            <p:cNvSpPr>
              <a:spLocks noChangeShapeType="1"/>
            </p:cNvSpPr>
            <p:nvPr/>
          </p:nvSpPr>
          <p:spPr bwMode="auto">
            <a:xfrm>
              <a:off x="2112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3" name="Line 10"/>
            <p:cNvSpPr>
              <a:spLocks noChangeShapeType="1"/>
            </p:cNvSpPr>
            <p:nvPr/>
          </p:nvSpPr>
          <p:spPr bwMode="auto">
            <a:xfrm>
              <a:off x="1728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4" name="Line 11"/>
            <p:cNvSpPr>
              <a:spLocks noChangeShapeType="1"/>
            </p:cNvSpPr>
            <p:nvPr/>
          </p:nvSpPr>
          <p:spPr bwMode="auto">
            <a:xfrm>
              <a:off x="1344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5" name="Line 12"/>
            <p:cNvSpPr>
              <a:spLocks noChangeShapeType="1"/>
            </p:cNvSpPr>
            <p:nvPr/>
          </p:nvSpPr>
          <p:spPr bwMode="auto">
            <a:xfrm>
              <a:off x="960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6" name="Line 13"/>
            <p:cNvSpPr>
              <a:spLocks noChangeShapeType="1"/>
            </p:cNvSpPr>
            <p:nvPr/>
          </p:nvSpPr>
          <p:spPr bwMode="auto">
            <a:xfrm rot="16200000" flipH="1">
              <a:off x="1537" y="289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7" name="Line 14"/>
            <p:cNvSpPr>
              <a:spLocks noChangeShapeType="1"/>
            </p:cNvSpPr>
            <p:nvPr/>
          </p:nvSpPr>
          <p:spPr bwMode="auto">
            <a:xfrm rot="16200000" flipH="1">
              <a:off x="1535" y="673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8" name="Line 15"/>
            <p:cNvSpPr>
              <a:spLocks noChangeShapeType="1"/>
            </p:cNvSpPr>
            <p:nvPr/>
          </p:nvSpPr>
          <p:spPr bwMode="auto">
            <a:xfrm rot="16200000" flipH="1">
              <a:off x="1535" y="97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9" name="Line 16"/>
            <p:cNvSpPr>
              <a:spLocks noChangeShapeType="1"/>
            </p:cNvSpPr>
            <p:nvPr/>
          </p:nvSpPr>
          <p:spPr bwMode="auto">
            <a:xfrm rot="16200000" flipH="1">
              <a:off x="1535" y="-287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60" name="Line 17"/>
            <p:cNvSpPr>
              <a:spLocks noChangeShapeType="1"/>
            </p:cNvSpPr>
            <p:nvPr/>
          </p:nvSpPr>
          <p:spPr bwMode="auto">
            <a:xfrm rot="16200000" flipH="1">
              <a:off x="1535" y="-95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61" name="Line 18"/>
            <p:cNvSpPr>
              <a:spLocks noChangeShapeType="1"/>
            </p:cNvSpPr>
            <p:nvPr/>
          </p:nvSpPr>
          <p:spPr bwMode="auto">
            <a:xfrm rot="16200000" flipH="1">
              <a:off x="1535" y="481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62" name="Line 19"/>
            <p:cNvSpPr>
              <a:spLocks noChangeShapeType="1"/>
            </p:cNvSpPr>
            <p:nvPr/>
          </p:nvSpPr>
          <p:spPr bwMode="auto">
            <a:xfrm rot="16200000" flipH="1">
              <a:off x="1535" y="865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63" name="Text Box 20"/>
            <p:cNvSpPr txBox="1">
              <a:spLocks noChangeArrowheads="1"/>
            </p:cNvSpPr>
            <p:nvPr/>
          </p:nvSpPr>
          <p:spPr bwMode="auto">
            <a:xfrm>
              <a:off x="624" y="1824"/>
              <a:ext cx="27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64" name="Text Box 21"/>
            <p:cNvSpPr txBox="1">
              <a:spLocks noChangeArrowheads="1"/>
            </p:cNvSpPr>
            <p:nvPr/>
          </p:nvSpPr>
          <p:spPr bwMode="auto">
            <a:xfrm>
              <a:off x="1036" y="1824"/>
              <a:ext cx="27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30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65" name="Text Box 22"/>
            <p:cNvSpPr txBox="1">
              <a:spLocks noChangeArrowheads="1"/>
            </p:cNvSpPr>
            <p:nvPr/>
          </p:nvSpPr>
          <p:spPr bwMode="auto">
            <a:xfrm>
              <a:off x="1420" y="1824"/>
              <a:ext cx="2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40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66" name="Text Box 23"/>
            <p:cNvSpPr txBox="1">
              <a:spLocks noChangeArrowheads="1"/>
            </p:cNvSpPr>
            <p:nvPr/>
          </p:nvSpPr>
          <p:spPr bwMode="auto">
            <a:xfrm>
              <a:off x="1804" y="1824"/>
              <a:ext cx="27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50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67" name="Text Box 24"/>
            <p:cNvSpPr txBox="1">
              <a:spLocks noChangeArrowheads="1"/>
            </p:cNvSpPr>
            <p:nvPr/>
          </p:nvSpPr>
          <p:spPr bwMode="auto">
            <a:xfrm>
              <a:off x="2189" y="1824"/>
              <a:ext cx="27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60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68" name="Text Box 25"/>
            <p:cNvSpPr txBox="1">
              <a:spLocks noChangeArrowheads="1"/>
            </p:cNvSpPr>
            <p:nvPr/>
          </p:nvSpPr>
          <p:spPr bwMode="auto">
            <a:xfrm>
              <a:off x="2323" y="1689"/>
              <a:ext cx="331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age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69" name="Text Box 26"/>
            <p:cNvSpPr txBox="1">
              <a:spLocks noChangeArrowheads="1"/>
            </p:cNvSpPr>
            <p:nvPr/>
          </p:nvSpPr>
          <p:spPr bwMode="auto">
            <a:xfrm rot="-5400000">
              <a:off x="543" y="727"/>
              <a:ext cx="21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70" name="Text Box 27"/>
            <p:cNvSpPr txBox="1">
              <a:spLocks noChangeArrowheads="1"/>
            </p:cNvSpPr>
            <p:nvPr/>
          </p:nvSpPr>
          <p:spPr bwMode="auto">
            <a:xfrm rot="-5400000">
              <a:off x="544" y="920"/>
              <a:ext cx="21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71" name="Text Box 28"/>
            <p:cNvSpPr txBox="1">
              <a:spLocks noChangeArrowheads="1"/>
            </p:cNvSpPr>
            <p:nvPr/>
          </p:nvSpPr>
          <p:spPr bwMode="auto">
            <a:xfrm rot="-5400000">
              <a:off x="544" y="1117"/>
              <a:ext cx="21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72" name="Text Box 29"/>
            <p:cNvSpPr txBox="1">
              <a:spLocks noChangeArrowheads="1"/>
            </p:cNvSpPr>
            <p:nvPr/>
          </p:nvSpPr>
          <p:spPr bwMode="auto">
            <a:xfrm rot="-5400000">
              <a:off x="542" y="1497"/>
              <a:ext cx="21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73" name="Text Box 30"/>
            <p:cNvSpPr txBox="1">
              <a:spLocks noChangeArrowheads="1"/>
            </p:cNvSpPr>
            <p:nvPr/>
          </p:nvSpPr>
          <p:spPr bwMode="auto">
            <a:xfrm rot="-5400000">
              <a:off x="543" y="1309"/>
              <a:ext cx="21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74" name="Text Box 31"/>
            <p:cNvSpPr txBox="1">
              <a:spLocks noChangeArrowheads="1"/>
            </p:cNvSpPr>
            <p:nvPr/>
          </p:nvSpPr>
          <p:spPr bwMode="auto">
            <a:xfrm rot="-5400000">
              <a:off x="554" y="535"/>
              <a:ext cx="21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75" name="Text Box 32"/>
            <p:cNvSpPr txBox="1">
              <a:spLocks noChangeArrowheads="1"/>
            </p:cNvSpPr>
            <p:nvPr/>
          </p:nvSpPr>
          <p:spPr bwMode="auto">
            <a:xfrm rot="-5400000">
              <a:off x="543" y="343"/>
              <a:ext cx="21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76" name="Text Box 33"/>
            <p:cNvSpPr txBox="1">
              <a:spLocks noChangeArrowheads="1"/>
            </p:cNvSpPr>
            <p:nvPr/>
          </p:nvSpPr>
          <p:spPr bwMode="auto">
            <a:xfrm rot="-5400000">
              <a:off x="552" y="1682"/>
              <a:ext cx="21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35877" name="Group 34"/>
            <p:cNvGrpSpPr>
              <a:grpSpLocks/>
            </p:cNvGrpSpPr>
            <p:nvPr/>
          </p:nvGrpSpPr>
          <p:grpSpPr bwMode="auto">
            <a:xfrm>
              <a:off x="2928" y="98"/>
              <a:ext cx="2485" cy="1989"/>
              <a:chOff x="2928" y="98"/>
              <a:chExt cx="2485" cy="1989"/>
            </a:xfrm>
          </p:grpSpPr>
          <p:sp>
            <p:nvSpPr>
              <p:cNvPr id="35967" name="Rectangle 35" descr="25%"/>
              <p:cNvSpPr>
                <a:spLocks noChangeArrowheads="1"/>
              </p:cNvSpPr>
              <p:nvPr/>
            </p:nvSpPr>
            <p:spPr bwMode="auto">
              <a:xfrm>
                <a:off x="3720" y="1272"/>
                <a:ext cx="382" cy="333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968" name="Rectangle 36" descr="25%"/>
              <p:cNvSpPr>
                <a:spLocks noChangeArrowheads="1"/>
              </p:cNvSpPr>
              <p:nvPr/>
            </p:nvSpPr>
            <p:spPr bwMode="auto">
              <a:xfrm>
                <a:off x="3910" y="1176"/>
                <a:ext cx="384" cy="332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969" name="Rectangle 37" descr="25%"/>
              <p:cNvSpPr>
                <a:spLocks noChangeArrowheads="1"/>
              </p:cNvSpPr>
              <p:nvPr/>
            </p:nvSpPr>
            <p:spPr bwMode="auto">
              <a:xfrm>
                <a:off x="4102" y="987"/>
                <a:ext cx="384" cy="332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970" name="Rectangle 38" descr="25%"/>
              <p:cNvSpPr>
                <a:spLocks noChangeArrowheads="1"/>
              </p:cNvSpPr>
              <p:nvPr/>
            </p:nvSpPr>
            <p:spPr bwMode="auto">
              <a:xfrm>
                <a:off x="4294" y="981"/>
                <a:ext cx="384" cy="333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971" name="Rectangle 39"/>
              <p:cNvSpPr>
                <a:spLocks noChangeArrowheads="1"/>
              </p:cNvSpPr>
              <p:nvPr/>
            </p:nvSpPr>
            <p:spPr bwMode="auto">
              <a:xfrm>
                <a:off x="3526" y="864"/>
                <a:ext cx="1536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972" name="Line 40"/>
              <p:cNvSpPr>
                <a:spLocks noChangeShapeType="1"/>
              </p:cNvSpPr>
              <p:nvPr/>
            </p:nvSpPr>
            <p:spPr bwMode="auto">
              <a:xfrm>
                <a:off x="4294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73" name="Line 41"/>
              <p:cNvSpPr>
                <a:spLocks noChangeShapeType="1"/>
              </p:cNvSpPr>
              <p:nvPr/>
            </p:nvSpPr>
            <p:spPr bwMode="auto">
              <a:xfrm>
                <a:off x="4678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74" name="Line 42"/>
              <p:cNvSpPr>
                <a:spLocks noChangeShapeType="1"/>
              </p:cNvSpPr>
              <p:nvPr/>
            </p:nvSpPr>
            <p:spPr bwMode="auto">
              <a:xfrm>
                <a:off x="3910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75" name="Line 43"/>
              <p:cNvSpPr>
                <a:spLocks noChangeShapeType="1"/>
              </p:cNvSpPr>
              <p:nvPr/>
            </p:nvSpPr>
            <p:spPr bwMode="auto">
              <a:xfrm>
                <a:off x="4870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76" name="Line 44"/>
              <p:cNvSpPr>
                <a:spLocks noChangeShapeType="1"/>
              </p:cNvSpPr>
              <p:nvPr/>
            </p:nvSpPr>
            <p:spPr bwMode="auto">
              <a:xfrm>
                <a:off x="4486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77" name="Line 45"/>
              <p:cNvSpPr>
                <a:spLocks noChangeShapeType="1"/>
              </p:cNvSpPr>
              <p:nvPr/>
            </p:nvSpPr>
            <p:spPr bwMode="auto">
              <a:xfrm>
                <a:off x="4102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78" name="Line 46"/>
              <p:cNvSpPr>
                <a:spLocks noChangeShapeType="1"/>
              </p:cNvSpPr>
              <p:nvPr/>
            </p:nvSpPr>
            <p:spPr bwMode="auto">
              <a:xfrm>
                <a:off x="3718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79" name="Line 47"/>
              <p:cNvSpPr>
                <a:spLocks noChangeShapeType="1"/>
              </p:cNvSpPr>
              <p:nvPr/>
            </p:nvSpPr>
            <p:spPr bwMode="auto">
              <a:xfrm rot="16200000" flipH="1">
                <a:off x="4295" y="289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80" name="Line 48"/>
              <p:cNvSpPr>
                <a:spLocks noChangeShapeType="1"/>
              </p:cNvSpPr>
              <p:nvPr/>
            </p:nvSpPr>
            <p:spPr bwMode="auto">
              <a:xfrm rot="16200000" flipH="1">
                <a:off x="4293" y="673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81" name="Line 49"/>
              <p:cNvSpPr>
                <a:spLocks noChangeShapeType="1"/>
              </p:cNvSpPr>
              <p:nvPr/>
            </p:nvSpPr>
            <p:spPr bwMode="auto">
              <a:xfrm rot="16200000" flipH="1">
                <a:off x="4293" y="97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82" name="Line 50"/>
              <p:cNvSpPr>
                <a:spLocks noChangeShapeType="1"/>
              </p:cNvSpPr>
              <p:nvPr/>
            </p:nvSpPr>
            <p:spPr bwMode="auto">
              <a:xfrm rot="16200000" flipH="1">
                <a:off x="4293" y="-287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83" name="Line 51"/>
              <p:cNvSpPr>
                <a:spLocks noChangeShapeType="1"/>
              </p:cNvSpPr>
              <p:nvPr/>
            </p:nvSpPr>
            <p:spPr bwMode="auto">
              <a:xfrm rot="16200000" flipH="1">
                <a:off x="4293" y="-95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84" name="Line 52"/>
              <p:cNvSpPr>
                <a:spLocks noChangeShapeType="1"/>
              </p:cNvSpPr>
              <p:nvPr/>
            </p:nvSpPr>
            <p:spPr bwMode="auto">
              <a:xfrm rot="16200000" flipH="1">
                <a:off x="4293" y="481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85" name="Line 53"/>
              <p:cNvSpPr>
                <a:spLocks noChangeShapeType="1"/>
              </p:cNvSpPr>
              <p:nvPr/>
            </p:nvSpPr>
            <p:spPr bwMode="auto">
              <a:xfrm rot="16200000" flipH="1">
                <a:off x="4293" y="865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86" name="Text Box 54"/>
              <p:cNvSpPr txBox="1">
                <a:spLocks noChangeArrowheads="1"/>
              </p:cNvSpPr>
              <p:nvPr/>
            </p:nvSpPr>
            <p:spPr bwMode="auto">
              <a:xfrm>
                <a:off x="3382" y="1824"/>
                <a:ext cx="272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20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87" name="Text Box 55"/>
              <p:cNvSpPr txBox="1">
                <a:spLocks noChangeArrowheads="1"/>
              </p:cNvSpPr>
              <p:nvPr/>
            </p:nvSpPr>
            <p:spPr bwMode="auto">
              <a:xfrm>
                <a:off x="3794" y="1824"/>
                <a:ext cx="272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88" name="Text Box 56"/>
              <p:cNvSpPr txBox="1">
                <a:spLocks noChangeArrowheads="1"/>
              </p:cNvSpPr>
              <p:nvPr/>
            </p:nvSpPr>
            <p:spPr bwMode="auto">
              <a:xfrm>
                <a:off x="4178" y="1824"/>
                <a:ext cx="27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40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89" name="Text Box 57"/>
              <p:cNvSpPr txBox="1">
                <a:spLocks noChangeArrowheads="1"/>
              </p:cNvSpPr>
              <p:nvPr/>
            </p:nvSpPr>
            <p:spPr bwMode="auto">
              <a:xfrm>
                <a:off x="4562" y="1824"/>
                <a:ext cx="272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0" name="Text Box 58"/>
              <p:cNvSpPr txBox="1">
                <a:spLocks noChangeArrowheads="1"/>
              </p:cNvSpPr>
              <p:nvPr/>
            </p:nvSpPr>
            <p:spPr bwMode="auto">
              <a:xfrm>
                <a:off x="4946" y="1825"/>
                <a:ext cx="272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60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1" name="Text Box 59"/>
              <p:cNvSpPr txBox="1">
                <a:spLocks noChangeArrowheads="1"/>
              </p:cNvSpPr>
              <p:nvPr/>
            </p:nvSpPr>
            <p:spPr bwMode="auto">
              <a:xfrm>
                <a:off x="5082" y="1690"/>
                <a:ext cx="331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age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2" name="Text Box 60"/>
              <p:cNvSpPr txBox="1">
                <a:spLocks noChangeArrowheads="1"/>
              </p:cNvSpPr>
              <p:nvPr/>
            </p:nvSpPr>
            <p:spPr bwMode="auto">
              <a:xfrm rot="-5400000">
                <a:off x="3302" y="726"/>
                <a:ext cx="21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3" name="Text Box 61"/>
              <p:cNvSpPr txBox="1">
                <a:spLocks noChangeArrowheads="1"/>
              </p:cNvSpPr>
              <p:nvPr/>
            </p:nvSpPr>
            <p:spPr bwMode="auto">
              <a:xfrm rot="-5400000">
                <a:off x="3302" y="918"/>
                <a:ext cx="21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4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4" name="Text Box 62"/>
              <p:cNvSpPr txBox="1">
                <a:spLocks noChangeArrowheads="1"/>
              </p:cNvSpPr>
              <p:nvPr/>
            </p:nvSpPr>
            <p:spPr bwMode="auto">
              <a:xfrm rot="-5400000">
                <a:off x="3302" y="1114"/>
                <a:ext cx="21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5" name="Text Box 63"/>
              <p:cNvSpPr txBox="1">
                <a:spLocks noChangeArrowheads="1"/>
              </p:cNvSpPr>
              <p:nvPr/>
            </p:nvSpPr>
            <p:spPr bwMode="auto">
              <a:xfrm rot="-5400000">
                <a:off x="3303" y="1494"/>
                <a:ext cx="212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6" name="Text Box 64"/>
              <p:cNvSpPr txBox="1">
                <a:spLocks noChangeArrowheads="1"/>
              </p:cNvSpPr>
              <p:nvPr/>
            </p:nvSpPr>
            <p:spPr bwMode="auto">
              <a:xfrm rot="-5400000">
                <a:off x="3302" y="1305"/>
                <a:ext cx="21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2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7" name="Text Box 65"/>
              <p:cNvSpPr txBox="1">
                <a:spLocks noChangeArrowheads="1"/>
              </p:cNvSpPr>
              <p:nvPr/>
            </p:nvSpPr>
            <p:spPr bwMode="auto">
              <a:xfrm rot="-5400000">
                <a:off x="3311" y="533"/>
                <a:ext cx="21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6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8" name="Text Box 66"/>
              <p:cNvSpPr txBox="1">
                <a:spLocks noChangeArrowheads="1"/>
              </p:cNvSpPr>
              <p:nvPr/>
            </p:nvSpPr>
            <p:spPr bwMode="auto">
              <a:xfrm rot="-5400000">
                <a:off x="3303" y="341"/>
                <a:ext cx="21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7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9" name="Text Box 67"/>
              <p:cNvSpPr txBox="1">
                <a:spLocks noChangeArrowheads="1"/>
              </p:cNvSpPr>
              <p:nvPr/>
            </p:nvSpPr>
            <p:spPr bwMode="auto">
              <a:xfrm rot="-5400000">
                <a:off x="3310" y="1680"/>
                <a:ext cx="21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00" name="Text Box 68"/>
              <p:cNvSpPr txBox="1">
                <a:spLocks noChangeArrowheads="1"/>
              </p:cNvSpPr>
              <p:nvPr/>
            </p:nvSpPr>
            <p:spPr bwMode="auto">
              <a:xfrm rot="-5400000">
                <a:off x="2786" y="240"/>
                <a:ext cx="6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Vacation (week)</a:t>
                </a:r>
              </a:p>
            </p:txBody>
          </p:sp>
        </p:grpSp>
        <p:grpSp>
          <p:nvGrpSpPr>
            <p:cNvPr id="35878" name="Group 69"/>
            <p:cNvGrpSpPr>
              <a:grpSpLocks/>
            </p:cNvGrpSpPr>
            <p:nvPr/>
          </p:nvGrpSpPr>
          <p:grpSpPr bwMode="auto">
            <a:xfrm>
              <a:off x="1392" y="2206"/>
              <a:ext cx="3259" cy="1970"/>
              <a:chOff x="1776" y="2062"/>
              <a:chExt cx="3259" cy="1970"/>
            </a:xfrm>
          </p:grpSpPr>
          <p:grpSp>
            <p:nvGrpSpPr>
              <p:cNvPr id="35945" name="Group 70"/>
              <p:cNvGrpSpPr>
                <a:grpSpLocks/>
              </p:cNvGrpSpPr>
              <p:nvPr/>
            </p:nvGrpSpPr>
            <p:grpSpPr bwMode="auto">
              <a:xfrm>
                <a:off x="2976" y="2380"/>
                <a:ext cx="672" cy="616"/>
                <a:chOff x="2976" y="2380"/>
                <a:chExt cx="958" cy="616"/>
              </a:xfrm>
            </p:grpSpPr>
            <p:sp>
              <p:nvSpPr>
                <p:cNvPr id="35963" name="Rectangle 71" descr="25%"/>
                <p:cNvSpPr>
                  <a:spLocks noChangeArrowheads="1"/>
                </p:cNvSpPr>
                <p:nvPr/>
              </p:nvSpPr>
              <p:spPr bwMode="auto">
                <a:xfrm>
                  <a:off x="2976" y="2670"/>
                  <a:ext cx="383" cy="326"/>
                </a:xfrm>
                <a:prstGeom prst="rect">
                  <a:avLst/>
                </a:prstGeom>
                <a:pattFill prst="pct25">
                  <a:fgClr>
                    <a:schemeClr val="tx2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964" name="Rectangle 72" descr="25%"/>
                <p:cNvSpPr>
                  <a:spLocks noChangeArrowheads="1"/>
                </p:cNvSpPr>
                <p:nvPr/>
              </p:nvSpPr>
              <p:spPr bwMode="auto">
                <a:xfrm>
                  <a:off x="3166" y="2574"/>
                  <a:ext cx="382" cy="325"/>
                </a:xfrm>
                <a:prstGeom prst="rect">
                  <a:avLst/>
                </a:prstGeom>
                <a:pattFill prst="pct25">
                  <a:fgClr>
                    <a:schemeClr val="tx2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965" name="Rectangle 73" descr="25%"/>
                <p:cNvSpPr>
                  <a:spLocks noChangeArrowheads="1"/>
                </p:cNvSpPr>
                <p:nvPr/>
              </p:nvSpPr>
              <p:spPr bwMode="auto">
                <a:xfrm>
                  <a:off x="3359" y="2383"/>
                  <a:ext cx="384" cy="326"/>
                </a:xfrm>
                <a:prstGeom prst="rect">
                  <a:avLst/>
                </a:prstGeom>
                <a:pattFill prst="pct25">
                  <a:fgClr>
                    <a:schemeClr val="tx2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966" name="Rectangle 74" descr="25%"/>
                <p:cNvSpPr>
                  <a:spLocks noChangeArrowheads="1"/>
                </p:cNvSpPr>
                <p:nvPr/>
              </p:nvSpPr>
              <p:spPr bwMode="auto">
                <a:xfrm>
                  <a:off x="3548" y="2380"/>
                  <a:ext cx="386" cy="326"/>
                </a:xfrm>
                <a:prstGeom prst="rect">
                  <a:avLst/>
                </a:prstGeom>
                <a:pattFill prst="pct25">
                  <a:fgClr>
                    <a:schemeClr val="tx2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5946" name="Rectangle 75"/>
              <p:cNvSpPr>
                <a:spLocks noChangeArrowheads="1"/>
              </p:cNvSpPr>
              <p:nvPr/>
            </p:nvSpPr>
            <p:spPr bwMode="auto">
              <a:xfrm>
                <a:off x="1776" y="2928"/>
                <a:ext cx="2016" cy="110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Normal3" dir="b"/>
              </a:scene3d>
              <a:sp3d extrusionH="3630600" prstMaterial="legacyWirefram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947" name="Text Box 76"/>
              <p:cNvSpPr txBox="1">
                <a:spLocks noChangeArrowheads="1"/>
              </p:cNvSpPr>
              <p:nvPr/>
            </p:nvSpPr>
            <p:spPr bwMode="auto">
              <a:xfrm>
                <a:off x="4704" y="3168"/>
                <a:ext cx="331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age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48" name="Text Box 77"/>
              <p:cNvSpPr txBox="1">
                <a:spLocks noChangeArrowheads="1"/>
              </p:cNvSpPr>
              <p:nvPr/>
            </p:nvSpPr>
            <p:spPr bwMode="auto">
              <a:xfrm rot="-5400000">
                <a:off x="2240" y="2184"/>
                <a:ext cx="667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Vacation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49" name="Text Box 78"/>
              <p:cNvSpPr txBox="1">
                <a:spLocks noChangeArrowheads="1"/>
              </p:cNvSpPr>
              <p:nvPr/>
            </p:nvSpPr>
            <p:spPr bwMode="auto">
              <a:xfrm rot="-2607393">
                <a:off x="2168" y="3066"/>
                <a:ext cx="528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Salary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950" name="Group 79"/>
              <p:cNvGrpSpPr>
                <a:grpSpLocks/>
              </p:cNvGrpSpPr>
              <p:nvPr/>
            </p:nvGrpSpPr>
            <p:grpSpPr bwMode="auto">
              <a:xfrm>
                <a:off x="2736" y="3360"/>
                <a:ext cx="720" cy="624"/>
                <a:chOff x="4512" y="3120"/>
                <a:chExt cx="576" cy="528"/>
              </a:xfrm>
            </p:grpSpPr>
            <p:sp>
              <p:nvSpPr>
                <p:cNvPr id="35953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512" y="3120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4" name="Line 81"/>
                <p:cNvSpPr>
                  <a:spLocks noChangeShapeType="1"/>
                </p:cNvSpPr>
                <p:nvPr/>
              </p:nvSpPr>
              <p:spPr bwMode="auto">
                <a:xfrm>
                  <a:off x="4512" y="33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5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4512" y="3312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6" name="Line 83"/>
                <p:cNvSpPr>
                  <a:spLocks noChangeShapeType="1"/>
                </p:cNvSpPr>
                <p:nvPr/>
              </p:nvSpPr>
              <p:spPr bwMode="auto">
                <a:xfrm>
                  <a:off x="4512" y="350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7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4608" y="3504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8" name="Line 85"/>
                <p:cNvSpPr>
                  <a:spLocks noChangeShapeType="1"/>
                </p:cNvSpPr>
                <p:nvPr/>
              </p:nvSpPr>
              <p:spPr bwMode="auto">
                <a:xfrm>
                  <a:off x="4608" y="36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9" name="Line 86"/>
                <p:cNvSpPr>
                  <a:spLocks noChangeShapeType="1"/>
                </p:cNvSpPr>
                <p:nvPr/>
              </p:nvSpPr>
              <p:spPr bwMode="auto">
                <a:xfrm>
                  <a:off x="4656" y="31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60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4944" y="3120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61" name="Line 88"/>
                <p:cNvSpPr>
                  <a:spLocks noChangeShapeType="1"/>
                </p:cNvSpPr>
                <p:nvPr/>
              </p:nvSpPr>
              <p:spPr bwMode="auto">
                <a:xfrm>
                  <a:off x="4944" y="33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62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848" y="3312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51" name="Text Box 90"/>
              <p:cNvSpPr txBox="1">
                <a:spLocks noChangeArrowheads="1"/>
              </p:cNvSpPr>
              <p:nvPr/>
            </p:nvSpPr>
            <p:spPr bwMode="auto">
              <a:xfrm>
                <a:off x="2880" y="3033"/>
                <a:ext cx="27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52" name="Text Box 91"/>
              <p:cNvSpPr txBox="1">
                <a:spLocks noChangeArrowheads="1"/>
              </p:cNvSpPr>
              <p:nvPr/>
            </p:nvSpPr>
            <p:spPr bwMode="auto">
              <a:xfrm>
                <a:off x="3504" y="3033"/>
                <a:ext cx="272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5879" name="Oval 92"/>
            <p:cNvSpPr>
              <a:spLocks noChangeArrowheads="1"/>
            </p:cNvSpPr>
            <p:nvPr/>
          </p:nvSpPr>
          <p:spPr bwMode="auto">
            <a:xfrm>
              <a:off x="3840" y="15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0" name="Oval 93"/>
            <p:cNvSpPr>
              <a:spLocks noChangeArrowheads="1"/>
            </p:cNvSpPr>
            <p:nvPr/>
          </p:nvSpPr>
          <p:spPr bwMode="auto">
            <a:xfrm>
              <a:off x="1008" y="11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1" name="Oval 94"/>
            <p:cNvSpPr>
              <a:spLocks noChangeArrowheads="1"/>
            </p:cNvSpPr>
            <p:nvPr/>
          </p:nvSpPr>
          <p:spPr bwMode="auto">
            <a:xfrm>
              <a:off x="1104" y="12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2" name="Oval 95"/>
            <p:cNvSpPr>
              <a:spLocks noChangeArrowheads="1"/>
            </p:cNvSpPr>
            <p:nvPr/>
          </p:nvSpPr>
          <p:spPr bwMode="auto">
            <a:xfrm>
              <a:off x="1104" y="9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3" name="Oval 96"/>
            <p:cNvSpPr>
              <a:spLocks noChangeArrowheads="1"/>
            </p:cNvSpPr>
            <p:nvPr/>
          </p:nvSpPr>
          <p:spPr bwMode="auto">
            <a:xfrm>
              <a:off x="1008" y="7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4" name="Oval 97"/>
            <p:cNvSpPr>
              <a:spLocks noChangeArrowheads="1"/>
            </p:cNvSpPr>
            <p:nvPr/>
          </p:nvSpPr>
          <p:spPr bwMode="auto">
            <a:xfrm>
              <a:off x="1104" y="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5" name="Oval 98"/>
            <p:cNvSpPr>
              <a:spLocks noChangeArrowheads="1"/>
            </p:cNvSpPr>
            <p:nvPr/>
          </p:nvSpPr>
          <p:spPr bwMode="auto">
            <a:xfrm>
              <a:off x="1008" y="5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6" name="Oval 99"/>
            <p:cNvSpPr>
              <a:spLocks noChangeArrowheads="1"/>
            </p:cNvSpPr>
            <p:nvPr/>
          </p:nvSpPr>
          <p:spPr bwMode="auto">
            <a:xfrm>
              <a:off x="1056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7" name="Oval 100"/>
            <p:cNvSpPr>
              <a:spLocks noChangeArrowheads="1"/>
            </p:cNvSpPr>
            <p:nvPr/>
          </p:nvSpPr>
          <p:spPr bwMode="auto">
            <a:xfrm>
              <a:off x="1152" y="5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8" name="Oval 101"/>
            <p:cNvSpPr>
              <a:spLocks noChangeArrowheads="1"/>
            </p:cNvSpPr>
            <p:nvPr/>
          </p:nvSpPr>
          <p:spPr bwMode="auto">
            <a:xfrm>
              <a:off x="1248" y="11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9" name="Oval 102"/>
            <p:cNvSpPr>
              <a:spLocks noChangeArrowheads="1"/>
            </p:cNvSpPr>
            <p:nvPr/>
          </p:nvSpPr>
          <p:spPr bwMode="auto">
            <a:xfrm>
              <a:off x="1344" y="12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90" name="Oval 103"/>
            <p:cNvSpPr>
              <a:spLocks noChangeArrowheads="1"/>
            </p:cNvSpPr>
            <p:nvPr/>
          </p:nvSpPr>
          <p:spPr bwMode="auto">
            <a:xfrm>
              <a:off x="1344" y="9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91" name="Oval 104"/>
            <p:cNvSpPr>
              <a:spLocks noChangeArrowheads="1"/>
            </p:cNvSpPr>
            <p:nvPr/>
          </p:nvSpPr>
          <p:spPr bwMode="auto">
            <a:xfrm>
              <a:off x="1248" y="5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92" name="Oval 105"/>
            <p:cNvSpPr>
              <a:spLocks noChangeArrowheads="1"/>
            </p:cNvSpPr>
            <p:nvPr/>
          </p:nvSpPr>
          <p:spPr bwMode="auto">
            <a:xfrm>
              <a:off x="1392" y="5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93" name="Oval 106"/>
            <p:cNvSpPr>
              <a:spLocks noChangeArrowheads="1"/>
            </p:cNvSpPr>
            <p:nvPr/>
          </p:nvSpPr>
          <p:spPr bwMode="auto">
            <a:xfrm>
              <a:off x="1488" y="11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94" name="Oval 107"/>
            <p:cNvSpPr>
              <a:spLocks noChangeArrowheads="1"/>
            </p:cNvSpPr>
            <p:nvPr/>
          </p:nvSpPr>
          <p:spPr bwMode="auto">
            <a:xfrm>
              <a:off x="1584" y="12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95" name="Oval 108"/>
            <p:cNvSpPr>
              <a:spLocks noChangeArrowheads="1"/>
            </p:cNvSpPr>
            <p:nvPr/>
          </p:nvSpPr>
          <p:spPr bwMode="auto">
            <a:xfrm>
              <a:off x="1584" y="9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96" name="Oval 109"/>
            <p:cNvSpPr>
              <a:spLocks noChangeArrowheads="1"/>
            </p:cNvSpPr>
            <p:nvPr/>
          </p:nvSpPr>
          <p:spPr bwMode="auto">
            <a:xfrm>
              <a:off x="1488" y="5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97" name="Oval 110"/>
            <p:cNvSpPr>
              <a:spLocks noChangeArrowheads="1"/>
            </p:cNvSpPr>
            <p:nvPr/>
          </p:nvSpPr>
          <p:spPr bwMode="auto">
            <a:xfrm>
              <a:off x="1632" y="5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98" name="Oval 111"/>
            <p:cNvSpPr>
              <a:spLocks noChangeArrowheads="1"/>
            </p:cNvSpPr>
            <p:nvPr/>
          </p:nvSpPr>
          <p:spPr bwMode="auto">
            <a:xfrm>
              <a:off x="1632" y="1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99" name="Oval 112"/>
            <p:cNvSpPr>
              <a:spLocks noChangeArrowheads="1"/>
            </p:cNvSpPr>
            <p:nvPr/>
          </p:nvSpPr>
          <p:spPr bwMode="auto">
            <a:xfrm>
              <a:off x="1728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00" name="Oval 113"/>
            <p:cNvSpPr>
              <a:spLocks noChangeArrowheads="1"/>
            </p:cNvSpPr>
            <p:nvPr/>
          </p:nvSpPr>
          <p:spPr bwMode="auto">
            <a:xfrm>
              <a:off x="1728" y="11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01" name="Oval 114"/>
            <p:cNvSpPr>
              <a:spLocks noChangeArrowheads="1"/>
            </p:cNvSpPr>
            <p:nvPr/>
          </p:nvSpPr>
          <p:spPr bwMode="auto">
            <a:xfrm>
              <a:off x="1632" y="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02" name="Oval 115"/>
            <p:cNvSpPr>
              <a:spLocks noChangeArrowheads="1"/>
            </p:cNvSpPr>
            <p:nvPr/>
          </p:nvSpPr>
          <p:spPr bwMode="auto">
            <a:xfrm>
              <a:off x="1776" y="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03" name="Oval 116"/>
            <p:cNvSpPr>
              <a:spLocks noChangeArrowheads="1"/>
            </p:cNvSpPr>
            <p:nvPr/>
          </p:nvSpPr>
          <p:spPr bwMode="auto">
            <a:xfrm>
              <a:off x="1344" y="1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04" name="Oval 117"/>
            <p:cNvSpPr>
              <a:spLocks noChangeArrowheads="1"/>
            </p:cNvSpPr>
            <p:nvPr/>
          </p:nvSpPr>
          <p:spPr bwMode="auto">
            <a:xfrm>
              <a:off x="1440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05" name="Oval 118"/>
            <p:cNvSpPr>
              <a:spLocks noChangeArrowheads="1"/>
            </p:cNvSpPr>
            <p:nvPr/>
          </p:nvSpPr>
          <p:spPr bwMode="auto">
            <a:xfrm>
              <a:off x="1440" y="11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06" name="Oval 119"/>
            <p:cNvSpPr>
              <a:spLocks noChangeArrowheads="1"/>
            </p:cNvSpPr>
            <p:nvPr/>
          </p:nvSpPr>
          <p:spPr bwMode="auto">
            <a:xfrm>
              <a:off x="1344" y="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07" name="Oval 120"/>
            <p:cNvSpPr>
              <a:spLocks noChangeArrowheads="1"/>
            </p:cNvSpPr>
            <p:nvPr/>
          </p:nvSpPr>
          <p:spPr bwMode="auto">
            <a:xfrm>
              <a:off x="1488" y="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08" name="Oval 121"/>
            <p:cNvSpPr>
              <a:spLocks noChangeArrowheads="1"/>
            </p:cNvSpPr>
            <p:nvPr/>
          </p:nvSpPr>
          <p:spPr bwMode="auto">
            <a:xfrm>
              <a:off x="2016" y="11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09" name="Oval 122"/>
            <p:cNvSpPr>
              <a:spLocks noChangeArrowheads="1"/>
            </p:cNvSpPr>
            <p:nvPr/>
          </p:nvSpPr>
          <p:spPr bwMode="auto">
            <a:xfrm>
              <a:off x="864" y="2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10" name="Text Box 123"/>
            <p:cNvSpPr txBox="1">
              <a:spLocks noChangeArrowheads="1"/>
            </p:cNvSpPr>
            <p:nvPr/>
          </p:nvSpPr>
          <p:spPr bwMode="auto">
            <a:xfrm>
              <a:off x="192" y="2256"/>
              <a:ext cx="67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altLang="en-US">
                  <a:latin typeface="Times New Roman" panose="02020603050405020304" pitchFamily="18" charset="0"/>
                </a:rPr>
                <a:t> = 3</a:t>
              </a:r>
            </a:p>
          </p:txBody>
        </p:sp>
        <p:sp>
          <p:nvSpPr>
            <p:cNvPr id="35911" name="Oval 124"/>
            <p:cNvSpPr>
              <a:spLocks noChangeArrowheads="1"/>
            </p:cNvSpPr>
            <p:nvPr/>
          </p:nvSpPr>
          <p:spPr bwMode="auto">
            <a:xfrm>
              <a:off x="3984" y="14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12" name="Oval 125"/>
            <p:cNvSpPr>
              <a:spLocks noChangeArrowheads="1"/>
            </p:cNvSpPr>
            <p:nvPr/>
          </p:nvSpPr>
          <p:spPr bwMode="auto">
            <a:xfrm>
              <a:off x="3792" y="13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13" name="Oval 126"/>
            <p:cNvSpPr>
              <a:spLocks noChangeArrowheads="1"/>
            </p:cNvSpPr>
            <p:nvPr/>
          </p:nvSpPr>
          <p:spPr bwMode="auto">
            <a:xfrm>
              <a:off x="3744" y="14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14" name="Oval 127"/>
            <p:cNvSpPr>
              <a:spLocks noChangeArrowheads="1"/>
            </p:cNvSpPr>
            <p:nvPr/>
          </p:nvSpPr>
          <p:spPr bwMode="auto">
            <a:xfrm>
              <a:off x="4032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15" name="Oval 128"/>
            <p:cNvSpPr>
              <a:spLocks noChangeArrowheads="1"/>
            </p:cNvSpPr>
            <p:nvPr/>
          </p:nvSpPr>
          <p:spPr bwMode="auto">
            <a:xfrm>
              <a:off x="4176" y="13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16" name="Oval 129"/>
            <p:cNvSpPr>
              <a:spLocks noChangeArrowheads="1"/>
            </p:cNvSpPr>
            <p:nvPr/>
          </p:nvSpPr>
          <p:spPr bwMode="auto">
            <a:xfrm>
              <a:off x="3984" y="12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17" name="Oval 130"/>
            <p:cNvSpPr>
              <a:spLocks noChangeArrowheads="1"/>
            </p:cNvSpPr>
            <p:nvPr/>
          </p:nvSpPr>
          <p:spPr bwMode="auto">
            <a:xfrm>
              <a:off x="3936" y="13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18" name="Oval 131"/>
            <p:cNvSpPr>
              <a:spLocks noChangeArrowheads="1"/>
            </p:cNvSpPr>
            <p:nvPr/>
          </p:nvSpPr>
          <p:spPr bwMode="auto">
            <a:xfrm>
              <a:off x="4272" y="12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19" name="Oval 132"/>
            <p:cNvSpPr>
              <a:spLocks noChangeArrowheads="1"/>
            </p:cNvSpPr>
            <p:nvPr/>
          </p:nvSpPr>
          <p:spPr bwMode="auto">
            <a:xfrm>
              <a:off x="4416" y="12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0" name="Oval 133"/>
            <p:cNvSpPr>
              <a:spLocks noChangeArrowheads="1"/>
            </p:cNvSpPr>
            <p:nvPr/>
          </p:nvSpPr>
          <p:spPr bwMode="auto">
            <a:xfrm>
              <a:off x="42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1" name="Oval 134"/>
            <p:cNvSpPr>
              <a:spLocks noChangeArrowheads="1"/>
            </p:cNvSpPr>
            <p:nvPr/>
          </p:nvSpPr>
          <p:spPr bwMode="auto">
            <a:xfrm>
              <a:off x="4176" y="12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2" name="Oval 135"/>
            <p:cNvSpPr>
              <a:spLocks noChangeArrowheads="1"/>
            </p:cNvSpPr>
            <p:nvPr/>
          </p:nvSpPr>
          <p:spPr bwMode="auto">
            <a:xfrm>
              <a:off x="4464" y="13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3" name="Oval 136"/>
            <p:cNvSpPr>
              <a:spLocks noChangeArrowheads="1"/>
            </p:cNvSpPr>
            <p:nvPr/>
          </p:nvSpPr>
          <p:spPr bwMode="auto">
            <a:xfrm>
              <a:off x="4608" y="1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4" name="Oval 137"/>
            <p:cNvSpPr>
              <a:spLocks noChangeArrowheads="1"/>
            </p:cNvSpPr>
            <p:nvPr/>
          </p:nvSpPr>
          <p:spPr bwMode="auto">
            <a:xfrm>
              <a:off x="4416" y="11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5" name="Oval 138"/>
            <p:cNvSpPr>
              <a:spLocks noChangeArrowheads="1"/>
            </p:cNvSpPr>
            <p:nvPr/>
          </p:nvSpPr>
          <p:spPr bwMode="auto">
            <a:xfrm>
              <a:off x="4368" y="1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6" name="Oval 139"/>
            <p:cNvSpPr>
              <a:spLocks noChangeArrowheads="1"/>
            </p:cNvSpPr>
            <p:nvPr/>
          </p:nvSpPr>
          <p:spPr bwMode="auto">
            <a:xfrm>
              <a:off x="4560" y="11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7" name="Oval 140"/>
            <p:cNvSpPr>
              <a:spLocks noChangeArrowheads="1"/>
            </p:cNvSpPr>
            <p:nvPr/>
          </p:nvSpPr>
          <p:spPr bwMode="auto">
            <a:xfrm>
              <a:off x="4608" y="10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8" name="Oval 141"/>
            <p:cNvSpPr>
              <a:spLocks noChangeArrowheads="1"/>
            </p:cNvSpPr>
            <p:nvPr/>
          </p:nvSpPr>
          <p:spPr bwMode="auto">
            <a:xfrm>
              <a:off x="4416" y="8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29" name="Oval 142"/>
            <p:cNvSpPr>
              <a:spLocks noChangeArrowheads="1"/>
            </p:cNvSpPr>
            <p:nvPr/>
          </p:nvSpPr>
          <p:spPr bwMode="auto">
            <a:xfrm>
              <a:off x="4368" y="10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30" name="Oval 143"/>
            <p:cNvSpPr>
              <a:spLocks noChangeArrowheads="1"/>
            </p:cNvSpPr>
            <p:nvPr/>
          </p:nvSpPr>
          <p:spPr bwMode="auto">
            <a:xfrm>
              <a:off x="42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31" name="Oval 144"/>
            <p:cNvSpPr>
              <a:spLocks noChangeArrowheads="1"/>
            </p:cNvSpPr>
            <p:nvPr/>
          </p:nvSpPr>
          <p:spPr bwMode="auto">
            <a:xfrm>
              <a:off x="4368" y="10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32" name="Oval 145"/>
            <p:cNvSpPr>
              <a:spLocks noChangeArrowheads="1"/>
            </p:cNvSpPr>
            <p:nvPr/>
          </p:nvSpPr>
          <p:spPr bwMode="auto">
            <a:xfrm>
              <a:off x="4176" y="8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33" name="Oval 146"/>
            <p:cNvSpPr>
              <a:spLocks noChangeArrowheads="1"/>
            </p:cNvSpPr>
            <p:nvPr/>
          </p:nvSpPr>
          <p:spPr bwMode="auto">
            <a:xfrm>
              <a:off x="4128" y="10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34" name="Oval 147"/>
            <p:cNvSpPr>
              <a:spLocks noChangeArrowheads="1"/>
            </p:cNvSpPr>
            <p:nvPr/>
          </p:nvSpPr>
          <p:spPr bwMode="auto">
            <a:xfrm>
              <a:off x="42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35" name="Oval 148"/>
            <p:cNvSpPr>
              <a:spLocks noChangeArrowheads="1"/>
            </p:cNvSpPr>
            <p:nvPr/>
          </p:nvSpPr>
          <p:spPr bwMode="auto">
            <a:xfrm>
              <a:off x="4896" y="17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36" name="Oval 149"/>
            <p:cNvSpPr>
              <a:spLocks noChangeArrowheads="1"/>
            </p:cNvSpPr>
            <p:nvPr/>
          </p:nvSpPr>
          <p:spPr bwMode="auto">
            <a:xfrm>
              <a:off x="4176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37" name="Oval 150"/>
            <p:cNvSpPr>
              <a:spLocks noChangeArrowheads="1"/>
            </p:cNvSpPr>
            <p:nvPr/>
          </p:nvSpPr>
          <p:spPr bwMode="auto">
            <a:xfrm>
              <a:off x="4128" y="15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38" name="Oval 151"/>
            <p:cNvSpPr>
              <a:spLocks noChangeArrowheads="1"/>
            </p:cNvSpPr>
            <p:nvPr/>
          </p:nvSpPr>
          <p:spPr bwMode="auto">
            <a:xfrm>
              <a:off x="3600" y="7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39" name="Rectangle 152"/>
            <p:cNvSpPr>
              <a:spLocks noChangeArrowheads="1"/>
            </p:cNvSpPr>
            <p:nvPr/>
          </p:nvSpPr>
          <p:spPr bwMode="auto">
            <a:xfrm>
              <a:off x="960" y="480"/>
              <a:ext cx="768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40" name="Rectangle 153"/>
            <p:cNvSpPr>
              <a:spLocks noChangeArrowheads="1"/>
            </p:cNvSpPr>
            <p:nvPr/>
          </p:nvSpPr>
          <p:spPr bwMode="auto">
            <a:xfrm>
              <a:off x="1344" y="672"/>
              <a:ext cx="57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941" name="Line 154"/>
            <p:cNvSpPr>
              <a:spLocks noChangeShapeType="1"/>
            </p:cNvSpPr>
            <p:nvPr/>
          </p:nvSpPr>
          <p:spPr bwMode="auto">
            <a:xfrm>
              <a:off x="768" y="216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2" name="Freeform 155"/>
            <p:cNvSpPr>
              <a:spLocks/>
            </p:cNvSpPr>
            <p:nvPr/>
          </p:nvSpPr>
          <p:spPr bwMode="auto">
            <a:xfrm>
              <a:off x="963" y="2096"/>
              <a:ext cx="981" cy="69"/>
            </a:xfrm>
            <a:custGeom>
              <a:avLst/>
              <a:gdLst>
                <a:gd name="T0" fmla="*/ 0 w 981"/>
                <a:gd name="T1" fmla="*/ 2147483647 h 69"/>
                <a:gd name="T2" fmla="*/ 2147483647 w 981"/>
                <a:gd name="T3" fmla="*/ 2147483647 h 69"/>
                <a:gd name="T4" fmla="*/ 2147483647 w 981"/>
                <a:gd name="T5" fmla="*/ 2147483647 h 69"/>
                <a:gd name="T6" fmla="*/ 2147483647 w 981"/>
                <a:gd name="T7" fmla="*/ 2147483647 h 69"/>
                <a:gd name="T8" fmla="*/ 2147483647 w 981"/>
                <a:gd name="T9" fmla="*/ 2147483647 h 69"/>
                <a:gd name="T10" fmla="*/ 2147483647 w 981"/>
                <a:gd name="T11" fmla="*/ 2147483647 h 69"/>
                <a:gd name="T12" fmla="*/ 2147483647 w 981"/>
                <a:gd name="T13" fmla="*/ 2147483647 h 69"/>
                <a:gd name="T14" fmla="*/ 2147483647 w 981"/>
                <a:gd name="T15" fmla="*/ 2147483647 h 69"/>
                <a:gd name="T16" fmla="*/ 0 w 981"/>
                <a:gd name="T17" fmla="*/ 2147483647 h 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1"/>
                <a:gd name="T28" fmla="*/ 0 h 69"/>
                <a:gd name="T29" fmla="*/ 981 w 981"/>
                <a:gd name="T30" fmla="*/ 69 h 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1" h="69">
                  <a:moveTo>
                    <a:pt x="0" y="67"/>
                  </a:moveTo>
                  <a:cubicBezTo>
                    <a:pt x="3" y="66"/>
                    <a:pt x="47" y="57"/>
                    <a:pt x="52" y="52"/>
                  </a:cubicBezTo>
                  <a:cubicBezTo>
                    <a:pt x="57" y="46"/>
                    <a:pt x="54" y="35"/>
                    <a:pt x="59" y="30"/>
                  </a:cubicBezTo>
                  <a:cubicBezTo>
                    <a:pt x="72" y="17"/>
                    <a:pt x="94" y="20"/>
                    <a:pt x="111" y="15"/>
                  </a:cubicBezTo>
                  <a:cubicBezTo>
                    <a:pt x="326" y="34"/>
                    <a:pt x="603" y="11"/>
                    <a:pt x="792" y="8"/>
                  </a:cubicBezTo>
                  <a:cubicBezTo>
                    <a:pt x="839" y="0"/>
                    <a:pt x="879" y="0"/>
                    <a:pt x="926" y="15"/>
                  </a:cubicBezTo>
                  <a:cubicBezTo>
                    <a:pt x="957" y="36"/>
                    <a:pt x="981" y="40"/>
                    <a:pt x="941" y="67"/>
                  </a:cubicBezTo>
                  <a:cubicBezTo>
                    <a:pt x="862" y="48"/>
                    <a:pt x="948" y="66"/>
                    <a:pt x="778" y="67"/>
                  </a:cubicBezTo>
                  <a:cubicBezTo>
                    <a:pt x="519" y="69"/>
                    <a:pt x="259" y="67"/>
                    <a:pt x="0" y="67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" name="Line 156"/>
            <p:cNvSpPr>
              <a:spLocks noChangeShapeType="1"/>
            </p:cNvSpPr>
            <p:nvPr/>
          </p:nvSpPr>
          <p:spPr bwMode="auto">
            <a:xfrm>
              <a:off x="2688" y="240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4" name="Freeform 157"/>
            <p:cNvSpPr>
              <a:spLocks/>
            </p:cNvSpPr>
            <p:nvPr/>
          </p:nvSpPr>
          <p:spPr bwMode="auto">
            <a:xfrm>
              <a:off x="2592" y="474"/>
              <a:ext cx="125" cy="959"/>
            </a:xfrm>
            <a:custGeom>
              <a:avLst/>
              <a:gdLst>
                <a:gd name="T0" fmla="*/ 2147483647 w 125"/>
                <a:gd name="T1" fmla="*/ 0 h 959"/>
                <a:gd name="T2" fmla="*/ 2147483647 w 125"/>
                <a:gd name="T3" fmla="*/ 2147483647 h 959"/>
                <a:gd name="T4" fmla="*/ 2147483647 w 125"/>
                <a:gd name="T5" fmla="*/ 2147483647 h 959"/>
                <a:gd name="T6" fmla="*/ 2147483647 w 125"/>
                <a:gd name="T7" fmla="*/ 2147483647 h 959"/>
                <a:gd name="T8" fmla="*/ 0 w 125"/>
                <a:gd name="T9" fmla="*/ 2147483647 h 959"/>
                <a:gd name="T10" fmla="*/ 2147483647 w 125"/>
                <a:gd name="T11" fmla="*/ 2147483647 h 959"/>
                <a:gd name="T12" fmla="*/ 2147483647 w 125"/>
                <a:gd name="T13" fmla="*/ 2147483647 h 959"/>
                <a:gd name="T14" fmla="*/ 2147483647 w 125"/>
                <a:gd name="T15" fmla="*/ 2147483647 h 959"/>
                <a:gd name="T16" fmla="*/ 2147483647 w 125"/>
                <a:gd name="T17" fmla="*/ 2147483647 h 959"/>
                <a:gd name="T18" fmla="*/ 2147483647 w 125"/>
                <a:gd name="T19" fmla="*/ 2147483647 h 959"/>
                <a:gd name="T20" fmla="*/ 2147483647 w 125"/>
                <a:gd name="T21" fmla="*/ 0 h 9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959"/>
                <a:gd name="T35" fmla="*/ 125 w 125"/>
                <a:gd name="T36" fmla="*/ 959 h 9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959">
                  <a:moveTo>
                    <a:pt x="97" y="0"/>
                  </a:moveTo>
                  <a:cubicBezTo>
                    <a:pt x="92" y="7"/>
                    <a:pt x="86" y="14"/>
                    <a:pt x="82" y="22"/>
                  </a:cubicBezTo>
                  <a:cubicBezTo>
                    <a:pt x="76" y="36"/>
                    <a:pt x="67" y="67"/>
                    <a:pt x="67" y="67"/>
                  </a:cubicBezTo>
                  <a:cubicBezTo>
                    <a:pt x="59" y="183"/>
                    <a:pt x="41" y="283"/>
                    <a:pt x="8" y="393"/>
                  </a:cubicBezTo>
                  <a:cubicBezTo>
                    <a:pt x="5" y="452"/>
                    <a:pt x="0" y="512"/>
                    <a:pt x="0" y="571"/>
                  </a:cubicBezTo>
                  <a:cubicBezTo>
                    <a:pt x="0" y="667"/>
                    <a:pt x="14" y="765"/>
                    <a:pt x="37" y="859"/>
                  </a:cubicBezTo>
                  <a:cubicBezTo>
                    <a:pt x="45" y="893"/>
                    <a:pt x="54" y="937"/>
                    <a:pt x="82" y="956"/>
                  </a:cubicBezTo>
                  <a:cubicBezTo>
                    <a:pt x="114" y="906"/>
                    <a:pt x="89" y="959"/>
                    <a:pt x="89" y="911"/>
                  </a:cubicBezTo>
                  <a:cubicBezTo>
                    <a:pt x="89" y="898"/>
                    <a:pt x="94" y="886"/>
                    <a:pt x="97" y="874"/>
                  </a:cubicBezTo>
                  <a:cubicBezTo>
                    <a:pt x="100" y="647"/>
                    <a:pt x="125" y="384"/>
                    <a:pt x="89" y="148"/>
                  </a:cubicBezTo>
                  <a:cubicBezTo>
                    <a:pt x="98" y="30"/>
                    <a:pt x="97" y="79"/>
                    <a:pt x="97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4" name="Rectangle 159"/>
          <p:cNvSpPr>
            <a:spLocks noChangeArrowheads="1"/>
          </p:cNvSpPr>
          <p:nvPr/>
        </p:nvSpPr>
        <p:spPr bwMode="auto">
          <a:xfrm>
            <a:off x="276225" y="76200"/>
            <a:ext cx="85629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j-lt"/>
              </a:rPr>
              <a:t>CLIQUE: </a:t>
            </a:r>
            <a:r>
              <a:rPr lang="en-US" altLang="en-US" sz="4000" dirty="0" smtClean="0">
                <a:solidFill>
                  <a:schemeClr val="tx2"/>
                </a:solidFill>
                <a:latin typeface="+mj-lt"/>
              </a:rPr>
              <a:t>Subspace </a:t>
            </a:r>
            <a:r>
              <a:rPr lang="en-US" altLang="en-US" sz="4000" dirty="0">
                <a:solidFill>
                  <a:schemeClr val="tx2"/>
                </a:solidFill>
                <a:latin typeface="+mj-lt"/>
              </a:rPr>
              <a:t>Clustering with </a:t>
            </a:r>
            <a:r>
              <a:rPr lang="en-US" altLang="en-US" sz="4000" dirty="0" err="1" smtClean="0">
                <a:solidFill>
                  <a:schemeClr val="tx2"/>
                </a:solidFill>
                <a:latin typeface="+mj-lt"/>
              </a:rPr>
              <a:t>Apriori</a:t>
            </a:r>
            <a:r>
              <a:rPr lang="en-US" altLang="en-US" sz="4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4000" dirty="0">
                <a:solidFill>
                  <a:schemeClr val="tx2"/>
                </a:solidFill>
                <a:latin typeface="+mj-lt"/>
              </a:rPr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333184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>
          <a:xfrm>
            <a:off x="228600" y="229076"/>
            <a:ext cx="8458200" cy="12954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Subspace Clustering Method (II): Correlation-Based Methods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4864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200"/>
              </a:spcAft>
            </a:pPr>
            <a:r>
              <a:rPr lang="en-US" altLang="en-US" sz="2800" dirty="0" smtClean="0"/>
              <a:t>Subspace search method: similarity based on distance or density</a:t>
            </a:r>
          </a:p>
          <a:p>
            <a:pPr>
              <a:lnSpc>
                <a:spcPct val="110000"/>
              </a:lnSpc>
              <a:spcAft>
                <a:spcPts val="200"/>
              </a:spcAft>
            </a:pPr>
            <a:r>
              <a:rPr lang="en-US" altLang="en-US" sz="2800" dirty="0" smtClean="0"/>
              <a:t>Correlation-based method: based on advanced correlation models</a:t>
            </a:r>
          </a:p>
          <a:p>
            <a:pPr>
              <a:lnSpc>
                <a:spcPct val="110000"/>
              </a:lnSpc>
              <a:spcAft>
                <a:spcPts val="200"/>
              </a:spcAft>
            </a:pPr>
            <a:r>
              <a:rPr lang="en-US" altLang="en-US" sz="2800" dirty="0" smtClean="0"/>
              <a:t>Ex. PCA-based approach: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Apply PCA (for Principal Component Analysis) to derive a set of new, uncorrelated </a:t>
            </a:r>
            <a:r>
              <a:rPr lang="en-US" altLang="en-US" sz="2400" dirty="0" smtClean="0"/>
              <a:t>dimensions</a:t>
            </a:r>
            <a:endParaRPr lang="en-US" altLang="en-US" sz="2400" dirty="0" smtClean="0"/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then mine clusters in the new space or its subspaces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Other space transformations: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Hough transform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Fractal dimensions</a:t>
            </a:r>
          </a:p>
        </p:txBody>
      </p:sp>
      <p:sp>
        <p:nvSpPr>
          <p:cNvPr id="368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7E31CF-2A2D-486A-8B78-EA41D705CA26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2977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3" y="762000"/>
            <a:ext cx="3621087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3" name="Title 2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077200" cy="6096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Dimensionality-Reduction Methods</a:t>
            </a:r>
          </a:p>
        </p:txBody>
      </p:sp>
      <p:sp>
        <p:nvSpPr>
          <p:cNvPr id="46084" name="Content Placeholder 3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6019800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smtClean="0"/>
              <a:t>Dimensionality reduction: In some situations, it is more effective to construct a new space instead of using some subspaces of the original data</a:t>
            </a:r>
          </a:p>
        </p:txBody>
      </p:sp>
      <p:sp>
        <p:nvSpPr>
          <p:cNvPr id="46085" name="Slide Number Placeholder 1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3D5233D-F6A7-4E3F-9188-A44097A150E3}" type="slidenum">
              <a:rPr lang="en-US" altLang="en-US" sz="1200"/>
              <a:pPr algn="r" eaLnBrk="1" hangingPunct="1"/>
              <a:t>19</a:t>
            </a:fld>
            <a:endParaRPr lang="en-US" altLang="en-US" sz="1200"/>
          </a:p>
        </p:txBody>
      </p:sp>
      <p:sp>
        <p:nvSpPr>
          <p:cNvPr id="46086" name="Content Placeholder 3"/>
          <p:cNvSpPr>
            <a:spLocks/>
          </p:cNvSpPr>
          <p:nvPr/>
        </p:nvSpPr>
        <p:spPr bwMode="auto">
          <a:xfrm>
            <a:off x="228600" y="23622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Ex. To cluster the points in the right figure, any subspace of the original one, X and Y, cannot help, since all the three clusters will be projected into the overlapping areas in X and Y axes.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Construct a new dimension as the dashed one, the three clusters become apparent when the points projected into the new dimension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Dimensionality reduction methods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Feature selection and extraction: But may not focus on clustering structure finding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Spectral clustering: Combining feature extraction and clustering (i.e., use the </a:t>
            </a:r>
            <a:r>
              <a:rPr lang="en-US" altLang="en-US" sz="2000" i="1">
                <a:latin typeface="Arial" panose="020B0604020202020204" pitchFamily="34" charset="0"/>
              </a:rPr>
              <a:t>spectrum</a:t>
            </a:r>
            <a:r>
              <a:rPr lang="en-US" altLang="en-US" sz="2000">
                <a:latin typeface="Arial" panose="020B0604020202020204" pitchFamily="34" charset="0"/>
              </a:rPr>
              <a:t> of the similarity matrix of the data to perform dimensionality reduction for clustering in fewer dimensions)</a:t>
            </a:r>
          </a:p>
          <a:p>
            <a:pPr lvl="2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Normalized Cuts (Shi and Malik, CVPR’97 or PAMI’2000)</a:t>
            </a:r>
          </a:p>
          <a:p>
            <a:pPr lvl="2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The Ng-Jordan-Weiss algorithm (NIPS’01)</a:t>
            </a:r>
          </a:p>
        </p:txBody>
      </p:sp>
    </p:spTree>
    <p:extLst>
      <p:ext uri="{BB962C8B-B14F-4D97-AF65-F5344CB8AC3E}">
        <p14:creationId xmlns:p14="http://schemas.microsoft.com/office/powerpoint/2010/main" val="413186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26720"/>
            <a:ext cx="84582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k-Means </a:t>
            </a:r>
            <a:r>
              <a:rPr lang="en-US" altLang="ko-KR" dirty="0" smtClean="0">
                <a:ea typeface="Gulim" pitchFamily="34" charset="-127"/>
              </a:rPr>
              <a:t>Clustering</a:t>
            </a:r>
            <a:endParaRPr lang="en-US" altLang="ko-KR" sz="2800" b="1" dirty="0" smtClean="0">
              <a:ea typeface="Gulim" pitchFamily="34" charset="-127"/>
            </a:endParaRPr>
          </a:p>
        </p:txBody>
      </p:sp>
      <p:sp>
        <p:nvSpPr>
          <p:cNvPr id="6147" name="Line 93"/>
          <p:cNvSpPr>
            <a:spLocks noChangeShapeType="1"/>
          </p:cNvSpPr>
          <p:nvPr/>
        </p:nvSpPr>
        <p:spPr bwMode="auto">
          <a:xfrm>
            <a:off x="58039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181"/>
          <p:cNvSpPr txBox="1">
            <a:spLocks noChangeArrowheads="1"/>
          </p:cNvSpPr>
          <p:nvPr/>
        </p:nvSpPr>
        <p:spPr bwMode="auto">
          <a:xfrm>
            <a:off x="2451100" y="1771650"/>
            <a:ext cx="11430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K=2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400">
              <a:ea typeface="Gulim" pitchFamily="34" charset="-127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Arbitrarily partition objects into k groups</a:t>
            </a:r>
          </a:p>
        </p:txBody>
      </p:sp>
      <p:sp>
        <p:nvSpPr>
          <p:cNvPr id="6149" name="Line 183"/>
          <p:cNvSpPr>
            <a:spLocks noChangeShapeType="1"/>
          </p:cNvSpPr>
          <p:nvPr/>
        </p:nvSpPr>
        <p:spPr bwMode="auto">
          <a:xfrm>
            <a:off x="26035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Text Box 185"/>
          <p:cNvSpPr txBox="1">
            <a:spLocks noChangeArrowheads="1"/>
          </p:cNvSpPr>
          <p:nvPr/>
        </p:nvSpPr>
        <p:spPr bwMode="auto">
          <a:xfrm>
            <a:off x="5727700" y="2438400"/>
            <a:ext cx="1066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centroids</a:t>
            </a:r>
          </a:p>
        </p:txBody>
      </p:sp>
      <p:sp>
        <p:nvSpPr>
          <p:cNvPr id="6151" name="Text Box 190"/>
          <p:cNvSpPr txBox="1">
            <a:spLocks noChangeArrowheads="1"/>
          </p:cNvSpPr>
          <p:nvPr/>
        </p:nvSpPr>
        <p:spPr bwMode="auto">
          <a:xfrm>
            <a:off x="5727700" y="4953000"/>
            <a:ext cx="10668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centroids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400">
              <a:ea typeface="Gulim" pitchFamily="34" charset="-127"/>
            </a:endParaRPr>
          </a:p>
        </p:txBody>
      </p:sp>
      <p:sp>
        <p:nvSpPr>
          <p:cNvPr id="6152" name="Text Box 191"/>
          <p:cNvSpPr txBox="1">
            <a:spLocks noChangeArrowheads="1"/>
          </p:cNvSpPr>
          <p:nvPr/>
        </p:nvSpPr>
        <p:spPr bwMode="auto">
          <a:xfrm>
            <a:off x="7099300" y="3581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  objects</a:t>
            </a:r>
          </a:p>
        </p:txBody>
      </p:sp>
      <p:sp>
        <p:nvSpPr>
          <p:cNvPr id="6153" name="Line 192"/>
          <p:cNvSpPr>
            <a:spLocks noChangeShapeType="1"/>
          </p:cNvSpPr>
          <p:nvPr/>
        </p:nvSpPr>
        <p:spPr bwMode="auto">
          <a:xfrm>
            <a:off x="79375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4" name="Text Box 193"/>
          <p:cNvSpPr txBox="1">
            <a:spLocks noChangeArrowheads="1"/>
          </p:cNvSpPr>
          <p:nvPr/>
        </p:nvSpPr>
        <p:spPr bwMode="auto">
          <a:xfrm>
            <a:off x="4584700" y="3505200"/>
            <a:ext cx="990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Loop if needed</a:t>
            </a:r>
          </a:p>
        </p:txBody>
      </p:sp>
      <p:sp>
        <p:nvSpPr>
          <p:cNvPr id="6155" name="Slide Number Placeholder 19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76E12FB-105B-4BCB-B6B5-FD6FB12B3D3A}" type="slidenum">
              <a:rPr lang="en-US" altLang="en-US" sz="1200"/>
              <a:pPr algn="r" eaLnBrk="1" hangingPunct="1"/>
              <a:t>2</a:t>
            </a:fld>
            <a:endParaRPr lang="en-US" altLang="en-US" sz="1200"/>
          </a:p>
        </p:txBody>
      </p:sp>
      <p:graphicFrame>
        <p:nvGraphicFramePr>
          <p:cNvPr id="6156" name="Object 196"/>
          <p:cNvGraphicFramePr>
            <a:graphicFrameLocks noChangeAspect="1"/>
          </p:cNvGraphicFramePr>
          <p:nvPr/>
        </p:nvGraphicFramePr>
        <p:xfrm>
          <a:off x="393700" y="1447800"/>
          <a:ext cx="21209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6" name="SmartDraw" r:id="rId4" imgW="3479292" imgH="3255264" progId="SmartDraw.2">
                  <p:embed/>
                </p:oleObj>
              </mc:Choice>
              <mc:Fallback>
                <p:oleObj name="SmartDraw" r:id="rId4" imgW="3479292" imgH="3255264" progId="SmartDraw.2">
                  <p:embed/>
                  <p:pic>
                    <p:nvPicPr>
                      <p:cNvPr id="6156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447800"/>
                        <a:ext cx="212090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97"/>
          <p:cNvGraphicFramePr>
            <a:graphicFrameLocks noChangeAspect="1"/>
          </p:cNvGraphicFramePr>
          <p:nvPr/>
        </p:nvGraphicFramePr>
        <p:xfrm>
          <a:off x="3441700" y="1447800"/>
          <a:ext cx="21844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7" name="SmartDraw" r:id="rId6" imgW="3479292" imgH="3255264" progId="SmartDraw.2">
                  <p:embed/>
                </p:oleObj>
              </mc:Choice>
              <mc:Fallback>
                <p:oleObj name="SmartDraw" r:id="rId6" imgW="3479292" imgH="3255264" progId="SmartDraw.2">
                  <p:embed/>
                  <p:pic>
                    <p:nvPicPr>
                      <p:cNvPr id="6157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447800"/>
                        <a:ext cx="21844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98"/>
          <p:cNvGraphicFramePr>
            <a:graphicFrameLocks noChangeAspect="1"/>
          </p:cNvGraphicFramePr>
          <p:nvPr/>
        </p:nvGraphicFramePr>
        <p:xfrm>
          <a:off x="6794500" y="144780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8" name="SmartDraw" r:id="rId8" imgW="3479292" imgH="3255264" progId="SmartDraw.2">
                  <p:embed/>
                </p:oleObj>
              </mc:Choice>
              <mc:Fallback>
                <p:oleObj name="SmartDraw" r:id="rId8" imgW="3479292" imgH="3255264" progId="SmartDraw.2">
                  <p:embed/>
                  <p:pic>
                    <p:nvPicPr>
                      <p:cNvPr id="6158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144780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99"/>
          <p:cNvGraphicFramePr>
            <a:graphicFrameLocks noChangeAspect="1"/>
          </p:cNvGraphicFramePr>
          <p:nvPr/>
        </p:nvGraphicFramePr>
        <p:xfrm>
          <a:off x="6794500" y="389255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9" name="SmartDraw" r:id="rId10" imgW="3479292" imgH="3255264" progId="SmartDraw.2">
                  <p:embed/>
                </p:oleObj>
              </mc:Choice>
              <mc:Fallback>
                <p:oleObj name="SmartDraw" r:id="rId10" imgW="3479292" imgH="3255264" progId="SmartDraw.2">
                  <p:embed/>
                  <p:pic>
                    <p:nvPicPr>
                      <p:cNvPr id="6159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389255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200"/>
          <p:cNvGraphicFramePr>
            <a:graphicFrameLocks noChangeAspect="1"/>
          </p:cNvGraphicFramePr>
          <p:nvPr/>
        </p:nvGraphicFramePr>
        <p:xfrm>
          <a:off x="3594100" y="3962400"/>
          <a:ext cx="21971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0" name="SmartDraw" r:id="rId12" imgW="3479292" imgH="3255264" progId="SmartDraw.2">
                  <p:embed/>
                </p:oleObj>
              </mc:Choice>
              <mc:Fallback>
                <p:oleObj name="SmartDraw" r:id="rId12" imgW="3479292" imgH="3255264" progId="SmartDraw.2">
                  <p:embed/>
                  <p:pic>
                    <p:nvPicPr>
                      <p:cNvPr id="616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962400"/>
                        <a:ext cx="21971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Line 192"/>
          <p:cNvSpPr>
            <a:spLocks noChangeShapeType="1"/>
          </p:cNvSpPr>
          <p:nvPr/>
        </p:nvSpPr>
        <p:spPr bwMode="auto">
          <a:xfrm flipV="1">
            <a:off x="43561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2" name="Text Box 181"/>
          <p:cNvSpPr txBox="1">
            <a:spLocks noChangeArrowheads="1"/>
          </p:cNvSpPr>
          <p:nvPr/>
        </p:nvSpPr>
        <p:spPr bwMode="auto">
          <a:xfrm>
            <a:off x="622300" y="34290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The initial data set</a:t>
            </a:r>
          </a:p>
        </p:txBody>
      </p:sp>
      <p:sp>
        <p:nvSpPr>
          <p:cNvPr id="6163" name="Line 93"/>
          <p:cNvSpPr>
            <a:spLocks noChangeShapeType="1"/>
          </p:cNvSpPr>
          <p:nvPr/>
        </p:nvSpPr>
        <p:spPr bwMode="auto">
          <a:xfrm flipH="1">
            <a:off x="58039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3"/>
          <p:cNvSpPr>
            <a:spLocks noChangeArrowheads="1"/>
          </p:cNvSpPr>
          <p:nvPr/>
        </p:nvSpPr>
        <p:spPr bwMode="auto">
          <a:xfrm>
            <a:off x="0" y="3962400"/>
            <a:ext cx="3581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Partition objects into </a:t>
            </a:r>
            <a:r>
              <a:rPr lang="en-US" altLang="en-US" sz="16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nonempty subsets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>
                <a:latin typeface="Arial" panose="020B0604020202020204" pitchFamily="34" charset="0"/>
              </a:rPr>
              <a:t>Repeat</a:t>
            </a:r>
            <a:endParaRPr lang="en-US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Compute centroid (i.e., mean point) for each partition 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Assign each object to the cluster of its nearest centroid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Until no change</a:t>
            </a:r>
          </a:p>
        </p:txBody>
      </p:sp>
    </p:spTree>
    <p:extLst>
      <p:ext uri="{BB962C8B-B14F-4D97-AF65-F5344CB8AC3E}">
        <p14:creationId xmlns:p14="http://schemas.microsoft.com/office/powerpoint/2010/main" val="141017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B19D713-63FA-4D1E-B166-204CDF8449F9}" type="slidenum">
              <a:rPr lang="en-US" altLang="en-US" sz="1200"/>
              <a:pPr algn="r" eaLnBrk="1" hangingPunct="1"/>
              <a:t>20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686800" cy="9906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zh-CN" dirty="0" smtClean="0"/>
              <a:t>Outline</a:t>
            </a:r>
            <a:endParaRPr lang="en-US" altLang="en-US" dirty="0" smtClean="0">
              <a:ea typeface="PMingLiU" pitchFamily="18" charset="-12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3250" cy="5334000"/>
          </a:xfrm>
        </p:spPr>
        <p:txBody>
          <a:bodyPr lIns="92075" tIns="46038" rIns="92075" bIns="46038"/>
          <a:lstStyle/>
          <a:p>
            <a:pPr marL="533400" indent="-533400">
              <a:lnSpc>
                <a:spcPct val="200000"/>
              </a:lnSpc>
            </a:pPr>
            <a:r>
              <a:rPr lang="en-US" altLang="en-US" sz="2800" dirty="0" smtClean="0"/>
              <a:t>Probability Model-Based Clustering</a:t>
            </a:r>
          </a:p>
          <a:p>
            <a:pPr marL="533400" indent="-533400">
              <a:lnSpc>
                <a:spcPct val="200000"/>
              </a:lnSpc>
            </a:pPr>
            <a:r>
              <a:rPr lang="en-US" altLang="en-US" sz="2800" dirty="0" smtClean="0"/>
              <a:t>Clustering High-Dimensional Data</a:t>
            </a:r>
          </a:p>
          <a:p>
            <a:pPr marL="533400" indent="-533400">
              <a:lnSpc>
                <a:spcPct val="200000"/>
              </a:lnSpc>
            </a:pPr>
            <a:r>
              <a:rPr lang="en-US" altLang="en-US" sz="2800" dirty="0" smtClean="0"/>
              <a:t>Clustering Graphs and Network Data</a:t>
            </a:r>
          </a:p>
          <a:p>
            <a:pPr marL="533400" indent="-533400">
              <a:lnSpc>
                <a:spcPct val="200000"/>
              </a:lnSpc>
            </a:pPr>
            <a:r>
              <a:rPr lang="en-US" altLang="en-US" sz="2800" dirty="0" smtClean="0"/>
              <a:t>Clustering with </a:t>
            </a:r>
            <a:r>
              <a:rPr lang="en-US" altLang="en-US" sz="2800" dirty="0" smtClean="0"/>
              <a:t>Constraints</a:t>
            </a:r>
            <a:endParaRPr lang="en-US" altLang="en-US" sz="2800" dirty="0" smtClean="0"/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 rot="9739434">
            <a:off x="7162800" y="3429000"/>
            <a:ext cx="381000" cy="4603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49158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52A92B3-9156-4173-BC2A-EE0BEE1EE211}" type="slidenum">
              <a:rPr lang="en-US" altLang="en-US" sz="1200"/>
              <a:pPr algn="r"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9039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24384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Clustering Graphs and Network Data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" y="1417320"/>
            <a:ext cx="8229600" cy="52882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Bi-partite graphs, e.g., customers and products, authors and conferences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Web search engines, e.g., click through graphs and Web graphs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Social networks, friendship/coauthor graphs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Similarity measures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Geodesic distances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Distance based on random walk (</a:t>
            </a:r>
            <a:r>
              <a:rPr lang="en-US" altLang="en-US" sz="2400" dirty="0" err="1" smtClean="0"/>
              <a:t>SimRank</a:t>
            </a:r>
            <a:r>
              <a:rPr lang="en-US" alt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Graph clustering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Minimum cuts: </a:t>
            </a:r>
            <a:r>
              <a:rPr lang="en-US" altLang="en-US" sz="2400" dirty="0" err="1" smtClean="0"/>
              <a:t>FastModularity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Clauset</a:t>
            </a:r>
            <a:r>
              <a:rPr lang="en-US" altLang="en-US" sz="2400" dirty="0" smtClean="0"/>
              <a:t>, Newman &amp; Moore, 2004)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Density-based clustering: SCAN (Xu et al., KDD’2007) </a:t>
            </a:r>
          </a:p>
        </p:txBody>
      </p:sp>
      <p:sp>
        <p:nvSpPr>
          <p:cNvPr id="50180" name="Slide Number Placeholder 1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29CD203-0EE2-491E-BB62-B1F0B80B394D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21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0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9601200" cy="6858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Two Approaches for Graph Clustering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Two approaches for clustering graph data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Use </a:t>
            </a:r>
            <a:r>
              <a:rPr lang="en-US" altLang="en-US" sz="2000" i="1" dirty="0" smtClean="0"/>
              <a:t>generic clustering methods</a:t>
            </a:r>
            <a:r>
              <a:rPr lang="en-US" altLang="en-US" sz="2000" dirty="0" smtClean="0"/>
              <a:t> for high-dimensional data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dirty="0" smtClean="0"/>
              <a:t>Designed specifically for clustering graphs</a:t>
            </a:r>
            <a:r>
              <a:rPr lang="en-US" altLang="en-US" sz="2000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Using clustering methods for high-dimensional data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Extract a similarity matrix from a graph using a similarity measure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A generic clustering method can then be applied on the similarity matrix to discover clusters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Ex. Spectral clustering: approximate optimal graph cut solutions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Methods specific to graphs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Search the graph to find well-connected components as clusters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Ex. SCAN (Structural Clustering Algorithm for Networks)</a:t>
            </a:r>
          </a:p>
          <a:p>
            <a:pPr lvl="2">
              <a:lnSpc>
                <a:spcPct val="110000"/>
              </a:lnSpc>
            </a:pPr>
            <a:r>
              <a:rPr lang="en-US" altLang="zh-CN" sz="2000" dirty="0" smtClean="0">
                <a:ea typeface="SimSun" panose="02010600030101010101" pitchFamily="2" charset="-122"/>
              </a:rPr>
              <a:t>X. Xu, N. </a:t>
            </a:r>
            <a:r>
              <a:rPr lang="en-US" altLang="zh-CN" sz="2000" dirty="0" err="1" smtClean="0">
                <a:ea typeface="SimSun" panose="02010600030101010101" pitchFamily="2" charset="-122"/>
              </a:rPr>
              <a:t>Yuruk</a:t>
            </a:r>
            <a:r>
              <a:rPr lang="en-US" altLang="zh-CN" sz="2000" dirty="0" smtClean="0">
                <a:ea typeface="SimSun" panose="02010600030101010101" pitchFamily="2" charset="-122"/>
              </a:rPr>
              <a:t>, Z. Feng, and T. A. J. </a:t>
            </a:r>
            <a:r>
              <a:rPr lang="en-US" altLang="zh-CN" sz="2000" dirty="0" err="1" smtClean="0">
                <a:ea typeface="SimSun" panose="02010600030101010101" pitchFamily="2" charset="-122"/>
              </a:rPr>
              <a:t>Schweiger</a:t>
            </a:r>
            <a:r>
              <a:rPr lang="en-US" altLang="zh-CN" sz="2000" dirty="0" smtClean="0">
                <a:ea typeface="SimSun" panose="02010600030101010101" pitchFamily="2" charset="-122"/>
              </a:rPr>
              <a:t>, “SCAN: A Structural Clustering Algorithm for Networks”, KDD'07</a:t>
            </a:r>
          </a:p>
        </p:txBody>
      </p:sp>
      <p:sp>
        <p:nvSpPr>
          <p:cNvPr id="55300" name="Slide Number Placeholder 1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AC3686D-1110-48E5-941C-CA65309EECA1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22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2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7" descr="test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1295400"/>
            <a:ext cx="4191000" cy="3832225"/>
          </a:xfrm>
        </p:spPr>
      </p:pic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19100"/>
            <a:ext cx="8229600" cy="990600"/>
          </a:xfrm>
        </p:spPr>
        <p:txBody>
          <a:bodyPr anchor="ctr">
            <a:noAutofit/>
          </a:bodyPr>
          <a:lstStyle/>
          <a:p>
            <a:r>
              <a:rPr lang="en-US" altLang="zh-CN" dirty="0" smtClean="0">
                <a:ea typeface="SimSun" panose="02010600030101010101" pitchFamily="2" charset="-122"/>
              </a:rPr>
              <a:t>SCAN: Density-Based Clustering of Networks</a:t>
            </a:r>
          </a:p>
        </p:txBody>
      </p:sp>
      <p:sp>
        <p:nvSpPr>
          <p:cNvPr id="56324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803876"/>
            <a:ext cx="4572000" cy="29718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dirty="0" smtClean="0">
                <a:ea typeface="SimSun" panose="02010600030101010101" pitchFamily="2" charset="-122"/>
              </a:rPr>
              <a:t>How many clusters?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dirty="0" smtClean="0">
                <a:ea typeface="SimSun" panose="02010600030101010101" pitchFamily="2" charset="-122"/>
              </a:rPr>
              <a:t>What size should they be?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dirty="0" smtClean="0">
                <a:ea typeface="SimSun" panose="02010600030101010101" pitchFamily="2" charset="-122"/>
              </a:rPr>
              <a:t>What is the best partitioning?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dirty="0" smtClean="0">
                <a:ea typeface="SimSun" panose="02010600030101010101" pitchFamily="2" charset="-122"/>
              </a:rPr>
              <a:t>Should some points be segregated?</a:t>
            </a:r>
            <a:endParaRPr lang="zh-CN" altLang="en-US" dirty="0" smtClean="0">
              <a:ea typeface="SimSun" panose="02010600030101010101" pitchFamily="2" charset="-122"/>
            </a:endParaRPr>
          </a:p>
        </p:txBody>
      </p:sp>
      <p:sp>
        <p:nvSpPr>
          <p:cNvPr id="56325" name="Slide Number Placeholder 1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D0DEBAB-C02E-49DD-89BD-BF929F5DE407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23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5486400" y="4267200"/>
            <a:ext cx="303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An Example Network</a:t>
            </a:r>
            <a:endParaRPr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6327" name="Rectangle 5"/>
          <p:cNvSpPr>
            <a:spLocks noChangeArrowheads="1"/>
          </p:cNvSpPr>
          <p:nvPr/>
        </p:nvSpPr>
        <p:spPr bwMode="auto">
          <a:xfrm>
            <a:off x="533400" y="4933631"/>
            <a:ext cx="8610600" cy="149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Application: Given simply information of who associates with whom, could one identify clusters of individuals with common interests or special relationships (families, cliques, terrorist cells)?</a:t>
            </a:r>
            <a:endParaRPr lang="zh-CN" altLang="en-US" sz="20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77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SimSun" panose="02010600030101010101" pitchFamily="2" charset="-122"/>
              </a:rPr>
              <a:t>A Social Network Model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295400"/>
            <a:ext cx="8382000" cy="3505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Cliques, hubs and outliers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ea typeface="SimSun" panose="02010600030101010101" pitchFamily="2" charset="-122"/>
              </a:rPr>
              <a:t>Individuals in a tight social group, or </a:t>
            </a:r>
            <a:r>
              <a:rPr lang="en-US" altLang="zh-CN" sz="2000" u="sng" dirty="0" smtClean="0">
                <a:solidFill>
                  <a:srgbClr val="FF0000"/>
                </a:solidFill>
                <a:ea typeface="SimSun" panose="02010600030101010101" pitchFamily="2" charset="-122"/>
              </a:rPr>
              <a:t>clique</a:t>
            </a:r>
            <a:r>
              <a:rPr lang="en-US" altLang="zh-CN" sz="2000" dirty="0" smtClean="0">
                <a:ea typeface="SimSun" panose="02010600030101010101" pitchFamily="2" charset="-122"/>
              </a:rPr>
              <a:t>, know many of the same people, regardless of the size of the group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ea typeface="SimSun" panose="02010600030101010101" pitchFamily="2" charset="-122"/>
              </a:rPr>
              <a:t>Individuals who are </a:t>
            </a:r>
            <a:r>
              <a:rPr lang="en-US" altLang="zh-CN" sz="2000" u="sng" dirty="0" smtClean="0">
                <a:solidFill>
                  <a:srgbClr val="FF0000"/>
                </a:solidFill>
                <a:ea typeface="SimSun" panose="02010600030101010101" pitchFamily="2" charset="-122"/>
              </a:rPr>
              <a:t>hubs</a:t>
            </a:r>
            <a:r>
              <a:rPr lang="en-US" altLang="zh-CN" sz="2000" dirty="0" smtClean="0">
                <a:ea typeface="SimSun" panose="02010600030101010101" pitchFamily="2" charset="-122"/>
              </a:rPr>
              <a:t> know many people in different groups but belong to no single group.  Politicians, for example bridge multiple groups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ea typeface="SimSun" panose="02010600030101010101" pitchFamily="2" charset="-122"/>
              </a:rPr>
              <a:t>Individuals who are </a:t>
            </a:r>
            <a:r>
              <a:rPr lang="en-US" altLang="zh-CN" sz="2000" u="sng" dirty="0" smtClean="0">
                <a:solidFill>
                  <a:srgbClr val="FF0000"/>
                </a:solidFill>
                <a:ea typeface="SimSun" panose="02010600030101010101" pitchFamily="2" charset="-122"/>
              </a:rPr>
              <a:t>outliers</a:t>
            </a:r>
            <a:r>
              <a:rPr lang="en-US" altLang="zh-CN" sz="2000" dirty="0" smtClean="0">
                <a:ea typeface="SimSun" panose="02010600030101010101" pitchFamily="2" charset="-122"/>
              </a:rPr>
              <a:t> reside at the margins of society. Hermits, for example, know few people and belong to no group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The Neighborhood of a Vertex</a:t>
            </a:r>
          </a:p>
          <a:p>
            <a:pPr>
              <a:lnSpc>
                <a:spcPct val="110000"/>
              </a:lnSpc>
            </a:pPr>
            <a:endParaRPr lang="en-US" altLang="zh-CN" sz="1600" dirty="0" smtClean="0">
              <a:ea typeface="SimSun" panose="02010600030101010101" pitchFamily="2" charset="-122"/>
            </a:endParaRPr>
          </a:p>
        </p:txBody>
      </p:sp>
      <p:sp>
        <p:nvSpPr>
          <p:cNvPr id="57348" name="Slide Number Placeholder 1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45C8001-2573-4BA9-8427-2561D6129442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24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  <p:graphicFrame>
        <p:nvGraphicFramePr>
          <p:cNvPr id="57349" name="Object 8"/>
          <p:cNvGraphicFramePr>
            <a:graphicFrameLocks noChangeAspect="1"/>
          </p:cNvGraphicFramePr>
          <p:nvPr/>
        </p:nvGraphicFramePr>
        <p:xfrm>
          <a:off x="5486400" y="4343400"/>
          <a:ext cx="320040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6" name="Visio" r:id="rId4" imgW="3574999" imgH="2603297" progId="">
                  <p:embed/>
                </p:oleObj>
              </mc:Choice>
              <mc:Fallback>
                <p:oleObj name="Visio" r:id="rId4" imgW="3574999" imgH="2603297" progId="">
                  <p:embed/>
                  <p:pic>
                    <p:nvPicPr>
                      <p:cNvPr id="573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343400"/>
                        <a:ext cx="320040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304800" y="4800600"/>
            <a:ext cx="525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Define 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() 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as the immediate neighborhood of a vertex (i.e. the set of people that an individual knows )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16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26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7" descr="test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170" y="4191633"/>
            <a:ext cx="2971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SimSun" panose="02010600030101010101" pitchFamily="2" charset="-122"/>
              </a:rPr>
              <a:t>Structure Similarity</a:t>
            </a:r>
          </a:p>
        </p:txBody>
      </p:sp>
      <p:sp>
        <p:nvSpPr>
          <p:cNvPr id="58372" name="Rectangle 14"/>
          <p:cNvSpPr>
            <a:spLocks noGrp="1" noChangeArrowheads="1"/>
          </p:cNvSpPr>
          <p:nvPr>
            <p:ph idx="4294967295"/>
          </p:nvPr>
        </p:nvSpPr>
        <p:spPr>
          <a:xfrm>
            <a:off x="304800" y="1371600"/>
            <a:ext cx="8001000" cy="358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ea typeface="SimSun" panose="02010600030101010101" pitchFamily="2" charset="-122"/>
              </a:rPr>
              <a:t>The desired features tend to be captured by a measure we call Structural Similarity</a:t>
            </a:r>
          </a:p>
          <a:p>
            <a:pPr>
              <a:lnSpc>
                <a:spcPct val="120000"/>
              </a:lnSpc>
            </a:pPr>
            <a:endParaRPr lang="zh-CN" altLang="en-US" sz="2400" dirty="0" smtClean="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 smtClean="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 smtClean="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 smtClean="0">
                <a:ea typeface="SimSun" panose="02010600030101010101" pitchFamily="2" charset="-122"/>
              </a:rPr>
              <a:t>Structural similarity is large for members of a clique and small for hubs and outliers</a:t>
            </a:r>
          </a:p>
          <a:p>
            <a:pPr>
              <a:lnSpc>
                <a:spcPct val="120000"/>
              </a:lnSpc>
            </a:pPr>
            <a:endParaRPr lang="en-US" altLang="zh-CN" sz="2400" dirty="0" smtClean="0">
              <a:ea typeface="SimSun" panose="02010600030101010101" pitchFamily="2" charset="-122"/>
            </a:endParaRPr>
          </a:p>
        </p:txBody>
      </p:sp>
      <p:sp>
        <p:nvSpPr>
          <p:cNvPr id="5837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8374" name="Object 4"/>
          <p:cNvGraphicFramePr>
            <a:graphicFrameLocks noChangeAspect="1"/>
          </p:cNvGraphicFramePr>
          <p:nvPr/>
        </p:nvGraphicFramePr>
        <p:xfrm>
          <a:off x="1600200" y="2465388"/>
          <a:ext cx="38131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2" name="Equation" r:id="rId5" imgW="1548728" imgH="444307" progId="Equation.3">
                  <p:embed/>
                </p:oleObj>
              </mc:Choice>
              <mc:Fallback>
                <p:oleObj name="Equation" r:id="rId5" imgW="1548728" imgH="444307" progId="Equation.3">
                  <p:embed/>
                  <p:pic>
                    <p:nvPicPr>
                      <p:cNvPr id="583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65388"/>
                        <a:ext cx="38131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0" y="31702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8376" name="Slide Number Placeholder 1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7AF9C01-E3E2-4FEF-9FE3-410FEBD32195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25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  <p:graphicFrame>
        <p:nvGraphicFramePr>
          <p:cNvPr id="5837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917973"/>
              </p:ext>
            </p:extLst>
          </p:nvPr>
        </p:nvGraphicFramePr>
        <p:xfrm>
          <a:off x="5867400" y="2087879"/>
          <a:ext cx="27432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3" name="Visio" r:id="rId7" imgW="3574999" imgH="2603297" progId="">
                  <p:embed/>
                </p:oleObj>
              </mc:Choice>
              <mc:Fallback>
                <p:oleObj name="Visio" r:id="rId7" imgW="3574999" imgH="2603297" progId="">
                  <p:embed/>
                  <p:pic>
                    <p:nvPicPr>
                      <p:cNvPr id="5837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87879"/>
                        <a:ext cx="27432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11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8" descr="test7_corr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40075"/>
            <a:ext cx="373380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en-US" dirty="0" smtClean="0"/>
              <a:t>Structure-Connected Clusters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600" smtClean="0"/>
              <a:t>Structure-connected cluster C</a:t>
            </a:r>
          </a:p>
          <a:p>
            <a:pPr lvl="1">
              <a:lnSpc>
                <a:spcPct val="130000"/>
              </a:lnSpc>
            </a:pPr>
            <a:r>
              <a:rPr lang="en-US" altLang="en-US" sz="2200" smtClean="0"/>
              <a:t>Connectivity:</a:t>
            </a:r>
          </a:p>
          <a:p>
            <a:pPr lvl="1">
              <a:lnSpc>
                <a:spcPct val="130000"/>
              </a:lnSpc>
            </a:pPr>
            <a:r>
              <a:rPr lang="en-US" altLang="en-US" sz="2200" smtClean="0"/>
              <a:t>Maximality:</a:t>
            </a:r>
          </a:p>
          <a:p>
            <a:pPr>
              <a:lnSpc>
                <a:spcPct val="130000"/>
              </a:lnSpc>
            </a:pPr>
            <a:r>
              <a:rPr lang="en-US" altLang="en-US" sz="2600" smtClean="0">
                <a:solidFill>
                  <a:srgbClr val="3333FF"/>
                </a:solidFill>
              </a:rPr>
              <a:t>Hubs</a:t>
            </a:r>
            <a:r>
              <a:rPr lang="en-US" altLang="en-US" sz="2600" smtClean="0"/>
              <a:t>:</a:t>
            </a:r>
          </a:p>
          <a:p>
            <a:pPr lvl="1">
              <a:lnSpc>
                <a:spcPct val="130000"/>
              </a:lnSpc>
            </a:pPr>
            <a:r>
              <a:rPr lang="en-US" altLang="en-US" sz="2200" smtClean="0"/>
              <a:t>Not belong to any cluster</a:t>
            </a:r>
          </a:p>
          <a:p>
            <a:pPr lvl="1">
              <a:lnSpc>
                <a:spcPct val="130000"/>
              </a:lnSpc>
            </a:pPr>
            <a:r>
              <a:rPr lang="en-US" altLang="en-US" sz="2200" smtClean="0"/>
              <a:t>Bridge to many clusters</a:t>
            </a:r>
          </a:p>
          <a:p>
            <a:pPr>
              <a:lnSpc>
                <a:spcPct val="130000"/>
              </a:lnSpc>
            </a:pPr>
            <a:r>
              <a:rPr lang="en-US" altLang="en-US" sz="2600" smtClean="0">
                <a:solidFill>
                  <a:srgbClr val="FF0000"/>
                </a:solidFill>
              </a:rPr>
              <a:t>Outliers</a:t>
            </a:r>
            <a:r>
              <a:rPr lang="en-US" altLang="en-US" sz="2600" smtClean="0"/>
              <a:t>:</a:t>
            </a:r>
          </a:p>
          <a:p>
            <a:pPr lvl="1">
              <a:lnSpc>
                <a:spcPct val="130000"/>
              </a:lnSpc>
            </a:pPr>
            <a:r>
              <a:rPr lang="en-US" altLang="en-US" sz="2200" smtClean="0"/>
              <a:t>Not belong to any cluster</a:t>
            </a:r>
          </a:p>
          <a:p>
            <a:pPr lvl="1">
              <a:lnSpc>
                <a:spcPct val="130000"/>
              </a:lnSpc>
            </a:pPr>
            <a:r>
              <a:rPr lang="en-US" altLang="en-US" sz="2200" smtClean="0"/>
              <a:t>Connect to less clusters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04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130348"/>
              </p:ext>
            </p:extLst>
          </p:nvPr>
        </p:nvGraphicFramePr>
        <p:xfrm>
          <a:off x="3109913" y="2269718"/>
          <a:ext cx="3276600" cy="44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0" name="Equation" r:id="rId5" imgW="1892300" imgH="241300" progId="Equation.3">
                  <p:embed/>
                </p:oleObj>
              </mc:Choice>
              <mc:Fallback>
                <p:oleObj name="Equation" r:id="rId5" imgW="1892300" imgH="241300" progId="Equation.3">
                  <p:embed/>
                  <p:pic>
                    <p:nvPicPr>
                      <p:cNvPr id="604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2269718"/>
                        <a:ext cx="3276600" cy="443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04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613897"/>
              </p:ext>
            </p:extLst>
          </p:nvPr>
        </p:nvGraphicFramePr>
        <p:xfrm>
          <a:off x="2728913" y="2799472"/>
          <a:ext cx="5286375" cy="49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1" name="Equation" r:id="rId7" imgW="2755900" imgH="241300" progId="Equation.3">
                  <p:embed/>
                </p:oleObj>
              </mc:Choice>
              <mc:Fallback>
                <p:oleObj name="Equation" r:id="rId7" imgW="2755900" imgH="241300" progId="Equation.3">
                  <p:embed/>
                  <p:pic>
                    <p:nvPicPr>
                      <p:cNvPr id="604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2799472"/>
                        <a:ext cx="5286375" cy="493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7162800" y="46624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Papyrus" panose="03070502060502030205" pitchFamily="66" charset="0"/>
                <a:cs typeface="Arial" panose="020B0604020202020204" pitchFamily="34" charset="0"/>
              </a:rPr>
              <a:t>hub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638800" y="61102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Papyrus" panose="03070502060502030205" pitchFamily="66" charset="0"/>
                <a:cs typeface="Arial" panose="020B0604020202020204" pitchFamily="34" charset="0"/>
              </a:rPr>
              <a:t>outlier</a:t>
            </a:r>
          </a:p>
        </p:txBody>
      </p:sp>
      <p:sp>
        <p:nvSpPr>
          <p:cNvPr id="60427" name="Slide Number Placeholder 1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3F2F6B2-DC9B-4868-B5C6-FA61C13AFF96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26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3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686800" cy="9906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dirty="0" smtClean="0"/>
              <a:t>Outline</a:t>
            </a:r>
            <a:endParaRPr lang="en-US" altLang="en-US" dirty="0" smtClean="0">
              <a:ea typeface="PMingLiU" pitchFamily="18" charset="-12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3250" cy="5334000"/>
          </a:xfrm>
        </p:spPr>
        <p:txBody>
          <a:bodyPr lIns="92075" tIns="46038" rIns="92075" bIns="46038"/>
          <a:lstStyle/>
          <a:p>
            <a:pPr marL="533400" indent="-533400">
              <a:lnSpc>
                <a:spcPct val="200000"/>
              </a:lnSpc>
            </a:pPr>
            <a:r>
              <a:rPr lang="en-US" altLang="en-US" sz="2800" dirty="0" smtClean="0"/>
              <a:t>Probability Model-Based Clustering</a:t>
            </a:r>
          </a:p>
          <a:p>
            <a:pPr marL="533400" indent="-533400">
              <a:lnSpc>
                <a:spcPct val="200000"/>
              </a:lnSpc>
            </a:pPr>
            <a:r>
              <a:rPr lang="en-US" altLang="en-US" sz="2800" dirty="0" smtClean="0"/>
              <a:t>Clustering High-Dimensional Data</a:t>
            </a:r>
          </a:p>
          <a:p>
            <a:pPr marL="533400" indent="-533400">
              <a:lnSpc>
                <a:spcPct val="200000"/>
              </a:lnSpc>
            </a:pPr>
            <a:r>
              <a:rPr lang="en-US" altLang="en-US" sz="2800" dirty="0" smtClean="0"/>
              <a:t>Clustering Graphs and Network Data</a:t>
            </a:r>
          </a:p>
          <a:p>
            <a:pPr marL="533400" indent="-533400">
              <a:lnSpc>
                <a:spcPct val="200000"/>
              </a:lnSpc>
            </a:pPr>
            <a:r>
              <a:rPr lang="en-US" altLang="en-US" sz="2800" dirty="0" smtClean="0"/>
              <a:t>Clustering with </a:t>
            </a:r>
            <a:r>
              <a:rPr lang="en-US" altLang="en-US" sz="2800" dirty="0" smtClean="0"/>
              <a:t>Constraints</a:t>
            </a:r>
            <a:endParaRPr lang="en-US" altLang="en-US" sz="2800" dirty="0" smtClean="0"/>
          </a:p>
        </p:txBody>
      </p:sp>
      <p:sp>
        <p:nvSpPr>
          <p:cNvPr id="75780" name="AutoShape 5"/>
          <p:cNvSpPr>
            <a:spLocks noChangeArrowheads="1"/>
          </p:cNvSpPr>
          <p:nvPr/>
        </p:nvSpPr>
        <p:spPr bwMode="auto">
          <a:xfrm rot="9739434">
            <a:off x="5638800" y="4419600"/>
            <a:ext cx="381000" cy="4603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5781" name="Slide Number Placeholder 1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ACC4D40-CFFB-4EC8-A0B7-E9C4C3843E93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27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70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226BC0B-A361-43B8-A647-A9BCEAAA8365}" type="slidenum">
              <a:rPr lang="en-US" altLang="en-US" sz="1200"/>
              <a:pPr algn="r" eaLnBrk="1" hangingPunct="1"/>
              <a:t>28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19114"/>
            <a:ext cx="82296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Why Constraint-Based Cluster Analysis?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1" y="1417636"/>
            <a:ext cx="9144000" cy="120650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80000"/>
            </a:pPr>
            <a:r>
              <a:rPr lang="en-US" altLang="en-US" sz="2600" dirty="0" smtClean="0"/>
              <a:t>Need user feedback: Users know their applications the best</a:t>
            </a:r>
          </a:p>
          <a:p>
            <a:pPr eaLnBrk="1" hangingPunct="1">
              <a:lnSpc>
                <a:spcPct val="90000"/>
              </a:lnSpc>
              <a:buSzPct val="80000"/>
            </a:pPr>
            <a:r>
              <a:rPr lang="en-US" altLang="en-US" sz="2600" dirty="0" smtClean="0"/>
              <a:t>Less parameters but more user-desired constraints, e.g., an ATM allocation problem: obstacle &amp; desired clusters</a:t>
            </a:r>
          </a:p>
        </p:txBody>
      </p:sp>
      <p:grpSp>
        <p:nvGrpSpPr>
          <p:cNvPr id="76805" name="Group 4"/>
          <p:cNvGrpSpPr>
            <a:grpSpLocks/>
          </p:cNvGrpSpPr>
          <p:nvPr/>
        </p:nvGrpSpPr>
        <p:grpSpPr bwMode="auto">
          <a:xfrm>
            <a:off x="381000" y="2667000"/>
            <a:ext cx="8328025" cy="3989388"/>
            <a:chOff x="240" y="1714"/>
            <a:chExt cx="5246" cy="2513"/>
          </a:xfrm>
        </p:grpSpPr>
        <p:sp>
          <p:nvSpPr>
            <p:cNvPr id="76806" name="Rectangle 5"/>
            <p:cNvSpPr>
              <a:spLocks noChangeArrowheads="1"/>
            </p:cNvSpPr>
            <p:nvPr/>
          </p:nvSpPr>
          <p:spPr bwMode="auto">
            <a:xfrm>
              <a:off x="240" y="1728"/>
              <a:ext cx="5232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07" name="Line 6"/>
            <p:cNvSpPr>
              <a:spLocks noChangeShapeType="1"/>
            </p:cNvSpPr>
            <p:nvPr/>
          </p:nvSpPr>
          <p:spPr bwMode="auto">
            <a:xfrm>
              <a:off x="251" y="1752"/>
              <a:ext cx="2683" cy="931"/>
            </a:xfrm>
            <a:prstGeom prst="line">
              <a:avLst/>
            </a:prstGeom>
            <a:noFill/>
            <a:ln w="889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8" name="Oval 7"/>
            <p:cNvSpPr>
              <a:spLocks noChangeArrowheads="1"/>
            </p:cNvSpPr>
            <p:nvPr/>
          </p:nvSpPr>
          <p:spPr bwMode="auto">
            <a:xfrm>
              <a:off x="390" y="19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09" name="Oval 8"/>
            <p:cNvSpPr>
              <a:spLocks noChangeArrowheads="1"/>
            </p:cNvSpPr>
            <p:nvPr/>
          </p:nvSpPr>
          <p:spPr bwMode="auto">
            <a:xfrm>
              <a:off x="932" y="28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10" name="Oval 9"/>
            <p:cNvSpPr>
              <a:spLocks noChangeArrowheads="1"/>
            </p:cNvSpPr>
            <p:nvPr/>
          </p:nvSpPr>
          <p:spPr bwMode="auto">
            <a:xfrm>
              <a:off x="965" y="26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11" name="Oval 10"/>
            <p:cNvSpPr>
              <a:spLocks noChangeArrowheads="1"/>
            </p:cNvSpPr>
            <p:nvPr/>
          </p:nvSpPr>
          <p:spPr bwMode="auto">
            <a:xfrm>
              <a:off x="1005" y="23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12" name="Oval 11"/>
            <p:cNvSpPr>
              <a:spLocks noChangeArrowheads="1"/>
            </p:cNvSpPr>
            <p:nvPr/>
          </p:nvSpPr>
          <p:spPr bwMode="auto">
            <a:xfrm>
              <a:off x="1057" y="217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13" name="Oval 12"/>
            <p:cNvSpPr>
              <a:spLocks noChangeArrowheads="1"/>
            </p:cNvSpPr>
            <p:nvPr/>
          </p:nvSpPr>
          <p:spPr bwMode="auto">
            <a:xfrm>
              <a:off x="589" y="252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14" name="Oval 13"/>
            <p:cNvSpPr>
              <a:spLocks noChangeArrowheads="1"/>
            </p:cNvSpPr>
            <p:nvPr/>
          </p:nvSpPr>
          <p:spPr bwMode="auto">
            <a:xfrm>
              <a:off x="740" y="27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15" name="Oval 14"/>
            <p:cNvSpPr>
              <a:spLocks noChangeArrowheads="1"/>
            </p:cNvSpPr>
            <p:nvPr/>
          </p:nvSpPr>
          <p:spPr bwMode="auto">
            <a:xfrm>
              <a:off x="1508" y="33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16" name="Oval 15"/>
            <p:cNvSpPr>
              <a:spLocks noChangeArrowheads="1"/>
            </p:cNvSpPr>
            <p:nvPr/>
          </p:nvSpPr>
          <p:spPr bwMode="auto">
            <a:xfrm>
              <a:off x="868" y="21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17" name="Oval 16"/>
            <p:cNvSpPr>
              <a:spLocks noChangeArrowheads="1"/>
            </p:cNvSpPr>
            <p:nvPr/>
          </p:nvSpPr>
          <p:spPr bwMode="auto">
            <a:xfrm>
              <a:off x="2755" y="36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18" name="Oval 17"/>
            <p:cNvSpPr>
              <a:spLocks noChangeArrowheads="1"/>
            </p:cNvSpPr>
            <p:nvPr/>
          </p:nvSpPr>
          <p:spPr bwMode="auto">
            <a:xfrm>
              <a:off x="2341" y="34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19" name="Oval 18"/>
            <p:cNvSpPr>
              <a:spLocks noChangeArrowheads="1"/>
            </p:cNvSpPr>
            <p:nvPr/>
          </p:nvSpPr>
          <p:spPr bwMode="auto">
            <a:xfrm>
              <a:off x="2374" y="36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20" name="Oval 19"/>
            <p:cNvSpPr>
              <a:spLocks noChangeArrowheads="1"/>
            </p:cNvSpPr>
            <p:nvPr/>
          </p:nvSpPr>
          <p:spPr bwMode="auto">
            <a:xfrm>
              <a:off x="2515" y="372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21" name="Oval 20"/>
            <p:cNvSpPr>
              <a:spLocks noChangeArrowheads="1"/>
            </p:cNvSpPr>
            <p:nvPr/>
          </p:nvSpPr>
          <p:spPr bwMode="auto">
            <a:xfrm>
              <a:off x="1566" y="367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22" name="Oval 21"/>
            <p:cNvSpPr>
              <a:spLocks noChangeArrowheads="1"/>
            </p:cNvSpPr>
            <p:nvPr/>
          </p:nvSpPr>
          <p:spPr bwMode="auto">
            <a:xfrm>
              <a:off x="2180" y="40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23" name="Oval 22"/>
            <p:cNvSpPr>
              <a:spLocks noChangeArrowheads="1"/>
            </p:cNvSpPr>
            <p:nvPr/>
          </p:nvSpPr>
          <p:spPr bwMode="auto">
            <a:xfrm>
              <a:off x="1776" y="38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24" name="Oval 23"/>
            <p:cNvSpPr>
              <a:spLocks noChangeArrowheads="1"/>
            </p:cNvSpPr>
            <p:nvPr/>
          </p:nvSpPr>
          <p:spPr bwMode="auto">
            <a:xfrm>
              <a:off x="468" y="21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25" name="Oval 24"/>
            <p:cNvSpPr>
              <a:spLocks noChangeArrowheads="1"/>
            </p:cNvSpPr>
            <p:nvPr/>
          </p:nvSpPr>
          <p:spPr bwMode="auto">
            <a:xfrm>
              <a:off x="628" y="21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26" name="Oval 25"/>
            <p:cNvSpPr>
              <a:spLocks noChangeArrowheads="1"/>
            </p:cNvSpPr>
            <p:nvPr/>
          </p:nvSpPr>
          <p:spPr bwMode="auto">
            <a:xfrm>
              <a:off x="678" y="22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27" name="Oval 26"/>
            <p:cNvSpPr>
              <a:spLocks noChangeArrowheads="1"/>
            </p:cNvSpPr>
            <p:nvPr/>
          </p:nvSpPr>
          <p:spPr bwMode="auto">
            <a:xfrm>
              <a:off x="828" y="21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28" name="Oval 27"/>
            <p:cNvSpPr>
              <a:spLocks noChangeArrowheads="1"/>
            </p:cNvSpPr>
            <p:nvPr/>
          </p:nvSpPr>
          <p:spPr bwMode="auto">
            <a:xfrm>
              <a:off x="825" y="232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29" name="Oval 28"/>
            <p:cNvSpPr>
              <a:spLocks noChangeArrowheads="1"/>
            </p:cNvSpPr>
            <p:nvPr/>
          </p:nvSpPr>
          <p:spPr bwMode="auto">
            <a:xfrm>
              <a:off x="793" y="255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0" name="Oval 29"/>
            <p:cNvSpPr>
              <a:spLocks noChangeArrowheads="1"/>
            </p:cNvSpPr>
            <p:nvPr/>
          </p:nvSpPr>
          <p:spPr bwMode="auto">
            <a:xfrm>
              <a:off x="1062" y="26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1" name="Oval 30"/>
            <p:cNvSpPr>
              <a:spLocks noChangeArrowheads="1"/>
            </p:cNvSpPr>
            <p:nvPr/>
          </p:nvSpPr>
          <p:spPr bwMode="auto">
            <a:xfrm>
              <a:off x="1167" y="244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2" name="Oval 31"/>
            <p:cNvSpPr>
              <a:spLocks noChangeArrowheads="1"/>
            </p:cNvSpPr>
            <p:nvPr/>
          </p:nvSpPr>
          <p:spPr bwMode="auto">
            <a:xfrm>
              <a:off x="1208" y="26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3" name="Oval 32"/>
            <p:cNvSpPr>
              <a:spLocks noChangeArrowheads="1"/>
            </p:cNvSpPr>
            <p:nvPr/>
          </p:nvSpPr>
          <p:spPr bwMode="auto">
            <a:xfrm>
              <a:off x="769" y="23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4" name="Oval 33"/>
            <p:cNvSpPr>
              <a:spLocks noChangeArrowheads="1"/>
            </p:cNvSpPr>
            <p:nvPr/>
          </p:nvSpPr>
          <p:spPr bwMode="auto">
            <a:xfrm>
              <a:off x="991" y="25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5" name="Oval 34"/>
            <p:cNvSpPr>
              <a:spLocks noChangeArrowheads="1"/>
            </p:cNvSpPr>
            <p:nvPr/>
          </p:nvSpPr>
          <p:spPr bwMode="auto">
            <a:xfrm>
              <a:off x="3023" y="29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6" name="Oval 35"/>
            <p:cNvSpPr>
              <a:spLocks noChangeArrowheads="1"/>
            </p:cNvSpPr>
            <p:nvPr/>
          </p:nvSpPr>
          <p:spPr bwMode="auto">
            <a:xfrm>
              <a:off x="1375" y="274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7" name="Oval 36"/>
            <p:cNvSpPr>
              <a:spLocks noChangeArrowheads="1"/>
            </p:cNvSpPr>
            <p:nvPr/>
          </p:nvSpPr>
          <p:spPr bwMode="auto">
            <a:xfrm>
              <a:off x="1716" y="335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8" name="Oval 37"/>
            <p:cNvSpPr>
              <a:spLocks noChangeArrowheads="1"/>
            </p:cNvSpPr>
            <p:nvPr/>
          </p:nvSpPr>
          <p:spPr bwMode="auto">
            <a:xfrm>
              <a:off x="1840" y="32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9" name="Oval 38"/>
            <p:cNvSpPr>
              <a:spLocks noChangeArrowheads="1"/>
            </p:cNvSpPr>
            <p:nvPr/>
          </p:nvSpPr>
          <p:spPr bwMode="auto">
            <a:xfrm>
              <a:off x="1926" y="351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0" name="Oval 39"/>
            <p:cNvSpPr>
              <a:spLocks noChangeArrowheads="1"/>
            </p:cNvSpPr>
            <p:nvPr/>
          </p:nvSpPr>
          <p:spPr bwMode="auto">
            <a:xfrm>
              <a:off x="1659" y="35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1" name="Oval 40"/>
            <p:cNvSpPr>
              <a:spLocks noChangeArrowheads="1"/>
            </p:cNvSpPr>
            <p:nvPr/>
          </p:nvSpPr>
          <p:spPr bwMode="auto">
            <a:xfrm>
              <a:off x="1991" y="37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2" name="Oval 41"/>
            <p:cNvSpPr>
              <a:spLocks noChangeArrowheads="1"/>
            </p:cNvSpPr>
            <p:nvPr/>
          </p:nvSpPr>
          <p:spPr bwMode="auto">
            <a:xfrm>
              <a:off x="2114" y="364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3" name="Oval 42"/>
            <p:cNvSpPr>
              <a:spLocks noChangeArrowheads="1"/>
            </p:cNvSpPr>
            <p:nvPr/>
          </p:nvSpPr>
          <p:spPr bwMode="auto">
            <a:xfrm>
              <a:off x="2019" y="39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4" name="Oval 43"/>
            <p:cNvSpPr>
              <a:spLocks noChangeArrowheads="1"/>
            </p:cNvSpPr>
            <p:nvPr/>
          </p:nvSpPr>
          <p:spPr bwMode="auto">
            <a:xfrm>
              <a:off x="2206" y="392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5" name="Oval 44"/>
            <p:cNvSpPr>
              <a:spLocks noChangeArrowheads="1"/>
            </p:cNvSpPr>
            <p:nvPr/>
          </p:nvSpPr>
          <p:spPr bwMode="auto">
            <a:xfrm>
              <a:off x="1466" y="183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6" name="Oval 45"/>
            <p:cNvSpPr>
              <a:spLocks noChangeArrowheads="1"/>
            </p:cNvSpPr>
            <p:nvPr/>
          </p:nvSpPr>
          <p:spPr bwMode="auto">
            <a:xfrm>
              <a:off x="1562" y="199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7" name="Oval 46"/>
            <p:cNvSpPr>
              <a:spLocks noChangeArrowheads="1"/>
            </p:cNvSpPr>
            <p:nvPr/>
          </p:nvSpPr>
          <p:spPr bwMode="auto">
            <a:xfrm>
              <a:off x="1730" y="199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8" name="Oval 47"/>
            <p:cNvSpPr>
              <a:spLocks noChangeArrowheads="1"/>
            </p:cNvSpPr>
            <p:nvPr/>
          </p:nvSpPr>
          <p:spPr bwMode="auto">
            <a:xfrm>
              <a:off x="1854" y="213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9" name="Oval 48"/>
            <p:cNvSpPr>
              <a:spLocks noChangeArrowheads="1"/>
            </p:cNvSpPr>
            <p:nvPr/>
          </p:nvSpPr>
          <p:spPr bwMode="auto">
            <a:xfrm>
              <a:off x="1677" y="235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50" name="Oval 49"/>
            <p:cNvSpPr>
              <a:spLocks noChangeArrowheads="1"/>
            </p:cNvSpPr>
            <p:nvPr/>
          </p:nvSpPr>
          <p:spPr bwMode="auto">
            <a:xfrm>
              <a:off x="1901" y="247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51" name="Oval 50"/>
            <p:cNvSpPr>
              <a:spLocks noChangeArrowheads="1"/>
            </p:cNvSpPr>
            <p:nvPr/>
          </p:nvSpPr>
          <p:spPr bwMode="auto">
            <a:xfrm>
              <a:off x="2061" y="219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52" name="Oval 51"/>
            <p:cNvSpPr>
              <a:spLocks noChangeArrowheads="1"/>
            </p:cNvSpPr>
            <p:nvPr/>
          </p:nvSpPr>
          <p:spPr bwMode="auto">
            <a:xfrm>
              <a:off x="1893" y="256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53" name="Oval 52"/>
            <p:cNvSpPr>
              <a:spLocks noChangeArrowheads="1"/>
            </p:cNvSpPr>
            <p:nvPr/>
          </p:nvSpPr>
          <p:spPr bwMode="auto">
            <a:xfrm>
              <a:off x="1680" y="19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54" name="Oval 53"/>
            <p:cNvSpPr>
              <a:spLocks noChangeArrowheads="1"/>
            </p:cNvSpPr>
            <p:nvPr/>
          </p:nvSpPr>
          <p:spPr bwMode="auto">
            <a:xfrm>
              <a:off x="2294" y="273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55" name="Oval 54"/>
            <p:cNvSpPr>
              <a:spLocks noChangeArrowheads="1"/>
            </p:cNvSpPr>
            <p:nvPr/>
          </p:nvSpPr>
          <p:spPr bwMode="auto">
            <a:xfrm>
              <a:off x="2499" y="32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56" name="Oval 55"/>
            <p:cNvSpPr>
              <a:spLocks noChangeArrowheads="1"/>
            </p:cNvSpPr>
            <p:nvPr/>
          </p:nvSpPr>
          <p:spPr bwMode="auto">
            <a:xfrm>
              <a:off x="1922" y="280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57" name="Oval 56"/>
            <p:cNvSpPr>
              <a:spLocks noChangeArrowheads="1"/>
            </p:cNvSpPr>
            <p:nvPr/>
          </p:nvSpPr>
          <p:spPr bwMode="auto">
            <a:xfrm>
              <a:off x="2154" y="27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58" name="Oval 57"/>
            <p:cNvSpPr>
              <a:spLocks noChangeArrowheads="1"/>
            </p:cNvSpPr>
            <p:nvPr/>
          </p:nvSpPr>
          <p:spPr bwMode="auto">
            <a:xfrm>
              <a:off x="1923" y="26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59" name="Oval 58"/>
            <p:cNvSpPr>
              <a:spLocks noChangeArrowheads="1"/>
            </p:cNvSpPr>
            <p:nvPr/>
          </p:nvSpPr>
          <p:spPr bwMode="auto">
            <a:xfrm>
              <a:off x="3575" y="348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60" name="Oval 59"/>
            <p:cNvSpPr>
              <a:spLocks noChangeArrowheads="1"/>
            </p:cNvSpPr>
            <p:nvPr/>
          </p:nvSpPr>
          <p:spPr bwMode="auto">
            <a:xfrm>
              <a:off x="3860" y="34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61" name="Oval 60"/>
            <p:cNvSpPr>
              <a:spLocks noChangeArrowheads="1"/>
            </p:cNvSpPr>
            <p:nvPr/>
          </p:nvSpPr>
          <p:spPr bwMode="auto">
            <a:xfrm>
              <a:off x="3402" y="33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62" name="Oval 61"/>
            <p:cNvSpPr>
              <a:spLocks noChangeArrowheads="1"/>
            </p:cNvSpPr>
            <p:nvPr/>
          </p:nvSpPr>
          <p:spPr bwMode="auto">
            <a:xfrm>
              <a:off x="3689" y="32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63" name="Oval 62"/>
            <p:cNvSpPr>
              <a:spLocks noChangeArrowheads="1"/>
            </p:cNvSpPr>
            <p:nvPr/>
          </p:nvSpPr>
          <p:spPr bwMode="auto">
            <a:xfrm>
              <a:off x="3203" y="30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64" name="Oval 63"/>
            <p:cNvSpPr>
              <a:spLocks noChangeArrowheads="1"/>
            </p:cNvSpPr>
            <p:nvPr/>
          </p:nvSpPr>
          <p:spPr bwMode="auto">
            <a:xfrm>
              <a:off x="3299" y="3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65" name="Oval 64"/>
            <p:cNvSpPr>
              <a:spLocks noChangeArrowheads="1"/>
            </p:cNvSpPr>
            <p:nvPr/>
          </p:nvSpPr>
          <p:spPr bwMode="auto">
            <a:xfrm>
              <a:off x="3831" y="287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66" name="Oval 65"/>
            <p:cNvSpPr>
              <a:spLocks noChangeArrowheads="1"/>
            </p:cNvSpPr>
            <p:nvPr/>
          </p:nvSpPr>
          <p:spPr bwMode="auto">
            <a:xfrm>
              <a:off x="3454" y="288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67" name="Oval 66"/>
            <p:cNvSpPr>
              <a:spLocks noChangeArrowheads="1"/>
            </p:cNvSpPr>
            <p:nvPr/>
          </p:nvSpPr>
          <p:spPr bwMode="auto">
            <a:xfrm>
              <a:off x="3169" y="356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68" name="Oval 67"/>
            <p:cNvSpPr>
              <a:spLocks noChangeArrowheads="1"/>
            </p:cNvSpPr>
            <p:nvPr/>
          </p:nvSpPr>
          <p:spPr bwMode="auto">
            <a:xfrm>
              <a:off x="3364" y="265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69" name="Oval 68"/>
            <p:cNvSpPr>
              <a:spLocks noChangeArrowheads="1"/>
            </p:cNvSpPr>
            <p:nvPr/>
          </p:nvSpPr>
          <p:spPr bwMode="auto">
            <a:xfrm>
              <a:off x="1950" y="22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70" name="Oval 69"/>
            <p:cNvSpPr>
              <a:spLocks noChangeArrowheads="1"/>
            </p:cNvSpPr>
            <p:nvPr/>
          </p:nvSpPr>
          <p:spPr bwMode="auto">
            <a:xfrm>
              <a:off x="2128" y="226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71" name="Oval 70"/>
            <p:cNvSpPr>
              <a:spLocks noChangeArrowheads="1"/>
            </p:cNvSpPr>
            <p:nvPr/>
          </p:nvSpPr>
          <p:spPr bwMode="auto">
            <a:xfrm>
              <a:off x="2105" y="25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72" name="Oval 71"/>
            <p:cNvSpPr>
              <a:spLocks noChangeArrowheads="1"/>
            </p:cNvSpPr>
            <p:nvPr/>
          </p:nvSpPr>
          <p:spPr bwMode="auto">
            <a:xfrm>
              <a:off x="1693" y="217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73" name="Oval 72"/>
            <p:cNvSpPr>
              <a:spLocks noChangeArrowheads="1"/>
            </p:cNvSpPr>
            <p:nvPr/>
          </p:nvSpPr>
          <p:spPr bwMode="auto">
            <a:xfrm>
              <a:off x="2171" y="18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874" name="Oval 73"/>
            <p:cNvSpPr>
              <a:spLocks noChangeArrowheads="1"/>
            </p:cNvSpPr>
            <p:nvPr/>
          </p:nvSpPr>
          <p:spPr bwMode="auto">
            <a:xfrm>
              <a:off x="1640" y="255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75" name="Oval 74"/>
            <p:cNvSpPr>
              <a:spLocks noChangeArrowheads="1"/>
            </p:cNvSpPr>
            <p:nvPr/>
          </p:nvSpPr>
          <p:spPr bwMode="auto">
            <a:xfrm>
              <a:off x="1572" y="23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76" name="Oval 75"/>
            <p:cNvSpPr>
              <a:spLocks noChangeArrowheads="1"/>
            </p:cNvSpPr>
            <p:nvPr/>
          </p:nvSpPr>
          <p:spPr bwMode="auto">
            <a:xfrm>
              <a:off x="1777" y="25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77" name="Oval 76"/>
            <p:cNvSpPr>
              <a:spLocks noChangeArrowheads="1"/>
            </p:cNvSpPr>
            <p:nvPr/>
          </p:nvSpPr>
          <p:spPr bwMode="auto">
            <a:xfrm>
              <a:off x="1509" y="26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78" name="Oval 77"/>
            <p:cNvSpPr>
              <a:spLocks noChangeArrowheads="1"/>
            </p:cNvSpPr>
            <p:nvPr/>
          </p:nvSpPr>
          <p:spPr bwMode="auto">
            <a:xfrm>
              <a:off x="1760" y="275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79" name="Oval 78"/>
            <p:cNvSpPr>
              <a:spLocks noChangeArrowheads="1"/>
            </p:cNvSpPr>
            <p:nvPr/>
          </p:nvSpPr>
          <p:spPr bwMode="auto">
            <a:xfrm>
              <a:off x="2910" y="31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80" name="Oval 79"/>
            <p:cNvSpPr>
              <a:spLocks noChangeArrowheads="1"/>
            </p:cNvSpPr>
            <p:nvPr/>
          </p:nvSpPr>
          <p:spPr bwMode="auto">
            <a:xfrm>
              <a:off x="2942" y="30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81" name="Oval 80"/>
            <p:cNvSpPr>
              <a:spLocks noChangeArrowheads="1"/>
            </p:cNvSpPr>
            <p:nvPr/>
          </p:nvSpPr>
          <p:spPr bwMode="auto">
            <a:xfrm>
              <a:off x="3102" y="338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82" name="Oval 81"/>
            <p:cNvSpPr>
              <a:spLocks noChangeArrowheads="1"/>
            </p:cNvSpPr>
            <p:nvPr/>
          </p:nvSpPr>
          <p:spPr bwMode="auto">
            <a:xfrm>
              <a:off x="3198" y="347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83" name="Oval 82"/>
            <p:cNvSpPr>
              <a:spLocks noChangeArrowheads="1"/>
            </p:cNvSpPr>
            <p:nvPr/>
          </p:nvSpPr>
          <p:spPr bwMode="auto">
            <a:xfrm>
              <a:off x="3390" y="36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84" name="Oval 83"/>
            <p:cNvSpPr>
              <a:spLocks noChangeArrowheads="1"/>
            </p:cNvSpPr>
            <p:nvPr/>
          </p:nvSpPr>
          <p:spPr bwMode="auto">
            <a:xfrm>
              <a:off x="3481" y="178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85" name="Oval 84"/>
            <p:cNvSpPr>
              <a:spLocks noChangeArrowheads="1"/>
            </p:cNvSpPr>
            <p:nvPr/>
          </p:nvSpPr>
          <p:spPr bwMode="auto">
            <a:xfrm>
              <a:off x="3331" y="33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86" name="Oval 85"/>
            <p:cNvSpPr>
              <a:spLocks noChangeArrowheads="1"/>
            </p:cNvSpPr>
            <p:nvPr/>
          </p:nvSpPr>
          <p:spPr bwMode="auto">
            <a:xfrm>
              <a:off x="3582" y="386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87" name="Oval 86"/>
            <p:cNvSpPr>
              <a:spLocks noChangeArrowheads="1"/>
            </p:cNvSpPr>
            <p:nvPr/>
          </p:nvSpPr>
          <p:spPr bwMode="auto">
            <a:xfrm>
              <a:off x="3551" y="36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88" name="Oval 87"/>
            <p:cNvSpPr>
              <a:spLocks noChangeArrowheads="1"/>
            </p:cNvSpPr>
            <p:nvPr/>
          </p:nvSpPr>
          <p:spPr bwMode="auto">
            <a:xfrm>
              <a:off x="3765" y="361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89" name="Oval 88"/>
            <p:cNvSpPr>
              <a:spLocks noChangeArrowheads="1"/>
            </p:cNvSpPr>
            <p:nvPr/>
          </p:nvSpPr>
          <p:spPr bwMode="auto">
            <a:xfrm>
              <a:off x="3870" y="415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90" name="Oval 89"/>
            <p:cNvSpPr>
              <a:spLocks noChangeArrowheads="1"/>
            </p:cNvSpPr>
            <p:nvPr/>
          </p:nvSpPr>
          <p:spPr bwMode="auto">
            <a:xfrm>
              <a:off x="3539" y="327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91" name="Oval 90"/>
            <p:cNvSpPr>
              <a:spLocks noChangeArrowheads="1"/>
            </p:cNvSpPr>
            <p:nvPr/>
          </p:nvSpPr>
          <p:spPr bwMode="auto">
            <a:xfrm>
              <a:off x="4900" y="370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92" name="Oval 91"/>
            <p:cNvSpPr>
              <a:spLocks noChangeArrowheads="1"/>
            </p:cNvSpPr>
            <p:nvPr/>
          </p:nvSpPr>
          <p:spPr bwMode="auto">
            <a:xfrm>
              <a:off x="4090" y="3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93" name="Oval 92"/>
            <p:cNvSpPr>
              <a:spLocks noChangeArrowheads="1"/>
            </p:cNvSpPr>
            <p:nvPr/>
          </p:nvSpPr>
          <p:spPr bwMode="auto">
            <a:xfrm>
              <a:off x="3908" y="18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94" name="Oval 93"/>
            <p:cNvSpPr>
              <a:spLocks noChangeArrowheads="1"/>
            </p:cNvSpPr>
            <p:nvPr/>
          </p:nvSpPr>
          <p:spPr bwMode="auto">
            <a:xfrm>
              <a:off x="3486" y="191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95" name="Oval 94"/>
            <p:cNvSpPr>
              <a:spLocks noChangeArrowheads="1"/>
            </p:cNvSpPr>
            <p:nvPr/>
          </p:nvSpPr>
          <p:spPr bwMode="auto">
            <a:xfrm>
              <a:off x="3518" y="221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96" name="Oval 95"/>
            <p:cNvSpPr>
              <a:spLocks noChangeArrowheads="1"/>
            </p:cNvSpPr>
            <p:nvPr/>
          </p:nvSpPr>
          <p:spPr bwMode="auto">
            <a:xfrm>
              <a:off x="3687" y="215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97" name="Oval 96"/>
            <p:cNvSpPr>
              <a:spLocks noChangeArrowheads="1"/>
            </p:cNvSpPr>
            <p:nvPr/>
          </p:nvSpPr>
          <p:spPr bwMode="auto">
            <a:xfrm>
              <a:off x="3793" y="20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98" name="Oval 97"/>
            <p:cNvSpPr>
              <a:spLocks noChangeArrowheads="1"/>
            </p:cNvSpPr>
            <p:nvPr/>
          </p:nvSpPr>
          <p:spPr bwMode="auto">
            <a:xfrm>
              <a:off x="3952" y="19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99" name="Oval 98"/>
            <p:cNvSpPr>
              <a:spLocks noChangeArrowheads="1"/>
            </p:cNvSpPr>
            <p:nvPr/>
          </p:nvSpPr>
          <p:spPr bwMode="auto">
            <a:xfrm>
              <a:off x="3648" y="19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00" name="Oval 99"/>
            <p:cNvSpPr>
              <a:spLocks noChangeArrowheads="1"/>
            </p:cNvSpPr>
            <p:nvPr/>
          </p:nvSpPr>
          <p:spPr bwMode="auto">
            <a:xfrm>
              <a:off x="3708" y="20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01" name="Oval 100"/>
            <p:cNvSpPr>
              <a:spLocks noChangeArrowheads="1"/>
            </p:cNvSpPr>
            <p:nvPr/>
          </p:nvSpPr>
          <p:spPr bwMode="auto">
            <a:xfrm>
              <a:off x="3858" y="23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02" name="Oval 101"/>
            <p:cNvSpPr>
              <a:spLocks noChangeArrowheads="1"/>
            </p:cNvSpPr>
            <p:nvPr/>
          </p:nvSpPr>
          <p:spPr bwMode="auto">
            <a:xfrm>
              <a:off x="3773" y="24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03" name="Oval 102"/>
            <p:cNvSpPr>
              <a:spLocks noChangeArrowheads="1"/>
            </p:cNvSpPr>
            <p:nvPr/>
          </p:nvSpPr>
          <p:spPr bwMode="auto">
            <a:xfrm>
              <a:off x="3596" y="235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04" name="Oval 103"/>
            <p:cNvSpPr>
              <a:spLocks noChangeArrowheads="1"/>
            </p:cNvSpPr>
            <p:nvPr/>
          </p:nvSpPr>
          <p:spPr bwMode="auto">
            <a:xfrm>
              <a:off x="4019" y="276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05" name="Oval 104"/>
            <p:cNvSpPr>
              <a:spLocks noChangeArrowheads="1"/>
            </p:cNvSpPr>
            <p:nvPr/>
          </p:nvSpPr>
          <p:spPr bwMode="auto">
            <a:xfrm>
              <a:off x="4224" y="29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06" name="Oval 105"/>
            <p:cNvSpPr>
              <a:spLocks noChangeArrowheads="1"/>
            </p:cNvSpPr>
            <p:nvPr/>
          </p:nvSpPr>
          <p:spPr bwMode="auto">
            <a:xfrm>
              <a:off x="4474" y="32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07" name="Oval 106"/>
            <p:cNvSpPr>
              <a:spLocks noChangeArrowheads="1"/>
            </p:cNvSpPr>
            <p:nvPr/>
          </p:nvSpPr>
          <p:spPr bwMode="auto">
            <a:xfrm>
              <a:off x="4425" y="288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08" name="Oval 107"/>
            <p:cNvSpPr>
              <a:spLocks noChangeArrowheads="1"/>
            </p:cNvSpPr>
            <p:nvPr/>
          </p:nvSpPr>
          <p:spPr bwMode="auto">
            <a:xfrm>
              <a:off x="4703" y="31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09" name="Oval 108"/>
            <p:cNvSpPr>
              <a:spLocks noChangeArrowheads="1"/>
            </p:cNvSpPr>
            <p:nvPr/>
          </p:nvSpPr>
          <p:spPr bwMode="auto">
            <a:xfrm>
              <a:off x="4626" y="317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10" name="Oval 109"/>
            <p:cNvSpPr>
              <a:spLocks noChangeArrowheads="1"/>
            </p:cNvSpPr>
            <p:nvPr/>
          </p:nvSpPr>
          <p:spPr bwMode="auto">
            <a:xfrm>
              <a:off x="4595" y="298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11" name="Oval 110"/>
            <p:cNvSpPr>
              <a:spLocks noChangeArrowheads="1"/>
            </p:cNvSpPr>
            <p:nvPr/>
          </p:nvSpPr>
          <p:spPr bwMode="auto">
            <a:xfrm>
              <a:off x="3200" y="204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12" name="Oval 111"/>
            <p:cNvSpPr>
              <a:spLocks noChangeArrowheads="1"/>
            </p:cNvSpPr>
            <p:nvPr/>
          </p:nvSpPr>
          <p:spPr bwMode="auto">
            <a:xfrm>
              <a:off x="4445" y="30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13" name="Oval 112"/>
            <p:cNvSpPr>
              <a:spLocks noChangeArrowheads="1"/>
            </p:cNvSpPr>
            <p:nvPr/>
          </p:nvSpPr>
          <p:spPr bwMode="auto">
            <a:xfrm>
              <a:off x="4141" y="276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14" name="Oval 113"/>
            <p:cNvSpPr>
              <a:spLocks noChangeArrowheads="1"/>
            </p:cNvSpPr>
            <p:nvPr/>
          </p:nvSpPr>
          <p:spPr bwMode="auto">
            <a:xfrm>
              <a:off x="3560" y="20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15" name="Oval 114"/>
            <p:cNvSpPr>
              <a:spLocks noChangeArrowheads="1"/>
            </p:cNvSpPr>
            <p:nvPr/>
          </p:nvSpPr>
          <p:spPr bwMode="auto">
            <a:xfrm>
              <a:off x="3237" y="21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16" name="Oval 115"/>
            <p:cNvSpPr>
              <a:spLocks noChangeArrowheads="1"/>
            </p:cNvSpPr>
            <p:nvPr/>
          </p:nvSpPr>
          <p:spPr bwMode="auto">
            <a:xfrm>
              <a:off x="3370" y="23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17" name="Oval 116"/>
            <p:cNvSpPr>
              <a:spLocks noChangeArrowheads="1"/>
            </p:cNvSpPr>
            <p:nvPr/>
          </p:nvSpPr>
          <p:spPr bwMode="auto">
            <a:xfrm>
              <a:off x="3566" y="25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18" name="Oval 117"/>
            <p:cNvSpPr>
              <a:spLocks noChangeArrowheads="1"/>
            </p:cNvSpPr>
            <p:nvPr/>
          </p:nvSpPr>
          <p:spPr bwMode="auto">
            <a:xfrm>
              <a:off x="3452" y="242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19" name="Oval 118"/>
            <p:cNvSpPr>
              <a:spLocks noChangeArrowheads="1"/>
            </p:cNvSpPr>
            <p:nvPr/>
          </p:nvSpPr>
          <p:spPr bwMode="auto">
            <a:xfrm>
              <a:off x="3712" y="29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20" name="Oval 119"/>
            <p:cNvSpPr>
              <a:spLocks noChangeArrowheads="1"/>
            </p:cNvSpPr>
            <p:nvPr/>
          </p:nvSpPr>
          <p:spPr bwMode="auto">
            <a:xfrm>
              <a:off x="3708" y="27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21" name="Oval 120"/>
            <p:cNvSpPr>
              <a:spLocks noChangeArrowheads="1"/>
            </p:cNvSpPr>
            <p:nvPr/>
          </p:nvSpPr>
          <p:spPr bwMode="auto">
            <a:xfrm>
              <a:off x="3913" y="273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22" name="Oval 121"/>
            <p:cNvSpPr>
              <a:spLocks noChangeArrowheads="1"/>
            </p:cNvSpPr>
            <p:nvPr/>
          </p:nvSpPr>
          <p:spPr bwMode="auto">
            <a:xfrm>
              <a:off x="3982" y="29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23" name="Oval 122"/>
            <p:cNvSpPr>
              <a:spLocks noChangeArrowheads="1"/>
            </p:cNvSpPr>
            <p:nvPr/>
          </p:nvSpPr>
          <p:spPr bwMode="auto">
            <a:xfrm>
              <a:off x="4168" y="304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24" name="Oval 123"/>
            <p:cNvSpPr>
              <a:spLocks noChangeArrowheads="1"/>
            </p:cNvSpPr>
            <p:nvPr/>
          </p:nvSpPr>
          <p:spPr bwMode="auto">
            <a:xfrm>
              <a:off x="4419" y="31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25" name="Oval 124"/>
            <p:cNvSpPr>
              <a:spLocks noChangeArrowheads="1"/>
            </p:cNvSpPr>
            <p:nvPr/>
          </p:nvSpPr>
          <p:spPr bwMode="auto">
            <a:xfrm>
              <a:off x="4279" y="320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26" name="Oval 125"/>
            <p:cNvSpPr>
              <a:spLocks noChangeArrowheads="1"/>
            </p:cNvSpPr>
            <p:nvPr/>
          </p:nvSpPr>
          <p:spPr bwMode="auto">
            <a:xfrm>
              <a:off x="4302" y="33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27" name="Oval 126"/>
            <p:cNvSpPr>
              <a:spLocks noChangeArrowheads="1"/>
            </p:cNvSpPr>
            <p:nvPr/>
          </p:nvSpPr>
          <p:spPr bwMode="auto">
            <a:xfrm>
              <a:off x="4734" y="334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28" name="Oval 127"/>
            <p:cNvSpPr>
              <a:spLocks noChangeArrowheads="1"/>
            </p:cNvSpPr>
            <p:nvPr/>
          </p:nvSpPr>
          <p:spPr bwMode="auto">
            <a:xfrm>
              <a:off x="4585" y="34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29" name="Oval 128"/>
            <p:cNvSpPr>
              <a:spLocks noChangeArrowheads="1"/>
            </p:cNvSpPr>
            <p:nvPr/>
          </p:nvSpPr>
          <p:spPr bwMode="auto">
            <a:xfrm>
              <a:off x="4717" y="36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30" name="Oval 129"/>
            <p:cNvSpPr>
              <a:spLocks noChangeArrowheads="1"/>
            </p:cNvSpPr>
            <p:nvPr/>
          </p:nvSpPr>
          <p:spPr bwMode="auto">
            <a:xfrm>
              <a:off x="4622" y="374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31" name="Oval 130"/>
            <p:cNvSpPr>
              <a:spLocks noChangeArrowheads="1"/>
            </p:cNvSpPr>
            <p:nvPr/>
          </p:nvSpPr>
          <p:spPr bwMode="auto">
            <a:xfrm>
              <a:off x="4846" y="384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32" name="Oval 131"/>
            <p:cNvSpPr>
              <a:spLocks noChangeArrowheads="1"/>
            </p:cNvSpPr>
            <p:nvPr/>
          </p:nvSpPr>
          <p:spPr bwMode="auto">
            <a:xfrm>
              <a:off x="5024" y="375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33" name="Oval 132"/>
            <p:cNvSpPr>
              <a:spLocks noChangeArrowheads="1"/>
            </p:cNvSpPr>
            <p:nvPr/>
          </p:nvSpPr>
          <p:spPr bwMode="auto">
            <a:xfrm>
              <a:off x="5065" y="388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34" name="Oval 133"/>
            <p:cNvSpPr>
              <a:spLocks noChangeArrowheads="1"/>
            </p:cNvSpPr>
            <p:nvPr/>
          </p:nvSpPr>
          <p:spPr bwMode="auto">
            <a:xfrm>
              <a:off x="4689" y="40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35" name="Oval 134"/>
            <p:cNvSpPr>
              <a:spLocks noChangeArrowheads="1"/>
            </p:cNvSpPr>
            <p:nvPr/>
          </p:nvSpPr>
          <p:spPr bwMode="auto">
            <a:xfrm>
              <a:off x="2058" y="20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36" name="Oval 135"/>
            <p:cNvSpPr>
              <a:spLocks noChangeArrowheads="1"/>
            </p:cNvSpPr>
            <p:nvPr/>
          </p:nvSpPr>
          <p:spPr bwMode="auto">
            <a:xfrm>
              <a:off x="3590" y="18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37" name="Oval 136"/>
            <p:cNvSpPr>
              <a:spLocks noChangeArrowheads="1"/>
            </p:cNvSpPr>
            <p:nvPr/>
          </p:nvSpPr>
          <p:spPr bwMode="auto">
            <a:xfrm>
              <a:off x="2813" y="244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38" name="Oval 137"/>
            <p:cNvSpPr>
              <a:spLocks noChangeArrowheads="1"/>
            </p:cNvSpPr>
            <p:nvPr/>
          </p:nvSpPr>
          <p:spPr bwMode="auto">
            <a:xfrm>
              <a:off x="2201" y="216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39" name="Oval 138"/>
            <p:cNvSpPr>
              <a:spLocks noChangeArrowheads="1"/>
            </p:cNvSpPr>
            <p:nvPr/>
          </p:nvSpPr>
          <p:spPr bwMode="auto">
            <a:xfrm>
              <a:off x="1524" y="25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40" name="Oval 139"/>
            <p:cNvSpPr>
              <a:spLocks noChangeArrowheads="1"/>
            </p:cNvSpPr>
            <p:nvPr/>
          </p:nvSpPr>
          <p:spPr bwMode="auto">
            <a:xfrm>
              <a:off x="2211" y="22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41" name="Oval 140"/>
            <p:cNvSpPr>
              <a:spLocks noChangeArrowheads="1"/>
            </p:cNvSpPr>
            <p:nvPr/>
          </p:nvSpPr>
          <p:spPr bwMode="auto">
            <a:xfrm>
              <a:off x="2843" y="254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42" name="Oval 141"/>
            <p:cNvSpPr>
              <a:spLocks noChangeArrowheads="1"/>
            </p:cNvSpPr>
            <p:nvPr/>
          </p:nvSpPr>
          <p:spPr bwMode="auto">
            <a:xfrm>
              <a:off x="2049" y="243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43" name="Oval 142"/>
            <p:cNvSpPr>
              <a:spLocks noChangeArrowheads="1"/>
            </p:cNvSpPr>
            <p:nvPr/>
          </p:nvSpPr>
          <p:spPr bwMode="auto">
            <a:xfrm>
              <a:off x="3317" y="234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44" name="Oval 143"/>
            <p:cNvSpPr>
              <a:spLocks noChangeArrowheads="1"/>
            </p:cNvSpPr>
            <p:nvPr/>
          </p:nvSpPr>
          <p:spPr bwMode="auto">
            <a:xfrm>
              <a:off x="2877" y="23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45" name="Oval 144"/>
            <p:cNvSpPr>
              <a:spLocks noChangeArrowheads="1"/>
            </p:cNvSpPr>
            <p:nvPr/>
          </p:nvSpPr>
          <p:spPr bwMode="auto">
            <a:xfrm>
              <a:off x="3191" y="24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46" name="Oval 145"/>
            <p:cNvSpPr>
              <a:spLocks noChangeArrowheads="1"/>
            </p:cNvSpPr>
            <p:nvPr/>
          </p:nvSpPr>
          <p:spPr bwMode="auto">
            <a:xfrm>
              <a:off x="3323" y="30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47" name="Oval 146"/>
            <p:cNvSpPr>
              <a:spLocks noChangeArrowheads="1"/>
            </p:cNvSpPr>
            <p:nvPr/>
          </p:nvSpPr>
          <p:spPr bwMode="auto">
            <a:xfrm>
              <a:off x="3301" y="311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48" name="Oval 147"/>
            <p:cNvSpPr>
              <a:spLocks noChangeArrowheads="1"/>
            </p:cNvSpPr>
            <p:nvPr/>
          </p:nvSpPr>
          <p:spPr bwMode="auto">
            <a:xfrm>
              <a:off x="3533" y="284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49" name="Oval 148"/>
            <p:cNvSpPr>
              <a:spLocks noChangeArrowheads="1"/>
            </p:cNvSpPr>
            <p:nvPr/>
          </p:nvSpPr>
          <p:spPr bwMode="auto">
            <a:xfrm>
              <a:off x="3657" y="299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50" name="Oval 149"/>
            <p:cNvSpPr>
              <a:spLocks noChangeArrowheads="1"/>
            </p:cNvSpPr>
            <p:nvPr/>
          </p:nvSpPr>
          <p:spPr bwMode="auto">
            <a:xfrm>
              <a:off x="3707" y="34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51" name="Oval 150"/>
            <p:cNvSpPr>
              <a:spLocks noChangeArrowheads="1"/>
            </p:cNvSpPr>
            <p:nvPr/>
          </p:nvSpPr>
          <p:spPr bwMode="auto">
            <a:xfrm>
              <a:off x="3749" y="331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52" name="Oval 151"/>
            <p:cNvSpPr>
              <a:spLocks noChangeArrowheads="1"/>
            </p:cNvSpPr>
            <p:nvPr/>
          </p:nvSpPr>
          <p:spPr bwMode="auto">
            <a:xfrm>
              <a:off x="3899" y="359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53" name="Oval 152"/>
            <p:cNvSpPr>
              <a:spLocks noChangeArrowheads="1"/>
            </p:cNvSpPr>
            <p:nvPr/>
          </p:nvSpPr>
          <p:spPr bwMode="auto">
            <a:xfrm>
              <a:off x="4422" y="36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54" name="Oval 153"/>
            <p:cNvSpPr>
              <a:spLocks noChangeArrowheads="1"/>
            </p:cNvSpPr>
            <p:nvPr/>
          </p:nvSpPr>
          <p:spPr bwMode="auto">
            <a:xfrm>
              <a:off x="4473" y="379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55" name="Oval 154"/>
            <p:cNvSpPr>
              <a:spLocks noChangeArrowheads="1"/>
            </p:cNvSpPr>
            <p:nvPr/>
          </p:nvSpPr>
          <p:spPr bwMode="auto">
            <a:xfrm>
              <a:off x="4578" y="35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56" name="Oval 155"/>
            <p:cNvSpPr>
              <a:spLocks noChangeArrowheads="1"/>
            </p:cNvSpPr>
            <p:nvPr/>
          </p:nvSpPr>
          <p:spPr bwMode="auto">
            <a:xfrm>
              <a:off x="4283" y="39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57" name="Oval 156"/>
            <p:cNvSpPr>
              <a:spLocks noChangeArrowheads="1"/>
            </p:cNvSpPr>
            <p:nvPr/>
          </p:nvSpPr>
          <p:spPr bwMode="auto">
            <a:xfrm>
              <a:off x="4379" y="407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58" name="Oval 157"/>
            <p:cNvSpPr>
              <a:spLocks noChangeArrowheads="1"/>
            </p:cNvSpPr>
            <p:nvPr/>
          </p:nvSpPr>
          <p:spPr bwMode="auto">
            <a:xfrm>
              <a:off x="3350" y="198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59" name="Oval 158"/>
            <p:cNvSpPr>
              <a:spLocks noChangeArrowheads="1"/>
            </p:cNvSpPr>
            <p:nvPr/>
          </p:nvSpPr>
          <p:spPr bwMode="auto">
            <a:xfrm>
              <a:off x="3327" y="18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60" name="Oval 159"/>
            <p:cNvSpPr>
              <a:spLocks noChangeArrowheads="1"/>
            </p:cNvSpPr>
            <p:nvPr/>
          </p:nvSpPr>
          <p:spPr bwMode="auto">
            <a:xfrm>
              <a:off x="3496" y="21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61" name="Oval 160"/>
            <p:cNvSpPr>
              <a:spLocks noChangeArrowheads="1"/>
            </p:cNvSpPr>
            <p:nvPr/>
          </p:nvSpPr>
          <p:spPr bwMode="auto">
            <a:xfrm>
              <a:off x="3392" y="21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62" name="Oval 161"/>
            <p:cNvSpPr>
              <a:spLocks noChangeArrowheads="1"/>
            </p:cNvSpPr>
            <p:nvPr/>
          </p:nvSpPr>
          <p:spPr bwMode="auto">
            <a:xfrm>
              <a:off x="3688" y="231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63" name="Oval 162"/>
            <p:cNvSpPr>
              <a:spLocks noChangeArrowheads="1"/>
            </p:cNvSpPr>
            <p:nvPr/>
          </p:nvSpPr>
          <p:spPr bwMode="auto">
            <a:xfrm>
              <a:off x="3975" y="242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64" name="Oval 163"/>
            <p:cNvSpPr>
              <a:spLocks noChangeArrowheads="1"/>
            </p:cNvSpPr>
            <p:nvPr/>
          </p:nvSpPr>
          <p:spPr bwMode="auto">
            <a:xfrm>
              <a:off x="3880" y="25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65" name="Oval 164"/>
            <p:cNvSpPr>
              <a:spLocks noChangeArrowheads="1"/>
            </p:cNvSpPr>
            <p:nvPr/>
          </p:nvSpPr>
          <p:spPr bwMode="auto">
            <a:xfrm>
              <a:off x="3895" y="309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66" name="Oval 165"/>
            <p:cNvSpPr>
              <a:spLocks noChangeArrowheads="1"/>
            </p:cNvSpPr>
            <p:nvPr/>
          </p:nvSpPr>
          <p:spPr bwMode="auto">
            <a:xfrm>
              <a:off x="3854" y="30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67" name="Oval 166"/>
            <p:cNvSpPr>
              <a:spLocks noChangeArrowheads="1"/>
            </p:cNvSpPr>
            <p:nvPr/>
          </p:nvSpPr>
          <p:spPr bwMode="auto">
            <a:xfrm>
              <a:off x="4305" y="280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68" name="Oval 167"/>
            <p:cNvSpPr>
              <a:spLocks noChangeArrowheads="1"/>
            </p:cNvSpPr>
            <p:nvPr/>
          </p:nvSpPr>
          <p:spPr bwMode="auto">
            <a:xfrm>
              <a:off x="4264" y="307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69" name="Oval 168"/>
            <p:cNvSpPr>
              <a:spLocks noChangeArrowheads="1"/>
            </p:cNvSpPr>
            <p:nvPr/>
          </p:nvSpPr>
          <p:spPr bwMode="auto">
            <a:xfrm>
              <a:off x="4360" y="29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70" name="Oval 169"/>
            <p:cNvSpPr>
              <a:spLocks noChangeArrowheads="1"/>
            </p:cNvSpPr>
            <p:nvPr/>
          </p:nvSpPr>
          <p:spPr bwMode="auto">
            <a:xfrm>
              <a:off x="4502" y="297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71" name="Oval 170"/>
            <p:cNvSpPr>
              <a:spLocks noChangeArrowheads="1"/>
            </p:cNvSpPr>
            <p:nvPr/>
          </p:nvSpPr>
          <p:spPr bwMode="auto">
            <a:xfrm>
              <a:off x="4552" y="33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72" name="Oval 171"/>
            <p:cNvSpPr>
              <a:spLocks noChangeArrowheads="1"/>
            </p:cNvSpPr>
            <p:nvPr/>
          </p:nvSpPr>
          <p:spPr bwMode="auto">
            <a:xfrm>
              <a:off x="4648" y="327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73" name="Oval 172"/>
            <p:cNvSpPr>
              <a:spLocks noChangeArrowheads="1"/>
            </p:cNvSpPr>
            <p:nvPr/>
          </p:nvSpPr>
          <p:spPr bwMode="auto">
            <a:xfrm>
              <a:off x="4790" y="328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74" name="Oval 173"/>
            <p:cNvSpPr>
              <a:spLocks noChangeArrowheads="1"/>
            </p:cNvSpPr>
            <p:nvPr/>
          </p:nvSpPr>
          <p:spPr bwMode="auto">
            <a:xfrm>
              <a:off x="4713" y="343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75" name="Oval 174"/>
            <p:cNvSpPr>
              <a:spLocks noChangeArrowheads="1"/>
            </p:cNvSpPr>
            <p:nvPr/>
          </p:nvSpPr>
          <p:spPr bwMode="auto">
            <a:xfrm>
              <a:off x="4936" y="356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76" name="Oval 175"/>
            <p:cNvSpPr>
              <a:spLocks noChangeArrowheads="1"/>
            </p:cNvSpPr>
            <p:nvPr/>
          </p:nvSpPr>
          <p:spPr bwMode="auto">
            <a:xfrm>
              <a:off x="5032" y="35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77" name="Oval 176"/>
            <p:cNvSpPr>
              <a:spLocks noChangeArrowheads="1"/>
            </p:cNvSpPr>
            <p:nvPr/>
          </p:nvSpPr>
          <p:spPr bwMode="auto">
            <a:xfrm>
              <a:off x="4401" y="33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78" name="Oval 177"/>
            <p:cNvSpPr>
              <a:spLocks noChangeArrowheads="1"/>
            </p:cNvSpPr>
            <p:nvPr/>
          </p:nvSpPr>
          <p:spPr bwMode="auto">
            <a:xfrm>
              <a:off x="4751" y="375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76979" name="Line 178"/>
            <p:cNvSpPr>
              <a:spLocks noChangeShapeType="1"/>
            </p:cNvSpPr>
            <p:nvPr/>
          </p:nvSpPr>
          <p:spPr bwMode="auto">
            <a:xfrm>
              <a:off x="2928" y="2674"/>
              <a:ext cx="2537" cy="1450"/>
            </a:xfrm>
            <a:prstGeom prst="line">
              <a:avLst/>
            </a:prstGeom>
            <a:noFill/>
            <a:ln w="889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80" name="Line 179"/>
            <p:cNvSpPr>
              <a:spLocks noChangeShapeType="1"/>
            </p:cNvSpPr>
            <p:nvPr/>
          </p:nvSpPr>
          <p:spPr bwMode="auto">
            <a:xfrm flipV="1">
              <a:off x="858" y="1719"/>
              <a:ext cx="736" cy="2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81" name="Line 180"/>
            <p:cNvSpPr>
              <a:spLocks noChangeShapeType="1"/>
            </p:cNvSpPr>
            <p:nvPr/>
          </p:nvSpPr>
          <p:spPr bwMode="auto">
            <a:xfrm>
              <a:off x="3114" y="2272"/>
              <a:ext cx="237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82" name="Line 181"/>
            <p:cNvSpPr>
              <a:spLocks noChangeShapeType="1"/>
            </p:cNvSpPr>
            <p:nvPr/>
          </p:nvSpPr>
          <p:spPr bwMode="auto">
            <a:xfrm flipV="1">
              <a:off x="2485" y="1714"/>
              <a:ext cx="808" cy="2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83" name="Line 182"/>
            <p:cNvSpPr>
              <a:spLocks noChangeShapeType="1"/>
            </p:cNvSpPr>
            <p:nvPr/>
          </p:nvSpPr>
          <p:spPr bwMode="auto">
            <a:xfrm flipV="1">
              <a:off x="4082" y="1724"/>
              <a:ext cx="9" cy="2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84" name="Oval 183"/>
            <p:cNvSpPr>
              <a:spLocks noChangeArrowheads="1"/>
            </p:cNvSpPr>
            <p:nvPr/>
          </p:nvSpPr>
          <p:spPr bwMode="auto">
            <a:xfrm>
              <a:off x="1471" y="28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85" name="Oval 184"/>
            <p:cNvSpPr>
              <a:spLocks noChangeArrowheads="1"/>
            </p:cNvSpPr>
            <p:nvPr/>
          </p:nvSpPr>
          <p:spPr bwMode="auto">
            <a:xfrm>
              <a:off x="1458" y="27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86" name="Oval 185"/>
            <p:cNvSpPr>
              <a:spLocks noChangeArrowheads="1"/>
            </p:cNvSpPr>
            <p:nvPr/>
          </p:nvSpPr>
          <p:spPr bwMode="auto">
            <a:xfrm>
              <a:off x="1445" y="2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87" name="Oval 186"/>
            <p:cNvSpPr>
              <a:spLocks noChangeArrowheads="1"/>
            </p:cNvSpPr>
            <p:nvPr/>
          </p:nvSpPr>
          <p:spPr bwMode="auto">
            <a:xfrm>
              <a:off x="1759" y="31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88" name="Oval 187"/>
            <p:cNvSpPr>
              <a:spLocks noChangeArrowheads="1"/>
            </p:cNvSpPr>
            <p:nvPr/>
          </p:nvSpPr>
          <p:spPr bwMode="auto">
            <a:xfrm>
              <a:off x="2018" y="313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89" name="Oval 188"/>
            <p:cNvSpPr>
              <a:spLocks noChangeArrowheads="1"/>
            </p:cNvSpPr>
            <p:nvPr/>
          </p:nvSpPr>
          <p:spPr bwMode="auto">
            <a:xfrm>
              <a:off x="2823" y="349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90" name="Oval 189"/>
            <p:cNvSpPr>
              <a:spLocks noChangeArrowheads="1"/>
            </p:cNvSpPr>
            <p:nvPr/>
          </p:nvSpPr>
          <p:spPr bwMode="auto">
            <a:xfrm>
              <a:off x="2047" y="341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91" name="Oval 190"/>
            <p:cNvSpPr>
              <a:spLocks noChangeArrowheads="1"/>
            </p:cNvSpPr>
            <p:nvPr/>
          </p:nvSpPr>
          <p:spPr bwMode="auto">
            <a:xfrm>
              <a:off x="2143" y="351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92" name="Oval 191"/>
            <p:cNvSpPr>
              <a:spLocks noChangeArrowheads="1"/>
            </p:cNvSpPr>
            <p:nvPr/>
          </p:nvSpPr>
          <p:spPr bwMode="auto">
            <a:xfrm>
              <a:off x="2239" y="36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93" name="Oval 192"/>
            <p:cNvSpPr>
              <a:spLocks noChangeArrowheads="1"/>
            </p:cNvSpPr>
            <p:nvPr/>
          </p:nvSpPr>
          <p:spPr bwMode="auto">
            <a:xfrm>
              <a:off x="2335" y="37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94" name="Oval 193"/>
            <p:cNvSpPr>
              <a:spLocks noChangeArrowheads="1"/>
            </p:cNvSpPr>
            <p:nvPr/>
          </p:nvSpPr>
          <p:spPr bwMode="auto">
            <a:xfrm>
              <a:off x="810" y="31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95" name="Rectangle 194"/>
            <p:cNvSpPr>
              <a:spLocks noChangeArrowheads="1"/>
            </p:cNvSpPr>
            <p:nvPr/>
          </p:nvSpPr>
          <p:spPr bwMode="auto">
            <a:xfrm>
              <a:off x="1828" y="1799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96" name="Rectangle 195"/>
            <p:cNvSpPr>
              <a:spLocks noChangeArrowheads="1"/>
            </p:cNvSpPr>
            <p:nvPr/>
          </p:nvSpPr>
          <p:spPr bwMode="auto">
            <a:xfrm>
              <a:off x="3851" y="2069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97" name="Rectangle 196"/>
            <p:cNvSpPr>
              <a:spLocks noChangeArrowheads="1"/>
            </p:cNvSpPr>
            <p:nvPr/>
          </p:nvSpPr>
          <p:spPr bwMode="auto">
            <a:xfrm>
              <a:off x="3110" y="2564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98" name="Rectangle 197"/>
            <p:cNvSpPr>
              <a:spLocks noChangeArrowheads="1"/>
            </p:cNvSpPr>
            <p:nvPr/>
          </p:nvSpPr>
          <p:spPr bwMode="auto">
            <a:xfrm>
              <a:off x="4161" y="3152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999" name="Rectangle 198"/>
            <p:cNvSpPr>
              <a:spLocks noChangeArrowheads="1"/>
            </p:cNvSpPr>
            <p:nvPr/>
          </p:nvSpPr>
          <p:spPr bwMode="auto">
            <a:xfrm>
              <a:off x="1148" y="2175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000" name="Rectangle 199"/>
            <p:cNvSpPr>
              <a:spLocks noChangeArrowheads="1"/>
            </p:cNvSpPr>
            <p:nvPr/>
          </p:nvSpPr>
          <p:spPr bwMode="auto">
            <a:xfrm>
              <a:off x="2644" y="2744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001" name="Oval 200"/>
            <p:cNvSpPr>
              <a:spLocks noChangeArrowheads="1"/>
            </p:cNvSpPr>
            <p:nvPr/>
          </p:nvSpPr>
          <p:spPr bwMode="auto">
            <a:xfrm>
              <a:off x="2508" y="27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002" name="Oval 201"/>
            <p:cNvSpPr>
              <a:spLocks noChangeArrowheads="1"/>
            </p:cNvSpPr>
            <p:nvPr/>
          </p:nvSpPr>
          <p:spPr bwMode="auto">
            <a:xfrm>
              <a:off x="2522" y="28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003" name="Oval 202"/>
            <p:cNvSpPr>
              <a:spLocks noChangeArrowheads="1"/>
            </p:cNvSpPr>
            <p:nvPr/>
          </p:nvSpPr>
          <p:spPr bwMode="auto">
            <a:xfrm>
              <a:off x="2582" y="302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004" name="Oval 203"/>
            <p:cNvSpPr>
              <a:spLocks noChangeArrowheads="1"/>
            </p:cNvSpPr>
            <p:nvPr/>
          </p:nvSpPr>
          <p:spPr bwMode="auto">
            <a:xfrm>
              <a:off x="2678" y="31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005" name="Oval 204"/>
            <p:cNvSpPr>
              <a:spLocks noChangeArrowheads="1"/>
            </p:cNvSpPr>
            <p:nvPr/>
          </p:nvSpPr>
          <p:spPr bwMode="auto">
            <a:xfrm>
              <a:off x="2582" y="293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006" name="Oval 205"/>
            <p:cNvSpPr>
              <a:spLocks noChangeArrowheads="1"/>
            </p:cNvSpPr>
            <p:nvPr/>
          </p:nvSpPr>
          <p:spPr bwMode="auto">
            <a:xfrm>
              <a:off x="2705" y="297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78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CBD5688-8001-4320-A0F8-0233643774B7}" type="slidenum">
              <a:rPr lang="en-US" altLang="en-US" sz="1200"/>
              <a:pPr algn="r" eaLnBrk="1" hangingPunct="1"/>
              <a:t>29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6106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Categorization of Constraints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991600" cy="5867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Constraints on instances: specifies how a pair or a set of instances should be grouped in the cluster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/>
              <a:t>Must-link vs. cannot link constraints 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 smtClean="0"/>
              <a:t>must-link(x, y): x and y should be grouped into one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/>
              <a:t>Constraints can be defined using variables, e.g.,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/>
              <a:t>cannot-link(x, y) if </a:t>
            </a:r>
            <a:r>
              <a:rPr lang="en-US" altLang="en-US" sz="2000" dirty="0" err="1" smtClean="0"/>
              <a:t>dist</a:t>
            </a:r>
            <a:r>
              <a:rPr lang="en-US" altLang="en-US" sz="2000" dirty="0" smtClean="0"/>
              <a:t>(x, y) &gt; d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Constraints on clusters: specifies a requirement on the clusters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E.g., specify the min # of objects in a cluster, the max diameter of a cluster, the shape of a cluster (e.g., a convex), # of clusters (e.g., k)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Constraints on similarity measurements: specifies a requirement that the similarity calculation must respect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/>
              <a:t>E.g., driving on roads, obstacles (e.g., rivers, lakes)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Issues: Hard vs. soft constraints; conflicting or redundant constraints</a:t>
            </a:r>
          </a:p>
        </p:txBody>
      </p:sp>
    </p:spTree>
    <p:extLst>
      <p:ext uri="{BB962C8B-B14F-4D97-AF65-F5344CB8AC3E}">
        <p14:creationId xmlns:p14="http://schemas.microsoft.com/office/powerpoint/2010/main" val="27610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9731" y="492125"/>
            <a:ext cx="7297737" cy="650875"/>
          </a:xfrm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Hierarchical Clustering</a:t>
            </a:r>
            <a:endParaRPr lang="en-US" altLang="zh-CN" sz="4400" dirty="0" smtClean="0">
              <a:ea typeface="SimSun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05800" cy="1295400"/>
          </a:xfrm>
          <a:noFill/>
        </p:spPr>
        <p:txBody>
          <a:bodyPr lIns="92075" tIns="46038" rIns="92075" bIns="46038"/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800" dirty="0" smtClean="0">
                <a:ea typeface="SimSun" panose="02010600030101010101" pitchFamily="2" charset="-122"/>
              </a:rPr>
              <a:t>Use distance matrix as clustering criteria.  This method does not require the number of clusters </a:t>
            </a:r>
            <a:r>
              <a:rPr lang="en-US" altLang="zh-CN" sz="2800" b="1" i="1" dirty="0" smtClean="0">
                <a:ea typeface="SimSun" panose="02010600030101010101" pitchFamily="2" charset="-122"/>
              </a:rPr>
              <a:t>k</a:t>
            </a:r>
            <a:r>
              <a:rPr lang="en-US" altLang="zh-CN" sz="2800" dirty="0" smtClean="0">
                <a:ea typeface="SimSun" panose="02010600030101010101" pitchFamily="2" charset="-122"/>
              </a:rPr>
              <a:t> as an input, but needs a termination condition 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990600" y="2743200"/>
            <a:ext cx="6975475" cy="3595688"/>
            <a:chOff x="1200" y="1776"/>
            <a:chExt cx="4394" cy="2265"/>
          </a:xfrm>
        </p:grpSpPr>
        <p:sp>
          <p:nvSpPr>
            <p:cNvPr id="7174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5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7227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8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0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7176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7225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6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1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7177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7223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4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2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7178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7221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2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3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7179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7219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0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4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180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7181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7182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7183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7184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7185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6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7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8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9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0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7191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2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7193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4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7195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6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7197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8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4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201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3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203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2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205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1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207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0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209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agglomerative</a:t>
              </a:r>
              <a:endPara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218" name="Text Box 59"/>
            <p:cNvSpPr txBox="1">
              <a:spLocks noChangeArrowheads="1"/>
            </p:cNvSpPr>
            <p:nvPr/>
          </p:nvSpPr>
          <p:spPr bwMode="auto">
            <a:xfrm>
              <a:off x="4454" y="3552"/>
              <a:ext cx="7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 dirty="0" smtClean="0">
                  <a:latin typeface="Times New Roman" panose="02020603050405020304" pitchFamily="18" charset="0"/>
                  <a:ea typeface="SimSun" panose="02010600030101010101" pitchFamily="2" charset="-122"/>
                </a:rPr>
                <a:t>divisive</a:t>
              </a:r>
              <a:endPara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7173" name="Slide Number Placeholder 62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9A31E29-4D50-4214-969F-BDC295941356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441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7DBEB2E-E35F-4F80-BC0A-B151FB46A94F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30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67640"/>
            <a:ext cx="8991600" cy="12192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Constraint-Based Clustering Methods (I):</a:t>
            </a:r>
            <a:br>
              <a:rPr lang="en-US" altLang="en-US" sz="3200" dirty="0" smtClean="0"/>
            </a:br>
            <a:r>
              <a:rPr lang="en-US" altLang="en-US" sz="3200" dirty="0" smtClean="0"/>
              <a:t>Handling Hard Constraints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r>
              <a:rPr lang="en-US" altLang="en-US" sz="2000" smtClean="0"/>
              <a:t>Handling hard constraints: Strictly respect the constraints in cluster assignments</a:t>
            </a:r>
          </a:p>
          <a:p>
            <a:r>
              <a:rPr lang="en-US" altLang="en-US" sz="2000" smtClean="0"/>
              <a:t>Example: The COP-k-means algorithm </a:t>
            </a:r>
          </a:p>
          <a:p>
            <a:pPr lvl="1"/>
            <a:r>
              <a:rPr lang="en-US" altLang="en-US" sz="2000" smtClean="0"/>
              <a:t>Generate super-instances for must-link constraints</a:t>
            </a:r>
          </a:p>
          <a:p>
            <a:pPr lvl="2"/>
            <a:r>
              <a:rPr lang="en-US" altLang="en-US" sz="2000" smtClean="0"/>
              <a:t>Compute the transitive closure of the must-link constraints</a:t>
            </a:r>
          </a:p>
          <a:p>
            <a:pPr lvl="2"/>
            <a:r>
              <a:rPr lang="en-US" altLang="en-US" sz="2000" smtClean="0"/>
              <a:t>To represent such a subset, replace all those objects in the subset by the mean.</a:t>
            </a:r>
          </a:p>
          <a:p>
            <a:pPr lvl="2"/>
            <a:r>
              <a:rPr lang="en-US" altLang="en-US" sz="2000" smtClean="0"/>
              <a:t>The super-instance also carries a weight, which is the number of objects it represents</a:t>
            </a:r>
          </a:p>
          <a:p>
            <a:pPr lvl="1"/>
            <a:r>
              <a:rPr lang="en-US" altLang="en-US" sz="2000" smtClean="0"/>
              <a:t>Conduct modified k-means clustering to respect cannot-link constraints</a:t>
            </a:r>
          </a:p>
          <a:p>
            <a:pPr lvl="2"/>
            <a:r>
              <a:rPr lang="en-US" altLang="en-US" sz="2000" smtClean="0"/>
              <a:t> Modify the center-assignment process in k-means to a </a:t>
            </a:r>
            <a:r>
              <a:rPr lang="en-US" altLang="en-US" sz="2000" i="1" smtClean="0"/>
              <a:t>nearest feasible center assignment</a:t>
            </a:r>
            <a:endParaRPr lang="en-US" altLang="en-US" sz="2000" smtClean="0"/>
          </a:p>
          <a:p>
            <a:pPr lvl="2"/>
            <a:r>
              <a:rPr lang="en-US" altLang="en-US" sz="2000" smtClean="0"/>
              <a:t> An object is assigned to the nearest center so that the assignment respects all cannot-link constraints</a:t>
            </a:r>
          </a:p>
        </p:txBody>
      </p:sp>
    </p:spTree>
    <p:extLst>
      <p:ext uri="{BB962C8B-B14F-4D97-AF65-F5344CB8AC3E}">
        <p14:creationId xmlns:p14="http://schemas.microsoft.com/office/powerpoint/2010/main" val="328457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9080"/>
            <a:ext cx="9144000" cy="1143000"/>
          </a:xfrm>
        </p:spPr>
        <p:txBody>
          <a:bodyPr/>
          <a:lstStyle/>
          <a:p>
            <a:r>
              <a:rPr lang="en-US" altLang="en-US" sz="3200" dirty="0" smtClean="0"/>
              <a:t>Constraint-Based Clustering Methods (II):</a:t>
            </a:r>
            <a:br>
              <a:rPr lang="en-US" altLang="en-US" sz="3200" dirty="0" smtClean="0"/>
            </a:br>
            <a:r>
              <a:rPr lang="en-US" altLang="en-US" sz="3200" dirty="0" smtClean="0"/>
              <a:t>Handling Soft Constraints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Treated as an optimization problem:  When a clustering violates a soft constraint, a penalty is imposed on the clustering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Overall objective: Optimizing the clustering quality, and minimizing the constraint violation penalty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Ex. CVQE (Constrained Vector Quantization Error) algorithm: Conduct k-means clustering while enforcing constraint violation penalties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Objective function: Sum of distance used in k-means, adjusted by the constraint violation penalties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Penalty of a </a:t>
            </a:r>
            <a:r>
              <a:rPr lang="en-US" altLang="en-US" sz="2000" i="1" smtClean="0"/>
              <a:t>must-link</a:t>
            </a:r>
            <a:r>
              <a:rPr lang="en-US" altLang="en-US" sz="2000" smtClean="0"/>
              <a:t> violation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If objects x and y must-be-linked but they are assigned to two different centers, c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and c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, dist(c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c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) is added to the objective function as the penalty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Penalty of a cannot-link violation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If objects x and y cannot-be-linked but they are assigned to a common center c, dist(c, c′), between c and c′ is added to the objective function as the penalty, where c′ is the closest cluster to c that can accommodate x or y</a:t>
            </a:r>
          </a:p>
        </p:txBody>
      </p:sp>
      <p:sp>
        <p:nvSpPr>
          <p:cNvPr id="7987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F903DC3-DA2E-49F8-ADE0-918D837234DF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31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0817BE5-BF2D-4EEB-A238-D779F39B2162}" type="slidenum">
              <a:rPr lang="en-US" altLang="en-US" sz="1200"/>
              <a:pPr algn="r" eaLnBrk="1" hangingPunct="1"/>
              <a:t>32</a:t>
            </a:fld>
            <a:endParaRPr lang="en-US" altLang="en-US" sz="1200"/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3962400"/>
            <a:ext cx="31051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295400"/>
            <a:ext cx="3248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21945"/>
            <a:ext cx="90678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Speeding Up Constrained Clustering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5791200" cy="53340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It is costly to compute some constrained clustering </a:t>
            </a:r>
          </a:p>
          <a:p>
            <a:pPr eaLnBrk="1" hangingPunct="1"/>
            <a:r>
              <a:rPr lang="en-US" altLang="en-US" sz="2000" dirty="0" smtClean="0"/>
              <a:t>Ex. Clustering with obstacle objects:  Tung, </a:t>
            </a:r>
            <a:r>
              <a:rPr lang="en-US" altLang="en-US" sz="2000" dirty="0" err="1" smtClean="0"/>
              <a:t>Hou</a:t>
            </a:r>
            <a:r>
              <a:rPr lang="en-US" altLang="en-US" sz="2000" dirty="0" smtClean="0"/>
              <a:t>, and Han. Spatial clustering in the presence of obstacles, ICDE'01</a:t>
            </a:r>
          </a:p>
          <a:p>
            <a:pPr eaLnBrk="1" hangingPunct="1"/>
            <a:r>
              <a:rPr lang="en-US" altLang="en-US" sz="2000" dirty="0" smtClean="0"/>
              <a:t>K-</a:t>
            </a:r>
            <a:r>
              <a:rPr lang="en-US" altLang="en-US" sz="2000" dirty="0" err="1" smtClean="0"/>
              <a:t>medoids</a:t>
            </a:r>
            <a:r>
              <a:rPr lang="en-US" altLang="en-US" sz="2000" dirty="0" smtClean="0"/>
              <a:t> is more preferable since k-means may locate the ATM center in the middle of a lake</a:t>
            </a:r>
          </a:p>
          <a:p>
            <a:pPr eaLnBrk="1" hangingPunct="1"/>
            <a:r>
              <a:rPr lang="en-US" altLang="en-US" sz="2000" dirty="0" smtClean="0"/>
              <a:t>Visibility graph and shortest path </a:t>
            </a:r>
          </a:p>
          <a:p>
            <a:pPr eaLnBrk="1" hangingPunct="1"/>
            <a:r>
              <a:rPr lang="en-US" altLang="en-US" sz="2000" dirty="0" smtClean="0"/>
              <a:t>Triangulation and micro-clustering</a:t>
            </a:r>
          </a:p>
          <a:p>
            <a:pPr eaLnBrk="1" hangingPunct="1"/>
            <a:r>
              <a:rPr lang="en-US" altLang="en-US" sz="2000" dirty="0" smtClean="0"/>
              <a:t>Two kinds of join indices (shortest-paths) worth pre-computation</a:t>
            </a:r>
          </a:p>
          <a:p>
            <a:pPr lvl="1" eaLnBrk="1" hangingPunct="1"/>
            <a:r>
              <a:rPr lang="en-US" altLang="en-US" sz="2000" dirty="0" smtClean="0"/>
              <a:t>VV index: indices for any pair of obstacle vertices</a:t>
            </a:r>
          </a:p>
          <a:p>
            <a:pPr lvl="1" eaLnBrk="1" hangingPunct="1"/>
            <a:r>
              <a:rPr lang="en-US" altLang="en-US" sz="2000" dirty="0" smtClean="0"/>
              <a:t>MV index: indices for any pair of micro-cluster and obstacle indices </a:t>
            </a:r>
          </a:p>
        </p:txBody>
      </p:sp>
    </p:spTree>
    <p:extLst>
      <p:ext uri="{BB962C8B-B14F-4D97-AF65-F5344CB8AC3E}">
        <p14:creationId xmlns:p14="http://schemas.microsoft.com/office/powerpoint/2010/main" val="326310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E435190-1FBE-4927-995D-4A86C33766B1}" type="slidenum">
              <a:rPr lang="en-US" altLang="en-US" sz="1200"/>
              <a:pPr algn="r" eaLnBrk="1" hangingPunct="1"/>
              <a:t>33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6106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An Example: Clustering With Obstacle Objects</a:t>
            </a:r>
          </a:p>
        </p:txBody>
      </p:sp>
      <p:pic>
        <p:nvPicPr>
          <p:cNvPr id="819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1524000"/>
            <a:ext cx="4241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2433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4800600" y="59436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Taking obstacles into account</a:t>
            </a:r>
          </a:p>
        </p:txBody>
      </p:sp>
      <p:sp>
        <p:nvSpPr>
          <p:cNvPr id="81927" name="Text Box 6"/>
          <p:cNvSpPr txBox="1">
            <a:spLocks noChangeArrowheads="1"/>
          </p:cNvSpPr>
          <p:nvPr/>
        </p:nvSpPr>
        <p:spPr bwMode="auto">
          <a:xfrm>
            <a:off x="228600" y="59436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</a:rPr>
              <a:t>Not </a:t>
            </a:r>
            <a:r>
              <a:rPr lang="en-US" altLang="en-US">
                <a:latin typeface="Times New Roman" panose="02020603050405020304" pitchFamily="18" charset="0"/>
              </a:rPr>
              <a:t>Taking obstacles into account</a:t>
            </a:r>
          </a:p>
        </p:txBody>
      </p:sp>
    </p:spTree>
    <p:extLst>
      <p:ext uri="{BB962C8B-B14F-4D97-AF65-F5344CB8AC3E}">
        <p14:creationId xmlns:p14="http://schemas.microsoft.com/office/powerpoint/2010/main" val="186945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2AD8465-F520-407E-A05B-BD0B14E03152}" type="slidenum">
              <a:rPr lang="en-US" altLang="en-US" sz="1200"/>
              <a:pPr algn="r" eaLnBrk="1" hangingPunct="1"/>
              <a:t>34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7013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User-Guided Clustering: A Special Kind of Constraints</a:t>
            </a:r>
          </a:p>
        </p:txBody>
      </p:sp>
      <p:grpSp>
        <p:nvGrpSpPr>
          <p:cNvPr id="82948" name="Group 3"/>
          <p:cNvGrpSpPr>
            <a:grpSpLocks/>
          </p:cNvGrpSpPr>
          <p:nvPr/>
        </p:nvGrpSpPr>
        <p:grpSpPr bwMode="auto">
          <a:xfrm>
            <a:off x="762000" y="1066800"/>
            <a:ext cx="7315200" cy="4225925"/>
            <a:chOff x="480" y="432"/>
            <a:chExt cx="4608" cy="2662"/>
          </a:xfrm>
        </p:grpSpPr>
        <p:sp>
          <p:nvSpPr>
            <p:cNvPr id="82950" name="Rectangle 4"/>
            <p:cNvSpPr>
              <a:spLocks noChangeArrowheads="1"/>
            </p:cNvSpPr>
            <p:nvPr/>
          </p:nvSpPr>
          <p:spPr bwMode="auto">
            <a:xfrm>
              <a:off x="1871" y="660"/>
              <a:ext cx="651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name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51" name="Rectangle 5"/>
            <p:cNvSpPr>
              <a:spLocks noChangeArrowheads="1"/>
            </p:cNvSpPr>
            <p:nvPr/>
          </p:nvSpPr>
          <p:spPr bwMode="auto">
            <a:xfrm>
              <a:off x="1871" y="846"/>
              <a:ext cx="6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office</a:t>
              </a:r>
              <a:endParaRPr lang="en-US" altLang="en-US" sz="14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2952" name="Rectangle 6"/>
            <p:cNvSpPr>
              <a:spLocks noChangeArrowheads="1"/>
            </p:cNvSpPr>
            <p:nvPr/>
          </p:nvSpPr>
          <p:spPr bwMode="auto">
            <a:xfrm>
              <a:off x="1871" y="1032"/>
              <a:ext cx="6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position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53" name="Text Box 7"/>
            <p:cNvSpPr txBox="1">
              <a:spLocks noChangeArrowheads="1"/>
            </p:cNvSpPr>
            <p:nvPr/>
          </p:nvSpPr>
          <p:spPr bwMode="auto">
            <a:xfrm>
              <a:off x="1857" y="474"/>
              <a:ext cx="65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Professor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54" name="Rectangle 8"/>
            <p:cNvSpPr>
              <a:spLocks noChangeArrowheads="1"/>
            </p:cNvSpPr>
            <p:nvPr/>
          </p:nvSpPr>
          <p:spPr bwMode="auto">
            <a:xfrm>
              <a:off x="4462" y="637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course-id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55" name="Rectangle 9"/>
            <p:cNvSpPr>
              <a:spLocks noChangeArrowheads="1"/>
            </p:cNvSpPr>
            <p:nvPr/>
          </p:nvSpPr>
          <p:spPr bwMode="auto">
            <a:xfrm>
              <a:off x="4462" y="823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name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56" name="Rectangle 10"/>
            <p:cNvSpPr>
              <a:spLocks noChangeArrowheads="1"/>
            </p:cNvSpPr>
            <p:nvPr/>
          </p:nvSpPr>
          <p:spPr bwMode="auto">
            <a:xfrm>
              <a:off x="4462" y="1008"/>
              <a:ext cx="557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area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57" name="Rectangle 11"/>
            <p:cNvSpPr>
              <a:spLocks noChangeArrowheads="1"/>
            </p:cNvSpPr>
            <p:nvPr/>
          </p:nvSpPr>
          <p:spPr bwMode="auto">
            <a:xfrm>
              <a:off x="3290" y="637"/>
              <a:ext cx="558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course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58" name="Rectangle 12"/>
            <p:cNvSpPr>
              <a:spLocks noChangeArrowheads="1"/>
            </p:cNvSpPr>
            <p:nvPr/>
          </p:nvSpPr>
          <p:spPr bwMode="auto">
            <a:xfrm>
              <a:off x="3290" y="823"/>
              <a:ext cx="558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semester</a:t>
              </a:r>
            </a:p>
            <a:p>
              <a:pPr algn="l" eaLnBrk="1" hangingPunct="1"/>
              <a:endParaRPr lang="en-US" altLang="en-US" sz="18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2959" name="Rectangle 13"/>
            <p:cNvSpPr>
              <a:spLocks noChangeArrowheads="1"/>
            </p:cNvSpPr>
            <p:nvPr/>
          </p:nvSpPr>
          <p:spPr bwMode="auto">
            <a:xfrm>
              <a:off x="3290" y="1008"/>
              <a:ext cx="558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instructor</a:t>
              </a:r>
            </a:p>
            <a:p>
              <a:pPr algn="l" eaLnBrk="1" hangingPunct="1"/>
              <a:endParaRPr lang="en-US" altLang="en-US" sz="18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2960" name="Rectangle 14"/>
            <p:cNvSpPr>
              <a:spLocks noChangeArrowheads="1"/>
            </p:cNvSpPr>
            <p:nvPr/>
          </p:nvSpPr>
          <p:spPr bwMode="auto">
            <a:xfrm>
              <a:off x="1881" y="2656"/>
              <a:ext cx="6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office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61" name="Rectangle 15"/>
            <p:cNvSpPr>
              <a:spLocks noChangeArrowheads="1"/>
            </p:cNvSpPr>
            <p:nvPr/>
          </p:nvSpPr>
          <p:spPr bwMode="auto">
            <a:xfrm>
              <a:off x="1881" y="2841"/>
              <a:ext cx="6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position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62" name="Text Box 16"/>
            <p:cNvSpPr txBox="1">
              <a:spLocks noChangeArrowheads="1"/>
            </p:cNvSpPr>
            <p:nvPr/>
          </p:nvSpPr>
          <p:spPr bwMode="auto">
            <a:xfrm>
              <a:off x="1857" y="2304"/>
              <a:ext cx="75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Student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63" name="Rectangle 17"/>
            <p:cNvSpPr>
              <a:spLocks noChangeArrowheads="1"/>
            </p:cNvSpPr>
            <p:nvPr/>
          </p:nvSpPr>
          <p:spPr bwMode="auto">
            <a:xfrm>
              <a:off x="1881" y="2489"/>
              <a:ext cx="651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name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64" name="Rectangle 18"/>
            <p:cNvSpPr>
              <a:spLocks noChangeArrowheads="1"/>
            </p:cNvSpPr>
            <p:nvPr/>
          </p:nvSpPr>
          <p:spPr bwMode="auto">
            <a:xfrm>
              <a:off x="3285" y="2167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student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65" name="Rectangle 19"/>
            <p:cNvSpPr>
              <a:spLocks noChangeArrowheads="1"/>
            </p:cNvSpPr>
            <p:nvPr/>
          </p:nvSpPr>
          <p:spPr bwMode="auto">
            <a:xfrm>
              <a:off x="3285" y="2352"/>
              <a:ext cx="557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course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66" name="Rectangle 20"/>
            <p:cNvSpPr>
              <a:spLocks noChangeArrowheads="1"/>
            </p:cNvSpPr>
            <p:nvPr/>
          </p:nvSpPr>
          <p:spPr bwMode="auto">
            <a:xfrm>
              <a:off x="3285" y="2538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semester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67" name="Rectangle 21"/>
            <p:cNvSpPr>
              <a:spLocks noChangeArrowheads="1"/>
            </p:cNvSpPr>
            <p:nvPr/>
          </p:nvSpPr>
          <p:spPr bwMode="auto">
            <a:xfrm>
              <a:off x="3285" y="2723"/>
              <a:ext cx="557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unit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68" name="Text Box 22"/>
            <p:cNvSpPr txBox="1">
              <a:spLocks noChangeArrowheads="1"/>
            </p:cNvSpPr>
            <p:nvPr/>
          </p:nvSpPr>
          <p:spPr bwMode="auto">
            <a:xfrm>
              <a:off x="3240" y="1981"/>
              <a:ext cx="77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Register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69" name="Rectangle 23"/>
            <p:cNvSpPr>
              <a:spLocks noChangeArrowheads="1"/>
            </p:cNvSpPr>
            <p:nvPr/>
          </p:nvSpPr>
          <p:spPr bwMode="auto">
            <a:xfrm>
              <a:off x="3285" y="2909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grade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70" name="Rectangle 24"/>
            <p:cNvSpPr>
              <a:spLocks noChangeArrowheads="1"/>
            </p:cNvSpPr>
            <p:nvPr/>
          </p:nvSpPr>
          <p:spPr bwMode="auto">
            <a:xfrm>
              <a:off x="1871" y="1578"/>
              <a:ext cx="6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professor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71" name="Rectangle 25"/>
            <p:cNvSpPr>
              <a:spLocks noChangeArrowheads="1"/>
            </p:cNvSpPr>
            <p:nvPr/>
          </p:nvSpPr>
          <p:spPr bwMode="auto">
            <a:xfrm>
              <a:off x="1871" y="1764"/>
              <a:ext cx="651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student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72" name="Rectangle 26"/>
            <p:cNvSpPr>
              <a:spLocks noChangeArrowheads="1"/>
            </p:cNvSpPr>
            <p:nvPr/>
          </p:nvSpPr>
          <p:spPr bwMode="auto">
            <a:xfrm>
              <a:off x="1871" y="1950"/>
              <a:ext cx="6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degree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73" name="Text Box 27"/>
            <p:cNvSpPr txBox="1">
              <a:spLocks noChangeArrowheads="1"/>
            </p:cNvSpPr>
            <p:nvPr/>
          </p:nvSpPr>
          <p:spPr bwMode="auto">
            <a:xfrm>
              <a:off x="1857" y="1392"/>
              <a:ext cx="65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Advise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74" name="Rectangle 28"/>
            <p:cNvSpPr>
              <a:spLocks noChangeArrowheads="1"/>
            </p:cNvSpPr>
            <p:nvPr/>
          </p:nvSpPr>
          <p:spPr bwMode="auto">
            <a:xfrm>
              <a:off x="600" y="1655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name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75" name="Text Box 29"/>
            <p:cNvSpPr txBox="1">
              <a:spLocks noChangeArrowheads="1"/>
            </p:cNvSpPr>
            <p:nvPr/>
          </p:nvSpPr>
          <p:spPr bwMode="auto">
            <a:xfrm>
              <a:off x="552" y="1468"/>
              <a:ext cx="55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Group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82976" name="AutoShape 30"/>
            <p:cNvCxnSpPr>
              <a:cxnSpLocks noChangeShapeType="1"/>
              <a:stCxn id="82950" idx="1"/>
              <a:endCxn id="82970" idx="1"/>
            </p:cNvCxnSpPr>
            <p:nvPr/>
          </p:nvCxnSpPr>
          <p:spPr bwMode="auto">
            <a:xfrm rot="10800000" flipH="1" flipV="1">
              <a:off x="1871" y="753"/>
              <a:ext cx="1" cy="918"/>
            </a:xfrm>
            <a:prstGeom prst="bentConnector3">
              <a:avLst>
                <a:gd name="adj1" fmla="val -1440000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77" name="AutoShape 31"/>
            <p:cNvCxnSpPr>
              <a:cxnSpLocks noChangeShapeType="1"/>
              <a:stCxn id="82950" idx="3"/>
              <a:endCxn id="82958" idx="1"/>
            </p:cNvCxnSpPr>
            <p:nvPr/>
          </p:nvCxnSpPr>
          <p:spPr bwMode="auto">
            <a:xfrm>
              <a:off x="2522" y="753"/>
              <a:ext cx="768" cy="163"/>
            </a:xfrm>
            <a:prstGeom prst="bentConnector3">
              <a:avLst>
                <a:gd name="adj1" fmla="val 6302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78" name="Rectangle 32"/>
            <p:cNvSpPr>
              <a:spLocks noChangeArrowheads="1"/>
            </p:cNvSpPr>
            <p:nvPr/>
          </p:nvSpPr>
          <p:spPr bwMode="auto">
            <a:xfrm>
              <a:off x="600" y="661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person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79" name="Rectangle 33"/>
            <p:cNvSpPr>
              <a:spLocks noChangeArrowheads="1"/>
            </p:cNvSpPr>
            <p:nvPr/>
          </p:nvSpPr>
          <p:spPr bwMode="auto">
            <a:xfrm>
              <a:off x="600" y="846"/>
              <a:ext cx="557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group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80" name="Text Box 34"/>
            <p:cNvSpPr txBox="1">
              <a:spLocks noChangeArrowheads="1"/>
            </p:cNvSpPr>
            <p:nvPr/>
          </p:nvSpPr>
          <p:spPr bwMode="auto">
            <a:xfrm>
              <a:off x="600" y="474"/>
              <a:ext cx="6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Work-In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82981" name="AutoShape 35"/>
            <p:cNvCxnSpPr>
              <a:cxnSpLocks noChangeShapeType="1"/>
              <a:stCxn id="82950" idx="1"/>
              <a:endCxn id="82978" idx="3"/>
            </p:cNvCxnSpPr>
            <p:nvPr/>
          </p:nvCxnSpPr>
          <p:spPr bwMode="auto">
            <a:xfrm rot="10800000" flipV="1">
              <a:off x="1157" y="753"/>
              <a:ext cx="714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82" name="Rectangle 36"/>
            <p:cNvSpPr>
              <a:spLocks noChangeArrowheads="1"/>
            </p:cNvSpPr>
            <p:nvPr/>
          </p:nvSpPr>
          <p:spPr bwMode="auto">
            <a:xfrm>
              <a:off x="600" y="1840"/>
              <a:ext cx="557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area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82983" name="AutoShape 37"/>
            <p:cNvCxnSpPr>
              <a:cxnSpLocks noChangeShapeType="1"/>
              <a:stCxn id="82963" idx="1"/>
              <a:endCxn id="82971" idx="1"/>
            </p:cNvCxnSpPr>
            <p:nvPr/>
          </p:nvCxnSpPr>
          <p:spPr bwMode="auto">
            <a:xfrm rot="10800000">
              <a:off x="1871" y="1857"/>
              <a:ext cx="10" cy="725"/>
            </a:xfrm>
            <a:prstGeom prst="bentConnector3">
              <a:avLst>
                <a:gd name="adj1" fmla="val 154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84" name="AutoShape 38"/>
            <p:cNvCxnSpPr>
              <a:cxnSpLocks noChangeShapeType="1"/>
              <a:stCxn id="82963" idx="1"/>
              <a:endCxn id="82978" idx="3"/>
            </p:cNvCxnSpPr>
            <p:nvPr/>
          </p:nvCxnSpPr>
          <p:spPr bwMode="auto">
            <a:xfrm rot="10800000">
              <a:off x="1157" y="754"/>
              <a:ext cx="724" cy="182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85" name="AutoShape 39"/>
            <p:cNvCxnSpPr>
              <a:cxnSpLocks noChangeShapeType="1"/>
              <a:stCxn id="82974" idx="1"/>
              <a:endCxn id="82979" idx="1"/>
            </p:cNvCxnSpPr>
            <p:nvPr/>
          </p:nvCxnSpPr>
          <p:spPr bwMode="auto">
            <a:xfrm rot="10800000" flipH="1">
              <a:off x="600" y="939"/>
              <a:ext cx="1" cy="809"/>
            </a:xfrm>
            <a:prstGeom prst="bentConnector3">
              <a:avLst>
                <a:gd name="adj1" fmla="val -1440000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86" name="AutoShape 40"/>
            <p:cNvCxnSpPr>
              <a:cxnSpLocks noChangeShapeType="1"/>
              <a:stCxn id="82963" idx="3"/>
              <a:endCxn id="82964" idx="1"/>
            </p:cNvCxnSpPr>
            <p:nvPr/>
          </p:nvCxnSpPr>
          <p:spPr bwMode="auto">
            <a:xfrm flipV="1">
              <a:off x="2532" y="2260"/>
              <a:ext cx="753" cy="322"/>
            </a:xfrm>
            <a:prstGeom prst="bentConnector3">
              <a:avLst>
                <a:gd name="adj1" fmla="val 4993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87" name="AutoShape 41"/>
            <p:cNvCxnSpPr>
              <a:cxnSpLocks noChangeShapeType="1"/>
              <a:stCxn id="82957" idx="3"/>
              <a:endCxn id="82965" idx="3"/>
            </p:cNvCxnSpPr>
            <p:nvPr/>
          </p:nvCxnSpPr>
          <p:spPr bwMode="auto">
            <a:xfrm flipH="1">
              <a:off x="3842" y="730"/>
              <a:ext cx="6" cy="1715"/>
            </a:xfrm>
            <a:prstGeom prst="bentConnector3">
              <a:avLst>
                <a:gd name="adj1" fmla="val -24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88" name="AutoShape 42"/>
            <p:cNvCxnSpPr>
              <a:cxnSpLocks noChangeShapeType="1"/>
              <a:stCxn id="82958" idx="3"/>
              <a:endCxn id="82966" idx="3"/>
            </p:cNvCxnSpPr>
            <p:nvPr/>
          </p:nvCxnSpPr>
          <p:spPr bwMode="auto">
            <a:xfrm flipH="1">
              <a:off x="3842" y="916"/>
              <a:ext cx="6" cy="1715"/>
            </a:xfrm>
            <a:prstGeom prst="bentConnector3">
              <a:avLst>
                <a:gd name="adj1" fmla="val -24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89" name="AutoShape 43"/>
            <p:cNvCxnSpPr>
              <a:cxnSpLocks noChangeShapeType="1"/>
              <a:stCxn id="82957" idx="3"/>
              <a:endCxn id="82954" idx="1"/>
            </p:cNvCxnSpPr>
            <p:nvPr/>
          </p:nvCxnSpPr>
          <p:spPr bwMode="auto">
            <a:xfrm>
              <a:off x="3848" y="730"/>
              <a:ext cx="61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90" name="Rectangle 44"/>
            <p:cNvSpPr>
              <a:spLocks noChangeArrowheads="1"/>
            </p:cNvSpPr>
            <p:nvPr/>
          </p:nvSpPr>
          <p:spPr bwMode="auto">
            <a:xfrm>
              <a:off x="4437" y="1645"/>
              <a:ext cx="558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year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91" name="Rectangle 45"/>
            <p:cNvSpPr>
              <a:spLocks noChangeArrowheads="1"/>
            </p:cNvSpPr>
            <p:nvPr/>
          </p:nvSpPr>
          <p:spPr bwMode="auto">
            <a:xfrm>
              <a:off x="4437" y="1831"/>
              <a:ext cx="558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conf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92" name="Text Box 46"/>
            <p:cNvSpPr txBox="1">
              <a:spLocks noChangeArrowheads="1"/>
            </p:cNvSpPr>
            <p:nvPr/>
          </p:nvSpPr>
          <p:spPr bwMode="auto">
            <a:xfrm>
              <a:off x="4344" y="1273"/>
              <a:ext cx="74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Publication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93" name="Rectangle 47"/>
            <p:cNvSpPr>
              <a:spLocks noChangeArrowheads="1"/>
            </p:cNvSpPr>
            <p:nvPr/>
          </p:nvSpPr>
          <p:spPr bwMode="auto">
            <a:xfrm>
              <a:off x="4437" y="1459"/>
              <a:ext cx="558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title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94" name="Rectangle 48"/>
            <p:cNvSpPr>
              <a:spLocks noChangeArrowheads="1"/>
            </p:cNvSpPr>
            <p:nvPr/>
          </p:nvSpPr>
          <p:spPr bwMode="auto">
            <a:xfrm>
              <a:off x="3261" y="1655"/>
              <a:ext cx="651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title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95" name="Text Box 49"/>
            <p:cNvSpPr txBox="1">
              <a:spLocks noChangeArrowheads="1"/>
            </p:cNvSpPr>
            <p:nvPr/>
          </p:nvSpPr>
          <p:spPr bwMode="auto">
            <a:xfrm>
              <a:off x="3261" y="1283"/>
              <a:ext cx="55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Publish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996" name="Rectangle 50"/>
            <p:cNvSpPr>
              <a:spLocks noChangeArrowheads="1"/>
            </p:cNvSpPr>
            <p:nvPr/>
          </p:nvSpPr>
          <p:spPr bwMode="auto">
            <a:xfrm>
              <a:off x="3261" y="1462"/>
              <a:ext cx="651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author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82997" name="AutoShape 51"/>
            <p:cNvCxnSpPr>
              <a:cxnSpLocks noChangeShapeType="1"/>
              <a:stCxn id="82993" idx="1"/>
              <a:endCxn id="82994" idx="3"/>
            </p:cNvCxnSpPr>
            <p:nvPr/>
          </p:nvCxnSpPr>
          <p:spPr bwMode="auto">
            <a:xfrm rot="10800000" flipV="1">
              <a:off x="3912" y="1552"/>
              <a:ext cx="525" cy="196"/>
            </a:xfrm>
            <a:prstGeom prst="bentConnector3">
              <a:avLst>
                <a:gd name="adj1" fmla="val 4990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98" name="AutoShape 52"/>
            <p:cNvCxnSpPr>
              <a:cxnSpLocks noChangeShapeType="1"/>
              <a:stCxn id="82963" idx="3"/>
              <a:endCxn id="82996" idx="1"/>
            </p:cNvCxnSpPr>
            <p:nvPr/>
          </p:nvCxnSpPr>
          <p:spPr bwMode="auto">
            <a:xfrm flipV="1">
              <a:off x="2532" y="1561"/>
              <a:ext cx="729" cy="1021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99" name="AutoShape 53"/>
            <p:cNvCxnSpPr>
              <a:cxnSpLocks noChangeShapeType="1"/>
              <a:stCxn id="82950" idx="3"/>
              <a:endCxn id="82996" idx="1"/>
            </p:cNvCxnSpPr>
            <p:nvPr/>
          </p:nvCxnSpPr>
          <p:spPr bwMode="auto">
            <a:xfrm>
              <a:off x="2522" y="753"/>
              <a:ext cx="739" cy="808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000" name="Rectangle 54"/>
            <p:cNvSpPr>
              <a:spLocks noChangeArrowheads="1"/>
            </p:cNvSpPr>
            <p:nvPr/>
          </p:nvSpPr>
          <p:spPr bwMode="auto">
            <a:xfrm>
              <a:off x="1800" y="2304"/>
              <a:ext cx="768" cy="76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001" name="Text Box 55"/>
            <p:cNvSpPr txBox="1">
              <a:spLocks noChangeArrowheads="1"/>
            </p:cNvSpPr>
            <p:nvPr/>
          </p:nvSpPr>
          <p:spPr bwMode="auto">
            <a:xfrm>
              <a:off x="960" y="264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800" b="1" i="1">
                  <a:latin typeface="Arial" panose="020B0604020202020204" pitchFamily="34" charset="0"/>
                  <a:ea typeface="SimSun" panose="02010600030101010101" pitchFamily="2" charset="-122"/>
                </a:rPr>
                <a:t>Target of clustering</a:t>
              </a:r>
            </a:p>
          </p:txBody>
        </p:sp>
        <p:cxnSp>
          <p:nvCxnSpPr>
            <p:cNvPr id="83002" name="AutoShape 56"/>
            <p:cNvCxnSpPr>
              <a:cxnSpLocks noChangeShapeType="1"/>
              <a:stCxn id="83000" idx="1"/>
              <a:endCxn id="82982" idx="3"/>
            </p:cNvCxnSpPr>
            <p:nvPr/>
          </p:nvCxnSpPr>
          <p:spPr bwMode="auto">
            <a:xfrm flipH="1" flipV="1">
              <a:off x="1157" y="1933"/>
              <a:ext cx="631" cy="75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03" name="AutoShape 57"/>
            <p:cNvCxnSpPr>
              <a:cxnSpLocks noChangeShapeType="1"/>
              <a:stCxn id="83000" idx="1"/>
              <a:endCxn id="82974" idx="3"/>
            </p:cNvCxnSpPr>
            <p:nvPr/>
          </p:nvCxnSpPr>
          <p:spPr bwMode="auto">
            <a:xfrm flipH="1" flipV="1">
              <a:off x="1157" y="1748"/>
              <a:ext cx="631" cy="940"/>
            </a:xfrm>
            <a:prstGeom prst="straightConnector1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04" name="AutoShape 58"/>
            <p:cNvCxnSpPr>
              <a:cxnSpLocks noChangeShapeType="1"/>
              <a:stCxn id="83000" idx="1"/>
              <a:endCxn id="82979" idx="3"/>
            </p:cNvCxnSpPr>
            <p:nvPr/>
          </p:nvCxnSpPr>
          <p:spPr bwMode="auto">
            <a:xfrm flipH="1" flipV="1">
              <a:off x="1157" y="939"/>
              <a:ext cx="631" cy="1749"/>
            </a:xfrm>
            <a:prstGeom prst="straightConnector1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05" name="AutoShape 59"/>
            <p:cNvCxnSpPr>
              <a:cxnSpLocks noChangeShapeType="1"/>
              <a:stCxn id="83000" idx="3"/>
              <a:endCxn id="82965" idx="1"/>
            </p:cNvCxnSpPr>
            <p:nvPr/>
          </p:nvCxnSpPr>
          <p:spPr bwMode="auto">
            <a:xfrm flipV="1">
              <a:off x="2580" y="2445"/>
              <a:ext cx="705" cy="243"/>
            </a:xfrm>
            <a:prstGeom prst="straightConnector1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06" name="AutoShape 60"/>
            <p:cNvCxnSpPr>
              <a:cxnSpLocks noChangeShapeType="1"/>
              <a:stCxn id="83000" idx="3"/>
              <a:endCxn id="82966" idx="1"/>
            </p:cNvCxnSpPr>
            <p:nvPr/>
          </p:nvCxnSpPr>
          <p:spPr bwMode="auto">
            <a:xfrm flipV="1">
              <a:off x="2580" y="2631"/>
              <a:ext cx="705" cy="57"/>
            </a:xfrm>
            <a:prstGeom prst="straightConnector1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07" name="AutoShape 61"/>
            <p:cNvCxnSpPr>
              <a:cxnSpLocks noChangeShapeType="1"/>
              <a:stCxn id="83000" idx="3"/>
              <a:endCxn id="82967" idx="1"/>
            </p:cNvCxnSpPr>
            <p:nvPr/>
          </p:nvCxnSpPr>
          <p:spPr bwMode="auto">
            <a:xfrm>
              <a:off x="2580" y="2688"/>
              <a:ext cx="705" cy="128"/>
            </a:xfrm>
            <a:prstGeom prst="straightConnector1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08" name="AutoShape 62"/>
            <p:cNvCxnSpPr>
              <a:cxnSpLocks noChangeShapeType="1"/>
              <a:stCxn id="83000" idx="3"/>
              <a:endCxn id="82969" idx="1"/>
            </p:cNvCxnSpPr>
            <p:nvPr/>
          </p:nvCxnSpPr>
          <p:spPr bwMode="auto">
            <a:xfrm>
              <a:off x="2580" y="2688"/>
              <a:ext cx="705" cy="314"/>
            </a:xfrm>
            <a:prstGeom prst="straightConnector1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09" name="AutoShape 63"/>
            <p:cNvCxnSpPr>
              <a:cxnSpLocks noChangeShapeType="1"/>
              <a:stCxn id="83000" idx="3"/>
              <a:endCxn id="82994" idx="1"/>
            </p:cNvCxnSpPr>
            <p:nvPr/>
          </p:nvCxnSpPr>
          <p:spPr bwMode="auto">
            <a:xfrm flipV="1">
              <a:off x="2580" y="1748"/>
              <a:ext cx="681" cy="940"/>
            </a:xfrm>
            <a:prstGeom prst="straightConnector1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10" name="AutoShape 64"/>
            <p:cNvCxnSpPr>
              <a:cxnSpLocks noChangeShapeType="1"/>
              <a:stCxn id="83000" idx="3"/>
              <a:endCxn id="82991" idx="1"/>
            </p:cNvCxnSpPr>
            <p:nvPr/>
          </p:nvCxnSpPr>
          <p:spPr bwMode="auto">
            <a:xfrm flipV="1">
              <a:off x="2580" y="1924"/>
              <a:ext cx="1857" cy="764"/>
            </a:xfrm>
            <a:prstGeom prst="straightConnector1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11" name="AutoShape 65"/>
            <p:cNvCxnSpPr>
              <a:cxnSpLocks noChangeShapeType="1"/>
              <a:stCxn id="83000" idx="3"/>
              <a:endCxn id="82990" idx="1"/>
            </p:cNvCxnSpPr>
            <p:nvPr/>
          </p:nvCxnSpPr>
          <p:spPr bwMode="auto">
            <a:xfrm flipV="1">
              <a:off x="2580" y="1738"/>
              <a:ext cx="1857" cy="950"/>
            </a:xfrm>
            <a:prstGeom prst="straightConnector1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12" name="AutoShape 66"/>
            <p:cNvCxnSpPr>
              <a:cxnSpLocks noChangeShapeType="1"/>
              <a:stCxn id="83000" idx="3"/>
              <a:endCxn id="82959" idx="1"/>
            </p:cNvCxnSpPr>
            <p:nvPr/>
          </p:nvCxnSpPr>
          <p:spPr bwMode="auto">
            <a:xfrm flipV="1">
              <a:off x="2580" y="1101"/>
              <a:ext cx="710" cy="1587"/>
            </a:xfrm>
            <a:prstGeom prst="straightConnector1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13" name="AutoShape 67"/>
            <p:cNvCxnSpPr>
              <a:cxnSpLocks noChangeShapeType="1"/>
              <a:stCxn id="83000" idx="3"/>
              <a:endCxn id="82956" idx="1"/>
            </p:cNvCxnSpPr>
            <p:nvPr/>
          </p:nvCxnSpPr>
          <p:spPr bwMode="auto">
            <a:xfrm flipV="1">
              <a:off x="2580" y="1101"/>
              <a:ext cx="1882" cy="1587"/>
            </a:xfrm>
            <a:prstGeom prst="straightConnector1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14" name="AutoShape 68"/>
            <p:cNvCxnSpPr>
              <a:cxnSpLocks noChangeShapeType="1"/>
              <a:stCxn id="83000" idx="3"/>
              <a:endCxn id="82955" idx="1"/>
            </p:cNvCxnSpPr>
            <p:nvPr/>
          </p:nvCxnSpPr>
          <p:spPr bwMode="auto">
            <a:xfrm flipV="1">
              <a:off x="2580" y="916"/>
              <a:ext cx="1882" cy="1772"/>
            </a:xfrm>
            <a:prstGeom prst="straightConnector1">
              <a:avLst/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15" name="AutoShape 69"/>
            <p:cNvCxnSpPr>
              <a:cxnSpLocks noChangeShapeType="1"/>
              <a:stCxn id="83000" idx="1"/>
              <a:endCxn id="82950" idx="1"/>
            </p:cNvCxnSpPr>
            <p:nvPr/>
          </p:nvCxnSpPr>
          <p:spPr bwMode="auto">
            <a:xfrm rot="10800000" flipH="1">
              <a:off x="1788" y="753"/>
              <a:ext cx="83" cy="1935"/>
            </a:xfrm>
            <a:prstGeom prst="curvedConnector3">
              <a:avLst>
                <a:gd name="adj1" fmla="val -159037"/>
              </a:avLst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16" name="AutoShape 70"/>
            <p:cNvCxnSpPr>
              <a:cxnSpLocks noChangeShapeType="1"/>
              <a:stCxn id="83000" idx="1"/>
              <a:endCxn id="82952" idx="1"/>
            </p:cNvCxnSpPr>
            <p:nvPr/>
          </p:nvCxnSpPr>
          <p:spPr bwMode="auto">
            <a:xfrm rot="10800000" flipH="1">
              <a:off x="1788" y="1125"/>
              <a:ext cx="83" cy="1563"/>
            </a:xfrm>
            <a:prstGeom prst="curvedConnector3">
              <a:avLst>
                <a:gd name="adj1" fmla="val -159037"/>
              </a:avLst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17" name="AutoShape 71"/>
            <p:cNvCxnSpPr>
              <a:cxnSpLocks noChangeShapeType="1"/>
              <a:stCxn id="83000" idx="1"/>
              <a:endCxn id="82972" idx="1"/>
            </p:cNvCxnSpPr>
            <p:nvPr/>
          </p:nvCxnSpPr>
          <p:spPr bwMode="auto">
            <a:xfrm rot="10800000" flipH="1">
              <a:off x="1788" y="2043"/>
              <a:ext cx="83" cy="645"/>
            </a:xfrm>
            <a:prstGeom prst="curvedConnector3">
              <a:avLst>
                <a:gd name="adj1" fmla="val -159037"/>
              </a:avLst>
            </a:prstGeom>
            <a:noFill/>
            <a:ln w="12700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018" name="Rectangle 72"/>
            <p:cNvSpPr>
              <a:spLocks noChangeArrowheads="1"/>
            </p:cNvSpPr>
            <p:nvPr/>
          </p:nvSpPr>
          <p:spPr bwMode="auto">
            <a:xfrm>
              <a:off x="528" y="1793"/>
              <a:ext cx="672" cy="288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019" name="Text Box 73"/>
            <p:cNvSpPr txBox="1">
              <a:spLocks noChangeArrowheads="1"/>
            </p:cNvSpPr>
            <p:nvPr/>
          </p:nvSpPr>
          <p:spPr bwMode="auto">
            <a:xfrm>
              <a:off x="480" y="2081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800" b="1" i="1">
                  <a:latin typeface="Arial" panose="020B0604020202020204" pitchFamily="34" charset="0"/>
                  <a:ea typeface="SimSun" panose="02010600030101010101" pitchFamily="2" charset="-122"/>
                </a:rPr>
                <a:t>User hint</a:t>
              </a:r>
            </a:p>
          </p:txBody>
        </p:sp>
        <p:sp>
          <p:nvSpPr>
            <p:cNvPr id="83020" name="Text Box 74"/>
            <p:cNvSpPr txBox="1">
              <a:spLocks noChangeArrowheads="1"/>
            </p:cNvSpPr>
            <p:nvPr/>
          </p:nvSpPr>
          <p:spPr bwMode="auto">
            <a:xfrm>
              <a:off x="4416" y="432"/>
              <a:ext cx="6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Course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3021" name="Text Box 75"/>
            <p:cNvSpPr txBox="1">
              <a:spLocks noChangeArrowheads="1"/>
            </p:cNvSpPr>
            <p:nvPr/>
          </p:nvSpPr>
          <p:spPr bwMode="auto">
            <a:xfrm>
              <a:off x="3216" y="451"/>
              <a:ext cx="91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Open-course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82949" name="Rectangle 76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5410200"/>
            <a:ext cx="8537575" cy="1219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X. Yin, J. Han, P. S. Yu, “Cross-Relational Clustering with User's Guidance”, KDD'05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User usually has a goal of clustering, e.g., clustering students by research area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User specifies his clustering goal to CrossClus</a:t>
            </a:r>
          </a:p>
        </p:txBody>
      </p:sp>
    </p:spTree>
    <p:extLst>
      <p:ext uri="{BB962C8B-B14F-4D97-AF65-F5344CB8AC3E}">
        <p14:creationId xmlns:p14="http://schemas.microsoft.com/office/powerpoint/2010/main" val="31821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8D627EA-C32C-4470-B6E0-D9F14217DF66}" type="slidenum">
              <a:rPr lang="en-US" altLang="en-US" sz="1200"/>
              <a:pPr algn="r" eaLnBrk="1" hangingPunct="1"/>
              <a:t>35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5118" y="32004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Comparing with Classification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3300" y="1371600"/>
            <a:ext cx="52959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User-specified </a:t>
            </a:r>
            <a:r>
              <a:rPr lang="en-US" altLang="en-US" sz="2400" i="1" smtClean="0"/>
              <a:t>feature </a:t>
            </a:r>
            <a:r>
              <a:rPr lang="en-US" altLang="en-US" sz="2400" smtClean="0"/>
              <a:t>(in the form of </a:t>
            </a:r>
            <a:r>
              <a:rPr lang="en-US" altLang="en-US" sz="2400" i="1" smtClean="0"/>
              <a:t>attribute</a:t>
            </a:r>
            <a:r>
              <a:rPr lang="en-US" altLang="en-US" sz="2400" smtClean="0"/>
              <a:t>) is used as a hint, not class labels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The attribute may contain too many or too few distinct values, </a:t>
            </a:r>
            <a:r>
              <a:rPr lang="en-US" altLang="en-US" smtClean="0"/>
              <a:t>e.g., a user may want to cluster students into 20 clusters instead of 3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Additional features need to be included in cluster analysis</a:t>
            </a:r>
          </a:p>
        </p:txBody>
      </p:sp>
      <p:graphicFrame>
        <p:nvGraphicFramePr>
          <p:cNvPr id="1921028" name="Group 4"/>
          <p:cNvGraphicFramePr>
            <a:graphicFrameLocks noGrp="1"/>
          </p:cNvGraphicFramePr>
          <p:nvPr/>
        </p:nvGraphicFramePr>
        <p:xfrm>
          <a:off x="274638" y="1905000"/>
          <a:ext cx="2971800" cy="3379794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4065" name="Text Box 96"/>
          <p:cNvSpPr txBox="1">
            <a:spLocks noChangeArrowheads="1"/>
          </p:cNvSpPr>
          <p:nvPr/>
        </p:nvSpPr>
        <p:spPr bwMode="auto">
          <a:xfrm>
            <a:off x="228600" y="5699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ea typeface="SimSun" panose="02010600030101010101" pitchFamily="2" charset="-122"/>
              </a:rPr>
              <a:t>All tuples for clustering</a:t>
            </a:r>
          </a:p>
        </p:txBody>
      </p:sp>
      <p:sp>
        <p:nvSpPr>
          <p:cNvPr id="84066" name="Text Box 97"/>
          <p:cNvSpPr txBox="1">
            <a:spLocks noChangeArrowheads="1"/>
          </p:cNvSpPr>
          <p:nvPr/>
        </p:nvSpPr>
        <p:spPr bwMode="auto">
          <a:xfrm>
            <a:off x="2103438" y="1447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ea typeface="SimSun" panose="02010600030101010101" pitchFamily="2" charset="-122"/>
              </a:rPr>
              <a:t>User hint</a:t>
            </a:r>
          </a:p>
        </p:txBody>
      </p:sp>
      <p:grpSp>
        <p:nvGrpSpPr>
          <p:cNvPr id="84067" name="Group 98"/>
          <p:cNvGrpSpPr>
            <a:grpSpLocks/>
          </p:cNvGrpSpPr>
          <p:nvPr/>
        </p:nvGrpSpPr>
        <p:grpSpPr bwMode="auto">
          <a:xfrm>
            <a:off x="3352800" y="1905000"/>
            <a:ext cx="228600" cy="3581400"/>
            <a:chOff x="2112" y="1200"/>
            <a:chExt cx="144" cy="2256"/>
          </a:xfrm>
        </p:grpSpPr>
        <p:sp>
          <p:nvSpPr>
            <p:cNvPr id="84068" name="AutoShape 99"/>
            <p:cNvSpPr>
              <a:spLocks/>
            </p:cNvSpPr>
            <p:nvPr/>
          </p:nvSpPr>
          <p:spPr bwMode="auto">
            <a:xfrm>
              <a:off x="2112" y="1200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069" name="AutoShape 100"/>
            <p:cNvSpPr>
              <a:spLocks/>
            </p:cNvSpPr>
            <p:nvPr/>
          </p:nvSpPr>
          <p:spPr bwMode="auto">
            <a:xfrm>
              <a:off x="2112" y="1632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070" name="AutoShape 101"/>
            <p:cNvSpPr>
              <a:spLocks/>
            </p:cNvSpPr>
            <p:nvPr/>
          </p:nvSpPr>
          <p:spPr bwMode="auto">
            <a:xfrm>
              <a:off x="2112" y="2016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071" name="AutoShape 102"/>
            <p:cNvSpPr>
              <a:spLocks/>
            </p:cNvSpPr>
            <p:nvPr/>
          </p:nvSpPr>
          <p:spPr bwMode="auto">
            <a:xfrm>
              <a:off x="2112" y="2400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072" name="AutoShape 103"/>
            <p:cNvSpPr>
              <a:spLocks/>
            </p:cNvSpPr>
            <p:nvPr/>
          </p:nvSpPr>
          <p:spPr bwMode="auto">
            <a:xfrm>
              <a:off x="2112" y="3072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073" name="AutoShape 104"/>
            <p:cNvSpPr>
              <a:spLocks/>
            </p:cNvSpPr>
            <p:nvPr/>
          </p:nvSpPr>
          <p:spPr bwMode="auto">
            <a:xfrm>
              <a:off x="2112" y="2832"/>
              <a:ext cx="144" cy="24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826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BD88C91-9423-416A-A6E3-E88B119B56A8}" type="slidenum">
              <a:rPr lang="en-US" altLang="en-US" sz="1200"/>
              <a:pPr algn="r" eaLnBrk="1" hangingPunct="1"/>
              <a:t>36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41960"/>
            <a:ext cx="91440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Comparing with Semi-Supervised Clustering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8160" y="1387475"/>
            <a:ext cx="8305800" cy="1981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Semi-supervised clustering: User provides a training set consisting of “similar” (“must-link) and “dissimilar” (“cannot link”) pairs of objects</a:t>
            </a:r>
          </a:p>
          <a:p>
            <a:pPr eaLnBrk="1" hangingPunct="1"/>
            <a:r>
              <a:rPr lang="en-US" altLang="en-US" sz="2400" dirty="0" smtClean="0"/>
              <a:t>User-guided clustering: User specifies an attribute as a hint, and more relevant features are found for clustering</a:t>
            </a:r>
          </a:p>
        </p:txBody>
      </p:sp>
      <p:graphicFrame>
        <p:nvGraphicFramePr>
          <p:cNvPr id="192307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1001713" y="3886200"/>
          <a:ext cx="3025775" cy="2378076"/>
        </p:xfrm>
        <a:graphic>
          <a:graphicData uri="http://schemas.openxmlformats.org/drawingml/2006/table">
            <a:tbl>
              <a:tblPr/>
              <a:tblGrid>
                <a:gridCol w="75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5064" name="Text Box 71"/>
          <p:cNvSpPr txBox="1">
            <a:spLocks noChangeArrowheads="1"/>
          </p:cNvSpPr>
          <p:nvPr/>
        </p:nvSpPr>
        <p:spPr bwMode="auto">
          <a:xfrm rot="-5400000">
            <a:off x="-807243" y="4922043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ea typeface="SimSun" panose="02010600030101010101" pitchFamily="2" charset="-122"/>
              </a:rPr>
              <a:t>All tuples for clustering</a:t>
            </a:r>
          </a:p>
        </p:txBody>
      </p:sp>
      <p:cxnSp>
        <p:nvCxnSpPr>
          <p:cNvPr id="85065" name="AutoShape 72"/>
          <p:cNvCxnSpPr>
            <a:cxnSpLocks noChangeShapeType="1"/>
          </p:cNvCxnSpPr>
          <p:nvPr/>
        </p:nvCxnSpPr>
        <p:spPr bwMode="auto">
          <a:xfrm>
            <a:off x="4038600" y="3978275"/>
            <a:ext cx="1588" cy="212725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66" name="AutoShape 73"/>
          <p:cNvCxnSpPr>
            <a:cxnSpLocks noChangeShapeType="1"/>
          </p:cNvCxnSpPr>
          <p:nvPr/>
        </p:nvCxnSpPr>
        <p:spPr bwMode="auto">
          <a:xfrm>
            <a:off x="4038600" y="4435475"/>
            <a:ext cx="1588" cy="212725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67" name="Text Box 74"/>
          <p:cNvSpPr txBox="1">
            <a:spLocks noChangeArrowheads="1"/>
          </p:cNvSpPr>
          <p:nvPr/>
        </p:nvSpPr>
        <p:spPr bwMode="auto">
          <a:xfrm>
            <a:off x="609600" y="34290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ea typeface="SimSun" panose="02010600030101010101" pitchFamily="2" charset="-122"/>
              </a:rPr>
              <a:t>Semi-supervised clustering</a:t>
            </a:r>
          </a:p>
        </p:txBody>
      </p:sp>
      <p:graphicFrame>
        <p:nvGraphicFramePr>
          <p:cNvPr id="1923147" name="Group 75"/>
          <p:cNvGraphicFramePr>
            <a:graphicFrameLocks noGrp="1"/>
          </p:cNvGraphicFramePr>
          <p:nvPr/>
        </p:nvGraphicFramePr>
        <p:xfrm>
          <a:off x="5410200" y="3733800"/>
          <a:ext cx="2971800" cy="2378076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0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5135" name="Text Box 142"/>
          <p:cNvSpPr txBox="1">
            <a:spLocks noChangeArrowheads="1"/>
          </p:cNvSpPr>
          <p:nvPr/>
        </p:nvSpPr>
        <p:spPr bwMode="auto">
          <a:xfrm>
            <a:off x="5364163" y="63246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ea typeface="SimSun" panose="02010600030101010101" pitchFamily="2" charset="-122"/>
              </a:rPr>
              <a:t>All tuples for clustering</a:t>
            </a:r>
          </a:p>
        </p:txBody>
      </p:sp>
      <p:sp>
        <p:nvSpPr>
          <p:cNvPr id="85136" name="Text Box 143"/>
          <p:cNvSpPr txBox="1">
            <a:spLocks noChangeArrowheads="1"/>
          </p:cNvSpPr>
          <p:nvPr/>
        </p:nvSpPr>
        <p:spPr bwMode="auto">
          <a:xfrm>
            <a:off x="5181600" y="3352800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ea typeface="SimSun" panose="02010600030101010101" pitchFamily="2" charset="-122"/>
              </a:rPr>
              <a:t>User-guided clustering</a:t>
            </a:r>
          </a:p>
        </p:txBody>
      </p:sp>
      <p:sp>
        <p:nvSpPr>
          <p:cNvPr id="85137" name="Text Box 144"/>
          <p:cNvSpPr txBox="1">
            <a:spLocks noChangeArrowheads="1"/>
          </p:cNvSpPr>
          <p:nvPr/>
        </p:nvSpPr>
        <p:spPr bwMode="auto">
          <a:xfrm>
            <a:off x="4038600" y="4114800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latin typeface="Arial" panose="020B0604020202020204" pitchFamily="34" charset="0"/>
                <a:ea typeface="SimSun" panose="02010600030101010101" pitchFamily="2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8547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9008E33-B6D5-4D7A-9BDA-FB0006F3E7F1}" type="slidenum">
              <a:rPr lang="en-US" altLang="en-US" sz="1200"/>
              <a:pPr algn="r" eaLnBrk="1" hangingPunct="1"/>
              <a:t>37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12725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Why Not Semi-Supervised Clustering?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8458200" cy="48212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Much information (in multiple relations) is needed to judge whether two tuples are similar</a:t>
            </a:r>
          </a:p>
          <a:p>
            <a:pPr eaLnBrk="1" hangingPunct="1"/>
            <a:r>
              <a:rPr lang="en-US" altLang="en-US" sz="2400" smtClean="0"/>
              <a:t>A user may not be able to provide a good training set</a:t>
            </a:r>
          </a:p>
          <a:p>
            <a:pPr eaLnBrk="1" hangingPunct="1"/>
            <a:r>
              <a:rPr lang="en-US" altLang="en-US" sz="2400" smtClean="0"/>
              <a:t>It is much easier for a user to specify an attribute as a hint, such as a student’s </a:t>
            </a:r>
            <a:r>
              <a:rPr lang="en-US" altLang="en-US" sz="2400" i="1" smtClean="0"/>
              <a:t>research area</a:t>
            </a:r>
          </a:p>
        </p:txBody>
      </p:sp>
      <p:graphicFrame>
        <p:nvGraphicFramePr>
          <p:cNvPr id="192512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74688" y="4632325"/>
          <a:ext cx="2405062" cy="293688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Tom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SC1211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25134" name="Group 14"/>
          <p:cNvGraphicFramePr>
            <a:graphicFrameLocks noGrp="1"/>
          </p:cNvGraphicFramePr>
          <p:nvPr/>
        </p:nvGraphicFramePr>
        <p:xfrm>
          <a:off x="533400" y="5029200"/>
          <a:ext cx="2476500" cy="244475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Jane Chang</a:t>
                      </a:r>
                    </a:p>
                  </a:txBody>
                  <a:tcPr marT="45839" marB="45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BI205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041" name="Text Box 24"/>
          <p:cNvSpPr txBox="1">
            <a:spLocks noChangeArrowheads="1"/>
          </p:cNvSpPr>
          <p:nvPr/>
        </p:nvSpPr>
        <p:spPr bwMode="auto">
          <a:xfrm>
            <a:off x="495300" y="5394325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ea typeface="SimSun" panose="02010600030101010101" pitchFamily="2" charset="-122"/>
              </a:rPr>
              <a:t>Tuples to be compared</a:t>
            </a:r>
          </a:p>
        </p:txBody>
      </p:sp>
      <p:grpSp>
        <p:nvGrpSpPr>
          <p:cNvPr id="86042" name="Group 25"/>
          <p:cNvGrpSpPr>
            <a:grpSpLocks/>
          </p:cNvGrpSpPr>
          <p:nvPr/>
        </p:nvGrpSpPr>
        <p:grpSpPr bwMode="auto">
          <a:xfrm>
            <a:off x="5829300" y="3352800"/>
            <a:ext cx="2476500" cy="2955925"/>
            <a:chOff x="3672" y="2112"/>
            <a:chExt cx="1560" cy="1862"/>
          </a:xfrm>
        </p:grpSpPr>
        <p:sp>
          <p:nvSpPr>
            <p:cNvPr id="86142" name="Rectangle 26"/>
            <p:cNvSpPr>
              <a:spLocks noChangeArrowheads="1"/>
            </p:cNvSpPr>
            <p:nvPr/>
          </p:nvSpPr>
          <p:spPr bwMode="auto">
            <a:xfrm>
              <a:off x="4764" y="211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43" name="Rectangle 27"/>
            <p:cNvSpPr>
              <a:spLocks noChangeArrowheads="1"/>
            </p:cNvSpPr>
            <p:nvPr/>
          </p:nvSpPr>
          <p:spPr bwMode="auto">
            <a:xfrm>
              <a:off x="4380" y="211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44" name="Line 28"/>
            <p:cNvSpPr>
              <a:spLocks noChangeShapeType="1"/>
            </p:cNvSpPr>
            <p:nvPr/>
          </p:nvSpPr>
          <p:spPr bwMode="auto">
            <a:xfrm>
              <a:off x="4380" y="2112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45" name="Line 29"/>
            <p:cNvSpPr>
              <a:spLocks noChangeShapeType="1"/>
            </p:cNvSpPr>
            <p:nvPr/>
          </p:nvSpPr>
          <p:spPr bwMode="auto">
            <a:xfrm>
              <a:off x="4380" y="2256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46" name="Line 30"/>
            <p:cNvSpPr>
              <a:spLocks noChangeShapeType="1"/>
            </p:cNvSpPr>
            <p:nvPr/>
          </p:nvSpPr>
          <p:spPr bwMode="auto">
            <a:xfrm>
              <a:off x="4380" y="2112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47" name="Line 31"/>
            <p:cNvSpPr>
              <a:spLocks noChangeShapeType="1"/>
            </p:cNvSpPr>
            <p:nvPr/>
          </p:nvSpPr>
          <p:spPr bwMode="auto">
            <a:xfrm>
              <a:off x="4764" y="211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48" name="Line 32"/>
            <p:cNvSpPr>
              <a:spLocks noChangeShapeType="1"/>
            </p:cNvSpPr>
            <p:nvPr/>
          </p:nvSpPr>
          <p:spPr bwMode="auto">
            <a:xfrm>
              <a:off x="5148" y="2112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49" name="Rectangle 33"/>
            <p:cNvSpPr>
              <a:spLocks noChangeArrowheads="1"/>
            </p:cNvSpPr>
            <p:nvPr/>
          </p:nvSpPr>
          <p:spPr bwMode="auto">
            <a:xfrm>
              <a:off x="4764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50" name="Rectangle 34"/>
            <p:cNvSpPr>
              <a:spLocks noChangeArrowheads="1"/>
            </p:cNvSpPr>
            <p:nvPr/>
          </p:nvSpPr>
          <p:spPr bwMode="auto">
            <a:xfrm>
              <a:off x="4380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51" name="Line 35"/>
            <p:cNvSpPr>
              <a:spLocks noChangeShapeType="1"/>
            </p:cNvSpPr>
            <p:nvPr/>
          </p:nvSpPr>
          <p:spPr bwMode="auto">
            <a:xfrm>
              <a:off x="4380" y="2400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52" name="Line 36"/>
            <p:cNvSpPr>
              <a:spLocks noChangeShapeType="1"/>
            </p:cNvSpPr>
            <p:nvPr/>
          </p:nvSpPr>
          <p:spPr bwMode="auto">
            <a:xfrm>
              <a:off x="4380" y="2544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53" name="Line 37"/>
            <p:cNvSpPr>
              <a:spLocks noChangeShapeType="1"/>
            </p:cNvSpPr>
            <p:nvPr/>
          </p:nvSpPr>
          <p:spPr bwMode="auto">
            <a:xfrm>
              <a:off x="4380" y="2400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54" name="Line 38"/>
            <p:cNvSpPr>
              <a:spLocks noChangeShapeType="1"/>
            </p:cNvSpPr>
            <p:nvPr/>
          </p:nvSpPr>
          <p:spPr bwMode="auto">
            <a:xfrm>
              <a:off x="4764" y="24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55" name="Line 39"/>
            <p:cNvSpPr>
              <a:spLocks noChangeShapeType="1"/>
            </p:cNvSpPr>
            <p:nvPr/>
          </p:nvSpPr>
          <p:spPr bwMode="auto">
            <a:xfrm>
              <a:off x="5148" y="2400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56" name="Rectangle 40"/>
            <p:cNvSpPr>
              <a:spLocks noChangeArrowheads="1"/>
            </p:cNvSpPr>
            <p:nvPr/>
          </p:nvSpPr>
          <p:spPr bwMode="auto">
            <a:xfrm>
              <a:off x="4764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57" name="Rectangle 41"/>
            <p:cNvSpPr>
              <a:spLocks noChangeArrowheads="1"/>
            </p:cNvSpPr>
            <p:nvPr/>
          </p:nvSpPr>
          <p:spPr bwMode="auto">
            <a:xfrm>
              <a:off x="4380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58" name="Line 42"/>
            <p:cNvSpPr>
              <a:spLocks noChangeShapeType="1"/>
            </p:cNvSpPr>
            <p:nvPr/>
          </p:nvSpPr>
          <p:spPr bwMode="auto">
            <a:xfrm>
              <a:off x="4380" y="2688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59" name="Line 43"/>
            <p:cNvSpPr>
              <a:spLocks noChangeShapeType="1"/>
            </p:cNvSpPr>
            <p:nvPr/>
          </p:nvSpPr>
          <p:spPr bwMode="auto">
            <a:xfrm>
              <a:off x="4380" y="2832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60" name="Line 44"/>
            <p:cNvSpPr>
              <a:spLocks noChangeShapeType="1"/>
            </p:cNvSpPr>
            <p:nvPr/>
          </p:nvSpPr>
          <p:spPr bwMode="auto">
            <a:xfrm>
              <a:off x="4380" y="2688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61" name="Line 45"/>
            <p:cNvSpPr>
              <a:spLocks noChangeShapeType="1"/>
            </p:cNvSpPr>
            <p:nvPr/>
          </p:nvSpPr>
          <p:spPr bwMode="auto">
            <a:xfrm>
              <a:off x="4764" y="268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62" name="Line 46"/>
            <p:cNvSpPr>
              <a:spLocks noChangeShapeType="1"/>
            </p:cNvSpPr>
            <p:nvPr/>
          </p:nvSpPr>
          <p:spPr bwMode="auto">
            <a:xfrm>
              <a:off x="5148" y="2688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63" name="Rectangle 47"/>
            <p:cNvSpPr>
              <a:spLocks noChangeArrowheads="1"/>
            </p:cNvSpPr>
            <p:nvPr/>
          </p:nvSpPr>
          <p:spPr bwMode="auto">
            <a:xfrm>
              <a:off x="4776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64" name="Rectangle 48"/>
            <p:cNvSpPr>
              <a:spLocks noChangeArrowheads="1"/>
            </p:cNvSpPr>
            <p:nvPr/>
          </p:nvSpPr>
          <p:spPr bwMode="auto">
            <a:xfrm>
              <a:off x="4392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65" name="Line 49"/>
            <p:cNvSpPr>
              <a:spLocks noChangeShapeType="1"/>
            </p:cNvSpPr>
            <p:nvPr/>
          </p:nvSpPr>
          <p:spPr bwMode="auto">
            <a:xfrm>
              <a:off x="4392" y="2976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66" name="Line 50"/>
            <p:cNvSpPr>
              <a:spLocks noChangeShapeType="1"/>
            </p:cNvSpPr>
            <p:nvPr/>
          </p:nvSpPr>
          <p:spPr bwMode="auto">
            <a:xfrm>
              <a:off x="4392" y="3120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67" name="Line 51"/>
            <p:cNvSpPr>
              <a:spLocks noChangeShapeType="1"/>
            </p:cNvSpPr>
            <p:nvPr/>
          </p:nvSpPr>
          <p:spPr bwMode="auto">
            <a:xfrm>
              <a:off x="4392" y="2976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68" name="Line 52"/>
            <p:cNvSpPr>
              <a:spLocks noChangeShapeType="1"/>
            </p:cNvSpPr>
            <p:nvPr/>
          </p:nvSpPr>
          <p:spPr bwMode="auto">
            <a:xfrm>
              <a:off x="4776" y="297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69" name="Line 53"/>
            <p:cNvSpPr>
              <a:spLocks noChangeShapeType="1"/>
            </p:cNvSpPr>
            <p:nvPr/>
          </p:nvSpPr>
          <p:spPr bwMode="auto">
            <a:xfrm>
              <a:off x="5160" y="2976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70" name="Rectangle 54"/>
            <p:cNvSpPr>
              <a:spLocks noChangeArrowheads="1"/>
            </p:cNvSpPr>
            <p:nvPr/>
          </p:nvSpPr>
          <p:spPr bwMode="auto">
            <a:xfrm>
              <a:off x="4764" y="3552"/>
              <a:ext cx="4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71" name="Rectangle 55"/>
            <p:cNvSpPr>
              <a:spLocks noChangeArrowheads="1"/>
            </p:cNvSpPr>
            <p:nvPr/>
          </p:nvSpPr>
          <p:spPr bwMode="auto">
            <a:xfrm>
              <a:off x="4296" y="3552"/>
              <a:ext cx="4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72" name="Line 56"/>
            <p:cNvSpPr>
              <a:spLocks noChangeShapeType="1"/>
            </p:cNvSpPr>
            <p:nvPr/>
          </p:nvSpPr>
          <p:spPr bwMode="auto">
            <a:xfrm>
              <a:off x="4296" y="3552"/>
              <a:ext cx="9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73" name="Line 57"/>
            <p:cNvSpPr>
              <a:spLocks noChangeShapeType="1"/>
            </p:cNvSpPr>
            <p:nvPr/>
          </p:nvSpPr>
          <p:spPr bwMode="auto">
            <a:xfrm>
              <a:off x="4296" y="3686"/>
              <a:ext cx="9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74" name="Line 58"/>
            <p:cNvSpPr>
              <a:spLocks noChangeShapeType="1"/>
            </p:cNvSpPr>
            <p:nvPr/>
          </p:nvSpPr>
          <p:spPr bwMode="auto">
            <a:xfrm>
              <a:off x="4296" y="3552"/>
              <a:ext cx="0" cy="13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75" name="Line 59"/>
            <p:cNvSpPr>
              <a:spLocks noChangeShapeType="1"/>
            </p:cNvSpPr>
            <p:nvPr/>
          </p:nvSpPr>
          <p:spPr bwMode="auto">
            <a:xfrm>
              <a:off x="4764" y="3552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76" name="Line 60"/>
            <p:cNvSpPr>
              <a:spLocks noChangeShapeType="1"/>
            </p:cNvSpPr>
            <p:nvPr/>
          </p:nvSpPr>
          <p:spPr bwMode="auto">
            <a:xfrm>
              <a:off x="5232" y="3552"/>
              <a:ext cx="0" cy="13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77" name="Rectangle 61"/>
            <p:cNvSpPr>
              <a:spLocks noChangeArrowheads="1"/>
            </p:cNvSpPr>
            <p:nvPr/>
          </p:nvSpPr>
          <p:spPr bwMode="auto">
            <a:xfrm>
              <a:off x="4764" y="3840"/>
              <a:ext cx="4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78" name="Rectangle 62"/>
            <p:cNvSpPr>
              <a:spLocks noChangeArrowheads="1"/>
            </p:cNvSpPr>
            <p:nvPr/>
          </p:nvSpPr>
          <p:spPr bwMode="auto">
            <a:xfrm>
              <a:off x="4296" y="3840"/>
              <a:ext cx="4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79" name="Line 63"/>
            <p:cNvSpPr>
              <a:spLocks noChangeShapeType="1"/>
            </p:cNvSpPr>
            <p:nvPr/>
          </p:nvSpPr>
          <p:spPr bwMode="auto">
            <a:xfrm>
              <a:off x="4296" y="3840"/>
              <a:ext cx="9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80" name="Line 64"/>
            <p:cNvSpPr>
              <a:spLocks noChangeShapeType="1"/>
            </p:cNvSpPr>
            <p:nvPr/>
          </p:nvSpPr>
          <p:spPr bwMode="auto">
            <a:xfrm>
              <a:off x="4296" y="3974"/>
              <a:ext cx="9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81" name="Line 65"/>
            <p:cNvSpPr>
              <a:spLocks noChangeShapeType="1"/>
            </p:cNvSpPr>
            <p:nvPr/>
          </p:nvSpPr>
          <p:spPr bwMode="auto">
            <a:xfrm>
              <a:off x="4296" y="3840"/>
              <a:ext cx="0" cy="13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82" name="Line 66"/>
            <p:cNvSpPr>
              <a:spLocks noChangeShapeType="1"/>
            </p:cNvSpPr>
            <p:nvPr/>
          </p:nvSpPr>
          <p:spPr bwMode="auto">
            <a:xfrm>
              <a:off x="4764" y="3840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83" name="Line 67"/>
            <p:cNvSpPr>
              <a:spLocks noChangeShapeType="1"/>
            </p:cNvSpPr>
            <p:nvPr/>
          </p:nvSpPr>
          <p:spPr bwMode="auto">
            <a:xfrm>
              <a:off x="5232" y="3840"/>
              <a:ext cx="0" cy="13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6184" name="AutoShape 68"/>
            <p:cNvCxnSpPr>
              <a:cxnSpLocks noChangeShapeType="1"/>
              <a:stCxn id="86095" idx="3"/>
              <a:endCxn id="86143" idx="1"/>
            </p:cNvCxnSpPr>
            <p:nvPr/>
          </p:nvCxnSpPr>
          <p:spPr bwMode="auto">
            <a:xfrm flipV="1">
              <a:off x="3672" y="2184"/>
              <a:ext cx="70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85" name="AutoShape 69"/>
            <p:cNvCxnSpPr>
              <a:cxnSpLocks noChangeShapeType="1"/>
              <a:stCxn id="86104" idx="3"/>
              <a:endCxn id="86150" idx="1"/>
            </p:cNvCxnSpPr>
            <p:nvPr/>
          </p:nvCxnSpPr>
          <p:spPr bwMode="auto">
            <a:xfrm flipV="1">
              <a:off x="3672" y="2472"/>
              <a:ext cx="70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86" name="AutoShape 70"/>
            <p:cNvCxnSpPr>
              <a:cxnSpLocks noChangeShapeType="1"/>
              <a:stCxn id="86104" idx="3"/>
              <a:endCxn id="86157" idx="1"/>
            </p:cNvCxnSpPr>
            <p:nvPr/>
          </p:nvCxnSpPr>
          <p:spPr bwMode="auto">
            <a:xfrm>
              <a:off x="3672" y="2692"/>
              <a:ext cx="708" cy="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87" name="AutoShape 71"/>
            <p:cNvCxnSpPr>
              <a:cxnSpLocks noChangeShapeType="1"/>
              <a:stCxn id="86113" idx="3"/>
              <a:endCxn id="86164" idx="1"/>
            </p:cNvCxnSpPr>
            <p:nvPr/>
          </p:nvCxnSpPr>
          <p:spPr bwMode="auto">
            <a:xfrm>
              <a:off x="3672" y="3038"/>
              <a:ext cx="720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88" name="AutoShape 72"/>
            <p:cNvCxnSpPr>
              <a:cxnSpLocks noChangeShapeType="1"/>
              <a:stCxn id="86113" idx="3"/>
              <a:endCxn id="86171" idx="1"/>
            </p:cNvCxnSpPr>
            <p:nvPr/>
          </p:nvCxnSpPr>
          <p:spPr bwMode="auto">
            <a:xfrm>
              <a:off x="3672" y="3038"/>
              <a:ext cx="624" cy="5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89" name="AutoShape 73"/>
            <p:cNvCxnSpPr>
              <a:cxnSpLocks noChangeShapeType="1"/>
              <a:stCxn id="86122" idx="3"/>
              <a:endCxn id="86171" idx="1"/>
            </p:cNvCxnSpPr>
            <p:nvPr/>
          </p:nvCxnSpPr>
          <p:spPr bwMode="auto">
            <a:xfrm>
              <a:off x="3672" y="3374"/>
              <a:ext cx="624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90" name="AutoShape 74"/>
            <p:cNvCxnSpPr>
              <a:cxnSpLocks noChangeShapeType="1"/>
              <a:stCxn id="86131" idx="3"/>
              <a:endCxn id="86178" idx="1"/>
            </p:cNvCxnSpPr>
            <p:nvPr/>
          </p:nvCxnSpPr>
          <p:spPr bwMode="auto">
            <a:xfrm>
              <a:off x="3672" y="3710"/>
              <a:ext cx="624" cy="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6043" name="Group 75"/>
          <p:cNvGrpSpPr>
            <a:grpSpLocks/>
          </p:cNvGrpSpPr>
          <p:nvPr/>
        </p:nvGrpSpPr>
        <p:grpSpPr bwMode="auto">
          <a:xfrm>
            <a:off x="4152900" y="3429000"/>
            <a:ext cx="2019300" cy="3124200"/>
            <a:chOff x="2616" y="2160"/>
            <a:chExt cx="1272" cy="1968"/>
          </a:xfrm>
        </p:grpSpPr>
        <p:sp>
          <p:nvSpPr>
            <p:cNvPr id="86095" name="Rectangle 76"/>
            <p:cNvSpPr>
              <a:spLocks noChangeArrowheads="1"/>
            </p:cNvSpPr>
            <p:nvPr/>
          </p:nvSpPr>
          <p:spPr bwMode="auto">
            <a:xfrm>
              <a:off x="3320" y="2284"/>
              <a:ext cx="352" cy="144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96" name="Rectangle 77"/>
            <p:cNvSpPr>
              <a:spLocks noChangeArrowheads="1"/>
            </p:cNvSpPr>
            <p:nvPr/>
          </p:nvSpPr>
          <p:spPr bwMode="auto">
            <a:xfrm>
              <a:off x="2968" y="2284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97" name="Rectangle 78"/>
            <p:cNvSpPr>
              <a:spLocks noChangeArrowheads="1"/>
            </p:cNvSpPr>
            <p:nvPr/>
          </p:nvSpPr>
          <p:spPr bwMode="auto">
            <a:xfrm>
              <a:off x="2616" y="2284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98" name="Line 79"/>
            <p:cNvSpPr>
              <a:spLocks noChangeShapeType="1"/>
            </p:cNvSpPr>
            <p:nvPr/>
          </p:nvSpPr>
          <p:spPr bwMode="auto">
            <a:xfrm>
              <a:off x="2616" y="2284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99" name="Line 80"/>
            <p:cNvSpPr>
              <a:spLocks noChangeShapeType="1"/>
            </p:cNvSpPr>
            <p:nvPr/>
          </p:nvSpPr>
          <p:spPr bwMode="auto">
            <a:xfrm>
              <a:off x="2616" y="2428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Line 81"/>
            <p:cNvSpPr>
              <a:spLocks noChangeShapeType="1"/>
            </p:cNvSpPr>
            <p:nvPr/>
          </p:nvSpPr>
          <p:spPr bwMode="auto">
            <a:xfrm>
              <a:off x="2616" y="2284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1" name="Line 82"/>
            <p:cNvSpPr>
              <a:spLocks noChangeShapeType="1"/>
            </p:cNvSpPr>
            <p:nvPr/>
          </p:nvSpPr>
          <p:spPr bwMode="auto">
            <a:xfrm>
              <a:off x="2968" y="22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2" name="Line 83"/>
            <p:cNvSpPr>
              <a:spLocks noChangeShapeType="1"/>
            </p:cNvSpPr>
            <p:nvPr/>
          </p:nvSpPr>
          <p:spPr bwMode="auto">
            <a:xfrm>
              <a:off x="3320" y="22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Line 84"/>
            <p:cNvSpPr>
              <a:spLocks noChangeShapeType="1"/>
            </p:cNvSpPr>
            <p:nvPr/>
          </p:nvSpPr>
          <p:spPr bwMode="auto">
            <a:xfrm>
              <a:off x="3672" y="2284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4" name="Rectangle 85"/>
            <p:cNvSpPr>
              <a:spLocks noChangeArrowheads="1"/>
            </p:cNvSpPr>
            <p:nvPr/>
          </p:nvSpPr>
          <p:spPr bwMode="auto">
            <a:xfrm>
              <a:off x="3320" y="2620"/>
              <a:ext cx="352" cy="14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05" name="Rectangle 86"/>
            <p:cNvSpPr>
              <a:spLocks noChangeArrowheads="1"/>
            </p:cNvSpPr>
            <p:nvPr/>
          </p:nvSpPr>
          <p:spPr bwMode="auto">
            <a:xfrm>
              <a:off x="2968" y="2620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06" name="Rectangle 87"/>
            <p:cNvSpPr>
              <a:spLocks noChangeArrowheads="1"/>
            </p:cNvSpPr>
            <p:nvPr/>
          </p:nvSpPr>
          <p:spPr bwMode="auto">
            <a:xfrm>
              <a:off x="2616" y="2620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07" name="Line 88"/>
            <p:cNvSpPr>
              <a:spLocks noChangeShapeType="1"/>
            </p:cNvSpPr>
            <p:nvPr/>
          </p:nvSpPr>
          <p:spPr bwMode="auto">
            <a:xfrm>
              <a:off x="2616" y="262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8" name="Line 89"/>
            <p:cNvSpPr>
              <a:spLocks noChangeShapeType="1"/>
            </p:cNvSpPr>
            <p:nvPr/>
          </p:nvSpPr>
          <p:spPr bwMode="auto">
            <a:xfrm>
              <a:off x="2616" y="2764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Line 90"/>
            <p:cNvSpPr>
              <a:spLocks noChangeShapeType="1"/>
            </p:cNvSpPr>
            <p:nvPr/>
          </p:nvSpPr>
          <p:spPr bwMode="auto">
            <a:xfrm>
              <a:off x="2616" y="2620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10" name="Line 91"/>
            <p:cNvSpPr>
              <a:spLocks noChangeShapeType="1"/>
            </p:cNvSpPr>
            <p:nvPr/>
          </p:nvSpPr>
          <p:spPr bwMode="auto">
            <a:xfrm>
              <a:off x="2968" y="26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11" name="Line 92"/>
            <p:cNvSpPr>
              <a:spLocks noChangeShapeType="1"/>
            </p:cNvSpPr>
            <p:nvPr/>
          </p:nvSpPr>
          <p:spPr bwMode="auto">
            <a:xfrm>
              <a:off x="3320" y="26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12" name="Line 93"/>
            <p:cNvSpPr>
              <a:spLocks noChangeShapeType="1"/>
            </p:cNvSpPr>
            <p:nvPr/>
          </p:nvSpPr>
          <p:spPr bwMode="auto">
            <a:xfrm>
              <a:off x="3672" y="2620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13" name="Rectangle 94"/>
            <p:cNvSpPr>
              <a:spLocks noChangeArrowheads="1"/>
            </p:cNvSpPr>
            <p:nvPr/>
          </p:nvSpPr>
          <p:spPr bwMode="auto">
            <a:xfrm>
              <a:off x="3320" y="2966"/>
              <a:ext cx="352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14" name="Rectangle 95"/>
            <p:cNvSpPr>
              <a:spLocks noChangeArrowheads="1"/>
            </p:cNvSpPr>
            <p:nvPr/>
          </p:nvSpPr>
          <p:spPr bwMode="auto">
            <a:xfrm>
              <a:off x="2968" y="2966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15" name="Rectangle 96"/>
            <p:cNvSpPr>
              <a:spLocks noChangeArrowheads="1"/>
            </p:cNvSpPr>
            <p:nvPr/>
          </p:nvSpPr>
          <p:spPr bwMode="auto">
            <a:xfrm>
              <a:off x="2616" y="2966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16" name="Line 97"/>
            <p:cNvSpPr>
              <a:spLocks noChangeShapeType="1"/>
            </p:cNvSpPr>
            <p:nvPr/>
          </p:nvSpPr>
          <p:spPr bwMode="auto">
            <a:xfrm>
              <a:off x="2616" y="2966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17" name="Line 98"/>
            <p:cNvSpPr>
              <a:spLocks noChangeShapeType="1"/>
            </p:cNvSpPr>
            <p:nvPr/>
          </p:nvSpPr>
          <p:spPr bwMode="auto">
            <a:xfrm>
              <a:off x="2616" y="311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18" name="Line 99"/>
            <p:cNvSpPr>
              <a:spLocks noChangeShapeType="1"/>
            </p:cNvSpPr>
            <p:nvPr/>
          </p:nvSpPr>
          <p:spPr bwMode="auto">
            <a:xfrm>
              <a:off x="2616" y="2966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19" name="Line 100"/>
            <p:cNvSpPr>
              <a:spLocks noChangeShapeType="1"/>
            </p:cNvSpPr>
            <p:nvPr/>
          </p:nvSpPr>
          <p:spPr bwMode="auto">
            <a:xfrm>
              <a:off x="2968" y="296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0" name="Line 101"/>
            <p:cNvSpPr>
              <a:spLocks noChangeShapeType="1"/>
            </p:cNvSpPr>
            <p:nvPr/>
          </p:nvSpPr>
          <p:spPr bwMode="auto">
            <a:xfrm>
              <a:off x="3320" y="296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1" name="Line 102"/>
            <p:cNvSpPr>
              <a:spLocks noChangeShapeType="1"/>
            </p:cNvSpPr>
            <p:nvPr/>
          </p:nvSpPr>
          <p:spPr bwMode="auto">
            <a:xfrm>
              <a:off x="3672" y="2966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2" name="Rectangle 103"/>
            <p:cNvSpPr>
              <a:spLocks noChangeArrowheads="1"/>
            </p:cNvSpPr>
            <p:nvPr/>
          </p:nvSpPr>
          <p:spPr bwMode="auto">
            <a:xfrm>
              <a:off x="3320" y="3302"/>
              <a:ext cx="352" cy="14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23" name="Rectangle 104"/>
            <p:cNvSpPr>
              <a:spLocks noChangeArrowheads="1"/>
            </p:cNvSpPr>
            <p:nvPr/>
          </p:nvSpPr>
          <p:spPr bwMode="auto">
            <a:xfrm>
              <a:off x="2968" y="3302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24" name="Rectangle 105"/>
            <p:cNvSpPr>
              <a:spLocks noChangeArrowheads="1"/>
            </p:cNvSpPr>
            <p:nvPr/>
          </p:nvSpPr>
          <p:spPr bwMode="auto">
            <a:xfrm>
              <a:off x="2616" y="3302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25" name="Line 106"/>
            <p:cNvSpPr>
              <a:spLocks noChangeShapeType="1"/>
            </p:cNvSpPr>
            <p:nvPr/>
          </p:nvSpPr>
          <p:spPr bwMode="auto">
            <a:xfrm>
              <a:off x="2616" y="3302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6" name="Line 107"/>
            <p:cNvSpPr>
              <a:spLocks noChangeShapeType="1"/>
            </p:cNvSpPr>
            <p:nvPr/>
          </p:nvSpPr>
          <p:spPr bwMode="auto">
            <a:xfrm>
              <a:off x="2616" y="3446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7" name="Line 108"/>
            <p:cNvSpPr>
              <a:spLocks noChangeShapeType="1"/>
            </p:cNvSpPr>
            <p:nvPr/>
          </p:nvSpPr>
          <p:spPr bwMode="auto">
            <a:xfrm>
              <a:off x="2616" y="3302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8" name="Line 109"/>
            <p:cNvSpPr>
              <a:spLocks noChangeShapeType="1"/>
            </p:cNvSpPr>
            <p:nvPr/>
          </p:nvSpPr>
          <p:spPr bwMode="auto">
            <a:xfrm>
              <a:off x="2968" y="330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9" name="Line 110"/>
            <p:cNvSpPr>
              <a:spLocks noChangeShapeType="1"/>
            </p:cNvSpPr>
            <p:nvPr/>
          </p:nvSpPr>
          <p:spPr bwMode="auto">
            <a:xfrm>
              <a:off x="3320" y="330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0" name="Line 111"/>
            <p:cNvSpPr>
              <a:spLocks noChangeShapeType="1"/>
            </p:cNvSpPr>
            <p:nvPr/>
          </p:nvSpPr>
          <p:spPr bwMode="auto">
            <a:xfrm>
              <a:off x="3672" y="3302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1" name="Rectangle 112"/>
            <p:cNvSpPr>
              <a:spLocks noChangeArrowheads="1"/>
            </p:cNvSpPr>
            <p:nvPr/>
          </p:nvSpPr>
          <p:spPr bwMode="auto">
            <a:xfrm>
              <a:off x="3320" y="3638"/>
              <a:ext cx="352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32" name="Rectangle 113"/>
            <p:cNvSpPr>
              <a:spLocks noChangeArrowheads="1"/>
            </p:cNvSpPr>
            <p:nvPr/>
          </p:nvSpPr>
          <p:spPr bwMode="auto">
            <a:xfrm>
              <a:off x="2968" y="3638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33" name="Rectangle 114"/>
            <p:cNvSpPr>
              <a:spLocks noChangeArrowheads="1"/>
            </p:cNvSpPr>
            <p:nvPr/>
          </p:nvSpPr>
          <p:spPr bwMode="auto">
            <a:xfrm>
              <a:off x="2616" y="3638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134" name="Line 115"/>
            <p:cNvSpPr>
              <a:spLocks noChangeShapeType="1"/>
            </p:cNvSpPr>
            <p:nvPr/>
          </p:nvSpPr>
          <p:spPr bwMode="auto">
            <a:xfrm>
              <a:off x="2616" y="3638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5" name="Line 116"/>
            <p:cNvSpPr>
              <a:spLocks noChangeShapeType="1"/>
            </p:cNvSpPr>
            <p:nvPr/>
          </p:nvSpPr>
          <p:spPr bwMode="auto">
            <a:xfrm>
              <a:off x="2616" y="3782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6" name="Line 117"/>
            <p:cNvSpPr>
              <a:spLocks noChangeShapeType="1"/>
            </p:cNvSpPr>
            <p:nvPr/>
          </p:nvSpPr>
          <p:spPr bwMode="auto">
            <a:xfrm>
              <a:off x="2616" y="3638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7" name="Line 118"/>
            <p:cNvSpPr>
              <a:spLocks noChangeShapeType="1"/>
            </p:cNvSpPr>
            <p:nvPr/>
          </p:nvSpPr>
          <p:spPr bwMode="auto">
            <a:xfrm>
              <a:off x="2968" y="363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8" name="Line 119"/>
            <p:cNvSpPr>
              <a:spLocks noChangeShapeType="1"/>
            </p:cNvSpPr>
            <p:nvPr/>
          </p:nvSpPr>
          <p:spPr bwMode="auto">
            <a:xfrm>
              <a:off x="3320" y="363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39" name="Line 120"/>
            <p:cNvSpPr>
              <a:spLocks noChangeShapeType="1"/>
            </p:cNvSpPr>
            <p:nvPr/>
          </p:nvSpPr>
          <p:spPr bwMode="auto">
            <a:xfrm>
              <a:off x="3672" y="3638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40" name="Rectangle 121"/>
            <p:cNvSpPr>
              <a:spLocks noChangeArrowheads="1"/>
            </p:cNvSpPr>
            <p:nvPr/>
          </p:nvSpPr>
          <p:spPr bwMode="auto">
            <a:xfrm>
              <a:off x="3216" y="2160"/>
              <a:ext cx="576" cy="172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141" name="Text Box 122"/>
            <p:cNvSpPr txBox="1">
              <a:spLocks noChangeArrowheads="1"/>
            </p:cNvSpPr>
            <p:nvPr/>
          </p:nvSpPr>
          <p:spPr bwMode="auto">
            <a:xfrm>
              <a:off x="3091" y="3897"/>
              <a:ext cx="7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Arial" panose="020B0604020202020204" pitchFamily="34" charset="0"/>
                  <a:ea typeface="SimSun" panose="02010600030101010101" pitchFamily="2" charset="-122"/>
                </a:rPr>
                <a:t>User hint</a:t>
              </a:r>
            </a:p>
          </p:txBody>
        </p:sp>
      </p:grpSp>
      <p:cxnSp>
        <p:nvCxnSpPr>
          <p:cNvPr id="86044" name="AutoShape 123"/>
          <p:cNvCxnSpPr>
            <a:cxnSpLocks noChangeShapeType="1"/>
          </p:cNvCxnSpPr>
          <p:nvPr/>
        </p:nvCxnSpPr>
        <p:spPr bwMode="auto">
          <a:xfrm flipV="1">
            <a:off x="3009900" y="3868738"/>
            <a:ext cx="1143000" cy="747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5" name="AutoShape 124"/>
          <p:cNvCxnSpPr>
            <a:cxnSpLocks noChangeShapeType="1"/>
          </p:cNvCxnSpPr>
          <p:nvPr/>
        </p:nvCxnSpPr>
        <p:spPr bwMode="auto">
          <a:xfrm flipV="1">
            <a:off x="3009900" y="4273550"/>
            <a:ext cx="11430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6" name="AutoShape 125"/>
          <p:cNvCxnSpPr>
            <a:cxnSpLocks noChangeShapeType="1"/>
          </p:cNvCxnSpPr>
          <p:nvPr/>
        </p:nvCxnSpPr>
        <p:spPr bwMode="auto">
          <a:xfrm>
            <a:off x="3009900" y="4616450"/>
            <a:ext cx="11430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7" name="AutoShape 126"/>
          <p:cNvCxnSpPr>
            <a:cxnSpLocks noChangeShapeType="1"/>
          </p:cNvCxnSpPr>
          <p:nvPr/>
        </p:nvCxnSpPr>
        <p:spPr bwMode="auto">
          <a:xfrm>
            <a:off x="3009900" y="5149850"/>
            <a:ext cx="11430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8" name="AutoShape 127"/>
          <p:cNvCxnSpPr>
            <a:cxnSpLocks noChangeShapeType="1"/>
          </p:cNvCxnSpPr>
          <p:nvPr/>
        </p:nvCxnSpPr>
        <p:spPr bwMode="auto">
          <a:xfrm>
            <a:off x="3009900" y="5149850"/>
            <a:ext cx="1143000" cy="739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6049" name="Group 128"/>
          <p:cNvGrpSpPr>
            <a:grpSpLocks/>
          </p:cNvGrpSpPr>
          <p:nvPr/>
        </p:nvGrpSpPr>
        <p:grpSpPr bwMode="auto">
          <a:xfrm>
            <a:off x="4157663" y="3641725"/>
            <a:ext cx="1676400" cy="2378075"/>
            <a:chOff x="4992" y="1152"/>
            <a:chExt cx="1056" cy="1498"/>
          </a:xfrm>
        </p:grpSpPr>
        <p:sp>
          <p:nvSpPr>
            <p:cNvPr id="86050" name="Rectangle 129"/>
            <p:cNvSpPr>
              <a:spLocks noChangeArrowheads="1"/>
            </p:cNvSpPr>
            <p:nvPr/>
          </p:nvSpPr>
          <p:spPr bwMode="auto">
            <a:xfrm>
              <a:off x="5696" y="1152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51" name="Rectangle 130"/>
            <p:cNvSpPr>
              <a:spLocks noChangeArrowheads="1"/>
            </p:cNvSpPr>
            <p:nvPr/>
          </p:nvSpPr>
          <p:spPr bwMode="auto">
            <a:xfrm>
              <a:off x="5344" y="1152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52" name="Rectangle 131"/>
            <p:cNvSpPr>
              <a:spLocks noChangeArrowheads="1"/>
            </p:cNvSpPr>
            <p:nvPr/>
          </p:nvSpPr>
          <p:spPr bwMode="auto">
            <a:xfrm>
              <a:off x="4992" y="1152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53" name="Line 132"/>
            <p:cNvSpPr>
              <a:spLocks noChangeShapeType="1"/>
            </p:cNvSpPr>
            <p:nvPr/>
          </p:nvSpPr>
          <p:spPr bwMode="auto">
            <a:xfrm>
              <a:off x="4992" y="1152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4" name="Line 133"/>
            <p:cNvSpPr>
              <a:spLocks noChangeShapeType="1"/>
            </p:cNvSpPr>
            <p:nvPr/>
          </p:nvSpPr>
          <p:spPr bwMode="auto">
            <a:xfrm>
              <a:off x="4992" y="1296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5" name="Line 134"/>
            <p:cNvSpPr>
              <a:spLocks noChangeShapeType="1"/>
            </p:cNvSpPr>
            <p:nvPr/>
          </p:nvSpPr>
          <p:spPr bwMode="auto">
            <a:xfrm>
              <a:off x="4992" y="1152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6" name="Line 135"/>
            <p:cNvSpPr>
              <a:spLocks noChangeShapeType="1"/>
            </p:cNvSpPr>
            <p:nvPr/>
          </p:nvSpPr>
          <p:spPr bwMode="auto">
            <a:xfrm>
              <a:off x="5344" y="11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7" name="Line 136"/>
            <p:cNvSpPr>
              <a:spLocks noChangeShapeType="1"/>
            </p:cNvSpPr>
            <p:nvPr/>
          </p:nvSpPr>
          <p:spPr bwMode="auto">
            <a:xfrm>
              <a:off x="5696" y="11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8" name="Line 137"/>
            <p:cNvSpPr>
              <a:spLocks noChangeShapeType="1"/>
            </p:cNvSpPr>
            <p:nvPr/>
          </p:nvSpPr>
          <p:spPr bwMode="auto">
            <a:xfrm>
              <a:off x="6048" y="1152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9" name="Rectangle 138"/>
            <p:cNvSpPr>
              <a:spLocks noChangeArrowheads="1"/>
            </p:cNvSpPr>
            <p:nvPr/>
          </p:nvSpPr>
          <p:spPr bwMode="auto">
            <a:xfrm>
              <a:off x="5696" y="1488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60" name="Rectangle 139"/>
            <p:cNvSpPr>
              <a:spLocks noChangeArrowheads="1"/>
            </p:cNvSpPr>
            <p:nvPr/>
          </p:nvSpPr>
          <p:spPr bwMode="auto">
            <a:xfrm>
              <a:off x="5344" y="1488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61" name="Rectangle 140"/>
            <p:cNvSpPr>
              <a:spLocks noChangeArrowheads="1"/>
            </p:cNvSpPr>
            <p:nvPr/>
          </p:nvSpPr>
          <p:spPr bwMode="auto">
            <a:xfrm>
              <a:off x="4992" y="1488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62" name="Line 141"/>
            <p:cNvSpPr>
              <a:spLocks noChangeShapeType="1"/>
            </p:cNvSpPr>
            <p:nvPr/>
          </p:nvSpPr>
          <p:spPr bwMode="auto">
            <a:xfrm>
              <a:off x="4992" y="1488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3" name="Line 142"/>
            <p:cNvSpPr>
              <a:spLocks noChangeShapeType="1"/>
            </p:cNvSpPr>
            <p:nvPr/>
          </p:nvSpPr>
          <p:spPr bwMode="auto">
            <a:xfrm>
              <a:off x="4992" y="1632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4" name="Line 143"/>
            <p:cNvSpPr>
              <a:spLocks noChangeShapeType="1"/>
            </p:cNvSpPr>
            <p:nvPr/>
          </p:nvSpPr>
          <p:spPr bwMode="auto">
            <a:xfrm>
              <a:off x="4992" y="1488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5" name="Line 144"/>
            <p:cNvSpPr>
              <a:spLocks noChangeShapeType="1"/>
            </p:cNvSpPr>
            <p:nvPr/>
          </p:nvSpPr>
          <p:spPr bwMode="auto">
            <a:xfrm>
              <a:off x="5344" y="148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6" name="Line 145"/>
            <p:cNvSpPr>
              <a:spLocks noChangeShapeType="1"/>
            </p:cNvSpPr>
            <p:nvPr/>
          </p:nvSpPr>
          <p:spPr bwMode="auto">
            <a:xfrm>
              <a:off x="5696" y="148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7" name="Line 146"/>
            <p:cNvSpPr>
              <a:spLocks noChangeShapeType="1"/>
            </p:cNvSpPr>
            <p:nvPr/>
          </p:nvSpPr>
          <p:spPr bwMode="auto">
            <a:xfrm>
              <a:off x="6048" y="1488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8" name="Rectangle 147"/>
            <p:cNvSpPr>
              <a:spLocks noChangeArrowheads="1"/>
            </p:cNvSpPr>
            <p:nvPr/>
          </p:nvSpPr>
          <p:spPr bwMode="auto">
            <a:xfrm>
              <a:off x="5696" y="1834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69" name="Rectangle 148"/>
            <p:cNvSpPr>
              <a:spLocks noChangeArrowheads="1"/>
            </p:cNvSpPr>
            <p:nvPr/>
          </p:nvSpPr>
          <p:spPr bwMode="auto">
            <a:xfrm>
              <a:off x="5344" y="1834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70" name="Rectangle 149"/>
            <p:cNvSpPr>
              <a:spLocks noChangeArrowheads="1"/>
            </p:cNvSpPr>
            <p:nvPr/>
          </p:nvSpPr>
          <p:spPr bwMode="auto">
            <a:xfrm>
              <a:off x="4992" y="1834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71" name="Line 150"/>
            <p:cNvSpPr>
              <a:spLocks noChangeShapeType="1"/>
            </p:cNvSpPr>
            <p:nvPr/>
          </p:nvSpPr>
          <p:spPr bwMode="auto">
            <a:xfrm>
              <a:off x="4992" y="1834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2" name="Line 151"/>
            <p:cNvSpPr>
              <a:spLocks noChangeShapeType="1"/>
            </p:cNvSpPr>
            <p:nvPr/>
          </p:nvSpPr>
          <p:spPr bwMode="auto">
            <a:xfrm>
              <a:off x="4992" y="1978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3" name="Line 152"/>
            <p:cNvSpPr>
              <a:spLocks noChangeShapeType="1"/>
            </p:cNvSpPr>
            <p:nvPr/>
          </p:nvSpPr>
          <p:spPr bwMode="auto">
            <a:xfrm>
              <a:off x="4992" y="1834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4" name="Line 153"/>
            <p:cNvSpPr>
              <a:spLocks noChangeShapeType="1"/>
            </p:cNvSpPr>
            <p:nvPr/>
          </p:nvSpPr>
          <p:spPr bwMode="auto">
            <a:xfrm>
              <a:off x="5344" y="183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5" name="Line 154"/>
            <p:cNvSpPr>
              <a:spLocks noChangeShapeType="1"/>
            </p:cNvSpPr>
            <p:nvPr/>
          </p:nvSpPr>
          <p:spPr bwMode="auto">
            <a:xfrm>
              <a:off x="5696" y="183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6" name="Line 155"/>
            <p:cNvSpPr>
              <a:spLocks noChangeShapeType="1"/>
            </p:cNvSpPr>
            <p:nvPr/>
          </p:nvSpPr>
          <p:spPr bwMode="auto">
            <a:xfrm>
              <a:off x="6048" y="1834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7" name="Rectangle 156"/>
            <p:cNvSpPr>
              <a:spLocks noChangeArrowheads="1"/>
            </p:cNvSpPr>
            <p:nvPr/>
          </p:nvSpPr>
          <p:spPr bwMode="auto">
            <a:xfrm>
              <a:off x="5696" y="2170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78" name="Rectangle 157"/>
            <p:cNvSpPr>
              <a:spLocks noChangeArrowheads="1"/>
            </p:cNvSpPr>
            <p:nvPr/>
          </p:nvSpPr>
          <p:spPr bwMode="auto">
            <a:xfrm>
              <a:off x="5344" y="2170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79" name="Rectangle 158"/>
            <p:cNvSpPr>
              <a:spLocks noChangeArrowheads="1"/>
            </p:cNvSpPr>
            <p:nvPr/>
          </p:nvSpPr>
          <p:spPr bwMode="auto">
            <a:xfrm>
              <a:off x="4992" y="2170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80" name="Line 159"/>
            <p:cNvSpPr>
              <a:spLocks noChangeShapeType="1"/>
            </p:cNvSpPr>
            <p:nvPr/>
          </p:nvSpPr>
          <p:spPr bwMode="auto">
            <a:xfrm>
              <a:off x="4992" y="217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81" name="Line 160"/>
            <p:cNvSpPr>
              <a:spLocks noChangeShapeType="1"/>
            </p:cNvSpPr>
            <p:nvPr/>
          </p:nvSpPr>
          <p:spPr bwMode="auto">
            <a:xfrm>
              <a:off x="4992" y="2314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82" name="Line 161"/>
            <p:cNvSpPr>
              <a:spLocks noChangeShapeType="1"/>
            </p:cNvSpPr>
            <p:nvPr/>
          </p:nvSpPr>
          <p:spPr bwMode="auto">
            <a:xfrm>
              <a:off x="4992" y="2170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83" name="Line 162"/>
            <p:cNvSpPr>
              <a:spLocks noChangeShapeType="1"/>
            </p:cNvSpPr>
            <p:nvPr/>
          </p:nvSpPr>
          <p:spPr bwMode="auto">
            <a:xfrm>
              <a:off x="5344" y="217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84" name="Line 163"/>
            <p:cNvSpPr>
              <a:spLocks noChangeShapeType="1"/>
            </p:cNvSpPr>
            <p:nvPr/>
          </p:nvSpPr>
          <p:spPr bwMode="auto">
            <a:xfrm>
              <a:off x="5696" y="217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85" name="Line 164"/>
            <p:cNvSpPr>
              <a:spLocks noChangeShapeType="1"/>
            </p:cNvSpPr>
            <p:nvPr/>
          </p:nvSpPr>
          <p:spPr bwMode="auto">
            <a:xfrm>
              <a:off x="6048" y="2170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86" name="Rectangle 165"/>
            <p:cNvSpPr>
              <a:spLocks noChangeArrowheads="1"/>
            </p:cNvSpPr>
            <p:nvPr/>
          </p:nvSpPr>
          <p:spPr bwMode="auto">
            <a:xfrm>
              <a:off x="5696" y="2506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87" name="Rectangle 166"/>
            <p:cNvSpPr>
              <a:spLocks noChangeArrowheads="1"/>
            </p:cNvSpPr>
            <p:nvPr/>
          </p:nvSpPr>
          <p:spPr bwMode="auto">
            <a:xfrm>
              <a:off x="5344" y="2506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88" name="Rectangle 167"/>
            <p:cNvSpPr>
              <a:spLocks noChangeArrowheads="1"/>
            </p:cNvSpPr>
            <p:nvPr/>
          </p:nvSpPr>
          <p:spPr bwMode="auto">
            <a:xfrm>
              <a:off x="4992" y="2506"/>
              <a:ext cx="3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700">
                <a:latin typeface="Arial" panose="020B0604020202020204" pitchFamily="34" charset="0"/>
              </a:endParaRPr>
            </a:p>
          </p:txBody>
        </p:sp>
        <p:sp>
          <p:nvSpPr>
            <p:cNvPr id="86089" name="Line 168"/>
            <p:cNvSpPr>
              <a:spLocks noChangeShapeType="1"/>
            </p:cNvSpPr>
            <p:nvPr/>
          </p:nvSpPr>
          <p:spPr bwMode="auto">
            <a:xfrm>
              <a:off x="4992" y="2506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90" name="Line 169"/>
            <p:cNvSpPr>
              <a:spLocks noChangeShapeType="1"/>
            </p:cNvSpPr>
            <p:nvPr/>
          </p:nvSpPr>
          <p:spPr bwMode="auto">
            <a:xfrm>
              <a:off x="4992" y="265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91" name="Line 170"/>
            <p:cNvSpPr>
              <a:spLocks noChangeShapeType="1"/>
            </p:cNvSpPr>
            <p:nvPr/>
          </p:nvSpPr>
          <p:spPr bwMode="auto">
            <a:xfrm>
              <a:off x="4992" y="2506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92" name="Line 171"/>
            <p:cNvSpPr>
              <a:spLocks noChangeShapeType="1"/>
            </p:cNvSpPr>
            <p:nvPr/>
          </p:nvSpPr>
          <p:spPr bwMode="auto">
            <a:xfrm>
              <a:off x="5344" y="250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93" name="Line 172"/>
            <p:cNvSpPr>
              <a:spLocks noChangeShapeType="1"/>
            </p:cNvSpPr>
            <p:nvPr/>
          </p:nvSpPr>
          <p:spPr bwMode="auto">
            <a:xfrm>
              <a:off x="5696" y="250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94" name="Line 173"/>
            <p:cNvSpPr>
              <a:spLocks noChangeShapeType="1"/>
            </p:cNvSpPr>
            <p:nvPr/>
          </p:nvSpPr>
          <p:spPr bwMode="auto">
            <a:xfrm>
              <a:off x="6048" y="2506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599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D40DCED-C34F-4417-8193-8072D2E2A8B9}" type="slidenum">
              <a:rPr lang="en-US" altLang="en-US" sz="1200"/>
              <a:pPr algn="r" eaLnBrk="1" hangingPunct="1"/>
              <a:t>38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" y="510540"/>
            <a:ext cx="9144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err="1" smtClean="0"/>
              <a:t>CrossClus</a:t>
            </a:r>
            <a:r>
              <a:rPr lang="en-US" altLang="en-US" dirty="0" smtClean="0"/>
              <a:t>: An Overview</a:t>
            </a:r>
            <a:endParaRPr lang="en-US" altLang="en-US" dirty="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228013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Measure </a:t>
            </a:r>
            <a:r>
              <a:rPr lang="en-US" altLang="en-US" sz="2400" i="1" smtClean="0">
                <a:solidFill>
                  <a:srgbClr val="003300"/>
                </a:solidFill>
              </a:rPr>
              <a:t>similarity between features</a:t>
            </a:r>
            <a:r>
              <a:rPr lang="en-US" altLang="en-US" sz="2400" smtClean="0"/>
              <a:t> by how they group objects into clusters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Use a heuristic method to search for pertinent features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i="1" smtClean="0">
                <a:solidFill>
                  <a:srgbClr val="003300"/>
                </a:solidFill>
              </a:rPr>
              <a:t>Start from user-specified feature and gradually expand search range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Use </a:t>
            </a:r>
            <a:r>
              <a:rPr lang="en-US" altLang="en-US" sz="2400" i="1" smtClean="0">
                <a:solidFill>
                  <a:srgbClr val="003300"/>
                </a:solidFill>
              </a:rPr>
              <a:t>tuple ID propagation</a:t>
            </a:r>
            <a:r>
              <a:rPr lang="en-US" altLang="en-US" sz="2400" smtClean="0"/>
              <a:t> to create feature values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Features can be easily created during the expansion of search range, by propagating IDs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Explore three clustering algorithms: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-means,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-medoids, and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96838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F61E58A-571D-4D7C-8227-0210CDB9A1EC}" type="slidenum">
              <a:rPr lang="en-US" altLang="en-US" sz="1200"/>
              <a:pPr algn="r" eaLnBrk="1" hangingPunct="1"/>
              <a:t>39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50520"/>
            <a:ext cx="8839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Multi-Relational Features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915400" cy="20574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 multi-relational feature is defined by: </a:t>
            </a:r>
          </a:p>
          <a:p>
            <a:pPr lvl="1" eaLnBrk="1" hangingPunct="1"/>
            <a:r>
              <a:rPr lang="en-US" altLang="en-US" sz="2000" smtClean="0"/>
              <a:t>A join path, e.g., </a:t>
            </a:r>
            <a:r>
              <a:rPr lang="en-US" altLang="en-US" sz="2000" i="1" smtClean="0"/>
              <a:t>Student </a:t>
            </a:r>
            <a:r>
              <a:rPr lang="en-US" altLang="en-US" sz="2000" i="1" smtClean="0">
                <a:cs typeface="Arial" panose="020B0604020202020204" pitchFamily="34" charset="0"/>
              </a:rPr>
              <a:t>→ Register → OpenCourse → Course</a:t>
            </a:r>
            <a:endParaRPr lang="en-US" altLang="en-US" sz="20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000" smtClean="0">
                <a:cs typeface="Arial" panose="020B0604020202020204" pitchFamily="34" charset="0"/>
              </a:rPr>
              <a:t>An attribute, e.g., </a:t>
            </a:r>
            <a:r>
              <a:rPr lang="en-US" altLang="en-US" sz="2000" i="1" smtClean="0">
                <a:cs typeface="Arial" panose="020B0604020202020204" pitchFamily="34" charset="0"/>
              </a:rPr>
              <a:t>Course.area</a:t>
            </a:r>
          </a:p>
          <a:p>
            <a:pPr lvl="1" eaLnBrk="1" hangingPunct="1"/>
            <a:r>
              <a:rPr lang="en-US" altLang="en-US" sz="2000" smtClean="0">
                <a:cs typeface="Arial" panose="020B0604020202020204" pitchFamily="34" charset="0"/>
              </a:rPr>
              <a:t>(For numerical feature) an aggregation operator, e.g., sum or average</a:t>
            </a:r>
            <a:endParaRPr lang="en-US" altLang="en-US" sz="2000" i="1" smtClean="0"/>
          </a:p>
          <a:p>
            <a:pPr eaLnBrk="1" hangingPunct="1"/>
            <a:r>
              <a:rPr lang="en-US" altLang="en-US" sz="2000" smtClean="0"/>
              <a:t>Categorical feature </a:t>
            </a:r>
            <a:r>
              <a:rPr lang="en-US" altLang="en-US" sz="2000" i="1" smtClean="0"/>
              <a:t>f </a:t>
            </a:r>
            <a:r>
              <a:rPr lang="en-US" altLang="en-US" sz="2000" smtClean="0"/>
              <a:t>= [</a:t>
            </a:r>
            <a:r>
              <a:rPr lang="en-US" altLang="en-US" sz="2000" i="1" smtClean="0"/>
              <a:t>Student </a:t>
            </a:r>
            <a:r>
              <a:rPr lang="en-US" altLang="en-US" sz="2000" i="1" smtClean="0">
                <a:cs typeface="Arial" panose="020B0604020202020204" pitchFamily="34" charset="0"/>
              </a:rPr>
              <a:t>→ Register → OpenCourse → Course, Course.area, </a:t>
            </a:r>
            <a:r>
              <a:rPr lang="en-US" altLang="en-US" sz="2000" smtClean="0">
                <a:cs typeface="Arial" panose="020B0604020202020204" pitchFamily="34" charset="0"/>
              </a:rPr>
              <a:t>null]</a:t>
            </a:r>
            <a:endParaRPr lang="en-US" altLang="en-US" sz="2000" smtClean="0"/>
          </a:p>
        </p:txBody>
      </p:sp>
      <p:graphicFrame>
        <p:nvGraphicFramePr>
          <p:cNvPr id="1929220" name="Group 4"/>
          <p:cNvGraphicFramePr>
            <a:graphicFrameLocks noGrp="1"/>
          </p:cNvGraphicFramePr>
          <p:nvPr/>
        </p:nvGraphicFramePr>
        <p:xfrm>
          <a:off x="304800" y="4191000"/>
          <a:ext cx="2819400" cy="1900241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Areas of courses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8109" name="Text Box 44"/>
          <p:cNvSpPr txBox="1">
            <a:spLocks noChangeArrowheads="1"/>
          </p:cNvSpPr>
          <p:nvPr/>
        </p:nvSpPr>
        <p:spPr bwMode="auto">
          <a:xfrm>
            <a:off x="0" y="38100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ea typeface="SimSun" panose="02010600030101010101" pitchFamily="2" charset="-122"/>
              </a:rPr>
              <a:t>areas of courses of each student</a:t>
            </a:r>
          </a:p>
        </p:txBody>
      </p:sp>
      <p:graphicFrame>
        <p:nvGraphicFramePr>
          <p:cNvPr id="1929261" name="Group 45"/>
          <p:cNvGraphicFramePr>
            <a:graphicFrameLocks noGrp="1"/>
          </p:cNvGraphicFramePr>
          <p:nvPr/>
        </p:nvGraphicFramePr>
        <p:xfrm>
          <a:off x="3657600" y="4195763"/>
          <a:ext cx="2590800" cy="1900234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</a:p>
                  </a:txBody>
                  <a:tcPr marT="0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8150" name="Text Box 85"/>
          <p:cNvSpPr txBox="1">
            <a:spLocks noChangeArrowheads="1"/>
          </p:cNvSpPr>
          <p:nvPr/>
        </p:nvSpPr>
        <p:spPr bwMode="auto">
          <a:xfrm>
            <a:off x="3581400" y="38100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  <a:ea typeface="SimSun" panose="02010600030101010101" pitchFamily="2" charset="-122"/>
              </a:rPr>
              <a:t>Values of feature </a:t>
            </a:r>
            <a:r>
              <a:rPr lang="en-US" altLang="en-US" sz="1800" i="1"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en-US" altLang="en-US" sz="180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</p:txBody>
      </p:sp>
      <p:grpSp>
        <p:nvGrpSpPr>
          <p:cNvPr id="88151" name="Group 86"/>
          <p:cNvGrpSpPr>
            <a:grpSpLocks/>
          </p:cNvGrpSpPr>
          <p:nvPr/>
        </p:nvGrpSpPr>
        <p:grpSpPr bwMode="auto">
          <a:xfrm>
            <a:off x="6324600" y="3678238"/>
            <a:ext cx="2819400" cy="2493962"/>
            <a:chOff x="3984" y="1824"/>
            <a:chExt cx="1776" cy="1571"/>
          </a:xfrm>
        </p:grpSpPr>
        <p:graphicFrame>
          <p:nvGraphicFramePr>
            <p:cNvPr id="88152" name="Object 87"/>
            <p:cNvGraphicFramePr>
              <a:graphicFrameLocks noChangeAspect="1"/>
            </p:cNvGraphicFramePr>
            <p:nvPr/>
          </p:nvGraphicFramePr>
          <p:xfrm>
            <a:off x="4416" y="1824"/>
            <a:ext cx="52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06" name="Chart" r:id="rId4" imgW="1047830" imgH="704930" progId="Excel.Chart.8">
                    <p:embed/>
                  </p:oleObj>
                </mc:Choice>
                <mc:Fallback>
                  <p:oleObj name="Chart" r:id="rId4" imgW="1047830" imgH="704930" progId="Excel.Chart.8">
                    <p:embed/>
                    <p:pic>
                      <p:nvPicPr>
                        <p:cNvPr id="88152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24"/>
                          <a:ext cx="523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53" name="Object 88"/>
            <p:cNvGraphicFramePr>
              <a:graphicFrameLocks noChangeAspect="1"/>
            </p:cNvGraphicFramePr>
            <p:nvPr/>
          </p:nvGraphicFramePr>
          <p:xfrm>
            <a:off x="4416" y="2125"/>
            <a:ext cx="52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07" name="Chart" r:id="rId6" imgW="1057215" imgH="714315" progId="Excel.Chart.8">
                    <p:embed/>
                  </p:oleObj>
                </mc:Choice>
                <mc:Fallback>
                  <p:oleObj name="Chart" r:id="rId6" imgW="1057215" imgH="714315" progId="Excel.Chart.8">
                    <p:embed/>
                    <p:pic>
                      <p:nvPicPr>
                        <p:cNvPr id="88153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125"/>
                          <a:ext cx="52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54" name="Object 89"/>
            <p:cNvGraphicFramePr>
              <a:graphicFrameLocks noChangeAspect="1"/>
            </p:cNvGraphicFramePr>
            <p:nvPr/>
          </p:nvGraphicFramePr>
          <p:xfrm>
            <a:off x="4416" y="2448"/>
            <a:ext cx="52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08" name="Chart" r:id="rId8" imgW="1057215" imgH="714315" progId="Excel.Chart.8">
                    <p:embed/>
                  </p:oleObj>
                </mc:Choice>
                <mc:Fallback>
                  <p:oleObj name="Chart" r:id="rId8" imgW="1057215" imgH="714315" progId="Excel.Chart.8">
                    <p:embed/>
                    <p:pic>
                      <p:nvPicPr>
                        <p:cNvPr id="88154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48"/>
                          <a:ext cx="52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55" name="Object 90"/>
            <p:cNvGraphicFramePr>
              <a:graphicFrameLocks noChangeAspect="1"/>
            </p:cNvGraphicFramePr>
            <p:nvPr/>
          </p:nvGraphicFramePr>
          <p:xfrm>
            <a:off x="4416" y="2736"/>
            <a:ext cx="52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09" name="Chart" r:id="rId10" imgW="1057215" imgH="714315" progId="Excel.Chart.8">
                    <p:embed/>
                  </p:oleObj>
                </mc:Choice>
                <mc:Fallback>
                  <p:oleObj name="Chart" r:id="rId10" imgW="1057215" imgH="714315" progId="Excel.Chart.8">
                    <p:embed/>
                    <p:pic>
                      <p:nvPicPr>
                        <p:cNvPr id="88155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736"/>
                          <a:ext cx="52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56" name="Object 91"/>
            <p:cNvGraphicFramePr>
              <a:graphicFrameLocks noChangeAspect="1"/>
            </p:cNvGraphicFramePr>
            <p:nvPr/>
          </p:nvGraphicFramePr>
          <p:xfrm>
            <a:off x="4416" y="3024"/>
            <a:ext cx="52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0" name="Chart" r:id="rId12" imgW="1057215" imgH="714315" progId="Excel.Chart.8">
                    <p:embed/>
                  </p:oleObj>
                </mc:Choice>
                <mc:Fallback>
                  <p:oleObj name="Chart" r:id="rId12" imgW="1057215" imgH="714315" progId="Excel.Chart.8">
                    <p:embed/>
                    <p:pic>
                      <p:nvPicPr>
                        <p:cNvPr id="88156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24"/>
                          <a:ext cx="52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57" name="Text Box 92"/>
            <p:cNvSpPr txBox="1">
              <a:spLocks noChangeArrowheads="1"/>
            </p:cNvSpPr>
            <p:nvPr/>
          </p:nvSpPr>
          <p:spPr bwMode="auto">
            <a:xfrm>
              <a:off x="3984" y="18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latin typeface="Times New Roman" panose="02020603050405020304" pitchFamily="18" charset="0"/>
                  <a:ea typeface="SimSun" panose="02010600030101010101" pitchFamily="2" charset="-122"/>
                </a:rPr>
                <a:t>f</a:t>
              </a: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(</a:t>
              </a:r>
              <a:r>
                <a:rPr lang="en-US" altLang="en-US" i="1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en-US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)</a:t>
              </a:r>
              <a:endParaRPr lang="en-US" altLang="en-US" i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158" name="Text Box 93"/>
            <p:cNvSpPr txBox="1">
              <a:spLocks noChangeArrowheads="1"/>
            </p:cNvSpPr>
            <p:nvPr/>
          </p:nvSpPr>
          <p:spPr bwMode="auto">
            <a:xfrm>
              <a:off x="3984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latin typeface="Times New Roman" panose="02020603050405020304" pitchFamily="18" charset="0"/>
                  <a:ea typeface="SimSun" panose="02010600030101010101" pitchFamily="2" charset="-122"/>
                </a:rPr>
                <a:t>f</a:t>
              </a: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(</a:t>
              </a:r>
              <a:r>
                <a:rPr lang="en-US" altLang="en-US" i="1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en-US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)</a:t>
              </a:r>
              <a:endParaRPr lang="en-US" altLang="en-US" i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159" name="Text Box 94"/>
            <p:cNvSpPr txBox="1">
              <a:spLocks noChangeArrowheads="1"/>
            </p:cNvSpPr>
            <p:nvPr/>
          </p:nvSpPr>
          <p:spPr bwMode="auto">
            <a:xfrm>
              <a:off x="3984" y="24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latin typeface="Times New Roman" panose="02020603050405020304" pitchFamily="18" charset="0"/>
                  <a:ea typeface="SimSun" panose="02010600030101010101" pitchFamily="2" charset="-122"/>
                </a:rPr>
                <a:t>f</a:t>
              </a: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(</a:t>
              </a:r>
              <a:r>
                <a:rPr lang="en-US" altLang="en-US" i="1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en-US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)</a:t>
              </a:r>
              <a:endParaRPr lang="en-US" altLang="en-US" i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160" name="Text Box 95"/>
            <p:cNvSpPr txBox="1">
              <a:spLocks noChangeArrowheads="1"/>
            </p:cNvSpPr>
            <p:nvPr/>
          </p:nvSpPr>
          <p:spPr bwMode="auto">
            <a:xfrm>
              <a:off x="3984" y="273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latin typeface="Times New Roman" panose="02020603050405020304" pitchFamily="18" charset="0"/>
                  <a:ea typeface="SimSun" panose="02010600030101010101" pitchFamily="2" charset="-122"/>
                </a:rPr>
                <a:t>f</a:t>
              </a: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(</a:t>
              </a:r>
              <a:r>
                <a:rPr lang="en-US" altLang="en-US" i="1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en-US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)</a:t>
              </a:r>
              <a:endParaRPr lang="en-US" altLang="en-US" i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161" name="Text Box 96"/>
            <p:cNvSpPr txBox="1">
              <a:spLocks noChangeArrowheads="1"/>
            </p:cNvSpPr>
            <p:nvPr/>
          </p:nvSpPr>
          <p:spPr bwMode="auto">
            <a:xfrm>
              <a:off x="3984" y="307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latin typeface="Times New Roman" panose="02020603050405020304" pitchFamily="18" charset="0"/>
                  <a:ea typeface="SimSun" panose="02010600030101010101" pitchFamily="2" charset="-122"/>
                </a:rPr>
                <a:t>f</a:t>
              </a: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(</a:t>
              </a:r>
              <a:r>
                <a:rPr lang="en-US" altLang="en-US" i="1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en-US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5</a:t>
              </a: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)</a:t>
              </a:r>
              <a:endParaRPr lang="en-US" altLang="en-US" i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aphicFrame>
          <p:nvGraphicFramePr>
            <p:cNvPr id="88162" name="Object 97"/>
            <p:cNvGraphicFramePr>
              <a:graphicFrameLocks noChangeAspect="1"/>
            </p:cNvGraphicFramePr>
            <p:nvPr/>
          </p:nvGraphicFramePr>
          <p:xfrm>
            <a:off x="4992" y="2352"/>
            <a:ext cx="768" cy="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1" name="Chart" r:id="rId14" imgW="952540" imgH="1200150" progId="Excel.Chart.8">
                    <p:embed/>
                  </p:oleObj>
                </mc:Choice>
                <mc:Fallback>
                  <p:oleObj name="Chart" r:id="rId14" imgW="952540" imgH="1200150" progId="Excel.Chart.8">
                    <p:embed/>
                    <p:pic>
                      <p:nvPicPr>
                        <p:cNvPr id="88162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352"/>
                          <a:ext cx="768" cy="8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0445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04800"/>
            <a:ext cx="6324600" cy="838200"/>
          </a:xfrm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Distance between Clusters</a:t>
            </a:r>
            <a:endParaRPr lang="en-US" altLang="en-US" sz="32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382000" cy="51816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Single link:  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smallest distance between an element in one cluster and an element in the other, i.e., 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 = min(t</a:t>
            </a:r>
            <a:r>
              <a:rPr lang="en-US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en-US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Complete link: 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largest distance between an element in one cluster and an element in the other, i.e., 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 = max(t</a:t>
            </a:r>
            <a:r>
              <a:rPr lang="en-US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en-US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Average: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distance between an element in one cluster and an element in the other, i.e., 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(t</a:t>
            </a:r>
            <a:r>
              <a:rPr lang="en-US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en-US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Centroid: 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distance between the centroids of two clusters, i.e., 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(C</a:t>
            </a:r>
            <a:r>
              <a:rPr lang="en-US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en-US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Medoid</a:t>
            </a:r>
            <a:r>
              <a:rPr lang="en-US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distance between the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medoids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of two clusters, i.e., 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en-US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en-US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Medoid</a:t>
            </a:r>
            <a:r>
              <a:rPr lang="en-US" altLang="en-US" sz="2000" dirty="0" smtClean="0">
                <a:cs typeface="Tahoma" panose="020B0604030504040204" pitchFamily="34" charset="0"/>
                <a:sym typeface="Symbol" panose="05050102010706020507" pitchFamily="18" charset="2"/>
              </a:rPr>
              <a:t>: a chosen, centrally located object in the cluster</a:t>
            </a:r>
          </a:p>
        </p:txBody>
      </p:sp>
      <p:grpSp>
        <p:nvGrpSpPr>
          <p:cNvPr id="8196" name="Group 45"/>
          <p:cNvGrpSpPr>
            <a:grpSpLocks/>
          </p:cNvGrpSpPr>
          <p:nvPr/>
        </p:nvGrpSpPr>
        <p:grpSpPr bwMode="auto">
          <a:xfrm>
            <a:off x="6096000" y="152400"/>
            <a:ext cx="914400" cy="1066800"/>
            <a:chOff x="6096000" y="152400"/>
            <a:chExt cx="914400" cy="1066800"/>
          </a:xfrm>
        </p:grpSpPr>
        <p:grpSp>
          <p:nvGrpSpPr>
            <p:cNvPr id="8218" name="Group 38"/>
            <p:cNvGrpSpPr>
              <a:grpSpLocks/>
            </p:cNvGrpSpPr>
            <p:nvPr/>
          </p:nvGrpSpPr>
          <p:grpSpPr bwMode="auto">
            <a:xfrm>
              <a:off x="6096000" y="152400"/>
              <a:ext cx="914400" cy="1066800"/>
              <a:chOff x="6096000" y="152400"/>
              <a:chExt cx="914400" cy="1066800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6096000" y="152400"/>
                <a:ext cx="914400" cy="10668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8221" name="Oval 8"/>
              <p:cNvSpPr>
                <a:spLocks noChangeArrowheads="1"/>
              </p:cNvSpPr>
              <p:nvPr/>
            </p:nvSpPr>
            <p:spPr bwMode="auto">
              <a:xfrm>
                <a:off x="63246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2" name="Oval 9"/>
              <p:cNvSpPr>
                <a:spLocks noChangeArrowheads="1"/>
              </p:cNvSpPr>
              <p:nvPr/>
            </p:nvSpPr>
            <p:spPr bwMode="auto">
              <a:xfrm>
                <a:off x="64770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3" name="Oval 10"/>
              <p:cNvSpPr>
                <a:spLocks noChangeArrowheads="1"/>
              </p:cNvSpPr>
              <p:nvPr/>
            </p:nvSpPr>
            <p:spPr bwMode="auto">
              <a:xfrm>
                <a:off x="6629400" y="838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4" name="Oval 11"/>
              <p:cNvSpPr>
                <a:spLocks noChangeArrowheads="1"/>
              </p:cNvSpPr>
              <p:nvPr/>
            </p:nvSpPr>
            <p:spPr bwMode="auto">
              <a:xfrm>
                <a:off x="68580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5" name="Oval 12"/>
              <p:cNvSpPr>
                <a:spLocks noChangeArrowheads="1"/>
              </p:cNvSpPr>
              <p:nvPr/>
            </p:nvSpPr>
            <p:spPr bwMode="auto">
              <a:xfrm>
                <a:off x="61722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6" name="Oval 13"/>
              <p:cNvSpPr>
                <a:spLocks noChangeArrowheads="1"/>
              </p:cNvSpPr>
              <p:nvPr/>
            </p:nvSpPr>
            <p:spPr bwMode="auto">
              <a:xfrm>
                <a:off x="61722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7" name="Oval 14"/>
              <p:cNvSpPr>
                <a:spLocks noChangeArrowheads="1"/>
              </p:cNvSpPr>
              <p:nvPr/>
            </p:nvSpPr>
            <p:spPr bwMode="auto">
              <a:xfrm>
                <a:off x="66294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8" name="Oval 16"/>
              <p:cNvSpPr>
                <a:spLocks noChangeArrowheads="1"/>
              </p:cNvSpPr>
              <p:nvPr/>
            </p:nvSpPr>
            <p:spPr bwMode="auto">
              <a:xfrm>
                <a:off x="67818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9" name="Oval 17"/>
              <p:cNvSpPr>
                <a:spLocks noChangeArrowheads="1"/>
              </p:cNvSpPr>
              <p:nvPr/>
            </p:nvSpPr>
            <p:spPr bwMode="auto">
              <a:xfrm>
                <a:off x="64008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0" name="Oval 18"/>
              <p:cNvSpPr>
                <a:spLocks noChangeArrowheads="1"/>
              </p:cNvSpPr>
              <p:nvPr/>
            </p:nvSpPr>
            <p:spPr bwMode="auto">
              <a:xfrm>
                <a:off x="66294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1" name="Oval 33"/>
              <p:cNvSpPr>
                <a:spLocks noChangeArrowheads="1"/>
              </p:cNvSpPr>
              <p:nvPr/>
            </p:nvSpPr>
            <p:spPr bwMode="auto">
              <a:xfrm>
                <a:off x="6477000" y="1066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2" name="Oval 34"/>
              <p:cNvSpPr>
                <a:spLocks noChangeArrowheads="1"/>
              </p:cNvSpPr>
              <p:nvPr/>
            </p:nvSpPr>
            <p:spPr bwMode="auto">
              <a:xfrm>
                <a:off x="6477000" y="228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3" name="Oval 35"/>
              <p:cNvSpPr>
                <a:spLocks noChangeArrowheads="1"/>
              </p:cNvSpPr>
              <p:nvPr/>
            </p:nvSpPr>
            <p:spPr bwMode="auto">
              <a:xfrm>
                <a:off x="62484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4" name="Oval 36"/>
              <p:cNvSpPr>
                <a:spLocks noChangeArrowheads="1"/>
              </p:cNvSpPr>
              <p:nvPr/>
            </p:nvSpPr>
            <p:spPr bwMode="auto">
              <a:xfrm>
                <a:off x="67818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19" name="TextBox 43"/>
            <p:cNvSpPr txBox="1">
              <a:spLocks noChangeArrowheads="1"/>
            </p:cNvSpPr>
            <p:nvPr/>
          </p:nvSpPr>
          <p:spPr bwMode="auto">
            <a:xfrm flipH="1">
              <a:off x="6507481" y="533400"/>
              <a:ext cx="457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X</a:t>
              </a:r>
            </a:p>
          </p:txBody>
        </p:sp>
      </p:grpSp>
      <p:grpSp>
        <p:nvGrpSpPr>
          <p:cNvPr id="8197" name="Group 46"/>
          <p:cNvGrpSpPr>
            <a:grpSpLocks/>
          </p:cNvGrpSpPr>
          <p:nvPr/>
        </p:nvGrpSpPr>
        <p:grpSpPr bwMode="auto">
          <a:xfrm>
            <a:off x="7924800" y="304800"/>
            <a:ext cx="1066800" cy="838200"/>
            <a:chOff x="7924800" y="304800"/>
            <a:chExt cx="1066800" cy="838200"/>
          </a:xfrm>
        </p:grpSpPr>
        <p:grpSp>
          <p:nvGrpSpPr>
            <p:cNvPr id="8199" name="Group 39"/>
            <p:cNvGrpSpPr>
              <a:grpSpLocks/>
            </p:cNvGrpSpPr>
            <p:nvPr/>
          </p:nvGrpSpPr>
          <p:grpSpPr bwMode="auto">
            <a:xfrm>
              <a:off x="7924800" y="304800"/>
              <a:ext cx="1066800" cy="838200"/>
              <a:chOff x="7924800" y="304800"/>
              <a:chExt cx="1066800" cy="838200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7924800" y="304800"/>
                <a:ext cx="1066800" cy="838200"/>
              </a:xfrm>
              <a:prstGeom prst="ellips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8202" name="Oval 15"/>
              <p:cNvSpPr>
                <a:spLocks noChangeArrowheads="1"/>
              </p:cNvSpPr>
              <p:nvPr/>
            </p:nvSpPr>
            <p:spPr bwMode="auto">
              <a:xfrm>
                <a:off x="83058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03" name="Oval 19"/>
              <p:cNvSpPr>
                <a:spLocks noChangeArrowheads="1"/>
              </p:cNvSpPr>
              <p:nvPr/>
            </p:nvSpPr>
            <p:spPr bwMode="auto">
              <a:xfrm>
                <a:off x="84582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04" name="Oval 20"/>
              <p:cNvSpPr>
                <a:spLocks noChangeArrowheads="1"/>
              </p:cNvSpPr>
              <p:nvPr/>
            </p:nvSpPr>
            <p:spPr bwMode="auto">
              <a:xfrm>
                <a:off x="86106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05" name="Oval 21"/>
              <p:cNvSpPr>
                <a:spLocks noChangeArrowheads="1"/>
              </p:cNvSpPr>
              <p:nvPr/>
            </p:nvSpPr>
            <p:spPr bwMode="auto">
              <a:xfrm>
                <a:off x="8458200" y="762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06" name="Oval 22"/>
              <p:cNvSpPr>
                <a:spLocks noChangeArrowheads="1"/>
              </p:cNvSpPr>
              <p:nvPr/>
            </p:nvSpPr>
            <p:spPr bwMode="auto">
              <a:xfrm>
                <a:off x="86106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07" name="Oval 23"/>
              <p:cNvSpPr>
                <a:spLocks noChangeArrowheads="1"/>
              </p:cNvSpPr>
              <p:nvPr/>
            </p:nvSpPr>
            <p:spPr bwMode="auto">
              <a:xfrm>
                <a:off x="81534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08" name="Oval 24"/>
              <p:cNvSpPr>
                <a:spLocks noChangeArrowheads="1"/>
              </p:cNvSpPr>
              <p:nvPr/>
            </p:nvSpPr>
            <p:spPr bwMode="auto">
              <a:xfrm>
                <a:off x="83058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09" name="Oval 25"/>
              <p:cNvSpPr>
                <a:spLocks noChangeArrowheads="1"/>
              </p:cNvSpPr>
              <p:nvPr/>
            </p:nvSpPr>
            <p:spPr bwMode="auto">
              <a:xfrm>
                <a:off x="80010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10" name="Oval 26"/>
              <p:cNvSpPr>
                <a:spLocks noChangeArrowheads="1"/>
              </p:cNvSpPr>
              <p:nvPr/>
            </p:nvSpPr>
            <p:spPr bwMode="auto">
              <a:xfrm>
                <a:off x="84582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211" name="Oval 27"/>
              <p:cNvSpPr>
                <a:spLocks noChangeArrowheads="1"/>
              </p:cNvSpPr>
              <p:nvPr/>
            </p:nvSpPr>
            <p:spPr bwMode="auto">
              <a:xfrm>
                <a:off x="81534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12" name="Oval 28"/>
              <p:cNvSpPr>
                <a:spLocks noChangeArrowheads="1"/>
              </p:cNvSpPr>
              <p:nvPr/>
            </p:nvSpPr>
            <p:spPr bwMode="auto">
              <a:xfrm>
                <a:off x="83058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13" name="Oval 29"/>
              <p:cNvSpPr>
                <a:spLocks noChangeArrowheads="1"/>
              </p:cNvSpPr>
              <p:nvPr/>
            </p:nvSpPr>
            <p:spPr bwMode="auto">
              <a:xfrm>
                <a:off x="86106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14" name="Oval 30"/>
              <p:cNvSpPr>
                <a:spLocks noChangeArrowheads="1"/>
              </p:cNvSpPr>
              <p:nvPr/>
            </p:nvSpPr>
            <p:spPr bwMode="auto">
              <a:xfrm>
                <a:off x="87630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15" name="Oval 31"/>
              <p:cNvSpPr>
                <a:spLocks noChangeArrowheads="1"/>
              </p:cNvSpPr>
              <p:nvPr/>
            </p:nvSpPr>
            <p:spPr bwMode="auto">
              <a:xfrm>
                <a:off x="88392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16" name="Oval 32"/>
              <p:cNvSpPr>
                <a:spLocks noChangeArrowheads="1"/>
              </p:cNvSpPr>
              <p:nvPr/>
            </p:nvSpPr>
            <p:spPr bwMode="auto">
              <a:xfrm>
                <a:off x="86868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17" name="Oval 37"/>
              <p:cNvSpPr>
                <a:spLocks noChangeArrowheads="1"/>
              </p:cNvSpPr>
              <p:nvPr/>
            </p:nvSpPr>
            <p:spPr bwMode="auto">
              <a:xfrm>
                <a:off x="8229600" y="99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200" name="TextBox 44"/>
            <p:cNvSpPr txBox="1">
              <a:spLocks noChangeArrowheads="1"/>
            </p:cNvSpPr>
            <p:nvPr/>
          </p:nvSpPr>
          <p:spPr bwMode="auto">
            <a:xfrm flipH="1">
              <a:off x="8458200" y="591979"/>
              <a:ext cx="457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X</a:t>
              </a:r>
            </a:p>
          </p:txBody>
        </p:sp>
      </p:grpSp>
      <p:sp>
        <p:nvSpPr>
          <p:cNvPr id="8198" name="Slide Number Placeholder 4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DE406EF-D616-48C8-B71D-DE68AEC12A49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9353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2927CFE-6951-4BD5-8A34-C7E01752F884}" type="slidenum">
              <a:rPr lang="en-US" altLang="en-US" sz="1200"/>
              <a:pPr algn="r" eaLnBrk="1" hangingPunct="1"/>
              <a:t>40</a:t>
            </a:fld>
            <a:endParaRPr lang="en-US" altLang="en-US" sz="120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20040" y="23622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Representing Features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8458200" cy="91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Similarity between tuples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w.r.t. categorical feature </a:t>
            </a:r>
            <a:r>
              <a:rPr lang="en-US" altLang="en-US" sz="2000" i="1" smtClean="0"/>
              <a:t>f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Cosine similarity between vectors </a:t>
            </a:r>
            <a:r>
              <a:rPr lang="en-US" altLang="en-US" sz="2000" i="1" smtClean="0"/>
              <a:t>f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) and </a:t>
            </a:r>
            <a:r>
              <a:rPr lang="en-US" altLang="en-US" sz="2000" i="1" smtClean="0"/>
              <a:t>f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) </a:t>
            </a:r>
          </a:p>
        </p:txBody>
      </p:sp>
      <p:sp>
        <p:nvSpPr>
          <p:cNvPr id="89093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91000" y="3200400"/>
            <a:ext cx="47244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Most important information of a feature </a:t>
            </a:r>
            <a:r>
              <a:rPr lang="en-US" altLang="en-US" sz="2000" i="1" smtClean="0"/>
              <a:t>f</a:t>
            </a:r>
            <a:r>
              <a:rPr lang="en-US" altLang="en-US" sz="2000" smtClean="0"/>
              <a:t> is how </a:t>
            </a:r>
            <a:r>
              <a:rPr lang="en-US" altLang="en-US" sz="2000" i="1" smtClean="0"/>
              <a:t>f</a:t>
            </a:r>
            <a:r>
              <a:rPr lang="en-US" altLang="en-US" sz="2000" smtClean="0"/>
              <a:t> groups tuples into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smtClean="0"/>
              <a:t>f</a:t>
            </a:r>
            <a:r>
              <a:rPr lang="en-US" altLang="en-US" sz="2000" smtClean="0"/>
              <a:t>  is represented by similarities between every pair of tuples indicated by </a:t>
            </a:r>
            <a:r>
              <a:rPr lang="en-US" altLang="en-US" sz="2000" i="1" smtClean="0"/>
              <a:t>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horizontal axes are the tuple indices, and the vertical axis is the similarity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This can be considered as a vector of </a:t>
            </a:r>
            <a:r>
              <a:rPr lang="en-US" altLang="en-US" sz="2000" i="1" smtClean="0"/>
              <a:t>N </a:t>
            </a:r>
            <a:r>
              <a:rPr lang="en-US" altLang="en-US" sz="2000" smtClean="0"/>
              <a:t>x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dimensions</a:t>
            </a:r>
          </a:p>
        </p:txBody>
      </p:sp>
      <p:pic>
        <p:nvPicPr>
          <p:cNvPr id="89094" name="Picture 2" descr="untitled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590800"/>
            <a:ext cx="4224338" cy="4267200"/>
          </a:xfrm>
          <a:noFill/>
        </p:spPr>
      </p:pic>
      <p:sp>
        <p:nvSpPr>
          <p:cNvPr id="89095" name="Text Box 5"/>
          <p:cNvSpPr txBox="1">
            <a:spLocks noChangeArrowheads="1"/>
          </p:cNvSpPr>
          <p:nvPr/>
        </p:nvSpPr>
        <p:spPr bwMode="auto">
          <a:xfrm>
            <a:off x="5257800" y="2795588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80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 eaLnBrk="1" hangingPunct="1"/>
            <a:endParaRPr lang="en-US" altLang="en-US" sz="1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9096" name="Text Box 6"/>
          <p:cNvSpPr txBox="1">
            <a:spLocks noChangeArrowheads="1"/>
          </p:cNvSpPr>
          <p:nvPr/>
        </p:nvSpPr>
        <p:spPr bwMode="auto">
          <a:xfrm>
            <a:off x="2057400" y="2743200"/>
            <a:ext cx="2195513" cy="406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imes New Roman" panose="02020603050405020304" pitchFamily="18" charset="0"/>
                <a:ea typeface="SimSun" panose="02010600030101010101" pitchFamily="2" charset="-122"/>
              </a:rPr>
              <a:t>Similarity vector </a:t>
            </a:r>
            <a:r>
              <a:rPr lang="en-US" altLang="en-US" sz="2000" b="1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altLang="en-US" sz="2000" i="1" baseline="30000"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</a:p>
        </p:txBody>
      </p:sp>
      <p:graphicFrame>
        <p:nvGraphicFramePr>
          <p:cNvPr id="89097" name="Object 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029200" y="1828800"/>
          <a:ext cx="39624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0" name="Equation" r:id="rId5" imgW="2603500" imgH="889000" progId="Equation.3">
                  <p:embed/>
                </p:oleObj>
              </mc:Choice>
              <mc:Fallback>
                <p:oleObj name="Equation" r:id="rId5" imgW="2603500" imgH="889000" progId="Equation.3">
                  <p:embed/>
                  <p:pic>
                    <p:nvPicPr>
                      <p:cNvPr id="890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39624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16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ACD0115-416B-491D-A48F-06A8CA3A40CE}" type="slidenum">
              <a:rPr lang="en-US" altLang="en-US" sz="1200"/>
              <a:pPr algn="r" eaLnBrk="1" hangingPunct="1"/>
              <a:t>41</a:t>
            </a:fld>
            <a:endParaRPr lang="en-US" altLang="en-US" sz="1200"/>
          </a:p>
        </p:txBody>
      </p:sp>
      <p:pic>
        <p:nvPicPr>
          <p:cNvPr id="90115" name="Picture 2" descr="untitl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98888"/>
            <a:ext cx="3200400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6" name="Picture 3" descr="untitled"/>
          <p:cNvPicPr>
            <a:picLocks noChangeAspect="1" noChangeArrowheads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838200"/>
            <a:ext cx="3048000" cy="2905125"/>
          </a:xfrm>
          <a:noFill/>
        </p:spPr>
      </p:pic>
      <p:sp>
        <p:nvSpPr>
          <p:cNvPr id="9011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73514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Similarity Between Features</a:t>
            </a:r>
          </a:p>
        </p:txBody>
      </p:sp>
      <p:graphicFrame>
        <p:nvGraphicFramePr>
          <p:cNvPr id="1935365" name="Group 5"/>
          <p:cNvGraphicFramePr>
            <a:graphicFrameLocks noGrp="1"/>
          </p:cNvGraphicFramePr>
          <p:nvPr/>
        </p:nvGraphicFramePr>
        <p:xfrm>
          <a:off x="304800" y="1474788"/>
          <a:ext cx="4879975" cy="2133600"/>
        </p:xfrm>
        <a:graphic>
          <a:graphicData uri="http://schemas.openxmlformats.org/drawingml/2006/table">
            <a:tbl>
              <a:tblPr/>
              <a:tblGrid>
                <a:gridCol w="53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Feature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(course)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Feature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(group)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DB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AI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Info sys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Cog sci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Theory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188" name="Text Box 75"/>
          <p:cNvSpPr txBox="1">
            <a:spLocks noChangeArrowheads="1"/>
          </p:cNvSpPr>
          <p:nvPr/>
        </p:nvSpPr>
        <p:spPr bwMode="auto">
          <a:xfrm>
            <a:off x="990600" y="990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Values of Feature </a:t>
            </a:r>
            <a:r>
              <a:rPr lang="en-US" altLang="en-US" i="1"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altLang="en-US" i="1"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endParaRPr lang="en-US" altLang="en-US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0189" name="Text Box 76"/>
          <p:cNvSpPr txBox="1">
            <a:spLocks noChangeArrowheads="1"/>
          </p:cNvSpPr>
          <p:nvPr/>
        </p:nvSpPr>
        <p:spPr bwMode="auto">
          <a:xfrm>
            <a:off x="304800" y="4038600"/>
            <a:ext cx="449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Similarity between two features – cosine similarity of two vectors</a:t>
            </a:r>
          </a:p>
        </p:txBody>
      </p:sp>
      <p:sp>
        <p:nvSpPr>
          <p:cNvPr id="90190" name="Text Box 77"/>
          <p:cNvSpPr txBox="1">
            <a:spLocks noChangeArrowheads="1"/>
          </p:cNvSpPr>
          <p:nvPr/>
        </p:nvSpPr>
        <p:spPr bwMode="auto">
          <a:xfrm>
            <a:off x="8534400" y="914400"/>
            <a:ext cx="41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 b="1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altLang="en-US" sz="2000" i="1" baseline="30000"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</a:p>
        </p:txBody>
      </p:sp>
      <p:sp>
        <p:nvSpPr>
          <p:cNvPr id="90191" name="Text Box 78"/>
          <p:cNvSpPr txBox="1">
            <a:spLocks noChangeArrowheads="1"/>
          </p:cNvSpPr>
          <p:nvPr/>
        </p:nvSpPr>
        <p:spPr bwMode="auto">
          <a:xfrm>
            <a:off x="8458200" y="37338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 b="1">
                <a:latin typeface="Times New Roman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altLang="en-US" sz="2000" i="1" baseline="30000"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</a:p>
        </p:txBody>
      </p:sp>
      <p:graphicFrame>
        <p:nvGraphicFramePr>
          <p:cNvPr id="90192" name="Object 79"/>
          <p:cNvGraphicFramePr>
            <a:graphicFrameLocks noChangeAspect="1"/>
          </p:cNvGraphicFramePr>
          <p:nvPr/>
        </p:nvGraphicFramePr>
        <p:xfrm>
          <a:off x="1019175" y="5105400"/>
          <a:ext cx="28368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4" name="Equation" r:id="rId6" imgW="1244060" imgH="495085" progId="Equation.3">
                  <p:embed/>
                </p:oleObj>
              </mc:Choice>
              <mc:Fallback>
                <p:oleObj name="Equation" r:id="rId6" imgW="1244060" imgH="495085" progId="Equation.3">
                  <p:embed/>
                  <p:pic>
                    <p:nvPicPr>
                      <p:cNvPr id="90192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5105400"/>
                        <a:ext cx="283686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74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A98DDB8-051B-4E44-AC02-E3F9770B54EE}" type="slidenum">
              <a:rPr lang="en-US" altLang="en-US" sz="1200"/>
              <a:pPr algn="r" eaLnBrk="1" hangingPunct="1"/>
              <a:t>42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58763"/>
            <a:ext cx="8839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Computing Feature Similarity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1981200" y="1371600"/>
            <a:ext cx="609600" cy="152400"/>
          </a:xfrm>
          <a:prstGeom prst="rect">
            <a:avLst/>
          </a:prstGeom>
          <a:solidFill>
            <a:srgbClr val="3399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1981200" y="1676400"/>
            <a:ext cx="609600" cy="152400"/>
          </a:xfrm>
          <a:prstGeom prst="rect">
            <a:avLst/>
          </a:prstGeom>
          <a:solidFill>
            <a:srgbClr val="3399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1981200" y="1981200"/>
            <a:ext cx="609600" cy="152400"/>
          </a:xfrm>
          <a:prstGeom prst="rect">
            <a:avLst/>
          </a:prstGeom>
          <a:solidFill>
            <a:srgbClr val="3399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3" name="Rectangle 6"/>
          <p:cNvSpPr>
            <a:spLocks noChangeArrowheads="1"/>
          </p:cNvSpPr>
          <p:nvPr/>
        </p:nvSpPr>
        <p:spPr bwMode="auto">
          <a:xfrm>
            <a:off x="1981200" y="2286000"/>
            <a:ext cx="609600" cy="152400"/>
          </a:xfrm>
          <a:prstGeom prst="rect">
            <a:avLst/>
          </a:prstGeom>
          <a:solidFill>
            <a:srgbClr val="3399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4" name="Rectangle 7"/>
          <p:cNvSpPr>
            <a:spLocks noChangeArrowheads="1"/>
          </p:cNvSpPr>
          <p:nvPr/>
        </p:nvSpPr>
        <p:spPr bwMode="auto">
          <a:xfrm>
            <a:off x="1981200" y="2590800"/>
            <a:ext cx="609600" cy="152400"/>
          </a:xfrm>
          <a:prstGeom prst="rect">
            <a:avLst/>
          </a:prstGeom>
          <a:solidFill>
            <a:srgbClr val="3399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5" name="Rectangle 8"/>
          <p:cNvSpPr>
            <a:spLocks noChangeArrowheads="1"/>
          </p:cNvSpPr>
          <p:nvPr/>
        </p:nvSpPr>
        <p:spPr bwMode="auto">
          <a:xfrm>
            <a:off x="1981200" y="2895600"/>
            <a:ext cx="609600" cy="152400"/>
          </a:xfrm>
          <a:prstGeom prst="rect">
            <a:avLst/>
          </a:prstGeom>
          <a:solidFill>
            <a:srgbClr val="3399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6" name="Rectangle 9"/>
          <p:cNvSpPr>
            <a:spLocks noChangeArrowheads="1"/>
          </p:cNvSpPr>
          <p:nvPr/>
        </p:nvSpPr>
        <p:spPr bwMode="auto">
          <a:xfrm>
            <a:off x="1981200" y="3200400"/>
            <a:ext cx="609600" cy="152400"/>
          </a:xfrm>
          <a:prstGeom prst="rect">
            <a:avLst/>
          </a:prstGeom>
          <a:solidFill>
            <a:srgbClr val="3399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1752600" y="990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Tuples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76200" y="1143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Feature </a:t>
            </a:r>
            <a:r>
              <a:rPr lang="en-US" altLang="en-US" i="1"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endParaRPr lang="en-US" altLang="en-US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1149" name="Text Box 12"/>
          <p:cNvSpPr txBox="1">
            <a:spLocks noChangeArrowheads="1"/>
          </p:cNvSpPr>
          <p:nvPr/>
        </p:nvSpPr>
        <p:spPr bwMode="auto">
          <a:xfrm>
            <a:off x="3048000" y="1066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Feature </a:t>
            </a:r>
            <a:r>
              <a:rPr lang="en-US" altLang="en-US" i="1"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endParaRPr lang="en-US" altLang="en-US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1150" name="Text Box 13"/>
          <p:cNvSpPr txBox="1">
            <a:spLocks noChangeArrowheads="1"/>
          </p:cNvSpPr>
          <p:nvPr/>
        </p:nvSpPr>
        <p:spPr bwMode="auto">
          <a:xfrm>
            <a:off x="381000" y="1600200"/>
            <a:ext cx="8382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ea typeface="SimSun" panose="02010600030101010101" pitchFamily="2" charset="-122"/>
              </a:rPr>
              <a:t>DB</a:t>
            </a:r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381000" y="2209800"/>
            <a:ext cx="8382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ea typeface="SimSun" panose="02010600030101010101" pitchFamily="2" charset="-122"/>
              </a:rPr>
              <a:t>AI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381000" y="2819400"/>
            <a:ext cx="8382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</a:p>
        </p:txBody>
      </p:sp>
      <p:sp>
        <p:nvSpPr>
          <p:cNvPr id="91153" name="Text Box 16"/>
          <p:cNvSpPr txBox="1">
            <a:spLocks noChangeArrowheads="1"/>
          </p:cNvSpPr>
          <p:nvPr/>
        </p:nvSpPr>
        <p:spPr bwMode="auto">
          <a:xfrm>
            <a:off x="3200400" y="1600200"/>
            <a:ext cx="11430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ea typeface="SimSun" panose="02010600030101010101" pitchFamily="2" charset="-122"/>
              </a:rPr>
              <a:t>Info sys</a:t>
            </a:r>
          </a:p>
        </p:txBody>
      </p:sp>
      <p:sp>
        <p:nvSpPr>
          <p:cNvPr id="91154" name="Text Box 17"/>
          <p:cNvSpPr txBox="1">
            <a:spLocks noChangeArrowheads="1"/>
          </p:cNvSpPr>
          <p:nvPr/>
        </p:nvSpPr>
        <p:spPr bwMode="auto">
          <a:xfrm>
            <a:off x="3200400" y="2209800"/>
            <a:ext cx="11430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ea typeface="SimSun" panose="02010600030101010101" pitchFamily="2" charset="-122"/>
              </a:rPr>
              <a:t>Cog sci</a:t>
            </a:r>
          </a:p>
        </p:txBody>
      </p:sp>
      <p:sp>
        <p:nvSpPr>
          <p:cNvPr id="91155" name="Text Box 18"/>
          <p:cNvSpPr txBox="1">
            <a:spLocks noChangeArrowheads="1"/>
          </p:cNvSpPr>
          <p:nvPr/>
        </p:nvSpPr>
        <p:spPr bwMode="auto">
          <a:xfrm>
            <a:off x="3200400" y="2819400"/>
            <a:ext cx="11430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ea typeface="SimSun" panose="02010600030101010101" pitchFamily="2" charset="-122"/>
              </a:rPr>
              <a:t>Theory</a:t>
            </a:r>
          </a:p>
        </p:txBody>
      </p:sp>
      <p:cxnSp>
        <p:nvCxnSpPr>
          <p:cNvPr id="91156" name="AutoShape 19"/>
          <p:cNvCxnSpPr>
            <a:cxnSpLocks noChangeShapeType="1"/>
            <a:stCxn id="91150" idx="3"/>
            <a:endCxn id="91140" idx="1"/>
          </p:cNvCxnSpPr>
          <p:nvPr/>
        </p:nvCxnSpPr>
        <p:spPr bwMode="auto">
          <a:xfrm flipV="1">
            <a:off x="1219200" y="1447800"/>
            <a:ext cx="762000" cy="3556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7" name="AutoShape 20"/>
          <p:cNvCxnSpPr>
            <a:cxnSpLocks noChangeShapeType="1"/>
            <a:stCxn id="91140" idx="1"/>
            <a:endCxn id="91152" idx="3"/>
          </p:cNvCxnSpPr>
          <p:nvPr/>
        </p:nvCxnSpPr>
        <p:spPr bwMode="auto">
          <a:xfrm flipH="1">
            <a:off x="1219200" y="1447800"/>
            <a:ext cx="762000" cy="15748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8" name="AutoShape 21"/>
          <p:cNvCxnSpPr>
            <a:cxnSpLocks noChangeShapeType="1"/>
            <a:stCxn id="91141" idx="1"/>
            <a:endCxn id="91151" idx="3"/>
          </p:cNvCxnSpPr>
          <p:nvPr/>
        </p:nvCxnSpPr>
        <p:spPr bwMode="auto">
          <a:xfrm flipH="1">
            <a:off x="1219200" y="1752600"/>
            <a:ext cx="762000" cy="6604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9" name="AutoShape 22"/>
          <p:cNvCxnSpPr>
            <a:cxnSpLocks noChangeShapeType="1"/>
            <a:stCxn id="91141" idx="1"/>
            <a:endCxn id="91150" idx="3"/>
          </p:cNvCxnSpPr>
          <p:nvPr/>
        </p:nvCxnSpPr>
        <p:spPr bwMode="auto">
          <a:xfrm flipH="1">
            <a:off x="1219200" y="1752600"/>
            <a:ext cx="762000" cy="508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0" name="AutoShape 23"/>
          <p:cNvCxnSpPr>
            <a:cxnSpLocks noChangeShapeType="1"/>
            <a:stCxn id="91142" idx="1"/>
            <a:endCxn id="91151" idx="3"/>
          </p:cNvCxnSpPr>
          <p:nvPr/>
        </p:nvCxnSpPr>
        <p:spPr bwMode="auto">
          <a:xfrm flipH="1">
            <a:off x="1219200" y="2057400"/>
            <a:ext cx="762000" cy="3556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1" name="AutoShape 24"/>
          <p:cNvCxnSpPr>
            <a:cxnSpLocks noChangeShapeType="1"/>
            <a:stCxn id="91142" idx="1"/>
            <a:endCxn id="91152" idx="3"/>
          </p:cNvCxnSpPr>
          <p:nvPr/>
        </p:nvCxnSpPr>
        <p:spPr bwMode="auto">
          <a:xfrm flipH="1">
            <a:off x="1219200" y="2057400"/>
            <a:ext cx="762000" cy="9652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2" name="AutoShape 25"/>
          <p:cNvCxnSpPr>
            <a:cxnSpLocks noChangeShapeType="1"/>
            <a:stCxn id="91142" idx="1"/>
            <a:endCxn id="91150" idx="3"/>
          </p:cNvCxnSpPr>
          <p:nvPr/>
        </p:nvCxnSpPr>
        <p:spPr bwMode="auto">
          <a:xfrm flipH="1" flipV="1">
            <a:off x="1219200" y="1803400"/>
            <a:ext cx="762000" cy="2540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3" name="AutoShape 26"/>
          <p:cNvCxnSpPr>
            <a:cxnSpLocks noChangeShapeType="1"/>
            <a:stCxn id="91143" idx="1"/>
            <a:endCxn id="91151" idx="3"/>
          </p:cNvCxnSpPr>
          <p:nvPr/>
        </p:nvCxnSpPr>
        <p:spPr bwMode="auto">
          <a:xfrm flipH="1">
            <a:off x="1219200" y="2362200"/>
            <a:ext cx="762000" cy="508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4" name="AutoShape 27"/>
          <p:cNvCxnSpPr>
            <a:cxnSpLocks noChangeShapeType="1"/>
            <a:stCxn id="91143" idx="1"/>
            <a:endCxn id="91150" idx="3"/>
          </p:cNvCxnSpPr>
          <p:nvPr/>
        </p:nvCxnSpPr>
        <p:spPr bwMode="auto">
          <a:xfrm flipH="1" flipV="1">
            <a:off x="1219200" y="1803400"/>
            <a:ext cx="762000" cy="5588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5" name="AutoShape 28"/>
          <p:cNvCxnSpPr>
            <a:cxnSpLocks noChangeShapeType="1"/>
            <a:stCxn id="91144" idx="1"/>
            <a:endCxn id="91150" idx="3"/>
          </p:cNvCxnSpPr>
          <p:nvPr/>
        </p:nvCxnSpPr>
        <p:spPr bwMode="auto">
          <a:xfrm flipH="1" flipV="1">
            <a:off x="1219200" y="1803400"/>
            <a:ext cx="762000" cy="8636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6" name="AutoShape 29"/>
          <p:cNvCxnSpPr>
            <a:cxnSpLocks noChangeShapeType="1"/>
            <a:stCxn id="91144" idx="1"/>
            <a:endCxn id="91152" idx="3"/>
          </p:cNvCxnSpPr>
          <p:nvPr/>
        </p:nvCxnSpPr>
        <p:spPr bwMode="auto">
          <a:xfrm flipH="1">
            <a:off x="1219200" y="2667000"/>
            <a:ext cx="762000" cy="3556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7" name="AutoShape 30"/>
          <p:cNvCxnSpPr>
            <a:cxnSpLocks noChangeShapeType="1"/>
            <a:stCxn id="91145" idx="1"/>
            <a:endCxn id="91151" idx="3"/>
          </p:cNvCxnSpPr>
          <p:nvPr/>
        </p:nvCxnSpPr>
        <p:spPr bwMode="auto">
          <a:xfrm flipH="1" flipV="1">
            <a:off x="1219200" y="2413000"/>
            <a:ext cx="762000" cy="5588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8" name="AutoShape 31"/>
          <p:cNvCxnSpPr>
            <a:cxnSpLocks noChangeShapeType="1"/>
            <a:stCxn id="91146" idx="1"/>
            <a:endCxn id="91151" idx="3"/>
          </p:cNvCxnSpPr>
          <p:nvPr/>
        </p:nvCxnSpPr>
        <p:spPr bwMode="auto">
          <a:xfrm flipH="1" flipV="1">
            <a:off x="1219200" y="2413000"/>
            <a:ext cx="762000" cy="8636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69" name="AutoShape 32"/>
          <p:cNvCxnSpPr>
            <a:cxnSpLocks noChangeShapeType="1"/>
            <a:stCxn id="91146" idx="1"/>
            <a:endCxn id="91150" idx="3"/>
          </p:cNvCxnSpPr>
          <p:nvPr/>
        </p:nvCxnSpPr>
        <p:spPr bwMode="auto">
          <a:xfrm flipH="1" flipV="1">
            <a:off x="1219200" y="1803400"/>
            <a:ext cx="762000" cy="14732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0" name="AutoShape 33"/>
          <p:cNvCxnSpPr>
            <a:cxnSpLocks noChangeShapeType="1"/>
            <a:stCxn id="91140" idx="3"/>
            <a:endCxn id="91153" idx="1"/>
          </p:cNvCxnSpPr>
          <p:nvPr/>
        </p:nvCxnSpPr>
        <p:spPr bwMode="auto">
          <a:xfrm>
            <a:off x="2590800" y="1447800"/>
            <a:ext cx="609600" cy="3556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1" name="AutoShape 34"/>
          <p:cNvCxnSpPr>
            <a:cxnSpLocks noChangeShapeType="1"/>
            <a:stCxn id="91141" idx="3"/>
            <a:endCxn id="91155" idx="1"/>
          </p:cNvCxnSpPr>
          <p:nvPr/>
        </p:nvCxnSpPr>
        <p:spPr bwMode="auto">
          <a:xfrm>
            <a:off x="2590800" y="1752600"/>
            <a:ext cx="609600" cy="12700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2" name="AutoShape 35"/>
          <p:cNvCxnSpPr>
            <a:cxnSpLocks noChangeShapeType="1"/>
            <a:stCxn id="91141" idx="3"/>
            <a:endCxn id="91154" idx="1"/>
          </p:cNvCxnSpPr>
          <p:nvPr/>
        </p:nvCxnSpPr>
        <p:spPr bwMode="auto">
          <a:xfrm>
            <a:off x="2590800" y="1752600"/>
            <a:ext cx="609600" cy="6604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3" name="AutoShape 36"/>
          <p:cNvCxnSpPr>
            <a:cxnSpLocks noChangeShapeType="1"/>
            <a:stCxn id="91142" idx="3"/>
            <a:endCxn id="91153" idx="1"/>
          </p:cNvCxnSpPr>
          <p:nvPr/>
        </p:nvCxnSpPr>
        <p:spPr bwMode="auto">
          <a:xfrm flipV="1">
            <a:off x="2590800" y="1803400"/>
            <a:ext cx="609600" cy="2540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4" name="AutoShape 37"/>
          <p:cNvCxnSpPr>
            <a:cxnSpLocks noChangeShapeType="1"/>
            <a:stCxn id="91143" idx="3"/>
            <a:endCxn id="91154" idx="1"/>
          </p:cNvCxnSpPr>
          <p:nvPr/>
        </p:nvCxnSpPr>
        <p:spPr bwMode="auto">
          <a:xfrm>
            <a:off x="2590800" y="2362200"/>
            <a:ext cx="609600" cy="508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5" name="AutoShape 38"/>
          <p:cNvCxnSpPr>
            <a:cxnSpLocks noChangeShapeType="1"/>
            <a:stCxn id="91144" idx="3"/>
            <a:endCxn id="91155" idx="1"/>
          </p:cNvCxnSpPr>
          <p:nvPr/>
        </p:nvCxnSpPr>
        <p:spPr bwMode="auto">
          <a:xfrm>
            <a:off x="2590800" y="2667000"/>
            <a:ext cx="609600" cy="3556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6" name="AutoShape 39"/>
          <p:cNvCxnSpPr>
            <a:cxnSpLocks noChangeShapeType="1"/>
            <a:stCxn id="91144" idx="3"/>
            <a:endCxn id="91154" idx="1"/>
          </p:cNvCxnSpPr>
          <p:nvPr/>
        </p:nvCxnSpPr>
        <p:spPr bwMode="auto">
          <a:xfrm flipV="1">
            <a:off x="2590800" y="2413000"/>
            <a:ext cx="609600" cy="2540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7" name="AutoShape 40"/>
          <p:cNvCxnSpPr>
            <a:cxnSpLocks noChangeShapeType="1"/>
            <a:stCxn id="91145" idx="3"/>
            <a:endCxn id="91153" idx="1"/>
          </p:cNvCxnSpPr>
          <p:nvPr/>
        </p:nvCxnSpPr>
        <p:spPr bwMode="auto">
          <a:xfrm flipV="1">
            <a:off x="2590800" y="1803400"/>
            <a:ext cx="609600" cy="11684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8" name="AutoShape 41"/>
          <p:cNvCxnSpPr>
            <a:cxnSpLocks noChangeShapeType="1"/>
            <a:stCxn id="91146" idx="3"/>
            <a:endCxn id="91154" idx="1"/>
          </p:cNvCxnSpPr>
          <p:nvPr/>
        </p:nvCxnSpPr>
        <p:spPr bwMode="auto">
          <a:xfrm flipV="1">
            <a:off x="2590800" y="2413000"/>
            <a:ext cx="609600" cy="863600"/>
          </a:xfrm>
          <a:prstGeom prst="straightConnector1">
            <a:avLst/>
          </a:prstGeom>
          <a:noFill/>
          <a:ln w="1270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79" name="Text Box 42"/>
          <p:cNvSpPr txBox="1">
            <a:spLocks noChangeArrowheads="1"/>
          </p:cNvSpPr>
          <p:nvPr/>
        </p:nvSpPr>
        <p:spPr bwMode="auto">
          <a:xfrm>
            <a:off x="5141913" y="1006475"/>
            <a:ext cx="38846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Similarity between feature values w.r.t. the tuples</a:t>
            </a:r>
          </a:p>
        </p:txBody>
      </p:sp>
      <p:sp>
        <p:nvSpPr>
          <p:cNvPr id="91180" name="Text Box 43"/>
          <p:cNvSpPr txBox="1">
            <a:spLocks noChangeArrowheads="1"/>
          </p:cNvSpPr>
          <p:nvPr/>
        </p:nvSpPr>
        <p:spPr bwMode="auto">
          <a:xfrm>
            <a:off x="4802188" y="1538288"/>
            <a:ext cx="414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sim(</a:t>
            </a:r>
            <a:r>
              <a:rPr lang="en-US" altLang="en-US" i="1"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en-US" altLang="en-US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altLang="en-US" i="1"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r>
              <a:rPr lang="en-US" altLang="en-US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)=</a:t>
            </a:r>
            <a:r>
              <a:rPr lang="el-GR" altLang="en-US" sz="28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en-US" sz="2000" i="1" baseline="-25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i=</a:t>
            </a:r>
            <a:r>
              <a:rPr lang="en-US" altLang="en-US" sz="2000" baseline="-25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en-US" sz="2000" i="1" baseline="-25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N</a:t>
            </a:r>
            <a:r>
              <a:rPr lang="en-US" altLang="en-US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altLang="en-US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r>
              <a:rPr lang="en-US" altLang="en-US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altLang="en-US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∙</a:t>
            </a:r>
            <a:r>
              <a:rPr lang="en-US" altLang="en-US" i="1"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altLang="en-US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en-US"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r>
              <a:rPr lang="en-US" altLang="en-US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altLang="en-US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  <a:endParaRPr lang="el-GR" altLang="en-US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91181" name="Group 44"/>
          <p:cNvGrpSpPr>
            <a:grpSpLocks/>
          </p:cNvGrpSpPr>
          <p:nvPr/>
        </p:nvGrpSpPr>
        <p:grpSpPr bwMode="auto">
          <a:xfrm>
            <a:off x="4987925" y="2209800"/>
            <a:ext cx="3962400" cy="1295400"/>
            <a:chOff x="3120" y="3024"/>
            <a:chExt cx="2496" cy="816"/>
          </a:xfrm>
        </p:grpSpPr>
        <p:sp>
          <p:nvSpPr>
            <p:cNvPr id="91225" name="Rectangle 45"/>
            <p:cNvSpPr>
              <a:spLocks noChangeArrowheads="1"/>
            </p:cNvSpPr>
            <p:nvPr/>
          </p:nvSpPr>
          <p:spPr bwMode="auto">
            <a:xfrm>
              <a:off x="4128" y="3024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226" name="Rectangle 46"/>
            <p:cNvSpPr>
              <a:spLocks noChangeArrowheads="1"/>
            </p:cNvSpPr>
            <p:nvPr/>
          </p:nvSpPr>
          <p:spPr bwMode="auto">
            <a:xfrm>
              <a:off x="4128" y="3168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227" name="Rectangle 47"/>
            <p:cNvSpPr>
              <a:spLocks noChangeArrowheads="1"/>
            </p:cNvSpPr>
            <p:nvPr/>
          </p:nvSpPr>
          <p:spPr bwMode="auto">
            <a:xfrm>
              <a:off x="4128" y="3312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228" name="Rectangle 48"/>
            <p:cNvSpPr>
              <a:spLocks noChangeArrowheads="1"/>
            </p:cNvSpPr>
            <p:nvPr/>
          </p:nvSpPr>
          <p:spPr bwMode="auto">
            <a:xfrm>
              <a:off x="4128" y="3456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229" name="Rectangle 49"/>
            <p:cNvSpPr>
              <a:spLocks noChangeArrowheads="1"/>
            </p:cNvSpPr>
            <p:nvPr/>
          </p:nvSpPr>
          <p:spPr bwMode="auto">
            <a:xfrm>
              <a:off x="4128" y="3600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230" name="Rectangle 50"/>
            <p:cNvSpPr>
              <a:spLocks noChangeArrowheads="1"/>
            </p:cNvSpPr>
            <p:nvPr/>
          </p:nvSpPr>
          <p:spPr bwMode="auto">
            <a:xfrm>
              <a:off x="4128" y="3744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231" name="Text Box 51"/>
            <p:cNvSpPr txBox="1">
              <a:spLocks noChangeArrowheads="1"/>
            </p:cNvSpPr>
            <p:nvPr/>
          </p:nvSpPr>
          <p:spPr bwMode="auto">
            <a:xfrm>
              <a:off x="3120" y="3120"/>
              <a:ext cx="52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DB</a:t>
              </a:r>
            </a:p>
          </p:txBody>
        </p:sp>
        <p:sp>
          <p:nvSpPr>
            <p:cNvPr id="91232" name="Text Box 52"/>
            <p:cNvSpPr txBox="1">
              <a:spLocks noChangeArrowheads="1"/>
            </p:cNvSpPr>
            <p:nvPr/>
          </p:nvSpPr>
          <p:spPr bwMode="auto">
            <a:xfrm>
              <a:off x="4896" y="3120"/>
              <a:ext cx="720" cy="2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Info sys</a:t>
              </a:r>
            </a:p>
          </p:txBody>
        </p:sp>
        <p:cxnSp>
          <p:nvCxnSpPr>
            <p:cNvPr id="91233" name="AutoShape 53"/>
            <p:cNvCxnSpPr>
              <a:cxnSpLocks noChangeShapeType="1"/>
              <a:stCxn id="91231" idx="3"/>
              <a:endCxn id="91225" idx="1"/>
            </p:cNvCxnSpPr>
            <p:nvPr/>
          </p:nvCxnSpPr>
          <p:spPr bwMode="auto">
            <a:xfrm flipV="1">
              <a:off x="3648" y="3072"/>
              <a:ext cx="480" cy="195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34" name="AutoShape 54"/>
            <p:cNvCxnSpPr>
              <a:cxnSpLocks noChangeShapeType="1"/>
              <a:stCxn id="91226" idx="1"/>
              <a:endCxn id="91231" idx="3"/>
            </p:cNvCxnSpPr>
            <p:nvPr/>
          </p:nvCxnSpPr>
          <p:spPr bwMode="auto">
            <a:xfrm flipH="1">
              <a:off x="3648" y="3216"/>
              <a:ext cx="480" cy="51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35" name="AutoShape 55"/>
            <p:cNvCxnSpPr>
              <a:cxnSpLocks noChangeShapeType="1"/>
              <a:stCxn id="91227" idx="1"/>
              <a:endCxn id="91231" idx="3"/>
            </p:cNvCxnSpPr>
            <p:nvPr/>
          </p:nvCxnSpPr>
          <p:spPr bwMode="auto">
            <a:xfrm flipH="1" flipV="1">
              <a:off x="3648" y="3267"/>
              <a:ext cx="480" cy="93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36" name="AutoShape 56"/>
            <p:cNvCxnSpPr>
              <a:cxnSpLocks noChangeShapeType="1"/>
              <a:stCxn id="91228" idx="1"/>
              <a:endCxn id="91231" idx="3"/>
            </p:cNvCxnSpPr>
            <p:nvPr/>
          </p:nvCxnSpPr>
          <p:spPr bwMode="auto">
            <a:xfrm flipH="1" flipV="1">
              <a:off x="3648" y="3267"/>
              <a:ext cx="480" cy="237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37" name="AutoShape 57"/>
            <p:cNvCxnSpPr>
              <a:cxnSpLocks noChangeShapeType="1"/>
              <a:stCxn id="91229" idx="1"/>
              <a:endCxn id="91231" idx="3"/>
            </p:cNvCxnSpPr>
            <p:nvPr/>
          </p:nvCxnSpPr>
          <p:spPr bwMode="auto">
            <a:xfrm flipH="1" flipV="1">
              <a:off x="3648" y="3267"/>
              <a:ext cx="480" cy="381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38" name="AutoShape 58"/>
            <p:cNvCxnSpPr>
              <a:cxnSpLocks noChangeShapeType="1"/>
              <a:stCxn id="91225" idx="3"/>
              <a:endCxn id="91232" idx="1"/>
            </p:cNvCxnSpPr>
            <p:nvPr/>
          </p:nvCxnSpPr>
          <p:spPr bwMode="auto">
            <a:xfrm>
              <a:off x="4512" y="3072"/>
              <a:ext cx="384" cy="176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39" name="AutoShape 59"/>
            <p:cNvCxnSpPr>
              <a:cxnSpLocks noChangeShapeType="1"/>
              <a:stCxn id="91227" idx="3"/>
              <a:endCxn id="91232" idx="1"/>
            </p:cNvCxnSpPr>
            <p:nvPr/>
          </p:nvCxnSpPr>
          <p:spPr bwMode="auto">
            <a:xfrm flipV="1">
              <a:off x="4512" y="3248"/>
              <a:ext cx="384" cy="112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40" name="AutoShape 60"/>
            <p:cNvCxnSpPr>
              <a:cxnSpLocks noChangeShapeType="1"/>
              <a:stCxn id="91230" idx="3"/>
              <a:endCxn id="91232" idx="1"/>
            </p:cNvCxnSpPr>
            <p:nvPr/>
          </p:nvCxnSpPr>
          <p:spPr bwMode="auto">
            <a:xfrm flipV="1">
              <a:off x="4512" y="3248"/>
              <a:ext cx="384" cy="544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91182" name="Object 61"/>
          <p:cNvGraphicFramePr>
            <a:graphicFrameLocks noChangeAspect="1"/>
          </p:cNvGraphicFramePr>
          <p:nvPr/>
        </p:nvGraphicFramePr>
        <p:xfrm>
          <a:off x="533400" y="3429000"/>
          <a:ext cx="757713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8" name="Equation" r:id="rId4" imgW="3543300" imgH="469900" progId="Equation.3">
                  <p:embed/>
                </p:oleObj>
              </mc:Choice>
              <mc:Fallback>
                <p:oleObj name="Equation" r:id="rId4" imgW="3543300" imgH="469900" progId="Equation.3">
                  <p:embed/>
                  <p:pic>
                    <p:nvPicPr>
                      <p:cNvPr id="9118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757713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70" name="Text Box 62"/>
          <p:cNvSpPr txBox="1">
            <a:spLocks noChangeArrowheads="1"/>
          </p:cNvSpPr>
          <p:nvPr/>
        </p:nvSpPr>
        <p:spPr bwMode="auto">
          <a:xfrm>
            <a:off x="2438400" y="3844925"/>
            <a:ext cx="1981200" cy="650875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  <a:ea typeface="SimSun" panose="02010600030101010101" pitchFamily="2" charset="-122"/>
              </a:rPr>
              <a:t>Tuple similarities, hard to compute</a:t>
            </a:r>
          </a:p>
        </p:txBody>
      </p:sp>
      <p:sp>
        <p:nvSpPr>
          <p:cNvPr id="1937471" name="Text Box 63"/>
          <p:cNvSpPr txBox="1">
            <a:spLocks noChangeArrowheads="1"/>
          </p:cNvSpPr>
          <p:nvPr/>
        </p:nvSpPr>
        <p:spPr bwMode="auto">
          <a:xfrm>
            <a:off x="5791200" y="3810000"/>
            <a:ext cx="2667000" cy="650875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  <a:ea typeface="SimSun" panose="02010600030101010101" pitchFamily="2" charset="-122"/>
              </a:rPr>
              <a:t>Feature value similarities, easy to compute</a:t>
            </a:r>
          </a:p>
        </p:txBody>
      </p:sp>
      <p:grpSp>
        <p:nvGrpSpPr>
          <p:cNvPr id="91185" name="Group 64"/>
          <p:cNvGrpSpPr>
            <a:grpSpLocks/>
          </p:cNvGrpSpPr>
          <p:nvPr/>
        </p:nvGrpSpPr>
        <p:grpSpPr bwMode="auto">
          <a:xfrm>
            <a:off x="609600" y="4648200"/>
            <a:ext cx="3962400" cy="2133600"/>
            <a:chOff x="384" y="2928"/>
            <a:chExt cx="2496" cy="1344"/>
          </a:xfrm>
        </p:grpSpPr>
        <p:sp>
          <p:nvSpPr>
            <p:cNvPr id="91187" name="Rectangle 65"/>
            <p:cNvSpPr>
              <a:spLocks noChangeArrowheads="1"/>
            </p:cNvSpPr>
            <p:nvPr/>
          </p:nvSpPr>
          <p:spPr bwMode="auto">
            <a:xfrm>
              <a:off x="1392" y="2976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88" name="Rectangle 66"/>
            <p:cNvSpPr>
              <a:spLocks noChangeArrowheads="1"/>
            </p:cNvSpPr>
            <p:nvPr/>
          </p:nvSpPr>
          <p:spPr bwMode="auto">
            <a:xfrm>
              <a:off x="1392" y="3168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89" name="Rectangle 67"/>
            <p:cNvSpPr>
              <a:spLocks noChangeArrowheads="1"/>
            </p:cNvSpPr>
            <p:nvPr/>
          </p:nvSpPr>
          <p:spPr bwMode="auto">
            <a:xfrm>
              <a:off x="1392" y="3360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90" name="Rectangle 68"/>
            <p:cNvSpPr>
              <a:spLocks noChangeArrowheads="1"/>
            </p:cNvSpPr>
            <p:nvPr/>
          </p:nvSpPr>
          <p:spPr bwMode="auto">
            <a:xfrm>
              <a:off x="1392" y="3552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91" name="Rectangle 69"/>
            <p:cNvSpPr>
              <a:spLocks noChangeArrowheads="1"/>
            </p:cNvSpPr>
            <p:nvPr/>
          </p:nvSpPr>
          <p:spPr bwMode="auto">
            <a:xfrm>
              <a:off x="1392" y="3744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92" name="Rectangle 70"/>
            <p:cNvSpPr>
              <a:spLocks noChangeArrowheads="1"/>
            </p:cNvSpPr>
            <p:nvPr/>
          </p:nvSpPr>
          <p:spPr bwMode="auto">
            <a:xfrm>
              <a:off x="1392" y="3936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93" name="Rectangle 71"/>
            <p:cNvSpPr>
              <a:spLocks noChangeArrowheads="1"/>
            </p:cNvSpPr>
            <p:nvPr/>
          </p:nvSpPr>
          <p:spPr bwMode="auto">
            <a:xfrm>
              <a:off x="1392" y="4128"/>
              <a:ext cx="384" cy="96"/>
            </a:xfrm>
            <a:prstGeom prst="rect">
              <a:avLst/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94" name="Text Box 72"/>
            <p:cNvSpPr txBox="1">
              <a:spLocks noChangeArrowheads="1"/>
            </p:cNvSpPr>
            <p:nvPr/>
          </p:nvSpPr>
          <p:spPr bwMode="auto">
            <a:xfrm>
              <a:off x="384" y="2976"/>
              <a:ext cx="52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DB</a:t>
              </a:r>
            </a:p>
          </p:txBody>
        </p:sp>
        <p:sp>
          <p:nvSpPr>
            <p:cNvPr id="91195" name="Text Box 73"/>
            <p:cNvSpPr txBox="1">
              <a:spLocks noChangeArrowheads="1"/>
            </p:cNvSpPr>
            <p:nvPr/>
          </p:nvSpPr>
          <p:spPr bwMode="auto">
            <a:xfrm>
              <a:off x="384" y="3456"/>
              <a:ext cx="52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AI</a:t>
              </a:r>
            </a:p>
          </p:txBody>
        </p:sp>
        <p:sp>
          <p:nvSpPr>
            <p:cNvPr id="91196" name="Text Box 74"/>
            <p:cNvSpPr txBox="1">
              <a:spLocks noChangeArrowheads="1"/>
            </p:cNvSpPr>
            <p:nvPr/>
          </p:nvSpPr>
          <p:spPr bwMode="auto">
            <a:xfrm>
              <a:off x="384" y="3930"/>
              <a:ext cx="52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  <a:ea typeface="SimSun" panose="02010600030101010101" pitchFamily="2" charset="-122"/>
                </a:rPr>
                <a:t>TH</a:t>
              </a:r>
            </a:p>
          </p:txBody>
        </p:sp>
        <p:sp>
          <p:nvSpPr>
            <p:cNvPr id="91197" name="Text Box 75"/>
            <p:cNvSpPr txBox="1">
              <a:spLocks noChangeArrowheads="1"/>
            </p:cNvSpPr>
            <p:nvPr/>
          </p:nvSpPr>
          <p:spPr bwMode="auto">
            <a:xfrm>
              <a:off x="2160" y="3014"/>
              <a:ext cx="720" cy="2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Info sys</a:t>
              </a:r>
            </a:p>
          </p:txBody>
        </p:sp>
        <p:sp>
          <p:nvSpPr>
            <p:cNvPr id="91198" name="Text Box 76"/>
            <p:cNvSpPr txBox="1">
              <a:spLocks noChangeArrowheads="1"/>
            </p:cNvSpPr>
            <p:nvPr/>
          </p:nvSpPr>
          <p:spPr bwMode="auto">
            <a:xfrm>
              <a:off x="2160" y="3494"/>
              <a:ext cx="720" cy="2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Cog sci</a:t>
              </a:r>
            </a:p>
          </p:txBody>
        </p:sp>
        <p:sp>
          <p:nvSpPr>
            <p:cNvPr id="91199" name="Text Box 77"/>
            <p:cNvSpPr txBox="1">
              <a:spLocks noChangeArrowheads="1"/>
            </p:cNvSpPr>
            <p:nvPr/>
          </p:nvSpPr>
          <p:spPr bwMode="auto">
            <a:xfrm>
              <a:off x="2160" y="3968"/>
              <a:ext cx="720" cy="2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Theory</a:t>
              </a:r>
            </a:p>
          </p:txBody>
        </p:sp>
        <p:cxnSp>
          <p:nvCxnSpPr>
            <p:cNvPr id="91200" name="AutoShape 78"/>
            <p:cNvCxnSpPr>
              <a:cxnSpLocks noChangeShapeType="1"/>
              <a:stCxn id="91194" idx="3"/>
              <a:endCxn id="91187" idx="1"/>
            </p:cNvCxnSpPr>
            <p:nvPr/>
          </p:nvCxnSpPr>
          <p:spPr bwMode="auto">
            <a:xfrm flipV="1">
              <a:off x="912" y="3024"/>
              <a:ext cx="480" cy="99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01" name="AutoShape 79"/>
            <p:cNvCxnSpPr>
              <a:cxnSpLocks noChangeShapeType="1"/>
              <a:stCxn id="91187" idx="1"/>
              <a:endCxn id="91196" idx="3"/>
            </p:cNvCxnSpPr>
            <p:nvPr/>
          </p:nvCxnSpPr>
          <p:spPr bwMode="auto">
            <a:xfrm flipH="1">
              <a:off x="912" y="3024"/>
              <a:ext cx="480" cy="1053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02" name="AutoShape 80"/>
            <p:cNvCxnSpPr>
              <a:cxnSpLocks noChangeShapeType="1"/>
              <a:stCxn id="91188" idx="1"/>
              <a:endCxn id="91195" idx="3"/>
            </p:cNvCxnSpPr>
            <p:nvPr/>
          </p:nvCxnSpPr>
          <p:spPr bwMode="auto">
            <a:xfrm flipH="1">
              <a:off x="912" y="3216"/>
              <a:ext cx="480" cy="387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03" name="AutoShape 81"/>
            <p:cNvCxnSpPr>
              <a:cxnSpLocks noChangeShapeType="1"/>
              <a:stCxn id="91188" idx="1"/>
              <a:endCxn id="91194" idx="3"/>
            </p:cNvCxnSpPr>
            <p:nvPr/>
          </p:nvCxnSpPr>
          <p:spPr bwMode="auto">
            <a:xfrm flipH="1" flipV="1">
              <a:off x="912" y="3123"/>
              <a:ext cx="480" cy="93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04" name="AutoShape 82"/>
            <p:cNvCxnSpPr>
              <a:cxnSpLocks noChangeShapeType="1"/>
              <a:stCxn id="91189" idx="1"/>
              <a:endCxn id="91195" idx="3"/>
            </p:cNvCxnSpPr>
            <p:nvPr/>
          </p:nvCxnSpPr>
          <p:spPr bwMode="auto">
            <a:xfrm flipH="1">
              <a:off x="912" y="3408"/>
              <a:ext cx="480" cy="195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05" name="AutoShape 83"/>
            <p:cNvCxnSpPr>
              <a:cxnSpLocks noChangeShapeType="1"/>
              <a:stCxn id="91189" idx="1"/>
              <a:endCxn id="91196" idx="3"/>
            </p:cNvCxnSpPr>
            <p:nvPr/>
          </p:nvCxnSpPr>
          <p:spPr bwMode="auto">
            <a:xfrm flipH="1">
              <a:off x="912" y="3408"/>
              <a:ext cx="480" cy="669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06" name="AutoShape 84"/>
            <p:cNvCxnSpPr>
              <a:cxnSpLocks noChangeShapeType="1"/>
              <a:stCxn id="91189" idx="1"/>
              <a:endCxn id="91194" idx="3"/>
            </p:cNvCxnSpPr>
            <p:nvPr/>
          </p:nvCxnSpPr>
          <p:spPr bwMode="auto">
            <a:xfrm flipH="1" flipV="1">
              <a:off x="912" y="3123"/>
              <a:ext cx="480" cy="285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07" name="AutoShape 85"/>
            <p:cNvCxnSpPr>
              <a:cxnSpLocks noChangeShapeType="1"/>
              <a:stCxn id="91190" idx="1"/>
              <a:endCxn id="91195" idx="3"/>
            </p:cNvCxnSpPr>
            <p:nvPr/>
          </p:nvCxnSpPr>
          <p:spPr bwMode="auto">
            <a:xfrm flipH="1">
              <a:off x="912" y="3600"/>
              <a:ext cx="480" cy="3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08" name="AutoShape 86"/>
            <p:cNvCxnSpPr>
              <a:cxnSpLocks noChangeShapeType="1"/>
              <a:stCxn id="91190" idx="1"/>
              <a:endCxn id="91194" idx="3"/>
            </p:cNvCxnSpPr>
            <p:nvPr/>
          </p:nvCxnSpPr>
          <p:spPr bwMode="auto">
            <a:xfrm flipH="1" flipV="1">
              <a:off x="912" y="3123"/>
              <a:ext cx="480" cy="477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09" name="AutoShape 87"/>
            <p:cNvCxnSpPr>
              <a:cxnSpLocks noChangeShapeType="1"/>
              <a:stCxn id="91191" idx="1"/>
              <a:endCxn id="91194" idx="3"/>
            </p:cNvCxnSpPr>
            <p:nvPr/>
          </p:nvCxnSpPr>
          <p:spPr bwMode="auto">
            <a:xfrm flipH="1" flipV="1">
              <a:off x="912" y="3123"/>
              <a:ext cx="480" cy="669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10" name="AutoShape 88"/>
            <p:cNvCxnSpPr>
              <a:cxnSpLocks noChangeShapeType="1"/>
              <a:stCxn id="91191" idx="1"/>
              <a:endCxn id="91196" idx="3"/>
            </p:cNvCxnSpPr>
            <p:nvPr/>
          </p:nvCxnSpPr>
          <p:spPr bwMode="auto">
            <a:xfrm flipH="1">
              <a:off x="912" y="3792"/>
              <a:ext cx="480" cy="285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11" name="AutoShape 89"/>
            <p:cNvCxnSpPr>
              <a:cxnSpLocks noChangeShapeType="1"/>
              <a:stCxn id="91192" idx="1"/>
              <a:endCxn id="91196" idx="3"/>
            </p:cNvCxnSpPr>
            <p:nvPr/>
          </p:nvCxnSpPr>
          <p:spPr bwMode="auto">
            <a:xfrm flipH="1">
              <a:off x="912" y="3984"/>
              <a:ext cx="480" cy="93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12" name="AutoShape 90"/>
            <p:cNvCxnSpPr>
              <a:cxnSpLocks noChangeShapeType="1"/>
              <a:stCxn id="91192" idx="1"/>
              <a:endCxn id="91195" idx="3"/>
            </p:cNvCxnSpPr>
            <p:nvPr/>
          </p:nvCxnSpPr>
          <p:spPr bwMode="auto">
            <a:xfrm flipH="1" flipV="1">
              <a:off x="912" y="3603"/>
              <a:ext cx="480" cy="381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13" name="AutoShape 91"/>
            <p:cNvCxnSpPr>
              <a:cxnSpLocks noChangeShapeType="1"/>
              <a:stCxn id="91193" idx="1"/>
              <a:endCxn id="91195" idx="3"/>
            </p:cNvCxnSpPr>
            <p:nvPr/>
          </p:nvCxnSpPr>
          <p:spPr bwMode="auto">
            <a:xfrm flipH="1" flipV="1">
              <a:off x="912" y="3603"/>
              <a:ext cx="480" cy="573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14" name="AutoShape 92"/>
            <p:cNvCxnSpPr>
              <a:cxnSpLocks noChangeShapeType="1"/>
              <a:stCxn id="91193" idx="1"/>
              <a:endCxn id="91194" idx="3"/>
            </p:cNvCxnSpPr>
            <p:nvPr/>
          </p:nvCxnSpPr>
          <p:spPr bwMode="auto">
            <a:xfrm flipH="1" flipV="1">
              <a:off x="912" y="3123"/>
              <a:ext cx="480" cy="1053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15" name="AutoShape 93"/>
            <p:cNvCxnSpPr>
              <a:cxnSpLocks noChangeShapeType="1"/>
              <a:stCxn id="91187" idx="3"/>
              <a:endCxn id="91197" idx="1"/>
            </p:cNvCxnSpPr>
            <p:nvPr/>
          </p:nvCxnSpPr>
          <p:spPr bwMode="auto">
            <a:xfrm>
              <a:off x="1776" y="3024"/>
              <a:ext cx="384" cy="118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16" name="AutoShape 94"/>
            <p:cNvCxnSpPr>
              <a:cxnSpLocks noChangeShapeType="1"/>
              <a:stCxn id="91188" idx="3"/>
              <a:endCxn id="91199" idx="1"/>
            </p:cNvCxnSpPr>
            <p:nvPr/>
          </p:nvCxnSpPr>
          <p:spPr bwMode="auto">
            <a:xfrm>
              <a:off x="1776" y="3216"/>
              <a:ext cx="384" cy="880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17" name="AutoShape 95"/>
            <p:cNvCxnSpPr>
              <a:cxnSpLocks noChangeShapeType="1"/>
              <a:stCxn id="91188" idx="3"/>
              <a:endCxn id="91198" idx="1"/>
            </p:cNvCxnSpPr>
            <p:nvPr/>
          </p:nvCxnSpPr>
          <p:spPr bwMode="auto">
            <a:xfrm>
              <a:off x="1776" y="3216"/>
              <a:ext cx="384" cy="406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18" name="AutoShape 96"/>
            <p:cNvCxnSpPr>
              <a:cxnSpLocks noChangeShapeType="1"/>
              <a:stCxn id="91189" idx="3"/>
              <a:endCxn id="91197" idx="1"/>
            </p:cNvCxnSpPr>
            <p:nvPr/>
          </p:nvCxnSpPr>
          <p:spPr bwMode="auto">
            <a:xfrm flipV="1">
              <a:off x="1776" y="3142"/>
              <a:ext cx="384" cy="266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19" name="AutoShape 97"/>
            <p:cNvCxnSpPr>
              <a:cxnSpLocks noChangeShapeType="1"/>
              <a:stCxn id="91190" idx="3"/>
              <a:endCxn id="91198" idx="1"/>
            </p:cNvCxnSpPr>
            <p:nvPr/>
          </p:nvCxnSpPr>
          <p:spPr bwMode="auto">
            <a:xfrm>
              <a:off x="1776" y="3600"/>
              <a:ext cx="384" cy="22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20" name="AutoShape 98"/>
            <p:cNvCxnSpPr>
              <a:cxnSpLocks noChangeShapeType="1"/>
              <a:stCxn id="91191" idx="3"/>
              <a:endCxn id="91199" idx="1"/>
            </p:cNvCxnSpPr>
            <p:nvPr/>
          </p:nvCxnSpPr>
          <p:spPr bwMode="auto">
            <a:xfrm>
              <a:off x="1776" y="3792"/>
              <a:ext cx="384" cy="304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21" name="AutoShape 99"/>
            <p:cNvCxnSpPr>
              <a:cxnSpLocks noChangeShapeType="1"/>
              <a:stCxn id="91191" idx="3"/>
              <a:endCxn id="91198" idx="1"/>
            </p:cNvCxnSpPr>
            <p:nvPr/>
          </p:nvCxnSpPr>
          <p:spPr bwMode="auto">
            <a:xfrm flipV="1">
              <a:off x="1776" y="3622"/>
              <a:ext cx="384" cy="170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22" name="AutoShape 100"/>
            <p:cNvCxnSpPr>
              <a:cxnSpLocks noChangeShapeType="1"/>
              <a:stCxn id="91192" idx="3"/>
              <a:endCxn id="91197" idx="1"/>
            </p:cNvCxnSpPr>
            <p:nvPr/>
          </p:nvCxnSpPr>
          <p:spPr bwMode="auto">
            <a:xfrm flipV="1">
              <a:off x="1776" y="3142"/>
              <a:ext cx="384" cy="842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23" name="AutoShape 101"/>
            <p:cNvCxnSpPr>
              <a:cxnSpLocks noChangeShapeType="1"/>
              <a:stCxn id="91193" idx="3"/>
              <a:endCxn id="91198" idx="1"/>
            </p:cNvCxnSpPr>
            <p:nvPr/>
          </p:nvCxnSpPr>
          <p:spPr bwMode="auto">
            <a:xfrm flipV="1">
              <a:off x="1776" y="3622"/>
              <a:ext cx="384" cy="554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224" name="AutoShape 102"/>
            <p:cNvSpPr>
              <a:spLocks noChangeArrowheads="1"/>
            </p:cNvSpPr>
            <p:nvPr/>
          </p:nvSpPr>
          <p:spPr bwMode="auto">
            <a:xfrm>
              <a:off x="1488" y="2928"/>
              <a:ext cx="192" cy="1344"/>
            </a:xfrm>
            <a:prstGeom prst="downArrow">
              <a:avLst>
                <a:gd name="adj1" fmla="val 50000"/>
                <a:gd name="adj2" fmla="val 7256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1186" name="Text Box 103"/>
          <p:cNvSpPr txBox="1">
            <a:spLocks noChangeArrowheads="1"/>
          </p:cNvSpPr>
          <p:nvPr/>
        </p:nvSpPr>
        <p:spPr bwMode="auto">
          <a:xfrm>
            <a:off x="5105400" y="4924425"/>
            <a:ext cx="3200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ea typeface="SimSun" panose="02010600030101010101" pitchFamily="2" charset="-122"/>
              </a:rPr>
              <a:t>Compute similarity between each pair of feature values by one scan on data</a:t>
            </a:r>
          </a:p>
        </p:txBody>
      </p:sp>
    </p:spTree>
    <p:extLst>
      <p:ext uri="{BB962C8B-B14F-4D97-AF65-F5344CB8AC3E}">
        <p14:creationId xmlns:p14="http://schemas.microsoft.com/office/powerpoint/2010/main" val="151141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3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7470" grpId="0" animBg="1"/>
      <p:bldP spid="193747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A2ADEBC-B3D6-4B6D-81E5-FEFC56B9E7CB}" type="slidenum">
              <a:rPr lang="en-US" altLang="en-US" sz="1200"/>
              <a:pPr algn="r" eaLnBrk="1" hangingPunct="1"/>
              <a:t>43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20040"/>
            <a:ext cx="88392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Searching for Pertinent Features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Different features convey different aspects of information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lvl="3"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Features conveying same aspect of information usually cluster tuples in more similar ways</a:t>
            </a:r>
          </a:p>
          <a:p>
            <a:pPr lvl="1" eaLnBrk="1" hangingPunct="1"/>
            <a:r>
              <a:rPr lang="en-US" altLang="en-US" sz="2400" smtClean="0"/>
              <a:t>Research group areas vs. conferences of publications</a:t>
            </a:r>
          </a:p>
          <a:p>
            <a:pPr eaLnBrk="1" hangingPunct="1"/>
            <a:r>
              <a:rPr lang="en-US" altLang="en-US" sz="2400" smtClean="0"/>
              <a:t>Given user specified feature</a:t>
            </a:r>
          </a:p>
          <a:p>
            <a:pPr lvl="1" eaLnBrk="1" hangingPunct="1"/>
            <a:r>
              <a:rPr lang="en-US" altLang="en-US" sz="2400" smtClean="0"/>
              <a:t>Find pertinent features by computing feature similarity</a:t>
            </a:r>
          </a:p>
        </p:txBody>
      </p:sp>
      <p:grpSp>
        <p:nvGrpSpPr>
          <p:cNvPr id="92165" name="Group 4"/>
          <p:cNvGrpSpPr>
            <a:grpSpLocks/>
          </p:cNvGrpSpPr>
          <p:nvPr/>
        </p:nvGrpSpPr>
        <p:grpSpPr bwMode="auto">
          <a:xfrm>
            <a:off x="152400" y="2057400"/>
            <a:ext cx="3048000" cy="2133600"/>
            <a:chOff x="96" y="1152"/>
            <a:chExt cx="1920" cy="1344"/>
          </a:xfrm>
        </p:grpSpPr>
        <p:sp>
          <p:nvSpPr>
            <p:cNvPr id="92177" name="Oval 5"/>
            <p:cNvSpPr>
              <a:spLocks noChangeArrowheads="1"/>
            </p:cNvSpPr>
            <p:nvPr/>
          </p:nvSpPr>
          <p:spPr bwMode="auto">
            <a:xfrm>
              <a:off x="96" y="1152"/>
              <a:ext cx="1920" cy="1344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78" name="AutoShape 6"/>
            <p:cNvSpPr>
              <a:spLocks noChangeArrowheads="1"/>
            </p:cNvSpPr>
            <p:nvPr/>
          </p:nvSpPr>
          <p:spPr bwMode="auto">
            <a:xfrm>
              <a:off x="336" y="1536"/>
              <a:ext cx="1488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Arial" panose="020B0604020202020204" pitchFamily="34" charset="0"/>
                  <a:ea typeface="SimSun" panose="02010600030101010101" pitchFamily="2" charset="-122"/>
                </a:rPr>
                <a:t>Research group area</a:t>
              </a:r>
            </a:p>
          </p:txBody>
        </p:sp>
        <p:sp>
          <p:nvSpPr>
            <p:cNvPr id="92179" name="AutoShape 7"/>
            <p:cNvSpPr>
              <a:spLocks noChangeArrowheads="1"/>
            </p:cNvSpPr>
            <p:nvPr/>
          </p:nvSpPr>
          <p:spPr bwMode="auto">
            <a:xfrm>
              <a:off x="480" y="2112"/>
              <a:ext cx="1104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Arial" panose="020B0604020202020204" pitchFamily="34" charset="0"/>
                  <a:ea typeface="SimSun" panose="02010600030101010101" pitchFamily="2" charset="-122"/>
                </a:rPr>
                <a:t>Advisor</a:t>
              </a:r>
            </a:p>
          </p:txBody>
        </p:sp>
        <p:sp>
          <p:nvSpPr>
            <p:cNvPr id="92180" name="AutoShape 8"/>
            <p:cNvSpPr>
              <a:spLocks noChangeArrowheads="1"/>
            </p:cNvSpPr>
            <p:nvPr/>
          </p:nvSpPr>
          <p:spPr bwMode="auto">
            <a:xfrm>
              <a:off x="288" y="182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Arial" panose="020B0604020202020204" pitchFamily="34" charset="0"/>
                  <a:ea typeface="SimSun" panose="02010600030101010101" pitchFamily="2" charset="-122"/>
                </a:rPr>
                <a:t>Conferences of papers</a:t>
              </a:r>
            </a:p>
          </p:txBody>
        </p:sp>
        <p:sp>
          <p:nvSpPr>
            <p:cNvPr id="92181" name="Text Box 9"/>
            <p:cNvSpPr txBox="1">
              <a:spLocks noChangeArrowheads="1"/>
            </p:cNvSpPr>
            <p:nvPr/>
          </p:nvSpPr>
          <p:spPr bwMode="auto">
            <a:xfrm>
              <a:off x="432" y="1200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Arial" panose="020B0604020202020204" pitchFamily="34" charset="0"/>
                  <a:ea typeface="SimSun" panose="02010600030101010101" pitchFamily="2" charset="-122"/>
                </a:rPr>
                <a:t>Research area</a:t>
              </a:r>
            </a:p>
          </p:txBody>
        </p:sp>
      </p:grpSp>
      <p:grpSp>
        <p:nvGrpSpPr>
          <p:cNvPr id="92166" name="Group 10"/>
          <p:cNvGrpSpPr>
            <a:grpSpLocks/>
          </p:cNvGrpSpPr>
          <p:nvPr/>
        </p:nvGrpSpPr>
        <p:grpSpPr bwMode="auto">
          <a:xfrm>
            <a:off x="5791200" y="1981200"/>
            <a:ext cx="3200400" cy="2133600"/>
            <a:chOff x="3648" y="1152"/>
            <a:chExt cx="2016" cy="1344"/>
          </a:xfrm>
        </p:grpSpPr>
        <p:sp>
          <p:nvSpPr>
            <p:cNvPr id="92172" name="Oval 11"/>
            <p:cNvSpPr>
              <a:spLocks noChangeArrowheads="1"/>
            </p:cNvSpPr>
            <p:nvPr/>
          </p:nvSpPr>
          <p:spPr bwMode="auto">
            <a:xfrm>
              <a:off x="3792" y="1152"/>
              <a:ext cx="1824" cy="1344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73" name="AutoShape 12"/>
            <p:cNvSpPr>
              <a:spLocks noChangeArrowheads="1"/>
            </p:cNvSpPr>
            <p:nvPr/>
          </p:nvSpPr>
          <p:spPr bwMode="auto">
            <a:xfrm>
              <a:off x="4272" y="1488"/>
              <a:ext cx="864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Arial" panose="020B0604020202020204" pitchFamily="34" charset="0"/>
                  <a:ea typeface="SimSun" panose="02010600030101010101" pitchFamily="2" charset="-122"/>
                </a:rPr>
                <a:t>GPA</a:t>
              </a:r>
            </a:p>
          </p:txBody>
        </p:sp>
        <p:sp>
          <p:nvSpPr>
            <p:cNvPr id="92174" name="AutoShape 13"/>
            <p:cNvSpPr>
              <a:spLocks noChangeArrowheads="1"/>
            </p:cNvSpPr>
            <p:nvPr/>
          </p:nvSpPr>
          <p:spPr bwMode="auto">
            <a:xfrm>
              <a:off x="4080" y="2064"/>
              <a:ext cx="1248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Arial" panose="020B0604020202020204" pitchFamily="34" charset="0"/>
                  <a:ea typeface="SimSun" panose="02010600030101010101" pitchFamily="2" charset="-122"/>
                </a:rPr>
                <a:t>Number of papers</a:t>
              </a:r>
            </a:p>
          </p:txBody>
        </p:sp>
        <p:sp>
          <p:nvSpPr>
            <p:cNvPr id="92175" name="AutoShape 14"/>
            <p:cNvSpPr>
              <a:spLocks noChangeArrowheads="1"/>
            </p:cNvSpPr>
            <p:nvPr/>
          </p:nvSpPr>
          <p:spPr bwMode="auto">
            <a:xfrm>
              <a:off x="3888" y="1776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Arial" panose="020B0604020202020204" pitchFamily="34" charset="0"/>
                  <a:ea typeface="SimSun" panose="02010600030101010101" pitchFamily="2" charset="-122"/>
                </a:rPr>
                <a:t>GRE score</a:t>
              </a:r>
            </a:p>
          </p:txBody>
        </p:sp>
        <p:sp>
          <p:nvSpPr>
            <p:cNvPr id="92176" name="Text Box 15"/>
            <p:cNvSpPr txBox="1">
              <a:spLocks noChangeArrowheads="1"/>
            </p:cNvSpPr>
            <p:nvPr/>
          </p:nvSpPr>
          <p:spPr bwMode="auto">
            <a:xfrm>
              <a:off x="3648" y="1200"/>
              <a:ext cx="20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Arial" panose="020B0604020202020204" pitchFamily="34" charset="0"/>
                  <a:ea typeface="SimSun" panose="02010600030101010101" pitchFamily="2" charset="-122"/>
                </a:rPr>
                <a:t>Academic Performances</a:t>
              </a:r>
            </a:p>
          </p:txBody>
        </p:sp>
      </p:grpSp>
      <p:grpSp>
        <p:nvGrpSpPr>
          <p:cNvPr id="92167" name="Group 16"/>
          <p:cNvGrpSpPr>
            <a:grpSpLocks/>
          </p:cNvGrpSpPr>
          <p:nvPr/>
        </p:nvGrpSpPr>
        <p:grpSpPr bwMode="auto">
          <a:xfrm>
            <a:off x="3276600" y="2209800"/>
            <a:ext cx="2667000" cy="1828800"/>
            <a:chOff x="2064" y="1344"/>
            <a:chExt cx="1680" cy="1152"/>
          </a:xfrm>
        </p:grpSpPr>
        <p:sp>
          <p:nvSpPr>
            <p:cNvPr id="92168" name="Oval 17"/>
            <p:cNvSpPr>
              <a:spLocks noChangeArrowheads="1"/>
            </p:cNvSpPr>
            <p:nvPr/>
          </p:nvSpPr>
          <p:spPr bwMode="auto">
            <a:xfrm>
              <a:off x="2064" y="1344"/>
              <a:ext cx="1680" cy="1152"/>
            </a:xfrm>
            <a:prstGeom prst="ellipse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69" name="AutoShape 18"/>
            <p:cNvSpPr>
              <a:spLocks noChangeArrowheads="1"/>
            </p:cNvSpPr>
            <p:nvPr/>
          </p:nvSpPr>
          <p:spPr bwMode="auto">
            <a:xfrm>
              <a:off x="2400" y="2112"/>
              <a:ext cx="1008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Arial" panose="020B0604020202020204" pitchFamily="34" charset="0"/>
                  <a:ea typeface="SimSun" panose="02010600030101010101" pitchFamily="2" charset="-122"/>
                </a:rPr>
                <a:t>Nationality</a:t>
              </a:r>
            </a:p>
          </p:txBody>
        </p:sp>
        <p:sp>
          <p:nvSpPr>
            <p:cNvPr id="92170" name="AutoShape 19"/>
            <p:cNvSpPr>
              <a:spLocks noChangeArrowheads="1"/>
            </p:cNvSpPr>
            <p:nvPr/>
          </p:nvSpPr>
          <p:spPr bwMode="auto">
            <a:xfrm>
              <a:off x="2256" y="1776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Arial" panose="020B0604020202020204" pitchFamily="34" charset="0"/>
                  <a:ea typeface="SimSun" panose="02010600030101010101" pitchFamily="2" charset="-122"/>
                </a:rPr>
                <a:t>Permanent address</a:t>
              </a:r>
            </a:p>
          </p:txBody>
        </p:sp>
        <p:sp>
          <p:nvSpPr>
            <p:cNvPr id="92171" name="Text Box 20"/>
            <p:cNvSpPr txBox="1">
              <a:spLocks noChangeArrowheads="1"/>
            </p:cNvSpPr>
            <p:nvPr/>
          </p:nvSpPr>
          <p:spPr bwMode="auto">
            <a:xfrm>
              <a:off x="2112" y="1478"/>
              <a:ext cx="15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Arial" panose="020B0604020202020204" pitchFamily="34" charset="0"/>
                  <a:ea typeface="SimSun" panose="02010600030101010101" pitchFamily="2" charset="-122"/>
                </a:rPr>
                <a:t>Demographic 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25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E8C5DCF-65B3-46D0-9D94-879430BC5277}" type="slidenum">
              <a:rPr lang="en-US" altLang="en-US" sz="1200"/>
              <a:pPr algn="r" eaLnBrk="1" hangingPunct="1"/>
              <a:t>44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" y="182563"/>
            <a:ext cx="89916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Heuristic Search for Pertinent Features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600200"/>
            <a:ext cx="3276600" cy="3124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Overall procedure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1. Start from the user- specified feature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2. Search in neighborhood of existing pertinent features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3. Expand search range gradually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76788" y="904875"/>
            <a:ext cx="1055687" cy="1179513"/>
            <a:chOff x="3009" y="810"/>
            <a:chExt cx="665" cy="743"/>
          </a:xfrm>
        </p:grpSpPr>
        <p:sp>
          <p:nvSpPr>
            <p:cNvPr id="93256" name="Rectangle 5"/>
            <p:cNvSpPr>
              <a:spLocks noChangeArrowheads="1"/>
            </p:cNvSpPr>
            <p:nvPr/>
          </p:nvSpPr>
          <p:spPr bwMode="auto">
            <a:xfrm>
              <a:off x="3023" y="996"/>
              <a:ext cx="651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name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57" name="Rectangle 6"/>
            <p:cNvSpPr>
              <a:spLocks noChangeArrowheads="1"/>
            </p:cNvSpPr>
            <p:nvPr/>
          </p:nvSpPr>
          <p:spPr bwMode="auto">
            <a:xfrm>
              <a:off x="3023" y="1182"/>
              <a:ext cx="6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office</a:t>
              </a:r>
              <a:endParaRPr lang="en-US" altLang="en-US" sz="14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3258" name="Rectangle 7"/>
            <p:cNvSpPr>
              <a:spLocks noChangeArrowheads="1"/>
            </p:cNvSpPr>
            <p:nvPr/>
          </p:nvSpPr>
          <p:spPr bwMode="auto">
            <a:xfrm>
              <a:off x="3023" y="1368"/>
              <a:ext cx="6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position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59" name="Text Box 8"/>
            <p:cNvSpPr txBox="1">
              <a:spLocks noChangeArrowheads="1"/>
            </p:cNvSpPr>
            <p:nvPr/>
          </p:nvSpPr>
          <p:spPr bwMode="auto">
            <a:xfrm>
              <a:off x="3009" y="810"/>
              <a:ext cx="65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Professor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76788" y="3748088"/>
            <a:ext cx="1204912" cy="1146175"/>
            <a:chOff x="3009" y="2874"/>
            <a:chExt cx="759" cy="722"/>
          </a:xfrm>
        </p:grpSpPr>
        <p:sp>
          <p:nvSpPr>
            <p:cNvPr id="93252" name="Rectangle 10"/>
            <p:cNvSpPr>
              <a:spLocks noChangeArrowheads="1"/>
            </p:cNvSpPr>
            <p:nvPr/>
          </p:nvSpPr>
          <p:spPr bwMode="auto">
            <a:xfrm>
              <a:off x="3033" y="3226"/>
              <a:ext cx="6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office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53" name="Rectangle 11"/>
            <p:cNvSpPr>
              <a:spLocks noChangeArrowheads="1"/>
            </p:cNvSpPr>
            <p:nvPr/>
          </p:nvSpPr>
          <p:spPr bwMode="auto">
            <a:xfrm>
              <a:off x="3033" y="3411"/>
              <a:ext cx="6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position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54" name="Text Box 12"/>
            <p:cNvSpPr txBox="1">
              <a:spLocks noChangeArrowheads="1"/>
            </p:cNvSpPr>
            <p:nvPr/>
          </p:nvSpPr>
          <p:spPr bwMode="auto">
            <a:xfrm>
              <a:off x="3009" y="2874"/>
              <a:ext cx="75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Student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55" name="Rectangle 13"/>
            <p:cNvSpPr>
              <a:spLocks noChangeArrowheads="1"/>
            </p:cNvSpPr>
            <p:nvPr/>
          </p:nvSpPr>
          <p:spPr bwMode="auto">
            <a:xfrm>
              <a:off x="3033" y="3059"/>
              <a:ext cx="651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name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438900" y="3260725"/>
            <a:ext cx="1236663" cy="1768475"/>
            <a:chOff x="4056" y="2624"/>
            <a:chExt cx="779" cy="1114"/>
          </a:xfrm>
        </p:grpSpPr>
        <p:sp>
          <p:nvSpPr>
            <p:cNvPr id="93246" name="Rectangle 15"/>
            <p:cNvSpPr>
              <a:spLocks noChangeArrowheads="1"/>
            </p:cNvSpPr>
            <p:nvPr/>
          </p:nvSpPr>
          <p:spPr bwMode="auto">
            <a:xfrm>
              <a:off x="4101" y="2810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student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47" name="Rectangle 16"/>
            <p:cNvSpPr>
              <a:spLocks noChangeArrowheads="1"/>
            </p:cNvSpPr>
            <p:nvPr/>
          </p:nvSpPr>
          <p:spPr bwMode="auto">
            <a:xfrm>
              <a:off x="4101" y="2996"/>
              <a:ext cx="557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course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48" name="Rectangle 17"/>
            <p:cNvSpPr>
              <a:spLocks noChangeArrowheads="1"/>
            </p:cNvSpPr>
            <p:nvPr/>
          </p:nvSpPr>
          <p:spPr bwMode="auto">
            <a:xfrm>
              <a:off x="4101" y="3182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semester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49" name="Rectangle 18"/>
            <p:cNvSpPr>
              <a:spLocks noChangeArrowheads="1"/>
            </p:cNvSpPr>
            <p:nvPr/>
          </p:nvSpPr>
          <p:spPr bwMode="auto">
            <a:xfrm>
              <a:off x="4101" y="3367"/>
              <a:ext cx="557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unit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50" name="Text Box 19"/>
            <p:cNvSpPr txBox="1">
              <a:spLocks noChangeArrowheads="1"/>
            </p:cNvSpPr>
            <p:nvPr/>
          </p:nvSpPr>
          <p:spPr bwMode="auto">
            <a:xfrm>
              <a:off x="4056" y="2624"/>
              <a:ext cx="77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Register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51" name="Rectangle 20"/>
            <p:cNvSpPr>
              <a:spLocks noChangeArrowheads="1"/>
            </p:cNvSpPr>
            <p:nvPr/>
          </p:nvSpPr>
          <p:spPr bwMode="auto">
            <a:xfrm>
              <a:off x="4101" y="3553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grade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776788" y="2170113"/>
            <a:ext cx="1055687" cy="1179512"/>
            <a:chOff x="3009" y="1849"/>
            <a:chExt cx="665" cy="743"/>
          </a:xfrm>
        </p:grpSpPr>
        <p:sp>
          <p:nvSpPr>
            <p:cNvPr id="93242" name="Rectangle 22"/>
            <p:cNvSpPr>
              <a:spLocks noChangeArrowheads="1"/>
            </p:cNvSpPr>
            <p:nvPr/>
          </p:nvSpPr>
          <p:spPr bwMode="auto">
            <a:xfrm>
              <a:off x="3023" y="2035"/>
              <a:ext cx="6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professor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43" name="Rectangle 23"/>
            <p:cNvSpPr>
              <a:spLocks noChangeArrowheads="1"/>
            </p:cNvSpPr>
            <p:nvPr/>
          </p:nvSpPr>
          <p:spPr bwMode="auto">
            <a:xfrm>
              <a:off x="3023" y="2221"/>
              <a:ext cx="651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student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44" name="Rectangle 24"/>
            <p:cNvSpPr>
              <a:spLocks noChangeArrowheads="1"/>
            </p:cNvSpPr>
            <p:nvPr/>
          </p:nvSpPr>
          <p:spPr bwMode="auto">
            <a:xfrm>
              <a:off x="3023" y="2407"/>
              <a:ext cx="6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degree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45" name="Text Box 25"/>
            <p:cNvSpPr txBox="1">
              <a:spLocks noChangeArrowheads="1"/>
            </p:cNvSpPr>
            <p:nvPr/>
          </p:nvSpPr>
          <p:spPr bwMode="auto">
            <a:xfrm>
              <a:off x="3009" y="1849"/>
              <a:ext cx="65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Advise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93193" name="AutoShape 26"/>
          <p:cNvCxnSpPr>
            <a:cxnSpLocks noChangeShapeType="1"/>
            <a:stCxn id="93256" idx="1"/>
            <a:endCxn id="93242" idx="1"/>
          </p:cNvCxnSpPr>
          <p:nvPr/>
        </p:nvCxnSpPr>
        <p:spPr bwMode="auto">
          <a:xfrm rot="10800000" flipH="1" flipV="1">
            <a:off x="4799013" y="1347788"/>
            <a:ext cx="1587" cy="1265237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4" name="AutoShape 27"/>
          <p:cNvCxnSpPr>
            <a:cxnSpLocks noChangeShapeType="1"/>
            <a:stCxn id="93256" idx="3"/>
            <a:endCxn id="93222" idx="1"/>
          </p:cNvCxnSpPr>
          <p:nvPr/>
        </p:nvCxnSpPr>
        <p:spPr bwMode="auto">
          <a:xfrm>
            <a:off x="5832475" y="1347788"/>
            <a:ext cx="685800" cy="258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314700" y="904875"/>
            <a:ext cx="1031875" cy="885825"/>
            <a:chOff x="2088" y="810"/>
            <a:chExt cx="650" cy="558"/>
          </a:xfrm>
        </p:grpSpPr>
        <p:sp>
          <p:nvSpPr>
            <p:cNvPr id="93239" name="Rectangle 29"/>
            <p:cNvSpPr>
              <a:spLocks noChangeArrowheads="1"/>
            </p:cNvSpPr>
            <p:nvPr/>
          </p:nvSpPr>
          <p:spPr bwMode="auto">
            <a:xfrm>
              <a:off x="2088" y="997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person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40" name="Rectangle 30"/>
            <p:cNvSpPr>
              <a:spLocks noChangeArrowheads="1"/>
            </p:cNvSpPr>
            <p:nvPr/>
          </p:nvSpPr>
          <p:spPr bwMode="auto">
            <a:xfrm>
              <a:off x="2088" y="1182"/>
              <a:ext cx="557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group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41" name="Text Box 31"/>
            <p:cNvSpPr txBox="1">
              <a:spLocks noChangeArrowheads="1"/>
            </p:cNvSpPr>
            <p:nvPr/>
          </p:nvSpPr>
          <p:spPr bwMode="auto">
            <a:xfrm>
              <a:off x="2088" y="810"/>
              <a:ext cx="6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Work-In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93196" name="AutoShape 32"/>
          <p:cNvCxnSpPr>
            <a:cxnSpLocks noChangeShapeType="1"/>
            <a:stCxn id="93256" idx="1"/>
            <a:endCxn id="93239" idx="3"/>
          </p:cNvCxnSpPr>
          <p:nvPr/>
        </p:nvCxnSpPr>
        <p:spPr bwMode="auto">
          <a:xfrm rot="10800000" flipV="1">
            <a:off x="4198938" y="1347788"/>
            <a:ext cx="600075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238500" y="2290763"/>
            <a:ext cx="960438" cy="885825"/>
            <a:chOff x="2040" y="1925"/>
            <a:chExt cx="605" cy="558"/>
          </a:xfrm>
        </p:grpSpPr>
        <p:sp>
          <p:nvSpPr>
            <p:cNvPr id="93236" name="Rectangle 34"/>
            <p:cNvSpPr>
              <a:spLocks noChangeArrowheads="1"/>
            </p:cNvSpPr>
            <p:nvPr/>
          </p:nvSpPr>
          <p:spPr bwMode="auto">
            <a:xfrm>
              <a:off x="2088" y="2112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name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37" name="Text Box 35"/>
            <p:cNvSpPr txBox="1">
              <a:spLocks noChangeArrowheads="1"/>
            </p:cNvSpPr>
            <p:nvPr/>
          </p:nvSpPr>
          <p:spPr bwMode="auto">
            <a:xfrm>
              <a:off x="2040" y="1925"/>
              <a:ext cx="55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Group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38" name="Rectangle 36"/>
            <p:cNvSpPr>
              <a:spLocks noChangeArrowheads="1"/>
            </p:cNvSpPr>
            <p:nvPr/>
          </p:nvSpPr>
          <p:spPr bwMode="auto">
            <a:xfrm>
              <a:off x="2088" y="2297"/>
              <a:ext cx="557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area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93198" name="AutoShape 37"/>
          <p:cNvCxnSpPr>
            <a:cxnSpLocks noChangeShapeType="1"/>
            <a:stCxn id="93255" idx="1"/>
            <a:endCxn id="93243" idx="1"/>
          </p:cNvCxnSpPr>
          <p:nvPr/>
        </p:nvCxnSpPr>
        <p:spPr bwMode="auto">
          <a:xfrm rot="10800000">
            <a:off x="4799013" y="2908300"/>
            <a:ext cx="15875" cy="1281113"/>
          </a:xfrm>
          <a:prstGeom prst="bentConnector3">
            <a:avLst>
              <a:gd name="adj1" fmla="val 15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9" name="AutoShape 38"/>
          <p:cNvCxnSpPr>
            <a:cxnSpLocks noChangeShapeType="1"/>
            <a:stCxn id="93255" idx="1"/>
            <a:endCxn id="93239" idx="3"/>
          </p:cNvCxnSpPr>
          <p:nvPr/>
        </p:nvCxnSpPr>
        <p:spPr bwMode="auto">
          <a:xfrm rot="10800000">
            <a:off x="4198938" y="1349375"/>
            <a:ext cx="615950" cy="28400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0" name="AutoShape 39"/>
          <p:cNvCxnSpPr>
            <a:cxnSpLocks noChangeShapeType="1"/>
            <a:stCxn id="93236" idx="1"/>
            <a:endCxn id="93240" idx="1"/>
          </p:cNvCxnSpPr>
          <p:nvPr/>
        </p:nvCxnSpPr>
        <p:spPr bwMode="auto">
          <a:xfrm rot="10800000" flipH="1">
            <a:off x="3314700" y="1643063"/>
            <a:ext cx="1588" cy="10922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1" name="AutoShape 40"/>
          <p:cNvCxnSpPr>
            <a:cxnSpLocks noChangeShapeType="1"/>
            <a:stCxn id="93255" idx="3"/>
            <a:endCxn id="93246" idx="1"/>
          </p:cNvCxnSpPr>
          <p:nvPr/>
        </p:nvCxnSpPr>
        <p:spPr bwMode="auto">
          <a:xfrm flipV="1">
            <a:off x="5848350" y="3703638"/>
            <a:ext cx="661988" cy="485775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2" name="AutoShape 41"/>
          <p:cNvCxnSpPr>
            <a:cxnSpLocks noChangeShapeType="1"/>
            <a:stCxn id="93221" idx="3"/>
            <a:endCxn id="93247" idx="3"/>
          </p:cNvCxnSpPr>
          <p:nvPr/>
        </p:nvCxnSpPr>
        <p:spPr bwMode="auto">
          <a:xfrm flipH="1">
            <a:off x="7394575" y="1311275"/>
            <a:ext cx="9525" cy="2687638"/>
          </a:xfrm>
          <a:prstGeom prst="bentConnector3">
            <a:avLst>
              <a:gd name="adj1" fmla="val -240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3" name="AutoShape 42"/>
          <p:cNvCxnSpPr>
            <a:cxnSpLocks noChangeShapeType="1"/>
            <a:stCxn id="93222" idx="3"/>
            <a:endCxn id="93248" idx="3"/>
          </p:cNvCxnSpPr>
          <p:nvPr/>
        </p:nvCxnSpPr>
        <p:spPr bwMode="auto">
          <a:xfrm flipH="1">
            <a:off x="7394575" y="1606550"/>
            <a:ext cx="9525" cy="2687638"/>
          </a:xfrm>
          <a:prstGeom prst="bentConnector3">
            <a:avLst>
              <a:gd name="adj1" fmla="val -240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4" name="AutoShape 43"/>
          <p:cNvCxnSpPr>
            <a:cxnSpLocks noChangeShapeType="1"/>
            <a:stCxn id="93221" idx="3"/>
            <a:endCxn id="93225" idx="1"/>
          </p:cNvCxnSpPr>
          <p:nvPr/>
        </p:nvCxnSpPr>
        <p:spPr bwMode="auto">
          <a:xfrm>
            <a:off x="7404100" y="1311275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3205" name="Group 44"/>
          <p:cNvGrpSpPr>
            <a:grpSpLocks/>
          </p:cNvGrpSpPr>
          <p:nvPr/>
        </p:nvGrpSpPr>
        <p:grpSpPr bwMode="auto">
          <a:xfrm>
            <a:off x="7886700" y="2173288"/>
            <a:ext cx="1181100" cy="1179512"/>
            <a:chOff x="4968" y="1674"/>
            <a:chExt cx="744" cy="743"/>
          </a:xfrm>
        </p:grpSpPr>
        <p:sp>
          <p:nvSpPr>
            <p:cNvPr id="93232" name="Rectangle 45"/>
            <p:cNvSpPr>
              <a:spLocks noChangeArrowheads="1"/>
            </p:cNvSpPr>
            <p:nvPr/>
          </p:nvSpPr>
          <p:spPr bwMode="auto">
            <a:xfrm>
              <a:off x="5061" y="2046"/>
              <a:ext cx="558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year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33" name="Rectangle 46"/>
            <p:cNvSpPr>
              <a:spLocks noChangeArrowheads="1"/>
            </p:cNvSpPr>
            <p:nvPr/>
          </p:nvSpPr>
          <p:spPr bwMode="auto">
            <a:xfrm>
              <a:off x="5061" y="2232"/>
              <a:ext cx="558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conf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34" name="Text Box 47"/>
            <p:cNvSpPr txBox="1">
              <a:spLocks noChangeArrowheads="1"/>
            </p:cNvSpPr>
            <p:nvPr/>
          </p:nvSpPr>
          <p:spPr bwMode="auto">
            <a:xfrm>
              <a:off x="4968" y="1674"/>
              <a:ext cx="74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Publication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35" name="Rectangle 48"/>
            <p:cNvSpPr>
              <a:spLocks noChangeArrowheads="1"/>
            </p:cNvSpPr>
            <p:nvPr/>
          </p:nvSpPr>
          <p:spPr bwMode="auto">
            <a:xfrm>
              <a:off x="5061" y="1860"/>
              <a:ext cx="558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title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6472238" y="2278063"/>
            <a:ext cx="1033462" cy="885825"/>
            <a:chOff x="4077" y="1740"/>
            <a:chExt cx="651" cy="558"/>
          </a:xfrm>
        </p:grpSpPr>
        <p:sp>
          <p:nvSpPr>
            <p:cNvPr id="93229" name="Rectangle 50"/>
            <p:cNvSpPr>
              <a:spLocks noChangeArrowheads="1"/>
            </p:cNvSpPr>
            <p:nvPr/>
          </p:nvSpPr>
          <p:spPr bwMode="auto">
            <a:xfrm>
              <a:off x="4077" y="2112"/>
              <a:ext cx="651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title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30" name="Text Box 51"/>
            <p:cNvSpPr txBox="1">
              <a:spLocks noChangeArrowheads="1"/>
            </p:cNvSpPr>
            <p:nvPr/>
          </p:nvSpPr>
          <p:spPr bwMode="auto">
            <a:xfrm>
              <a:off x="4077" y="1740"/>
              <a:ext cx="55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Publish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31" name="Rectangle 52"/>
            <p:cNvSpPr>
              <a:spLocks noChangeArrowheads="1"/>
            </p:cNvSpPr>
            <p:nvPr/>
          </p:nvSpPr>
          <p:spPr bwMode="auto">
            <a:xfrm>
              <a:off x="4077" y="1919"/>
              <a:ext cx="651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author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93207" name="AutoShape 53"/>
          <p:cNvCxnSpPr>
            <a:cxnSpLocks noChangeShapeType="1"/>
            <a:stCxn id="93235" idx="1"/>
            <a:endCxn id="93229" idx="3"/>
          </p:cNvCxnSpPr>
          <p:nvPr/>
        </p:nvCxnSpPr>
        <p:spPr bwMode="auto">
          <a:xfrm rot="10800000" flipV="1">
            <a:off x="7505700" y="2616200"/>
            <a:ext cx="528638" cy="400050"/>
          </a:xfrm>
          <a:prstGeom prst="bentConnector3">
            <a:avLst>
              <a:gd name="adj1" fmla="val 49852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8" name="AutoShape 54"/>
          <p:cNvCxnSpPr>
            <a:cxnSpLocks noChangeShapeType="1"/>
            <a:stCxn id="93255" idx="3"/>
            <a:endCxn id="93231" idx="1"/>
          </p:cNvCxnSpPr>
          <p:nvPr/>
        </p:nvCxnSpPr>
        <p:spPr bwMode="auto">
          <a:xfrm flipV="1">
            <a:off x="5848350" y="2719388"/>
            <a:ext cx="623888" cy="147002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9" name="AutoShape 55"/>
          <p:cNvCxnSpPr>
            <a:cxnSpLocks noChangeShapeType="1"/>
            <a:stCxn id="93256" idx="3"/>
            <a:endCxn id="93231" idx="1"/>
          </p:cNvCxnSpPr>
          <p:nvPr/>
        </p:nvCxnSpPr>
        <p:spPr bwMode="auto">
          <a:xfrm>
            <a:off x="5832475" y="1347788"/>
            <a:ext cx="639763" cy="137160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210" name="Rectangle 56"/>
          <p:cNvSpPr>
            <a:spLocks noChangeArrowheads="1"/>
          </p:cNvSpPr>
          <p:nvPr/>
        </p:nvSpPr>
        <p:spPr bwMode="auto">
          <a:xfrm>
            <a:off x="4686300" y="3748088"/>
            <a:ext cx="1219200" cy="1219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211" name="Text Box 57"/>
          <p:cNvSpPr txBox="1">
            <a:spLocks noChangeArrowheads="1"/>
          </p:cNvSpPr>
          <p:nvPr/>
        </p:nvSpPr>
        <p:spPr bwMode="auto">
          <a:xfrm>
            <a:off x="3200400" y="43434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" b="1" i="1">
                <a:latin typeface="Arial" panose="020B0604020202020204" pitchFamily="34" charset="0"/>
                <a:ea typeface="SimSun" panose="02010600030101010101" pitchFamily="2" charset="-122"/>
              </a:rPr>
              <a:t>Target of clustering</a:t>
            </a:r>
          </a:p>
        </p:txBody>
      </p:sp>
      <p:sp>
        <p:nvSpPr>
          <p:cNvPr id="93212" name="Rectangle 58"/>
          <p:cNvSpPr>
            <a:spLocks noChangeArrowheads="1"/>
          </p:cNvSpPr>
          <p:nvPr/>
        </p:nvSpPr>
        <p:spPr bwMode="auto">
          <a:xfrm>
            <a:off x="3200400" y="2806700"/>
            <a:ext cx="1066800" cy="4572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213" name="Text Box 59"/>
          <p:cNvSpPr txBox="1">
            <a:spLocks noChangeArrowheads="1"/>
          </p:cNvSpPr>
          <p:nvPr/>
        </p:nvSpPr>
        <p:spPr bwMode="auto">
          <a:xfrm>
            <a:off x="3124200" y="3367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" b="1" i="1">
                <a:latin typeface="Arial" panose="020B0604020202020204" pitchFamily="34" charset="0"/>
                <a:ea typeface="SimSun" panose="02010600030101010101" pitchFamily="2" charset="-122"/>
              </a:rPr>
              <a:t>User hint</a:t>
            </a:r>
          </a:p>
        </p:txBody>
      </p:sp>
      <p:grpSp>
        <p:nvGrpSpPr>
          <p:cNvPr id="93214" name="Group 60"/>
          <p:cNvGrpSpPr>
            <a:grpSpLocks/>
          </p:cNvGrpSpPr>
          <p:nvPr/>
        </p:nvGrpSpPr>
        <p:grpSpPr bwMode="auto">
          <a:xfrm>
            <a:off x="8001000" y="838200"/>
            <a:ext cx="1031875" cy="1209675"/>
            <a:chOff x="5040" y="768"/>
            <a:chExt cx="650" cy="762"/>
          </a:xfrm>
        </p:grpSpPr>
        <p:sp>
          <p:nvSpPr>
            <p:cNvPr id="93225" name="Rectangle 61"/>
            <p:cNvSpPr>
              <a:spLocks noChangeArrowheads="1"/>
            </p:cNvSpPr>
            <p:nvPr/>
          </p:nvSpPr>
          <p:spPr bwMode="auto">
            <a:xfrm>
              <a:off x="5086" y="973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course-id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26" name="Rectangle 62"/>
            <p:cNvSpPr>
              <a:spLocks noChangeArrowheads="1"/>
            </p:cNvSpPr>
            <p:nvPr/>
          </p:nvSpPr>
          <p:spPr bwMode="auto">
            <a:xfrm>
              <a:off x="5086" y="1159"/>
              <a:ext cx="557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name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27" name="Rectangle 63"/>
            <p:cNvSpPr>
              <a:spLocks noChangeArrowheads="1"/>
            </p:cNvSpPr>
            <p:nvPr/>
          </p:nvSpPr>
          <p:spPr bwMode="auto">
            <a:xfrm>
              <a:off x="5086" y="1344"/>
              <a:ext cx="557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area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28" name="Text Box 64"/>
            <p:cNvSpPr txBox="1">
              <a:spLocks noChangeArrowheads="1"/>
            </p:cNvSpPr>
            <p:nvPr/>
          </p:nvSpPr>
          <p:spPr bwMode="auto">
            <a:xfrm>
              <a:off x="5040" y="768"/>
              <a:ext cx="6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Course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93215" name="Group 65"/>
          <p:cNvGrpSpPr>
            <a:grpSpLocks/>
          </p:cNvGrpSpPr>
          <p:nvPr/>
        </p:nvGrpSpPr>
        <p:grpSpPr bwMode="auto">
          <a:xfrm>
            <a:off x="6400800" y="868363"/>
            <a:ext cx="1447800" cy="1179512"/>
            <a:chOff x="4032" y="787"/>
            <a:chExt cx="912" cy="743"/>
          </a:xfrm>
        </p:grpSpPr>
        <p:sp>
          <p:nvSpPr>
            <p:cNvPr id="93221" name="Rectangle 66"/>
            <p:cNvSpPr>
              <a:spLocks noChangeArrowheads="1"/>
            </p:cNvSpPr>
            <p:nvPr/>
          </p:nvSpPr>
          <p:spPr bwMode="auto">
            <a:xfrm>
              <a:off x="4106" y="973"/>
              <a:ext cx="558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course</a:t>
              </a:r>
              <a:endParaRPr lang="en-US" altLang="en-US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222" name="Rectangle 67"/>
            <p:cNvSpPr>
              <a:spLocks noChangeArrowheads="1"/>
            </p:cNvSpPr>
            <p:nvPr/>
          </p:nvSpPr>
          <p:spPr bwMode="auto">
            <a:xfrm>
              <a:off x="4106" y="1159"/>
              <a:ext cx="558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semester</a:t>
              </a:r>
            </a:p>
            <a:p>
              <a:pPr algn="l" eaLnBrk="1" hangingPunct="1"/>
              <a:endParaRPr lang="en-US" altLang="en-US" sz="18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3223" name="Rectangle 68"/>
            <p:cNvSpPr>
              <a:spLocks noChangeArrowheads="1"/>
            </p:cNvSpPr>
            <p:nvPr/>
          </p:nvSpPr>
          <p:spPr bwMode="auto">
            <a:xfrm>
              <a:off x="4106" y="1344"/>
              <a:ext cx="558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latin typeface="Times New Roman" panose="02020603050405020304" pitchFamily="18" charset="0"/>
                  <a:ea typeface="SimSun" panose="02010600030101010101" pitchFamily="2" charset="-122"/>
                </a:rPr>
                <a:t>instructor</a:t>
              </a:r>
            </a:p>
            <a:p>
              <a:pPr algn="l" eaLnBrk="1" hangingPunct="1"/>
              <a:endParaRPr lang="en-US" altLang="en-US" sz="18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3224" name="Text Box 69"/>
            <p:cNvSpPr txBox="1">
              <a:spLocks noChangeArrowheads="1"/>
            </p:cNvSpPr>
            <p:nvPr/>
          </p:nvSpPr>
          <p:spPr bwMode="auto">
            <a:xfrm>
              <a:off x="4032" y="787"/>
              <a:ext cx="91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27432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Open-course</a:t>
              </a:r>
              <a:endParaRPr lang="en-US" altLang="en-US" sz="1600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1941574" name="Rectangle 70"/>
          <p:cNvSpPr>
            <a:spLocks noChangeArrowheads="1"/>
          </p:cNvSpPr>
          <p:nvPr/>
        </p:nvSpPr>
        <p:spPr bwMode="auto">
          <a:xfrm>
            <a:off x="4648200" y="2359025"/>
            <a:ext cx="1295400" cy="457200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1575" name="Oval 71"/>
          <p:cNvSpPr>
            <a:spLocks noChangeArrowheads="1"/>
          </p:cNvSpPr>
          <p:nvPr/>
        </p:nvSpPr>
        <p:spPr bwMode="auto">
          <a:xfrm>
            <a:off x="5638800" y="2740025"/>
            <a:ext cx="381000" cy="381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941576" name="Rectangle 72"/>
          <p:cNvSpPr>
            <a:spLocks noChangeArrowheads="1"/>
          </p:cNvSpPr>
          <p:nvPr/>
        </p:nvSpPr>
        <p:spPr bwMode="auto">
          <a:xfrm>
            <a:off x="3276600" y="1447800"/>
            <a:ext cx="990600" cy="457200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1577" name="Oval 73"/>
          <p:cNvSpPr>
            <a:spLocks noChangeArrowheads="1"/>
          </p:cNvSpPr>
          <p:nvPr/>
        </p:nvSpPr>
        <p:spPr bwMode="auto">
          <a:xfrm>
            <a:off x="4038600" y="1676400"/>
            <a:ext cx="381000" cy="381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941578" name="Rectangle 74"/>
          <p:cNvSpPr>
            <a:spLocks noChangeArrowheads="1"/>
          </p:cNvSpPr>
          <p:nvPr/>
        </p:nvSpPr>
        <p:spPr bwMode="auto">
          <a:xfrm>
            <a:off x="152400" y="5105400"/>
            <a:ext cx="8686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Tuple ID propagation is used to create multi-relational features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IDs of target tuples can be propagated along any join path, from which we can find tuples joinable with each target tuple</a:t>
            </a:r>
          </a:p>
        </p:txBody>
      </p:sp>
    </p:spTree>
    <p:extLst>
      <p:ext uri="{BB962C8B-B14F-4D97-AF65-F5344CB8AC3E}">
        <p14:creationId xmlns:p14="http://schemas.microsoft.com/office/powerpoint/2010/main" val="198220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4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4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4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1574" grpId="0" animBg="1"/>
      <p:bldP spid="1941575" grpId="0" animBg="1"/>
      <p:bldP spid="1941576" grpId="0" animBg="1"/>
      <p:bldP spid="1941577" grpId="0" animBg="1"/>
      <p:bldP spid="194157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685C50E-61DA-456A-8BC1-493AD5285863}" type="slidenum">
              <a:rPr lang="en-US" altLang="en-US" sz="1200"/>
              <a:pPr algn="r" eaLnBrk="1" hangingPunct="1"/>
              <a:t>45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04800"/>
            <a:ext cx="88392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Clustering with Multi-Relational Features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Given a set of </a:t>
            </a:r>
            <a:r>
              <a:rPr lang="en-US" altLang="en-US" sz="2400" i="1" smtClean="0"/>
              <a:t>L</a:t>
            </a:r>
            <a:r>
              <a:rPr lang="en-US" altLang="en-US" sz="2400" smtClean="0"/>
              <a:t> pertinent features  </a:t>
            </a:r>
            <a:r>
              <a:rPr lang="en-US" altLang="en-US" sz="2400" i="1" smtClean="0"/>
              <a:t>f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, …, </a:t>
            </a:r>
            <a:r>
              <a:rPr lang="en-US" altLang="en-US" sz="2400" i="1" smtClean="0"/>
              <a:t>f</a:t>
            </a:r>
            <a:r>
              <a:rPr lang="en-US" altLang="en-US" sz="2400" i="1" baseline="-25000" smtClean="0"/>
              <a:t>L</a:t>
            </a:r>
            <a:r>
              <a:rPr lang="en-US" altLang="en-US" sz="2400" smtClean="0"/>
              <a:t>, similarity between two tuples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smtClean="0"/>
          </a:p>
          <a:p>
            <a:pPr lvl="1" eaLnBrk="1" hangingPunct="1">
              <a:lnSpc>
                <a:spcPct val="110000"/>
              </a:lnSpc>
            </a:pPr>
            <a:endParaRPr lang="en-US" altLang="en-US" sz="240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Weight of a feature is determined in feature search by its similarity with other pertinent features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Clustering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CLARANS [Ng &amp; Han 94], a scalable clustering algorithm for non-Euclidean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K-means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Agglomerative hierarchical clustering</a:t>
            </a:r>
          </a:p>
        </p:txBody>
      </p:sp>
      <p:graphicFrame>
        <p:nvGraphicFramePr>
          <p:cNvPr id="94213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035175" y="2133600"/>
          <a:ext cx="55086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2" name="Equation" r:id="rId4" imgW="2235200" imgH="431800" progId="Equation.3">
                  <p:embed/>
                </p:oleObj>
              </mc:Choice>
              <mc:Fallback>
                <p:oleObj name="Equation" r:id="rId4" imgW="2235200" imgH="431800" progId="Equation.3">
                  <p:embed/>
                  <p:pic>
                    <p:nvPicPr>
                      <p:cNvPr id="942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133600"/>
                        <a:ext cx="55086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72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F9E568D-80F5-46AA-B5FE-A84039781FC0}" type="slidenum">
              <a:rPr lang="en-US" altLang="en-US" sz="1200"/>
              <a:pPr algn="r" eaLnBrk="1" hangingPunct="1"/>
              <a:t>46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04800"/>
            <a:ext cx="88392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Experiments: Compare CrossClus with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534400" cy="5257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Baseline: Only use the user specified feature</a:t>
            </a:r>
          </a:p>
          <a:p>
            <a:pPr eaLnBrk="1" hangingPunct="1"/>
            <a:r>
              <a:rPr lang="en-US" altLang="en-US" sz="2400" smtClean="0"/>
              <a:t>PROCLUS [Aggarwal, et al. 99]:  a state-of-the-art subspace clustering algorithm</a:t>
            </a:r>
          </a:p>
          <a:p>
            <a:pPr lvl="1" eaLnBrk="1" hangingPunct="1"/>
            <a:r>
              <a:rPr lang="en-US" altLang="en-US" sz="2400" smtClean="0"/>
              <a:t>Use a subset of features for each cluster</a:t>
            </a:r>
          </a:p>
          <a:p>
            <a:pPr lvl="1" eaLnBrk="1" hangingPunct="1"/>
            <a:r>
              <a:rPr lang="en-US" altLang="en-US" sz="2400" smtClean="0"/>
              <a:t>We convert relational database to a table by propositionalization</a:t>
            </a:r>
          </a:p>
          <a:p>
            <a:pPr lvl="1" eaLnBrk="1" hangingPunct="1"/>
            <a:r>
              <a:rPr lang="en-US" altLang="en-US" sz="2400" smtClean="0"/>
              <a:t>User-specified feature is forced to be used in every cluster</a:t>
            </a:r>
          </a:p>
          <a:p>
            <a:pPr eaLnBrk="1" hangingPunct="1"/>
            <a:r>
              <a:rPr lang="en-US" altLang="en-US" sz="2400" smtClean="0"/>
              <a:t>RDBC [Kirsten and Wrobel’00]</a:t>
            </a:r>
          </a:p>
          <a:p>
            <a:pPr lvl="1" eaLnBrk="1" hangingPunct="1"/>
            <a:r>
              <a:rPr lang="en-US" altLang="en-US" sz="2400" smtClean="0"/>
              <a:t>A representative ILP clustering algorithm</a:t>
            </a:r>
          </a:p>
          <a:p>
            <a:pPr lvl="1" eaLnBrk="1" hangingPunct="1"/>
            <a:r>
              <a:rPr lang="en-US" altLang="en-US" sz="2400" smtClean="0"/>
              <a:t>Use neighbor information of objects for clustering</a:t>
            </a:r>
          </a:p>
          <a:p>
            <a:pPr lvl="1" eaLnBrk="1" hangingPunct="1"/>
            <a:r>
              <a:rPr lang="en-US" altLang="en-US" sz="2400" smtClean="0"/>
              <a:t>User-specified feature is forced to be used</a:t>
            </a:r>
          </a:p>
        </p:txBody>
      </p:sp>
    </p:spTree>
    <p:extLst>
      <p:ext uri="{BB962C8B-B14F-4D97-AF65-F5344CB8AC3E}">
        <p14:creationId xmlns:p14="http://schemas.microsoft.com/office/powerpoint/2010/main" val="205056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37FD1C1-6ADE-4322-B090-49BB47B8C275}" type="slidenum">
              <a:rPr lang="en-US" altLang="en-US" sz="1200"/>
              <a:pPr algn="r" eaLnBrk="1" hangingPunct="1"/>
              <a:t>47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 of Clustering Accuracy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Accuracy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Measured by manually labeled data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mtClean="0"/>
              <a:t>We manually assign tuples into clusters according to their properties (e.g., professors in different research areas)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Accuracy of clustering: Percentage of pairs of tuples in the same cluster that share common label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mtClean="0"/>
              <a:t>This measure favors many small clusters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mtClean="0"/>
              <a:t>We let each approach generate the same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154936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05A86E5-3947-4E01-A329-3BEA4D11A96A}" type="slidenum">
              <a:rPr lang="en-US" altLang="en-US" sz="1200"/>
              <a:pPr algn="r" eaLnBrk="1" hangingPunct="1"/>
              <a:t>48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DBLP Dataset</a:t>
            </a:r>
          </a:p>
        </p:txBody>
      </p:sp>
      <p:graphicFrame>
        <p:nvGraphicFramePr>
          <p:cNvPr id="97284" name="Object 3"/>
          <p:cNvGraphicFramePr>
            <a:graphicFrameLocks noChangeAspect="1"/>
          </p:cNvGraphicFramePr>
          <p:nvPr>
            <p:ph idx="4294967295"/>
          </p:nvPr>
        </p:nvGraphicFramePr>
        <p:xfrm>
          <a:off x="0" y="762000"/>
          <a:ext cx="9096375" cy="582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6" name="Chart" r:id="rId4" imgW="8677275" imgH="5553075" progId="Excel.Chart.8">
                  <p:embed/>
                </p:oleObj>
              </mc:Choice>
              <mc:Fallback>
                <p:oleObj name="Chart" r:id="rId4" imgW="8677275" imgH="5553075" progId="Excel.Chart.8">
                  <p:embed/>
                  <p:pic>
                    <p:nvPicPr>
                      <p:cNvPr id="972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0"/>
                        <a:ext cx="9096375" cy="582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93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4AD494-2023-458A-8320-2BDE13DB6F2E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638800" cy="7810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References (I)</a:t>
            </a:r>
            <a:endParaRPr lang="en-US" altLang="en-US" sz="3200" b="1" u="sng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R. Agrawal, J. Gehrke, D. Gunopulos, and P. Raghavan. Automatic subspace clustering of high dimensional data for data mining applications. </a:t>
            </a:r>
            <a:r>
              <a:rPr lang="en-US" altLang="en-US" sz="1400" i="1" smtClean="0"/>
              <a:t>SIGMOD’98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C. C. Aggarwal, C. Procopiuc, J. Wolf, P. S. Yu, and J.-S. Park. Fast algorithms for projected clustering. </a:t>
            </a:r>
            <a:r>
              <a:rPr lang="en-US" altLang="en-US" sz="1400" i="1" smtClean="0"/>
              <a:t>SIGMOD’99</a:t>
            </a:r>
            <a:endParaRPr lang="en-US" altLang="en-US" sz="1400" smtClean="0"/>
          </a:p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S. Arora, S. Rao, and U. Vazirani. Expander flows, geometric embeddings and graph partitioning. </a:t>
            </a:r>
            <a:r>
              <a:rPr lang="en-US" altLang="en-US" sz="1400" i="1" smtClean="0"/>
              <a:t>J. ACM</a:t>
            </a:r>
            <a:r>
              <a:rPr lang="en-US" altLang="en-US" sz="1400" smtClean="0"/>
              <a:t>, 56:5:1–5:37, 2009.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J. C. Bezdek. </a:t>
            </a:r>
            <a:r>
              <a:rPr lang="en-US" altLang="en-US" sz="1400" i="1" smtClean="0"/>
              <a:t>Pattern Recognition with Fuzzy Objective Function Algorithms</a:t>
            </a:r>
            <a:r>
              <a:rPr lang="en-US" altLang="en-US" sz="1400" smtClean="0"/>
              <a:t>. Plenum Press, 1981.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K. S. Beyer, J. Goldstein, R. Ramakrishnan, and U. Shaft. When is ”nearest neighbor” meaningful? </a:t>
            </a:r>
            <a:r>
              <a:rPr lang="en-US" altLang="en-US" sz="1400" i="1" smtClean="0"/>
              <a:t>ICDT’99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Y. Cheng and G. Church. Biclustering of expression data. </a:t>
            </a:r>
            <a:r>
              <a:rPr lang="en-US" altLang="en-US" sz="1400" i="1" smtClean="0"/>
              <a:t>ISMB’00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I. Davidson and S. S. Ravi. Clustering with constraints: Feasibility issues and the k-means algorithm. </a:t>
            </a:r>
            <a:r>
              <a:rPr lang="en-US" altLang="en-US" sz="1400" i="1" smtClean="0"/>
              <a:t>SDM’05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I. Davidson, K. L. Wagstaff, and S. Basu. Measuring constraint-set utility for partitional clustering algorithms. </a:t>
            </a:r>
            <a:r>
              <a:rPr lang="en-US" altLang="en-US" sz="1400" i="1" smtClean="0"/>
              <a:t>PKDD’06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C. Fraley and A. E. Raftery. Model-based clustering, discriminant analysis, and density estimation. </a:t>
            </a:r>
            <a:r>
              <a:rPr lang="en-US" altLang="en-US" sz="1400" i="1" smtClean="0"/>
              <a:t>J. American Stat. Assoc.</a:t>
            </a:r>
            <a:r>
              <a:rPr lang="en-US" altLang="en-US" sz="1400" smtClean="0"/>
              <a:t>, 97:611–631, 2002.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F. H¨oppner, F. Klawonn, R. Kruse, and T. Runkler. </a:t>
            </a:r>
            <a:r>
              <a:rPr lang="en-US" altLang="en-US" sz="1400" i="1" smtClean="0"/>
              <a:t>Fuzzy Cluster Analysis: Methods for Classification, Data Analysis and Image Recognition</a:t>
            </a:r>
            <a:r>
              <a:rPr lang="en-US" altLang="en-US" sz="1400" smtClean="0"/>
              <a:t>. Wiley, 1999.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G. Jeh and J. Widom. SimRank: a measure of structural-context similarity. </a:t>
            </a:r>
            <a:r>
              <a:rPr lang="en-US" altLang="en-US" sz="1400" i="1" smtClean="0"/>
              <a:t>KDD’02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H.-P. Kriegel, P. Kroeger, and A. Zimek. Clustering high dimensional data: A survey on subspace clustering, pattern-based clustering, and correlation clustering. </a:t>
            </a:r>
            <a:r>
              <a:rPr lang="en-US" altLang="en-US" sz="1400" i="1" smtClean="0"/>
              <a:t>ACM Trans. Knowledge Discovery from Data (TKDD)</a:t>
            </a:r>
            <a:r>
              <a:rPr lang="en-US" altLang="en-US" sz="1400" smtClean="0"/>
              <a:t>, 3, 2009.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400" smtClean="0"/>
              <a:t>U. Luxburg. A tutorial on spectral clustering. </a:t>
            </a:r>
            <a:r>
              <a:rPr lang="en-US" altLang="en-US" sz="1400" i="1" smtClean="0"/>
              <a:t>Statistics and Computing</a:t>
            </a:r>
            <a:r>
              <a:rPr lang="en-US" altLang="en-US" sz="1400" smtClean="0"/>
              <a:t>, 17:395–416, 2007</a:t>
            </a:r>
          </a:p>
        </p:txBody>
      </p:sp>
    </p:spTree>
    <p:extLst>
      <p:ext uri="{BB962C8B-B14F-4D97-AF65-F5344CB8AC3E}">
        <p14:creationId xmlns:p14="http://schemas.microsoft.com/office/powerpoint/2010/main" val="119018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458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Density-Based Clustering: DBSCAN</a:t>
            </a:r>
          </a:p>
        </p:txBody>
      </p:sp>
      <p:sp>
        <p:nvSpPr>
          <p:cNvPr id="11267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Two parameters</a:t>
            </a:r>
            <a:r>
              <a:rPr lang="en-US" altLang="zh-CN" sz="2400" i="1" smtClean="0">
                <a:ea typeface="SimSun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smtClean="0">
                <a:solidFill>
                  <a:schemeClr val="hlink"/>
                </a:solidFill>
                <a:ea typeface="SimSun" panose="02010600030101010101" pitchFamily="2" charset="-122"/>
              </a:rPr>
              <a:t>Eps</a:t>
            </a:r>
            <a:r>
              <a:rPr lang="en-US" altLang="zh-CN" sz="2400" smtClean="0">
                <a:ea typeface="SimSun" panose="02010600030101010101" pitchFamily="2" charset="-122"/>
              </a:rPr>
              <a:t>: Maximum radius of the neighbourhood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smtClean="0">
                <a:solidFill>
                  <a:schemeClr val="hlink"/>
                </a:solidFill>
                <a:ea typeface="SimSun" panose="02010600030101010101" pitchFamily="2" charset="-122"/>
              </a:rPr>
              <a:t>MinPts</a:t>
            </a:r>
            <a:r>
              <a:rPr lang="en-US" altLang="zh-CN" sz="2400" smtClean="0">
                <a:ea typeface="SimSun" panose="02010600030101010101" pitchFamily="2" charset="-122"/>
              </a:rPr>
              <a:t>: Minimum number of points in an Eps-neighbourhood of that point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smtClean="0">
                <a:ea typeface="SimSun" panose="02010600030101010101" pitchFamily="2" charset="-122"/>
              </a:rPr>
              <a:t>N</a:t>
            </a:r>
            <a:r>
              <a:rPr lang="en-US" altLang="zh-CN" sz="2400" i="1" baseline="-25000" smtClean="0">
                <a:ea typeface="SimSun" panose="02010600030101010101" pitchFamily="2" charset="-122"/>
              </a:rPr>
              <a:t>Eps</a:t>
            </a:r>
            <a:r>
              <a:rPr lang="en-US" altLang="zh-CN" sz="2400" i="1" smtClean="0">
                <a:ea typeface="SimSun" panose="02010600030101010101" pitchFamily="2" charset="-122"/>
              </a:rPr>
              <a:t>(p)</a:t>
            </a:r>
            <a:r>
              <a:rPr lang="en-US" altLang="zh-CN" sz="2400" smtClean="0">
                <a:ea typeface="SimSun" panose="02010600030101010101" pitchFamily="2" charset="-122"/>
              </a:rPr>
              <a:t>: {q belongs to D | dist(p,q) ≤ Eps}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solidFill>
                  <a:schemeClr val="hlink"/>
                </a:solidFill>
                <a:ea typeface="SimSun" panose="02010600030101010101" pitchFamily="2" charset="-122"/>
              </a:rPr>
              <a:t>Directly density-reachable</a:t>
            </a:r>
            <a:r>
              <a:rPr lang="en-US" altLang="zh-CN" sz="2400" smtClean="0">
                <a:ea typeface="SimSun" panose="02010600030101010101" pitchFamily="2" charset="-122"/>
              </a:rPr>
              <a:t>: A point </a:t>
            </a:r>
            <a:r>
              <a:rPr lang="en-US" altLang="zh-CN" sz="2400" i="1" smtClean="0">
                <a:ea typeface="SimSun" panose="02010600030101010101" pitchFamily="2" charset="-122"/>
              </a:rPr>
              <a:t>p</a:t>
            </a:r>
            <a:r>
              <a:rPr lang="en-US" altLang="zh-CN" sz="2400" smtClean="0">
                <a:ea typeface="SimSun" panose="02010600030101010101" pitchFamily="2" charset="-122"/>
              </a:rPr>
              <a:t> is directly density-reachable from a point </a:t>
            </a:r>
            <a:r>
              <a:rPr lang="en-US" altLang="zh-CN" sz="2400" i="1" smtClean="0">
                <a:ea typeface="SimSun" panose="02010600030101010101" pitchFamily="2" charset="-122"/>
              </a:rPr>
              <a:t>q</a:t>
            </a:r>
            <a:r>
              <a:rPr lang="en-US" altLang="zh-CN" sz="2400" smtClean="0">
                <a:ea typeface="SimSun" panose="02010600030101010101" pitchFamily="2" charset="-122"/>
              </a:rPr>
              <a:t> w.r.t. </a:t>
            </a:r>
            <a:r>
              <a:rPr lang="en-US" altLang="zh-CN" sz="2400" i="1" smtClean="0">
                <a:ea typeface="SimSun" panose="02010600030101010101" pitchFamily="2" charset="-122"/>
              </a:rPr>
              <a:t>Eps</a:t>
            </a:r>
            <a:r>
              <a:rPr lang="en-US" altLang="zh-CN" sz="2400" smtClean="0">
                <a:ea typeface="SimSun" panose="02010600030101010101" pitchFamily="2" charset="-122"/>
              </a:rPr>
              <a:t>, </a:t>
            </a:r>
            <a:r>
              <a:rPr lang="en-US" altLang="zh-CN" sz="2400" i="1" smtClean="0">
                <a:ea typeface="SimSun" panose="02010600030101010101" pitchFamily="2" charset="-122"/>
              </a:rPr>
              <a:t>MinPts</a:t>
            </a:r>
            <a:r>
              <a:rPr lang="en-US" altLang="zh-CN" sz="2400" smtClean="0">
                <a:ea typeface="SimSun" panose="02010600030101010101" pitchFamily="2" charset="-122"/>
              </a:rPr>
              <a:t> if 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smtClean="0">
                <a:ea typeface="SimSun" panose="02010600030101010101" pitchFamily="2" charset="-122"/>
              </a:rPr>
              <a:t>p</a:t>
            </a:r>
            <a:r>
              <a:rPr lang="en-US" altLang="zh-CN" sz="2400" smtClean="0">
                <a:ea typeface="SimSun" panose="02010600030101010101" pitchFamily="2" charset="-122"/>
              </a:rPr>
              <a:t> belongs to </a:t>
            </a:r>
            <a:r>
              <a:rPr lang="en-US" altLang="zh-CN" sz="2400" i="1" smtClean="0">
                <a:ea typeface="SimSun" panose="02010600030101010101" pitchFamily="2" charset="-122"/>
              </a:rPr>
              <a:t>N</a:t>
            </a:r>
            <a:r>
              <a:rPr lang="en-US" altLang="zh-CN" sz="2400" i="1" baseline="-25000" smtClean="0">
                <a:ea typeface="SimSun" panose="02010600030101010101" pitchFamily="2" charset="-122"/>
              </a:rPr>
              <a:t>Eps</a:t>
            </a:r>
            <a:r>
              <a:rPr lang="en-US" altLang="zh-CN" sz="2400" i="1" smtClean="0">
                <a:ea typeface="SimSun" panose="02010600030101010101" pitchFamily="2" charset="-122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core point condition: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ea typeface="SimSun" panose="02010600030101010101" pitchFamily="2" charset="-122"/>
              </a:rPr>
              <a:t>              |</a:t>
            </a:r>
            <a:r>
              <a:rPr lang="en-US" altLang="zh-CN" sz="2400" i="1" smtClean="0">
                <a:ea typeface="SimSun" panose="02010600030101010101" pitchFamily="2" charset="-122"/>
              </a:rPr>
              <a:t>N</a:t>
            </a:r>
            <a:r>
              <a:rPr lang="en-US" altLang="zh-CN" sz="2400" i="1" baseline="-25000" smtClean="0">
                <a:ea typeface="SimSun" panose="02010600030101010101" pitchFamily="2" charset="-122"/>
              </a:rPr>
              <a:t>Eps</a:t>
            </a:r>
            <a:r>
              <a:rPr lang="en-US" altLang="zh-CN" sz="2400" i="1" smtClean="0">
                <a:ea typeface="SimSun" panose="02010600030101010101" pitchFamily="2" charset="-122"/>
              </a:rPr>
              <a:t> (q)</a:t>
            </a:r>
            <a:r>
              <a:rPr lang="en-US" altLang="zh-CN" sz="2400" smtClean="0">
                <a:ea typeface="SimSun" panose="02010600030101010101" pitchFamily="2" charset="-122"/>
              </a:rPr>
              <a:t>| ≥ </a:t>
            </a:r>
            <a:r>
              <a:rPr lang="en-US" altLang="zh-CN" sz="2400" i="1" smtClean="0">
                <a:ea typeface="SimSun" panose="02010600030101010101" pitchFamily="2" charset="-122"/>
              </a:rPr>
              <a:t>MinPts</a:t>
            </a:r>
            <a:r>
              <a:rPr lang="en-US" altLang="zh-CN" sz="2400" smtClean="0">
                <a:ea typeface="SimSun" panose="02010600030101010101" pitchFamily="2" charset="-122"/>
              </a:rPr>
              <a:t> </a:t>
            </a:r>
            <a:endParaRPr lang="en-US" altLang="zh-CN" sz="2400" i="1" smtClean="0">
              <a:ea typeface="SimSun" panose="02010600030101010101" pitchFamily="2" charset="-122"/>
            </a:endParaRPr>
          </a:p>
        </p:txBody>
      </p:sp>
      <p:grpSp>
        <p:nvGrpSpPr>
          <p:cNvPr id="11268" name="Group 50"/>
          <p:cNvGrpSpPr>
            <a:grpSpLocks/>
          </p:cNvGrpSpPr>
          <p:nvPr/>
        </p:nvGrpSpPr>
        <p:grpSpPr bwMode="auto">
          <a:xfrm>
            <a:off x="5264150" y="4648200"/>
            <a:ext cx="3879850" cy="1663700"/>
            <a:chOff x="5264150" y="4648200"/>
            <a:chExt cx="3879850" cy="1663700"/>
          </a:xfrm>
        </p:grpSpPr>
        <p:sp>
          <p:nvSpPr>
            <p:cNvPr id="11270" name="Rectangle 2072"/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100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Eps = 1 cm</a:t>
              </a:r>
            </a:p>
          </p:txBody>
        </p:sp>
        <p:grpSp>
          <p:nvGrpSpPr>
            <p:cNvPr id="11271" name="Group 49"/>
            <p:cNvGrpSpPr>
              <a:grpSpLocks/>
            </p:cNvGrpSpPr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11272" name="Oval 2054"/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3" name="Oval 2055"/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4" name="Oval 2056"/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5" name="Oval 2057"/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6" name="Oval 2058"/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7" name="Oval 2059"/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8" name="Oval 2060"/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9" name="Oval 2061"/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0" name="Oval 2062"/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1" name="Oval 2063"/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2" name="Oval 2064"/>
              <p:cNvSpPr>
                <a:spLocks noChangeArrowheads="1"/>
              </p:cNvSpPr>
              <p:nvPr/>
            </p:nvSpPr>
            <p:spPr bwMode="auto">
              <a:xfrm>
                <a:off x="6270625" y="52070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3" name="Oval 2065"/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4" name="Oval 2066"/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5" name="Oval 2067"/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6" name="Oval 2068"/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7" name="Oval 2069"/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8" name="Rectangle 2070"/>
              <p:cNvSpPr>
                <a:spLocks noChangeArrowheads="1"/>
              </p:cNvSpPr>
              <p:nvPr/>
            </p:nvSpPr>
            <p:spPr bwMode="auto">
              <a:xfrm>
                <a:off x="6324600" y="494665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11289" name="Rectangle 2071"/>
              <p:cNvSpPr>
                <a:spLocks noChangeArrowheads="1"/>
              </p:cNvSpPr>
              <p:nvPr/>
            </p:nvSpPr>
            <p:spPr bwMode="auto">
              <a:xfrm>
                <a:off x="5867400" y="571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</a:p>
            </p:txBody>
          </p:sp>
          <p:sp>
            <p:nvSpPr>
              <p:cNvPr id="11290" name="Oval 2065"/>
              <p:cNvSpPr>
                <a:spLocks noChangeArrowheads="1"/>
              </p:cNvSpPr>
              <p:nvPr/>
            </p:nvSpPr>
            <p:spPr bwMode="auto">
              <a:xfrm>
                <a:off x="5997575" y="5768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1269" name="Slide Number Placeholder 51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183ECA5-57D2-4155-842B-C537C12DCC67}" type="slidenum">
              <a:rPr lang="en-US" altLang="en-US" sz="1200"/>
              <a:pPr algn="r"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9322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 smtClean="0"/>
              <a:t>References (II)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400" smtClean="0"/>
              <a:t>G. J. McLachlan and K. E. Bkasford. </a:t>
            </a:r>
            <a:r>
              <a:rPr lang="en-US" altLang="en-US" sz="1400" i="1" smtClean="0"/>
              <a:t>Mixture Models: Inference and Applications to Clustering</a:t>
            </a:r>
            <a:r>
              <a:rPr lang="en-US" altLang="en-US" sz="1400" smtClean="0"/>
              <a:t>. John Wiley &amp; Sons, 1988.</a:t>
            </a:r>
          </a:p>
          <a:p>
            <a:pPr>
              <a:lnSpc>
                <a:spcPct val="90000"/>
              </a:lnSpc>
            </a:pPr>
            <a:r>
              <a:rPr lang="en-US" altLang="en-US" sz="1400" smtClean="0"/>
              <a:t>B. Mirkin. Mathematical classification and clustering. </a:t>
            </a:r>
            <a:r>
              <a:rPr lang="en-US" altLang="en-US" sz="1400" i="1" smtClean="0"/>
              <a:t>J. of Global Optimization</a:t>
            </a:r>
            <a:r>
              <a:rPr lang="en-US" altLang="en-US" sz="1400" smtClean="0"/>
              <a:t>, 12:105–108, 1998.</a:t>
            </a:r>
          </a:p>
          <a:p>
            <a:pPr>
              <a:lnSpc>
                <a:spcPct val="90000"/>
              </a:lnSpc>
            </a:pPr>
            <a:r>
              <a:rPr lang="en-US" altLang="en-US" sz="1400" smtClean="0"/>
              <a:t>S. C. Madeira and A. L. Oliveira. Biclustering algorithms for biological data analysis: A survey. </a:t>
            </a:r>
            <a:r>
              <a:rPr lang="en-US" altLang="en-US" sz="1400" i="1" smtClean="0"/>
              <a:t>IEEE/ACM Trans. Comput. Biol. Bioinformatics</a:t>
            </a:r>
            <a:r>
              <a:rPr lang="en-US" altLang="en-US" sz="1400" smtClean="0"/>
              <a:t>, 1, 2004.</a:t>
            </a:r>
          </a:p>
          <a:p>
            <a:pPr>
              <a:lnSpc>
                <a:spcPct val="90000"/>
              </a:lnSpc>
            </a:pPr>
            <a:r>
              <a:rPr lang="en-US" altLang="en-US" sz="1400" smtClean="0"/>
              <a:t>A. Y. Ng, M. I. Jordan, and Y. Weiss. On spectral clustering: Analysis and an algorithm. NIPS’01</a:t>
            </a:r>
          </a:p>
          <a:p>
            <a:pPr>
              <a:lnSpc>
                <a:spcPct val="90000"/>
              </a:lnSpc>
            </a:pPr>
            <a:r>
              <a:rPr lang="en-US" altLang="en-US" sz="1400" smtClean="0"/>
              <a:t>J. Pei, X. Zhang, M. Cho, H. Wang, and P. S. Yu. Maple: A fast algorithm for maximal pattern-based clustering. </a:t>
            </a:r>
            <a:r>
              <a:rPr lang="en-US" altLang="en-US" sz="1400" i="1" smtClean="0"/>
              <a:t>ICDM’03 </a:t>
            </a:r>
          </a:p>
          <a:p>
            <a:pPr>
              <a:lnSpc>
                <a:spcPct val="90000"/>
              </a:lnSpc>
            </a:pPr>
            <a:r>
              <a:rPr lang="en-US" altLang="en-US" sz="1400" smtClean="0"/>
              <a:t>M. Radovanovi´c, A. Nanopoulos, and M. Ivanovi´c. Nearest neighbors in high-dimensional data: the emergence and influence of hubs.  </a:t>
            </a:r>
            <a:r>
              <a:rPr lang="en-US" altLang="en-US" sz="1400" i="1" smtClean="0"/>
              <a:t>ICML’09</a:t>
            </a:r>
          </a:p>
          <a:p>
            <a:pPr>
              <a:lnSpc>
                <a:spcPct val="90000"/>
              </a:lnSpc>
            </a:pPr>
            <a:r>
              <a:rPr lang="en-US" altLang="en-US" sz="1400" smtClean="0"/>
              <a:t>S. E. Schaeffer. Graph clustering. </a:t>
            </a:r>
            <a:r>
              <a:rPr lang="en-US" altLang="en-US" sz="1400" i="1" smtClean="0"/>
              <a:t>Computer Science Review</a:t>
            </a:r>
            <a:r>
              <a:rPr lang="en-US" altLang="en-US" sz="1400" smtClean="0"/>
              <a:t>, 1:27–64, 2007.</a:t>
            </a:r>
          </a:p>
          <a:p>
            <a:pPr>
              <a:lnSpc>
                <a:spcPct val="90000"/>
              </a:lnSpc>
            </a:pPr>
            <a:r>
              <a:rPr lang="en-US" altLang="en-US" sz="1400" smtClean="0"/>
              <a:t>A. K. H. Tung, J. Hou, and J. Han. Spatial clustering in the presence of obstacles. </a:t>
            </a:r>
            <a:r>
              <a:rPr lang="en-US" altLang="en-US" sz="1400" i="1" smtClean="0"/>
              <a:t>ICDE’01</a:t>
            </a:r>
            <a:endParaRPr lang="en-US" altLang="en-US" sz="1400" smtClean="0"/>
          </a:p>
          <a:p>
            <a:pPr>
              <a:lnSpc>
                <a:spcPct val="90000"/>
              </a:lnSpc>
            </a:pPr>
            <a:r>
              <a:rPr lang="en-US" altLang="en-US" sz="1400" smtClean="0"/>
              <a:t>A. K. H. Tung, J. Han, L. V. S. Lakshmanan, and R. T. Ng. Constraint-based clustering in large databases. </a:t>
            </a:r>
            <a:r>
              <a:rPr lang="en-US" altLang="en-US" sz="1400" i="1" smtClean="0"/>
              <a:t>ICDT’01</a:t>
            </a:r>
          </a:p>
          <a:p>
            <a:pPr>
              <a:lnSpc>
                <a:spcPct val="90000"/>
              </a:lnSpc>
            </a:pPr>
            <a:r>
              <a:rPr lang="en-US" altLang="en-US" sz="1400" smtClean="0"/>
              <a:t>A. Tanay, R. Sharan, and R. Shamir. Biclustering algorithms: A survey. In </a:t>
            </a:r>
            <a:r>
              <a:rPr lang="en-US" altLang="en-US" sz="1400" i="1" smtClean="0"/>
              <a:t>Handbook of Computational Molecular Biology, Chapman &amp; Hall</a:t>
            </a:r>
            <a:r>
              <a:rPr lang="en-US" altLang="en-US" sz="1400" smtClean="0"/>
              <a:t>, 2004.</a:t>
            </a:r>
          </a:p>
          <a:p>
            <a:pPr>
              <a:lnSpc>
                <a:spcPct val="90000"/>
              </a:lnSpc>
            </a:pPr>
            <a:r>
              <a:rPr lang="en-US" altLang="en-US" sz="1400" smtClean="0"/>
              <a:t>K. Wagstaff, C. Cardie, S. Rogers, and S. Schr¨odl. Constrained k-means clustering with background knowledge. </a:t>
            </a:r>
            <a:r>
              <a:rPr lang="en-US" altLang="en-US" sz="1400" i="1" smtClean="0"/>
              <a:t>ICML’01 </a:t>
            </a:r>
          </a:p>
          <a:p>
            <a:pPr>
              <a:lnSpc>
                <a:spcPct val="90000"/>
              </a:lnSpc>
            </a:pPr>
            <a:r>
              <a:rPr lang="en-US" altLang="en-US" sz="1400" smtClean="0"/>
              <a:t>H. Wang, W. Wang, J. Yang, and P. S. Yu. Clustering by pattern similarity in large data sets. </a:t>
            </a:r>
            <a:r>
              <a:rPr lang="en-US" altLang="en-US" sz="1400" i="1" smtClean="0"/>
              <a:t>SIGMOD’02</a:t>
            </a:r>
          </a:p>
          <a:p>
            <a:pPr>
              <a:lnSpc>
                <a:spcPct val="90000"/>
              </a:lnSpc>
            </a:pPr>
            <a:r>
              <a:rPr lang="en-US" altLang="en-US" sz="1400" smtClean="0"/>
              <a:t>X. Xu, N. Yuruk, Z. Feng, and T. A. J. Schweiger. SCAN: A structural clustering algorithm for networks. </a:t>
            </a:r>
            <a:r>
              <a:rPr lang="en-US" altLang="en-US" sz="1400" i="1" smtClean="0"/>
              <a:t>KDD’07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 smtClean="0"/>
              <a:t>X. Yin, J. Han, and P.S. Yu, “Cross-Relational Clustering with User's Guidance”, KDD'05</a:t>
            </a:r>
          </a:p>
        </p:txBody>
      </p:sp>
    </p:spTree>
    <p:extLst>
      <p:ext uri="{BB962C8B-B14F-4D97-AF65-F5344CB8AC3E}">
        <p14:creationId xmlns:p14="http://schemas.microsoft.com/office/powerpoint/2010/main" val="249315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22676DC-6F1A-4AB8-A20D-A474844A5629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5280" y="457200"/>
            <a:ext cx="7315200" cy="55403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Advanced </a:t>
            </a:r>
            <a:r>
              <a:rPr lang="en-US" altLang="en-US" dirty="0" smtClean="0"/>
              <a:t>Clustering Analysis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61060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800" dirty="0" smtClean="0"/>
              <a:t>Probability Model-Based Clustering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Each object may take a probability to belong to a cluster</a:t>
            </a:r>
          </a:p>
          <a:p>
            <a:pPr>
              <a:spcBef>
                <a:spcPts val="0"/>
              </a:spcBef>
            </a:pPr>
            <a:r>
              <a:rPr lang="en-US" altLang="en-US" sz="2800" dirty="0" smtClean="0"/>
              <a:t>Clustering High-Dimensional Data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Curse of dimensionality: Difficulty of distance measure in high-D space</a:t>
            </a:r>
          </a:p>
          <a:p>
            <a:pPr>
              <a:spcBef>
                <a:spcPts val="0"/>
              </a:spcBef>
            </a:pPr>
            <a:r>
              <a:rPr lang="en-US" altLang="en-US" sz="2800" dirty="0" smtClean="0"/>
              <a:t>Clustering Graphs and Network Data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Similarity measurement and clustering methods for graph and networks</a:t>
            </a:r>
          </a:p>
          <a:p>
            <a:pPr>
              <a:spcBef>
                <a:spcPts val="0"/>
              </a:spcBef>
            </a:pPr>
            <a:r>
              <a:rPr lang="en-US" altLang="en-US" sz="2800" dirty="0" smtClean="0"/>
              <a:t>Clustering with Constraints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Cluster analysis under different kinds of constraints, e.g., that raised from background knowledge or spatial distribution of the objects</a:t>
            </a:r>
          </a:p>
        </p:txBody>
      </p:sp>
    </p:spTree>
    <p:extLst>
      <p:ext uri="{BB962C8B-B14F-4D97-AF65-F5344CB8AC3E}">
        <p14:creationId xmlns:p14="http://schemas.microsoft.com/office/powerpoint/2010/main" val="102368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Fuzzy Set and Fuzzy Cluster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839200" cy="5486400"/>
          </a:xfrm>
        </p:spPr>
        <p:txBody>
          <a:bodyPr/>
          <a:lstStyle/>
          <a:p>
            <a:r>
              <a:rPr lang="en-US" altLang="en-US" dirty="0" smtClean="0"/>
              <a:t>Clustering methods discussed so far</a:t>
            </a:r>
          </a:p>
          <a:p>
            <a:pPr lvl="1"/>
            <a:r>
              <a:rPr lang="en-US" altLang="en-US" sz="2000" dirty="0" smtClean="0"/>
              <a:t>Every data object is assigned to exactly one cluster</a:t>
            </a:r>
          </a:p>
          <a:p>
            <a:r>
              <a:rPr lang="en-US" altLang="en-US" dirty="0" smtClean="0"/>
              <a:t>Some applications may need for fuzzy or soft cluster assignment </a:t>
            </a:r>
          </a:p>
          <a:p>
            <a:pPr lvl="1"/>
            <a:r>
              <a:rPr lang="en-US" altLang="en-US" sz="2000" dirty="0" smtClean="0"/>
              <a:t>Ex. An e-game could belong to both entertainment and software</a:t>
            </a:r>
          </a:p>
          <a:p>
            <a:r>
              <a:rPr lang="en-US" altLang="en-US" dirty="0" smtClean="0"/>
              <a:t>Methods: fuzzy clusters and probabilistic model-based clusters</a:t>
            </a:r>
          </a:p>
          <a:p>
            <a:r>
              <a:rPr lang="en-US" altLang="en-US" dirty="0" smtClean="0"/>
              <a:t>Fuzzy cluster:  A fuzzy set </a:t>
            </a:r>
            <a:r>
              <a:rPr lang="en-US" altLang="en-US" i="1" dirty="0" smtClean="0"/>
              <a:t>S: F</a:t>
            </a:r>
            <a:r>
              <a:rPr lang="en-US" altLang="en-US" i="1" baseline="-25000" dirty="0" smtClean="0"/>
              <a:t>S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: </a:t>
            </a:r>
            <a:r>
              <a:rPr lang="en-US" altLang="en-US" i="1" dirty="0" smtClean="0"/>
              <a:t>X </a:t>
            </a:r>
            <a:r>
              <a:rPr lang="en-US" altLang="en-US" i="1" dirty="0" smtClean="0">
                <a:cs typeface="Arial" panose="020B0604020202020204" pitchFamily="34" charset="0"/>
              </a:rPr>
              <a:t>→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[0</a:t>
            </a:r>
            <a:r>
              <a:rPr lang="en-US" altLang="en-US" i="1" dirty="0" smtClean="0"/>
              <a:t>, </a:t>
            </a:r>
            <a:r>
              <a:rPr lang="en-US" altLang="en-US" dirty="0" smtClean="0"/>
              <a:t>1] (value between 0 and 1)</a:t>
            </a:r>
          </a:p>
          <a:p>
            <a:r>
              <a:rPr lang="en-US" altLang="en-US" dirty="0" smtClean="0"/>
              <a:t>Example: Popularity of cameras is defined as a fuzzy mapping 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dirty="0" smtClean="0"/>
              <a:t>Then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(0</a:t>
            </a:r>
            <a:r>
              <a:rPr lang="en-US" altLang="en-US" i="1" dirty="0" smtClean="0"/>
              <a:t>.</a:t>
            </a:r>
            <a:r>
              <a:rPr lang="en-US" altLang="en-US" dirty="0" smtClean="0"/>
              <a:t>05)</a:t>
            </a:r>
            <a:r>
              <a:rPr lang="en-US" altLang="en-US" i="1" dirty="0" smtClean="0"/>
              <a:t>, B</a:t>
            </a:r>
            <a:r>
              <a:rPr lang="en-US" altLang="en-US" dirty="0" smtClean="0"/>
              <a:t>(1)</a:t>
            </a:r>
            <a:r>
              <a:rPr lang="en-US" altLang="en-US" i="1" dirty="0" smtClean="0"/>
              <a:t>, C</a:t>
            </a:r>
            <a:r>
              <a:rPr lang="en-US" altLang="en-US" dirty="0" smtClean="0"/>
              <a:t>(0</a:t>
            </a:r>
            <a:r>
              <a:rPr lang="en-US" altLang="en-US" i="1" dirty="0" smtClean="0"/>
              <a:t>.</a:t>
            </a:r>
            <a:r>
              <a:rPr lang="en-US" altLang="en-US" dirty="0" smtClean="0"/>
              <a:t>86)</a:t>
            </a:r>
            <a:r>
              <a:rPr lang="en-US" altLang="en-US" i="1" dirty="0" smtClean="0"/>
              <a:t>, D</a:t>
            </a:r>
            <a:r>
              <a:rPr lang="en-US" altLang="en-US" dirty="0" smtClean="0"/>
              <a:t>(0</a:t>
            </a:r>
            <a:r>
              <a:rPr lang="en-US" altLang="en-US" i="1" dirty="0" smtClean="0"/>
              <a:t>.</a:t>
            </a:r>
            <a:r>
              <a:rPr lang="en-US" altLang="en-US" dirty="0" smtClean="0"/>
              <a:t>27)</a:t>
            </a:r>
          </a:p>
        </p:txBody>
      </p:sp>
      <p:sp>
        <p:nvSpPr>
          <p:cNvPr id="18436" name="Slide Number Placeholder 3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BB00653-70B2-416B-94B5-D5EFCDCB204E}" type="slidenum">
              <a:rPr lang="en-US" altLang="en-US" sz="1200"/>
              <a:pPr algn="r" eaLnBrk="1" hangingPunct="1"/>
              <a:t>7</a:t>
            </a:fld>
            <a:endParaRPr lang="en-US" altLang="en-US" sz="120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32998"/>
            <a:ext cx="22860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307648"/>
            <a:ext cx="56388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11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19200"/>
            <a:ext cx="12795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350520"/>
            <a:ext cx="7793038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Fuzzy (Soft) Clustering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14450"/>
            <a:ext cx="8713788" cy="4614863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Example: Let cluster features be</a:t>
            </a:r>
          </a:p>
          <a:p>
            <a:pPr lvl="1">
              <a:defRPr/>
            </a:pPr>
            <a:r>
              <a:rPr lang="en-US" sz="2000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:“digital camera” and “lens”</a:t>
            </a:r>
          </a:p>
          <a:p>
            <a:pPr lvl="1">
              <a:defRPr/>
            </a:pPr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: “computer“</a:t>
            </a:r>
          </a:p>
          <a:p>
            <a:pPr>
              <a:defRPr/>
            </a:pPr>
            <a:r>
              <a:rPr lang="en-US" sz="2000" dirty="0" smtClean="0"/>
              <a:t>Fuzzy clustering </a:t>
            </a:r>
          </a:p>
          <a:p>
            <a:pPr lvl="1">
              <a:defRPr/>
            </a:pPr>
            <a:r>
              <a:rPr lang="en-US" sz="2000" dirty="0" smtClean="0"/>
              <a:t>k fuzzy clusters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…,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,represented as a partition matrix M = [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]</a:t>
            </a:r>
          </a:p>
          <a:p>
            <a:pPr lvl="1">
              <a:defRPr/>
            </a:pPr>
            <a:r>
              <a:rPr lang="en-US" sz="2000" dirty="0" smtClean="0"/>
              <a:t>P1: for each object </a:t>
            </a:r>
            <a:r>
              <a:rPr lang="en-US" sz="2000" i="1" dirty="0" err="1" smtClean="0"/>
              <a:t>o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and cluster </a:t>
            </a:r>
            <a:r>
              <a:rPr lang="en-US" sz="2000" i="1" dirty="0" err="1" smtClean="0"/>
              <a:t>C</a:t>
            </a:r>
            <a:r>
              <a:rPr lang="en-US" sz="2000" i="1" baseline="-25000" dirty="0" err="1" smtClean="0"/>
              <a:t>j</a:t>
            </a:r>
            <a:r>
              <a:rPr lang="en-US" sz="2000" dirty="0" smtClean="0"/>
              <a:t>, 0 ≤ </a:t>
            </a:r>
            <a:r>
              <a:rPr lang="en-US" sz="2000" i="1" dirty="0" err="1" smtClean="0"/>
              <a:t>w</a:t>
            </a:r>
            <a:r>
              <a:rPr lang="en-US" sz="2000" i="1" baseline="-25000" dirty="0" err="1" smtClean="0"/>
              <a:t>ij</a:t>
            </a:r>
            <a:r>
              <a:rPr lang="en-US" sz="2000" i="1" dirty="0" smtClean="0"/>
              <a:t> </a:t>
            </a:r>
            <a:r>
              <a:rPr lang="en-US" sz="2000" dirty="0" smtClean="0"/>
              <a:t>≤</a:t>
            </a:r>
            <a:r>
              <a:rPr lang="en-US" sz="2000" i="1" dirty="0" smtClean="0"/>
              <a:t> </a:t>
            </a:r>
            <a:r>
              <a:rPr lang="en-US" sz="2000" dirty="0" smtClean="0"/>
              <a:t>1 (fuzzy set)</a:t>
            </a:r>
          </a:p>
          <a:p>
            <a:pPr lvl="1">
              <a:defRPr/>
            </a:pPr>
            <a:r>
              <a:rPr lang="en-US" sz="2000" dirty="0" smtClean="0"/>
              <a:t>P2: for each object </a:t>
            </a:r>
            <a:r>
              <a:rPr lang="en-US" sz="2000" i="1" dirty="0" err="1" smtClean="0"/>
              <a:t>o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,                , equal participation</a:t>
            </a:r>
            <a:r>
              <a:rPr lang="en-US" sz="2000" i="1" dirty="0"/>
              <a:t> </a:t>
            </a:r>
            <a:r>
              <a:rPr lang="en-US" sz="2000" dirty="0" smtClean="0"/>
              <a:t>in the clustering</a:t>
            </a:r>
          </a:p>
          <a:p>
            <a:pPr lvl="1">
              <a:defRPr/>
            </a:pPr>
            <a:r>
              <a:rPr lang="en-US" sz="2000" dirty="0" smtClean="0"/>
              <a:t>P3: for each cluster </a:t>
            </a:r>
            <a:r>
              <a:rPr lang="en-US" sz="2000" i="1" dirty="0" err="1" smtClean="0"/>
              <a:t>C</a:t>
            </a:r>
            <a:r>
              <a:rPr lang="en-US" sz="2000" i="1" baseline="-25000" dirty="0" err="1" smtClean="0"/>
              <a:t>j</a:t>
            </a:r>
            <a:r>
              <a:rPr lang="en-US" sz="2000" i="1" dirty="0" smtClean="0"/>
              <a:t> </a:t>
            </a:r>
            <a:r>
              <a:rPr lang="en-US" sz="2000" dirty="0" smtClean="0"/>
              <a:t>,                    ensures there is no empty cluster</a:t>
            </a:r>
            <a:endParaRPr lang="en-US" sz="2000" dirty="0"/>
          </a:p>
          <a:p>
            <a:pPr>
              <a:defRPr/>
            </a:pPr>
            <a:r>
              <a:rPr lang="en-US" sz="2000" dirty="0" smtClean="0"/>
              <a:t>Let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…,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as the center of the k clusters</a:t>
            </a:r>
            <a:endParaRPr lang="en-US" sz="1200" dirty="0"/>
          </a:p>
          <a:p>
            <a:pPr>
              <a:defRPr/>
            </a:pPr>
            <a:r>
              <a:rPr lang="en-US" sz="2000" dirty="0" smtClean="0"/>
              <a:t>For an object </a:t>
            </a:r>
            <a:r>
              <a:rPr lang="en-US" sz="2000" dirty="0" err="1" smtClean="0"/>
              <a:t>o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, sum of the squared error (SSE), p is a parameter: </a:t>
            </a:r>
          </a:p>
          <a:p>
            <a:pPr>
              <a:defRPr/>
            </a:pPr>
            <a:r>
              <a:rPr lang="en-US" sz="2000" dirty="0" smtClean="0"/>
              <a:t>For a cluster </a:t>
            </a:r>
            <a:r>
              <a:rPr lang="en-US" sz="2000" dirty="0" err="1" smtClean="0"/>
              <a:t>C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, SSE: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smtClean="0"/>
              <a:t>Measure how well a clustering fits the data:</a:t>
            </a:r>
          </a:p>
        </p:txBody>
      </p:sp>
      <p:sp>
        <p:nvSpPr>
          <p:cNvPr id="19461" name="Slide Number Placeholder 3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C22448F-9B30-4176-AC17-A14A412E330B}" type="slidenum">
              <a:rPr lang="en-US" altLang="en-US" sz="1200"/>
              <a:pPr algn="r" eaLnBrk="1" hangingPunct="1"/>
              <a:t>8</a:t>
            </a:fld>
            <a:endParaRPr lang="en-US" altLang="en-US" sz="1200"/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333216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76813"/>
            <a:ext cx="29718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5791200"/>
            <a:ext cx="300355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5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3422075"/>
            <a:ext cx="1129983" cy="52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6" name="Picture 1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2" y="3884454"/>
            <a:ext cx="1258888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029200"/>
            <a:ext cx="28448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22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661214C-33F5-4368-B66F-9594AB9F431B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686800" cy="9906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zh-CN" dirty="0" smtClean="0"/>
              <a:t>Outline</a:t>
            </a:r>
            <a:endParaRPr lang="en-US" altLang="en-US" dirty="0" smtClean="0">
              <a:ea typeface="PMingLiU" pitchFamily="18" charset="-12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3250" cy="5334000"/>
          </a:xfrm>
        </p:spPr>
        <p:txBody>
          <a:bodyPr lIns="92075" tIns="46038" rIns="92075" bIns="46038"/>
          <a:lstStyle/>
          <a:p>
            <a:pPr marL="533400" indent="-533400">
              <a:lnSpc>
                <a:spcPct val="200000"/>
              </a:lnSpc>
            </a:pPr>
            <a:r>
              <a:rPr lang="en-US" altLang="en-US" sz="2800" dirty="0" smtClean="0"/>
              <a:t>Probability Model-Based Clustering</a:t>
            </a:r>
          </a:p>
          <a:p>
            <a:pPr marL="533400" indent="-533400">
              <a:lnSpc>
                <a:spcPct val="200000"/>
              </a:lnSpc>
            </a:pPr>
            <a:r>
              <a:rPr lang="en-US" altLang="en-US" sz="2800" dirty="0" smtClean="0"/>
              <a:t>Clustering High-Dimensional Data</a:t>
            </a:r>
          </a:p>
          <a:p>
            <a:pPr marL="533400" indent="-533400">
              <a:lnSpc>
                <a:spcPct val="200000"/>
              </a:lnSpc>
            </a:pPr>
            <a:r>
              <a:rPr lang="en-US" altLang="en-US" sz="2800" dirty="0" smtClean="0"/>
              <a:t>Clustering Graphs and Network Data</a:t>
            </a:r>
          </a:p>
          <a:p>
            <a:pPr marL="533400" indent="-533400">
              <a:lnSpc>
                <a:spcPct val="200000"/>
              </a:lnSpc>
            </a:pPr>
            <a:r>
              <a:rPr lang="en-US" altLang="en-US" sz="2800" dirty="0" smtClean="0"/>
              <a:t>Clustering with </a:t>
            </a:r>
            <a:r>
              <a:rPr lang="en-US" altLang="en-US" sz="2800" dirty="0" smtClean="0"/>
              <a:t>Constraints</a:t>
            </a:r>
            <a:endParaRPr lang="en-US" altLang="en-US" sz="2800" dirty="0" smtClean="0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 rot="9739434">
            <a:off x="6705600" y="2514600"/>
            <a:ext cx="381000" cy="4603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28678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CE1FB49-0164-4B72-A4BD-35B38ED776DF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2079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9966</TotalTime>
  <Words>4367</Words>
  <Application>Microsoft Office PowerPoint</Application>
  <PresentationFormat>On-screen Show (4:3)</PresentationFormat>
  <Paragraphs>766</Paragraphs>
  <Slides>50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方正舒体</vt:lpstr>
      <vt:lpstr>Gulim</vt:lpstr>
      <vt:lpstr>PMingLiU</vt:lpstr>
      <vt:lpstr>SimSun</vt:lpstr>
      <vt:lpstr>SimSun</vt:lpstr>
      <vt:lpstr>Arial</vt:lpstr>
      <vt:lpstr>Papyrus</vt:lpstr>
      <vt:lpstr>Symbol</vt:lpstr>
      <vt:lpstr>Tahoma</vt:lpstr>
      <vt:lpstr>Times New Roman</vt:lpstr>
      <vt:lpstr>Wingdings</vt:lpstr>
      <vt:lpstr>Clarity</vt:lpstr>
      <vt:lpstr>SmartDraw Drawing</vt:lpstr>
      <vt:lpstr>Visio</vt:lpstr>
      <vt:lpstr>Equation</vt:lpstr>
      <vt:lpstr>Microsoft Excel Chart</vt:lpstr>
      <vt:lpstr>Microsoft Equation 3.0</vt:lpstr>
      <vt:lpstr>CS 43105 Data Mining Techniques  Chapter 9 Clustering (2)</vt:lpstr>
      <vt:lpstr>k-Means Clustering</vt:lpstr>
      <vt:lpstr>Hierarchical Clustering</vt:lpstr>
      <vt:lpstr>Distance between Clusters</vt:lpstr>
      <vt:lpstr>Density-Based Clustering: DBSCAN</vt:lpstr>
      <vt:lpstr>Advanced Clustering Analysis</vt:lpstr>
      <vt:lpstr>Fuzzy Set and Fuzzy Cluster</vt:lpstr>
      <vt:lpstr>Fuzzy (Soft) Clustering</vt:lpstr>
      <vt:lpstr>Outline</vt:lpstr>
      <vt:lpstr>Clustering High-Dimensional Data</vt:lpstr>
      <vt:lpstr>Clustering High-Dimensional Data (cont'd)</vt:lpstr>
      <vt:lpstr>Traditional Distance Measures May Not Be Effective on High-D Data</vt:lpstr>
      <vt:lpstr>The Curse of Dimensionality (graphs adapted from Parsons et al. KDD Explorations 2004)</vt:lpstr>
      <vt:lpstr>Why Subspace Clustering? (adapted from Parsons et al. SIGKDD Explorations 2004)</vt:lpstr>
      <vt:lpstr>Subspace Clustering Methods</vt:lpstr>
      <vt:lpstr>Subspace Clustering Method (I): Subspace Search Methods</vt:lpstr>
      <vt:lpstr>PowerPoint Presentation</vt:lpstr>
      <vt:lpstr>Subspace Clustering Method (II): Correlation-Based Methods</vt:lpstr>
      <vt:lpstr>Dimensionality-Reduction Methods</vt:lpstr>
      <vt:lpstr>Outline</vt:lpstr>
      <vt:lpstr>Clustering Graphs and Network Data</vt:lpstr>
      <vt:lpstr>Two Approaches for Graph Clustering</vt:lpstr>
      <vt:lpstr>SCAN: Density-Based Clustering of Networks</vt:lpstr>
      <vt:lpstr>A Social Network Model</vt:lpstr>
      <vt:lpstr>Structure Similarity</vt:lpstr>
      <vt:lpstr>Structure-Connected Clusters</vt:lpstr>
      <vt:lpstr>Outline</vt:lpstr>
      <vt:lpstr>Why Constraint-Based Cluster Analysis?</vt:lpstr>
      <vt:lpstr>Categorization of Constraints</vt:lpstr>
      <vt:lpstr>Constraint-Based Clustering Methods (I): Handling Hard Constraints</vt:lpstr>
      <vt:lpstr>Constraint-Based Clustering Methods (II): Handling Soft Constraints</vt:lpstr>
      <vt:lpstr>Speeding Up Constrained Clustering</vt:lpstr>
      <vt:lpstr>An Example: Clustering With Obstacle Objects</vt:lpstr>
      <vt:lpstr>User-Guided Clustering: A Special Kind of Constraints</vt:lpstr>
      <vt:lpstr>Comparing with Classification</vt:lpstr>
      <vt:lpstr>Comparing with Semi-Supervised Clustering</vt:lpstr>
      <vt:lpstr>Why Not Semi-Supervised Clustering?</vt:lpstr>
      <vt:lpstr>CrossClus: An Overview</vt:lpstr>
      <vt:lpstr>Multi-Relational Features</vt:lpstr>
      <vt:lpstr>Representing Features</vt:lpstr>
      <vt:lpstr>Similarity Between Features</vt:lpstr>
      <vt:lpstr>Computing Feature Similarity</vt:lpstr>
      <vt:lpstr>Searching for Pertinent Features</vt:lpstr>
      <vt:lpstr>Heuristic Search for Pertinent Features</vt:lpstr>
      <vt:lpstr>Clustering with Multi-Relational Features</vt:lpstr>
      <vt:lpstr>Experiments: Compare CrossClus with</vt:lpstr>
      <vt:lpstr>Measure of Clustering Accuracy</vt:lpstr>
      <vt:lpstr>DBLP Dataset</vt:lpstr>
      <vt:lpstr>References (I)</vt:lpstr>
      <vt:lpstr>References (II)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Introduction</dc:title>
  <dc:creator>KSU</dc:creator>
  <cp:lastModifiedBy>Lian, Xiang</cp:lastModifiedBy>
  <cp:revision>616</cp:revision>
  <dcterms:created xsi:type="dcterms:W3CDTF">2006-08-30T09:37:06Z</dcterms:created>
  <dcterms:modified xsi:type="dcterms:W3CDTF">2019-10-23T04:38:51Z</dcterms:modified>
</cp:coreProperties>
</file>