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0"/>
  </p:notesMasterIdLst>
  <p:handoutMasterIdLst>
    <p:handoutMasterId r:id="rId41"/>
  </p:handoutMasterIdLst>
  <p:sldIdLst>
    <p:sldId id="257" r:id="rId2"/>
    <p:sldId id="755" r:id="rId3"/>
    <p:sldId id="7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30" autoAdjust="0"/>
  </p:normalViewPr>
  <p:slideViewPr>
    <p:cSldViewPr>
      <p:cViewPr varScale="1">
        <p:scale>
          <a:sx n="132" d="100"/>
          <a:sy n="132" d="100"/>
        </p:scale>
        <p:origin x="254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067444B-2999-496F-ADED-9904EBE1C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4FF69C-79C5-4702-BE4C-EC665519D9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206D1B-D27E-43A7-8F49-0B62910F178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0263" cy="34798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7" tIns="45745" rIns="91497" bIns="45745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H. Witten,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Eibe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Frank, and Mark A. Hall. Data Mining: Practical Machine Learning Tools and Techniques: 3rd Edition. ISBN-13: 9780123748560,  Publisher: Elsevier Science, Publication date: 1/20/2011.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u="none" dirty="0">
                <a:solidFill>
                  <a:schemeClr val="tx1"/>
                </a:solidFill>
              </a:rPr>
              <a:t>https://hanj.cs.illinois.edu/bk3/bk3_slidesindex.htm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http://www.cs.kent.edu/~jin/DM11/DM11.html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91C1-3ECD-42EF-9CA0-5E1164DCF6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FB5D54-0947-4865-BB84-D687465B8172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D5ACA-8331-4056-BBB7-D1D13AC180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EF13E-3A32-466D-9F08-100C1ADFA7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39664-E56A-4623-ACA6-F6AD22CC58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5C7D50-326F-4B0C-9A3C-7878EFEDC5E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1DAC8-A864-407B-A292-4E36FA6233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2E614B-846A-4D05-9BA6-7E094D80FC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7C745-0D9D-4224-B415-E24B59792E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0B9F5E-7085-4AF4-9168-7E9BE5439233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04849-DA68-45B2-9054-5D2C902995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A2EF-9067-4EB2-8788-EC0B93701C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2C035-B6FE-4364-B3D4-41388DE2D5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5DC145F-65D2-4FCA-84CB-ACE7398BCF53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7E6E0-5DC1-4E3A-AF9B-B60DEA874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10E8A-279A-42E9-BC57-FF39E07D97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8D54D-DDBD-421A-9D1C-A04B30B6D5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81FF0A-0C34-44E7-9B58-B896A6F6315E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5CFB23-8F6E-40A9-AB63-58431AAE81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A443D-D47B-48CC-AA8A-0BD25A6D58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1C46-C8F8-4A42-81D1-B49B9B458B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2E80E7-0FFE-4DE2-8B1F-BB598FF91C6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013DE-2CC8-42CC-ACFC-46B5DA571E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58D66-1A11-45E7-A06E-EF2A1B7787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BAC3-8189-4A6D-8AC7-017473F888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945983-C79C-4F3D-8867-7AD9A9FAD2B4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30D1D3-40BE-4D7D-8390-2C664F6465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09E8E-9C95-4E6A-9480-441692AD74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35F7-FBE5-4B45-8E47-A7F3FDF415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F40F74-A957-49DD-B843-2A9C5E1EF538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23795-54CE-49C4-B59A-7CDB6AD58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B7F0D-349F-4D55-82EB-83A8C018F0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3074-C59F-4BCB-8100-0831E227CF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CFF6DC-07B0-4283-94F7-DF54B479C124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D4AF2-3B3D-4D17-8C7D-77B92DF5EA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D7E77-8D6C-4297-8183-64E74B080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714C-0823-4343-AECA-1869FEA65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CCA1B9-E7B8-4C3E-9326-4EB585CFE698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32871-367A-41C2-9E2A-2B3B911D94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D2E65-93BE-4AEB-913B-F980E3280A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645A5-4A59-4D85-839B-D263804BA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6C345B-0FE3-4D04-978F-056031C56975}" type="slidenum"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CF320A-61AF-4440-8D7F-15622E0AA37C}"/>
              </a:ext>
            </a:extLst>
          </p:cNvPr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90E5A-AB6B-4426-960C-7B10FC49A5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7DAC-AAFE-4ED3-9E81-4ECA499C17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EF9A0D-AA04-423E-A405-848CE23CCC4F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5101E-5A1B-4F62-B90C-3B211FC7E5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FE26F-89A9-4DF1-9080-903572AE3B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BD4E2-B97A-4EBB-A1A0-39B07E7A1C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A6FB52-4D3F-4FCB-86EF-0D0E9EF65FC9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DFDED-8DBD-4DF5-A1CF-29E5E54D91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05644-118B-44A0-B94A-B799D94CF9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167E2-F1F5-4943-9821-802FE00D22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02A18CD-2B0D-4E48-AB21-B06609BED7E2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A4A5D-43AF-49F7-9233-030CFF90AE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81874-FC5A-499E-84C7-70E31A6549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4C09-C622-419F-A2BD-F36C7540FD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0E3F84-3C45-42A3-9B20-51A23AD567A1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2E64A-FF2D-4580-B508-A225310D78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2E0DF7-0747-489F-897F-816A241039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65E8-4314-4B92-96E4-981DEE3853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190863-39EE-42C2-B4FC-DD5408749639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71609-9A7B-40B9-B0DA-3D42673ECC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B653C-77F8-4545-B91F-E854B63221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BEA1-83A5-41DE-8E9F-2AC13CE775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A47A2B-B7B0-4783-AA81-3C4BA0114836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CD331-63AA-45F1-A009-F905B2B9B9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B3502-2935-462D-948F-69A7347693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9365E-156A-46FF-8DB2-2444FFF11D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DFDAFB-AEF8-4C61-92FB-02BFFB2C7A4B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66ACB-015E-4EA6-90D7-88F4D24922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DBF1B6-8B4D-4B58-B3CF-BF1A042D77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3EEE2-8D08-449B-A9B3-A02295AE6F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018072-E929-4240-9F13-D0F419808B46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19829-DE53-44D1-8AE2-FF5A443FDC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5DC6B-1E6F-470A-BA07-B20D7B258E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EA08-FB9D-4DD0-8E92-24F4C17171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4181E5B-9946-4B6F-9836-CF18B0E99988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FBAE7-A3D8-4C73-B561-D1A1653B3A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D9FDE-7519-40C6-A3BE-F99A66B4D9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6F34-67BF-458F-A7D9-CFDEBADD40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B65974-480C-4A7E-8149-B3165E6D59CB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81253-B7C2-4004-8519-63E5D3B9E8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5A12E-3B6E-4662-87EB-3A446E788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4DEF-A11E-4285-AF02-FA58B21E78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44CBC2-9F55-4762-8612-74B9D6AD0611}" type="slidenum"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FFFA1-5304-4BB0-9CCD-D406393628D2}"/>
              </a:ext>
            </a:extLst>
          </p:cNvPr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D5B63-B3C9-4A29-B62B-7A1301203E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A6D34-0EFB-48C3-A3E8-AB8CC69F9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C6917D-5670-4229-857E-0D2A47ADC8D3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66B8D-14A1-473D-9188-F13C72E283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30134D-7889-4225-9D32-05AED1756D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F47F-BECF-4F97-8B41-101D37997D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09E593-8490-4862-A3CD-B6C56294DAF2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CFAA64-8D19-47D1-A881-305140AF7B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61579-C849-47E6-A74E-E1D2EDFD11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900D6-A18A-48A9-9750-858F2A370F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E16DC3-B3B0-4494-9C16-67D13B8D0A2B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44B69-69CA-4DCF-A82A-1B9B51D399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3E50E-70B4-4EA2-A48E-840D766E8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7D73-A5BF-4160-841F-8C9CB86A9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4C514D-349F-4313-963C-268F525F302D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A758E-E13C-40E5-AB9C-D20650627B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1D5F3-FD32-4ABE-B546-6C408C1859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BE71-5D1F-41F2-B3A2-E7DDE02844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505E02-CFB7-4F13-9FBE-F31A871BA1E1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5436C-E33B-4728-AE9F-5CEFD355F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CA4A9-3270-4E94-BA67-49B9ED43B2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85C2B-B20B-4C59-8429-F298D9C194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D70F43-F77D-4DE8-90D8-F638A7E8EA2E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975F1-31B2-4E6C-837B-C327D4737C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C4016E-9B65-494E-AB2D-29806C1877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5CD0-9F62-47C0-9949-BA0979385D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DAFF80-2BC2-47F8-BA24-5A90CFEA6B49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D9ECA7-30EB-44CD-8840-39FD3E3B14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4AAC0-8622-4456-A998-37ED49605C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D0C79-DC5C-46FE-9E80-3FB291F745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4C0BC5-2EF4-4205-B354-705BFFA14E4D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EF35E-F1C8-409A-BBAD-381D41DB4E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E24BC4-FDC0-45AA-855C-13B3A7309D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279B-BF14-45C1-8FAC-094C75A262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30ABC3-0CCE-4DD0-834E-DE96A001F6F9}" type="slidenum"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4A5C3-76E2-4A92-A9E4-DE223700028A}"/>
              </a:ext>
            </a:extLst>
          </p:cNvPr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D3447-21A9-4221-8054-951A7F307C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9C28E-7BE2-4743-95A0-FAE194168C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E2590DF-94FE-4EAD-A57F-D60381706BED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ADBDD-BB20-4D8E-97CE-E23B0566ED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B2F529-DD8E-491B-B86B-8244468A79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0E79C-342E-4278-B4B5-259BF738BC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27E72D-6DED-4EFD-91DF-B9786071A5B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0CC0D-6C70-407C-8FA2-0282FB5D81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411B9-A915-4853-A141-B9FE07F94B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87DED-0A0C-4846-931C-AB5DD5174C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78FFC2-40FB-42B8-9696-806CE280D6C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30D8FF-316F-4AD3-B23A-7A3B8EF05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DBB88-CE2A-4CC8-ACB5-31947E0D2A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A813-8B4F-4370-988E-E52539EB7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0EE82FB-46D9-44BE-B9BF-B36CACE91F9B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711B0-5065-4F9B-AB0C-D3D5246DA3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CFD3F-C431-44FE-999F-8461F8CE64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FCD5F-B191-4E36-9C6D-4F93BFA5A0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31193F-24B8-43D5-A661-600C44ED3E94}" type="slidenum">
              <a:t>10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B55715-CAE2-4C49-A6B1-31741FBF37E0}"/>
              </a:ext>
            </a:extLst>
          </p:cNvPr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9691E-AF8B-454F-A45F-E631154454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42DEC-0FC3-4648-B23A-7B6467A40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F41B-EE18-4601-A653-53A40EAE9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3F437-37F4-48C3-B50B-66CA0AAB0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32751-6A04-4D5B-A4E5-21C3D9E88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B9F4A-9DA5-4E43-8170-22AA96DBB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56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C528-2C6A-4618-82C1-041D6C5B3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738FA-29EC-401D-B874-E07FA6D31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F9DA2-A24D-4E00-914D-988211E7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A5BDC-0021-492F-A401-21E70EA4F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0AA0B-8A44-49DB-91A0-9372B2279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EF03-7502-4AB2-A2FA-6A67D5F43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3A2A3A2C-93A2-4D33-8A60-C30C2D29E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6" r:id="rId2"/>
    <p:sldLayoutId id="2147483734" r:id="rId3"/>
    <p:sldLayoutId id="2147483727" r:id="rId4"/>
    <p:sldLayoutId id="2147483735" r:id="rId5"/>
    <p:sldLayoutId id="2147483728" r:id="rId6"/>
    <p:sldLayoutId id="2147483729" r:id="rId7"/>
    <p:sldLayoutId id="2147483736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an@ken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kent.edu/~xli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 43105 Data Mining Techniques </a:t>
            </a:r>
            <a:b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3 Output: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4070D-7D9E-48E7-8B3C-B56B85A4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697" y="3733800"/>
            <a:ext cx="6184605" cy="250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Lian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 State University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xlian@kent.edu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http://www.cs.kent.edu/~xlian/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4EC351-6D43-47F3-A888-654563C9A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22FE46-76F1-4DE4-BE0D-98D7079BF9D0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D2294F0-C4D8-406D-A580-DD25902E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35531-5A94-47D4-84DD-FD7E2D735F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183356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92C2A-6F2C-46F0-8FE1-326A0FE7D933}"/>
              </a:ext>
            </a:extLst>
          </p:cNvPr>
          <p:cNvSpPr txBox="1"/>
          <p:nvPr/>
        </p:nvSpPr>
        <p:spPr>
          <a:xfrm>
            <a:off x="180000" y="1260000"/>
            <a:ext cx="8964000" cy="43032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“Divide-and-conquer” approach produces tree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Nodes involve testing a particular attribute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Usually, attribute value is compared to constant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Other possibilities: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Comparing values of two attributes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Using a function of one or more attributes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Leaves assign classification, set of classifications, or probability distribution to instances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Unknown instance is routed down the 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E908E48-ED3E-4999-81D9-57805EFB8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00765F-1AF1-4028-B401-C33BFB296D24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F8A3143-C88E-4BC8-95A5-C007B9E2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D90B-787A-4B6E-9EC5-4AB3E48284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150" y="202406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Nominal and Numeric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E35B3-ADB8-4EF2-89C8-609275E1F828}"/>
              </a:ext>
            </a:extLst>
          </p:cNvPr>
          <p:cNvSpPr txBox="1"/>
          <p:nvPr/>
        </p:nvSpPr>
        <p:spPr>
          <a:xfrm>
            <a:off x="457200" y="1587600"/>
            <a:ext cx="8153400" cy="41332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Nominal:</a:t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number of children usually equal to number values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Symbol" pitchFamily="18"/>
                <a:ea typeface="Tahoma" panose="020B0604030504040204" pitchFamily="34" charset="0"/>
                <a:cs typeface="Tahoma" panose="020B0604030504040204" pitchFamily="34" charset="0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attribute won’t get tested more than once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Other possibility: division into two subsets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Numeric:</a:t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 whether value is greater or less than constant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Symbol" pitchFamily="18"/>
                <a:ea typeface="Tahoma" panose="020B0604030504040204" pitchFamily="34" charset="0"/>
                <a:cs typeface="Tahoma" panose="020B0604030504040204" pitchFamily="34" charset="0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attribute may get tested several times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Other possibility: three-way split (or multi-way split)</a:t>
            </a:r>
          </a:p>
          <a:p>
            <a:pPr marL="457200" lvl="2" hangingPunct="0"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Integer: </a:t>
            </a:r>
            <a:r>
              <a:rPr lang="en-US" sz="2000" b="0" i="1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less than, equal to, greater than</a:t>
            </a:r>
          </a:p>
          <a:p>
            <a:pPr marL="457200" lvl="2" hangingPunct="0"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Real: </a:t>
            </a:r>
            <a:r>
              <a:rPr lang="en-US" sz="2000" b="0" i="1" u="none" strike="noStrike" baseline="0" dirty="0">
                <a:ln>
                  <a:noFill/>
                </a:ln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below, within,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6070F16-8A44-424B-A7F4-ED0D53AF3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5747B75-D5AD-4635-A177-CC4AFF05F11A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50F4CE9-D9B3-4BB4-A165-6CC1B938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9193A-734B-45F7-A52F-140D664024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347663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3A044-3762-4E20-B1A9-FE576925FB06}"/>
              </a:ext>
            </a:extLst>
          </p:cNvPr>
          <p:cNvSpPr txBox="1"/>
          <p:nvPr/>
        </p:nvSpPr>
        <p:spPr>
          <a:xfrm>
            <a:off x="180000" y="1371599"/>
            <a:ext cx="8640000" cy="41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Does absence of value have some significance?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Yes </a:t>
            </a:r>
            <a:r>
              <a:rPr lang="en-US" sz="2800" b="0" i="0" u="none" strike="noStrike" baseline="0" dirty="0">
                <a:ln>
                  <a:noFill/>
                </a:ln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 </a:t>
            </a: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“missing” is a separate value</a:t>
            </a: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	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No</a:t>
            </a: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 dirty="0">
                <a:ln>
                  <a:noFill/>
                </a:ln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 </a:t>
            </a: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“missing” must be treated in a special way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Solution A: assign instance to most popular branch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Solution B: split instance into pieces</a:t>
            </a:r>
          </a:p>
          <a:p>
            <a:pPr marL="457200" lvl="2" hangingPunct="0"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Pieces receive weight according to fraction of training instances that go down each branch</a:t>
            </a:r>
          </a:p>
          <a:p>
            <a:pPr marL="457200" lvl="2" hangingPunct="0"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Classifications from leave nodes are combined using the weights that have percolated to them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FB868DC-F290-48EA-BA67-5DF8A0267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50856A6-F293-475C-B259-A2B6DC0629A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3C49945-8D89-457A-B7A8-93FF6195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660B-55A6-4D4E-9484-11C7692281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580" y="250736"/>
            <a:ext cx="8534520" cy="1115640"/>
          </a:xfrm>
        </p:spPr>
        <p:txBody>
          <a:bodyPr wrap="square" lIns="92160" tIns="46080" rIns="92160" bIns="46080" anchor="ctr" anchorCtr="0">
            <a:normAutofit/>
          </a:bodyPr>
          <a:lstStyle/>
          <a:p>
            <a:pPr lvl="0" algn="just" defTabSz="114300"/>
            <a:r>
              <a:rPr lang="en-US" dirty="0"/>
              <a:t>Trees for Numeric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953F-3D78-4BB7-B2EB-9F2ACF4DAB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260000"/>
            <a:ext cx="8820000" cy="4119803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i="1" dirty="0"/>
              <a:t>Regression</a:t>
            </a:r>
            <a:r>
              <a:rPr lang="en-US" sz="2800" dirty="0"/>
              <a:t>: the process of computing an expression that predicts a numeric quantity</a:t>
            </a:r>
          </a:p>
          <a:p>
            <a:pPr lvl="0">
              <a:spcBef>
                <a:spcPts val="697"/>
              </a:spcBef>
            </a:pPr>
            <a:r>
              <a:rPr lang="en-US" sz="2800" i="1" dirty="0"/>
              <a:t>Regression tree</a:t>
            </a:r>
            <a:r>
              <a:rPr lang="en-US" sz="2800" dirty="0"/>
              <a:t>: “decision tree” where each leaf predicts a numeric quantity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Predicted value is average value of training instances that reach the leaf</a:t>
            </a:r>
          </a:p>
          <a:p>
            <a:pPr lvl="0">
              <a:spcBef>
                <a:spcPts val="697"/>
              </a:spcBef>
            </a:pPr>
            <a:r>
              <a:rPr lang="en-US" sz="2800" i="1" dirty="0"/>
              <a:t>Model tree:</a:t>
            </a:r>
            <a:r>
              <a:rPr lang="en-US" sz="2800" dirty="0"/>
              <a:t> “regression tree” with linear regression models at the leaf nodes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Linear patches approximate continuous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C35A6CA-EC71-486C-99BC-C406E1EF4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700B07-E802-456C-953E-0FACC40D2683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70B68CE-9A76-4756-91B8-88FDA18A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2C840-BAC2-4B80-9353-5BF5BED34D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2900" y="328613"/>
            <a:ext cx="8534520" cy="1115640"/>
          </a:xfrm>
        </p:spPr>
        <p:txBody>
          <a:bodyPr wrap="square" lIns="92160" tIns="46080" rIns="92160" bIns="46080" anchorCtr="0">
            <a:normAutofit/>
          </a:bodyPr>
          <a:lstStyle/>
          <a:p>
            <a:pPr lvl="0"/>
            <a:r>
              <a:rPr lang="en-US" dirty="0"/>
              <a:t>Linear Regression for the CPU Data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DDE79B7-0042-49B5-AB20-DF574EAB878C}"/>
              </a:ext>
            </a:extLst>
          </p:cNvPr>
          <p:cNvSpPr/>
          <p:nvPr/>
        </p:nvSpPr>
        <p:spPr>
          <a:xfrm>
            <a:off x="2988720" y="1980000"/>
            <a:ext cx="2797859" cy="24187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PRP =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   - 56.1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    + 0.049 MYCT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    + 0.015 MMIN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    + 0.006 MMAX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    + 0.630 CACH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    - 0.270 CHMIN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 dirty="0">
                <a:ln>
                  <a:noFill/>
                </a:ln>
                <a:latin typeface="Courier" pitchFamily="49"/>
                <a:ea typeface="Gothic" pitchFamily="2"/>
                <a:cs typeface="Lucidasans" pitchFamily="2"/>
              </a:rPr>
              <a:t>    + 1.46 CHMAX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39FEC06-2551-4425-AB42-0F231E930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288F7B-B5B8-427F-8E62-2AAAECF8C81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FABE18-1AEC-4E7F-87F1-F70648C8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5E7C4-B599-45CE-A8E7-96386DBF97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4740" y="183356"/>
            <a:ext cx="8534520" cy="1115640"/>
          </a:xfrm>
        </p:spPr>
        <p:txBody>
          <a:bodyPr wrap="square" lIns="92160" tIns="46080" rIns="92160" bIns="46080" anchor="ctr" anchorCtr="0">
            <a:normAutofit/>
          </a:bodyPr>
          <a:lstStyle/>
          <a:p>
            <a:pPr lvl="0"/>
            <a:r>
              <a:rPr lang="en-US" dirty="0"/>
              <a:t>Regression Tree for the CPU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5BA42-DF79-4D4D-8F3C-F055C95CD2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188789"/>
            <a:ext cx="8166600" cy="523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AA2A67D-E48F-402E-BDFA-88CA8539B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51AC858-4D3F-4D02-A902-99E116F28AD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321672F-DF8A-4CFB-B88F-3A2ADD95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E5AB4-7E45-4381-9002-5A1E073FFF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380" y="183356"/>
            <a:ext cx="8534520" cy="111564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Model Tree for the CPU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00BBC-31B7-4F34-907F-A5971AC210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67799" y="1620000"/>
            <a:ext cx="6172200" cy="407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3F8B9DA-E90D-4BAF-9FD1-81E344653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7CC7A3-A83E-42B8-8A4A-0269022E3F30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37256B-B6FA-4D31-91DD-9A62859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3F3E7-6A63-4545-9E8A-BE539E7EFA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150" y="164306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Classification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3CAE2-5F1F-41BA-8E5D-2982A83AC731}"/>
              </a:ext>
            </a:extLst>
          </p:cNvPr>
          <p:cNvSpPr txBox="1"/>
          <p:nvPr/>
        </p:nvSpPr>
        <p:spPr>
          <a:xfrm>
            <a:off x="324000" y="1288042"/>
            <a:ext cx="8362800" cy="41827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latin typeface="+mj-lt"/>
              </a:rPr>
              <a:t> Popular</a:t>
            </a: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alternative to decision trees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latin typeface="+mj-lt"/>
                <a:ea typeface="Gothic" pitchFamily="2"/>
                <a:cs typeface="Lucidasans" pitchFamily="2"/>
              </a:rPr>
              <a:t> </a:t>
            </a:r>
            <a:r>
              <a:rPr lang="en-US" sz="2800" b="0" i="1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Antecedent</a:t>
            </a: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(pre-condition): a series of tests (just like the tests at the nodes of a decision tree)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Tests are usually logically ANDed together (but may also be general logical expressions)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Consequent</a:t>
            </a: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(conclusion): classes, set of classes, or probability distribution assigned by rule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Individual rules are often logically </a:t>
            </a:r>
            <a:r>
              <a:rPr lang="en-US" sz="2800" b="0" i="0" u="none" strike="noStrike" baseline="0" dirty="0" err="1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ORed</a:t>
            </a: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together</a:t>
            </a:r>
          </a:p>
          <a:p>
            <a:pPr lvl="1" algn="just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Conflicts arise if different conclusions apply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9506AF9-B590-4771-8D14-AF1E87AF6A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855A28-11FD-412D-8355-395022CEFC3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64FD567-C179-400A-A60B-A7977C3E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22EA-8729-4F00-96A4-12791FDABB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9050" y="366713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From Trees to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0637B-9FE5-4952-ABF2-10B01188A054}"/>
              </a:ext>
            </a:extLst>
          </p:cNvPr>
          <p:cNvSpPr txBox="1"/>
          <p:nvPr/>
        </p:nvSpPr>
        <p:spPr>
          <a:xfrm>
            <a:off x="360000" y="1440000"/>
            <a:ext cx="8460000" cy="3877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Easy: converting a tree into a set of rules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One rule for each leaf:</a:t>
            </a:r>
          </a:p>
          <a:p>
            <a:pPr marL="914400" lvl="3" hangingPunct="0"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Antecedent contains a condition for every node on the path from the root to the leaf</a:t>
            </a:r>
          </a:p>
          <a:p>
            <a:pPr marL="914400" lvl="3" hangingPunct="0"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Consequent is class assigned by the leaf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Produces rules that are unambiguous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Doesn’t matter in which order they are executed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But: resulting rules are unnecessarily complex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Pruning to remove redundant tests/rules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C8952C1A-DDFD-4EC2-8B66-46860BB33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C9939D-7A6E-44A0-8AD1-6E07C310DCFA}" type="slidenum">
              <a:rPr lang="en-US" smtClean="0"/>
              <a:t>19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539D3BC-2674-4F5A-BC1D-7790E2C8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7E95D-2681-4A7F-91A1-F03A78FF14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9050" y="258223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From Rules to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E9B80-50D3-438B-BA6A-24C0F2E7459D}"/>
              </a:ext>
            </a:extLst>
          </p:cNvPr>
          <p:cNvSpPr txBox="1"/>
          <p:nvPr/>
        </p:nvSpPr>
        <p:spPr>
          <a:xfrm>
            <a:off x="180000" y="1447919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More difficult: transforming a rule set into a tree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Tree cannot easily express disjunction between rules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Example: rules which test different attributes</a:t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endParaRPr lang="en-US" sz="2800" b="0" i="0" u="none" strike="noStrike" baseline="0" dirty="0">
              <a:ln>
                <a:noFill/>
              </a:ln>
              <a:latin typeface="+mj-lt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Symmetry needs to be broken</a:t>
            </a:r>
          </a:p>
          <a:p>
            <a:pPr lvl="0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Corresponding tree contains identical subtrees</a:t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(</a:t>
            </a:r>
            <a:r>
              <a:rPr lang="en-US" sz="2800" dirty="0"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 “replicated subtree problem”)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6A03C2-81BD-42FF-A3AF-4E70921C11B6}"/>
              </a:ext>
            </a:extLst>
          </p:cNvPr>
          <p:cNvGrpSpPr/>
          <p:nvPr/>
        </p:nvGrpSpPr>
        <p:grpSpPr>
          <a:xfrm>
            <a:off x="3060000" y="3240000"/>
            <a:ext cx="2971800" cy="695159"/>
            <a:chOff x="3060000" y="3240000"/>
            <a:chExt cx="2971800" cy="69515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A5E9E0-1864-4D03-913B-038CD7A03DF1}"/>
                </a:ext>
              </a:extLst>
            </p:cNvPr>
            <p:cNvSpPr/>
            <p:nvPr/>
          </p:nvSpPr>
          <p:spPr>
            <a:xfrm>
              <a:off x="3060000" y="3240000"/>
              <a:ext cx="2971800" cy="6951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 and b then x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c and d then x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1335B678-DF28-4B4D-9679-F043550ADF7F}"/>
                </a:ext>
              </a:extLst>
            </p:cNvPr>
            <p:cNvSpPr/>
            <p:nvPr/>
          </p:nvSpPr>
          <p:spPr>
            <a:xfrm>
              <a:off x="3060000" y="3240000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C612D04-773F-4FDF-917A-B8C452896CAD}"/>
                </a:ext>
              </a:extLst>
            </p:cNvPr>
            <p:cNvSpPr/>
            <p:nvPr/>
          </p:nvSpPr>
          <p:spPr>
            <a:xfrm>
              <a:off x="3060000" y="3935159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22B8B559-07F3-4D0E-8297-CD590757CF5C}"/>
                </a:ext>
              </a:extLst>
            </p:cNvPr>
            <p:cNvSpPr/>
            <p:nvPr/>
          </p:nvSpPr>
          <p:spPr>
            <a:xfrm>
              <a:off x="30600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DD55D13A-17F5-43E7-9427-973D5C24C718}"/>
                </a:ext>
              </a:extLst>
            </p:cNvPr>
            <p:cNvSpPr/>
            <p:nvPr/>
          </p:nvSpPr>
          <p:spPr>
            <a:xfrm>
              <a:off x="60318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01C2-C81F-4016-B1E8-DA29849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45E5-0C87-40DA-90D6-2349ECAB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Knowledge </a:t>
            </a:r>
            <a:r>
              <a:rPr lang="en-US" sz="2800" dirty="0" smtClean="0"/>
              <a:t>Representation</a:t>
            </a:r>
          </a:p>
          <a:p>
            <a:pPr lvl="1"/>
            <a:r>
              <a:rPr lang="en-US" sz="2400" dirty="0" smtClean="0"/>
              <a:t>Tables</a:t>
            </a:r>
          </a:p>
          <a:p>
            <a:pPr lvl="1"/>
            <a:r>
              <a:rPr lang="en-US" sz="2400" dirty="0" smtClean="0"/>
              <a:t>Linear Models</a:t>
            </a:r>
          </a:p>
          <a:p>
            <a:pPr lvl="1"/>
            <a:r>
              <a:rPr lang="en-US" sz="2400" dirty="0" smtClean="0"/>
              <a:t>Trees</a:t>
            </a:r>
          </a:p>
          <a:p>
            <a:pPr lvl="1"/>
            <a:r>
              <a:rPr lang="en-US" sz="2400" dirty="0" smtClean="0"/>
              <a:t>Rules</a:t>
            </a:r>
          </a:p>
          <a:p>
            <a:pPr lvl="1"/>
            <a:r>
              <a:rPr lang="en-US" sz="2400" dirty="0"/>
              <a:t>Instance-based </a:t>
            </a:r>
            <a:r>
              <a:rPr lang="en-US" sz="2400" dirty="0" smtClean="0"/>
              <a:t>Representation</a:t>
            </a:r>
          </a:p>
          <a:p>
            <a:pPr lvl="1"/>
            <a:r>
              <a:rPr lang="en-US" sz="2400" dirty="0" smtClean="0"/>
              <a:t>Clusters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728E1-4AEC-461A-AA7F-45CF03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3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27D3C0-B6DF-4FAB-A858-11B992E51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D00C77-F9CA-4101-8C4F-09F3E30C56B5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6B9B528-15A1-446B-98BE-62237EEB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A83C-EDF2-4402-B469-B9D600A372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02406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A Tree for a Simple Disjunction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492ED-B7FD-4640-B68F-F71FA4FD0CC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71758" y="1180886"/>
            <a:ext cx="4114681" cy="521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62C0529B-CB85-46BA-8776-FECBA696E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41129A-4825-4A34-A878-DE0A7340692C}" type="slidenum">
              <a:rPr lang="en-US" smtClean="0"/>
              <a:t>21</a:t>
            </a:fld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E9046D48-862D-4A06-8B86-862DA7DC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BCABCD-F804-4659-AF91-8E4860D3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57480" y="1980000"/>
            <a:ext cx="3962520" cy="30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DEA80D-2409-4693-A289-9538837300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9400" y="275351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The Exclusive-OR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FB1B4-603E-49E1-9800-DFA741C66DB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9400" y="2340000"/>
            <a:ext cx="1560600" cy="1733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B9A926-BE86-40AC-9D7B-E18D09A83203}"/>
              </a:ext>
            </a:extLst>
          </p:cNvPr>
          <p:cNvGrpSpPr/>
          <p:nvPr/>
        </p:nvGrpSpPr>
        <p:grpSpPr>
          <a:xfrm>
            <a:off x="6256800" y="2160000"/>
            <a:ext cx="2743200" cy="2590560"/>
            <a:chOff x="6256800" y="2160000"/>
            <a:chExt cx="2743200" cy="259056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9AAD2E-E3B1-47CD-AF5A-6D98929947A8}"/>
                </a:ext>
              </a:extLst>
            </p:cNvPr>
            <p:cNvSpPr/>
            <p:nvPr/>
          </p:nvSpPr>
          <p:spPr>
            <a:xfrm>
              <a:off x="6256800" y="2160000"/>
              <a:ext cx="2743199" cy="2590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0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0 and y = 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b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b</a:t>
              </a: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31FC75A5-1254-4833-A7DD-4927601F0B8A}"/>
                </a:ext>
              </a:extLst>
            </p:cNvPr>
            <p:cNvSpPr/>
            <p:nvPr/>
          </p:nvSpPr>
          <p:spPr>
            <a:xfrm>
              <a:off x="6256800" y="2160000"/>
              <a:ext cx="27432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89CCAC3-55D7-46E9-8E22-6E3E6B916715}"/>
                </a:ext>
              </a:extLst>
            </p:cNvPr>
            <p:cNvSpPr/>
            <p:nvPr/>
          </p:nvSpPr>
          <p:spPr>
            <a:xfrm>
              <a:off x="6256800" y="4750560"/>
              <a:ext cx="27432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04BC125A-6861-471E-9943-08E469AD9ACF}"/>
                </a:ext>
              </a:extLst>
            </p:cNvPr>
            <p:cNvSpPr/>
            <p:nvPr/>
          </p:nvSpPr>
          <p:spPr>
            <a:xfrm>
              <a:off x="6256800" y="2160000"/>
              <a:ext cx="0" cy="2590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49951A13-E9AE-4542-B9DC-49806FE04DF6}"/>
                </a:ext>
              </a:extLst>
            </p:cNvPr>
            <p:cNvSpPr/>
            <p:nvPr/>
          </p:nvSpPr>
          <p:spPr>
            <a:xfrm>
              <a:off x="9000000" y="2160000"/>
              <a:ext cx="0" cy="2590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7F15A10-AF72-42DC-AA1F-7A7FF4385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3BE3BF1-41F4-40EA-A252-60187E5C056E}" type="slidenum">
              <a:rPr lang="en-US" smtClean="0"/>
              <a:t>22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96080D0-963E-4DC5-87DE-4EB8DD91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1B833-69E8-4303-9397-D779CAD586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4579" y="298260"/>
            <a:ext cx="7543799" cy="978480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dirty="0"/>
              <a:t>A Tree with a Replicated Subtree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0264F-DCCA-41C0-948C-DB9FC66F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2400" y="1120117"/>
            <a:ext cx="3771881" cy="5458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3D3AB7-0F48-4648-8F15-6DB76F3A00C7}"/>
              </a:ext>
            </a:extLst>
          </p:cNvPr>
          <p:cNvGrpSpPr/>
          <p:nvPr/>
        </p:nvGrpSpPr>
        <p:grpSpPr>
          <a:xfrm>
            <a:off x="990719" y="2743199"/>
            <a:ext cx="2819161" cy="1600201"/>
            <a:chOff x="990719" y="2743199"/>
            <a:chExt cx="2819161" cy="16002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04FC92-C7A0-4D42-8219-039E8803F1EB}"/>
                </a:ext>
              </a:extLst>
            </p:cNvPr>
            <p:cNvSpPr/>
            <p:nvPr/>
          </p:nvSpPr>
          <p:spPr>
            <a:xfrm>
              <a:off x="990719" y="2743199"/>
              <a:ext cx="2819160" cy="1600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z = 1 and w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 class = b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218F6A0-731E-4E5C-8387-6B9FA2F6923E}"/>
                </a:ext>
              </a:extLst>
            </p:cNvPr>
            <p:cNvSpPr/>
            <p:nvPr/>
          </p:nvSpPr>
          <p:spPr>
            <a:xfrm>
              <a:off x="990719" y="2743199"/>
              <a:ext cx="28191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8DD2BA8-115C-4088-A5E6-3225FC6F1121}"/>
                </a:ext>
              </a:extLst>
            </p:cNvPr>
            <p:cNvSpPr/>
            <p:nvPr/>
          </p:nvSpPr>
          <p:spPr>
            <a:xfrm>
              <a:off x="990719" y="4343400"/>
              <a:ext cx="28191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15CFBA9-A3CE-49D9-82DB-2AA9063CB00B}"/>
                </a:ext>
              </a:extLst>
            </p:cNvPr>
            <p:cNvSpPr/>
            <p:nvPr/>
          </p:nvSpPr>
          <p:spPr>
            <a:xfrm>
              <a:off x="990719" y="2743199"/>
              <a:ext cx="0" cy="16002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B9561E86-A3D8-47A0-9A25-C299CBB0EAC7}"/>
                </a:ext>
              </a:extLst>
            </p:cNvPr>
            <p:cNvSpPr/>
            <p:nvPr/>
          </p:nvSpPr>
          <p:spPr>
            <a:xfrm>
              <a:off x="3809880" y="2743199"/>
              <a:ext cx="0" cy="16002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DF2AD5F-F7EC-4B70-B178-5921D5DED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1D50C4-532A-4971-8044-266CAA216B56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4655C8B-B54D-4BD5-B636-25517855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C9AB4-DE3B-4FF0-8BA3-07DB7924B4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176761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“Nuggets” of Knowledge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4817B-0D9A-45ED-8148-1FEE3ABCAE4A}"/>
              </a:ext>
            </a:extLst>
          </p:cNvPr>
          <p:cNvSpPr txBox="1"/>
          <p:nvPr/>
        </p:nvSpPr>
        <p:spPr>
          <a:xfrm>
            <a:off x="180000" y="1587600"/>
            <a:ext cx="8820000" cy="41545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Are rules independent pieces of knowledge? (It seems easy to add a rule to an existing rule base.)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Problem: ignores how rules are executed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Two ways of executing a rule set: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Ordered set of rules (“decision list”)</a:t>
            </a:r>
          </a:p>
          <a:p>
            <a:pPr marL="914400" lvl="4" hangingPunct="0"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Order is important for interpretation</a:t>
            </a:r>
          </a:p>
          <a:p>
            <a:pPr marL="457200" lvl="3" hangingPunct="0"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Unordered set of rules</a:t>
            </a:r>
          </a:p>
          <a:p>
            <a:pPr marL="914400" lvl="4" hangingPunct="0"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Rules may overlap and lead to different conclusions for the same instance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000" b="0" i="0" u="none" strike="noStrike" baseline="0" dirty="0">
              <a:ln>
                <a:noFill/>
              </a:ln>
              <a:latin typeface="+mj-lt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24A5D57-D652-45DC-80A8-CD3352B09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A6D685-B2C1-487F-8C1C-3228AAA6D11A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A0E002D-4A74-49F9-B5A5-98D500D3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518F7-7475-42BD-B91D-B282654CCA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3356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Interpreting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7C802-0B0F-429F-9FA1-7C5929A5A3E2}"/>
              </a:ext>
            </a:extLst>
          </p:cNvPr>
          <p:cNvSpPr txBox="1"/>
          <p:nvPr/>
        </p:nvSpPr>
        <p:spPr>
          <a:xfrm>
            <a:off x="360000" y="1587600"/>
            <a:ext cx="8640000" cy="36669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What if two or more rules conflict?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Give no conclusion at all?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Go with rule that is most popular on training data?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What if no rule applies to a test instance?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Give no conclusion at all?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Go with class that is most frequent in training data?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11C18AA-C713-48C1-92CE-E6B70E8EC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3CC780-658C-464D-87F2-0A980CA4F654}" type="slidenum">
              <a:rPr lang="en-US" smtClean="0"/>
              <a:t>25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A129CA3-20AD-4779-96C7-908BB2F7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1A74F-82D0-42EA-8C60-9069D5E661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8100" y="221456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Special Case: Boolean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B006-4DD3-4E01-B812-B6652364946E}"/>
              </a:ext>
            </a:extLst>
          </p:cNvPr>
          <p:cNvSpPr txBox="1"/>
          <p:nvPr/>
        </p:nvSpPr>
        <p:spPr>
          <a:xfrm>
            <a:off x="360000" y="1587600"/>
            <a:ext cx="8460000" cy="42546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Assumption: if instance does not belong to class “yes”, it belongs to class “no”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Trick: only learn rules for class “yes” and use default rule for “no”</a:t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endParaRPr lang="en-US" sz="2800" b="0" i="0" u="none" strike="noStrike" baseline="0" dirty="0">
              <a:ln>
                <a:noFill/>
              </a:ln>
              <a:latin typeface="+mj-lt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latin typeface="+mj-lt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latin typeface="+mj-lt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Order of rules is not important. No conflicts!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Rule can be written in </a:t>
            </a:r>
            <a:r>
              <a:rPr lang="en-US" sz="2800" b="0" i="1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disjunctive normal 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62F31C-5A22-4F8B-8B58-7A4849EB6D9F}"/>
              </a:ext>
            </a:extLst>
          </p:cNvPr>
          <p:cNvGrpSpPr/>
          <p:nvPr/>
        </p:nvGrpSpPr>
        <p:grpSpPr>
          <a:xfrm>
            <a:off x="2475720" y="3600000"/>
            <a:ext cx="4724280" cy="1025280"/>
            <a:chOff x="2475720" y="3600000"/>
            <a:chExt cx="4724280" cy="10252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5A6DC0-17F3-4D1B-944F-10AAD6C7A0E3}"/>
                </a:ext>
              </a:extLst>
            </p:cNvPr>
            <p:cNvSpPr/>
            <p:nvPr/>
          </p:nvSpPr>
          <p:spPr>
            <a:xfrm>
              <a:off x="2475720" y="3600000"/>
              <a:ext cx="4724280" cy="102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 then class = 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z = 1 and w = 1 then class = 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 class = b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5778D26-238A-4674-B18E-A229F254A4CD}"/>
                </a:ext>
              </a:extLst>
            </p:cNvPr>
            <p:cNvSpPr/>
            <p:nvPr/>
          </p:nvSpPr>
          <p:spPr>
            <a:xfrm>
              <a:off x="2475720" y="3600000"/>
              <a:ext cx="4724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EE5978E8-CC40-4D1D-9FC0-AF44F0FA0606}"/>
                </a:ext>
              </a:extLst>
            </p:cNvPr>
            <p:cNvSpPr/>
            <p:nvPr/>
          </p:nvSpPr>
          <p:spPr>
            <a:xfrm>
              <a:off x="2475720" y="4625280"/>
              <a:ext cx="4724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CFC4714C-1B8D-4451-9B68-ACB5A9FACD9D}"/>
                </a:ext>
              </a:extLst>
            </p:cNvPr>
            <p:cNvSpPr/>
            <p:nvPr/>
          </p:nvSpPr>
          <p:spPr>
            <a:xfrm>
              <a:off x="2475720" y="3600000"/>
              <a:ext cx="0" cy="102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1EF98B60-E3FE-4A24-BBF7-722B8BCBA8C2}"/>
                </a:ext>
              </a:extLst>
            </p:cNvPr>
            <p:cNvSpPr/>
            <p:nvPr/>
          </p:nvSpPr>
          <p:spPr>
            <a:xfrm>
              <a:off x="7200000" y="3600000"/>
              <a:ext cx="0" cy="102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F6DF02D-C3EF-420C-87D1-3A210BA72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D421DF-4F1C-48B4-A0E1-40292EFBC7B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8C1F944-47E0-4A04-99DD-F951E60A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DD7C8-2BDB-47AC-AAC2-7C49836311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2740" y="193350"/>
            <a:ext cx="8534520" cy="106740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Association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FF0F4-565C-44F3-A043-AC0220A5E9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279800"/>
            <a:ext cx="8820000" cy="3122094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>
                <a:latin typeface="+mj-lt"/>
              </a:rPr>
              <a:t>Association rules…</a:t>
            </a:r>
          </a:p>
          <a:p>
            <a:pPr lvl="1">
              <a:spcBef>
                <a:spcPts val="649"/>
              </a:spcBef>
            </a:pPr>
            <a:r>
              <a:rPr lang="en-US" sz="2400" dirty="0">
                <a:latin typeface="+mj-lt"/>
              </a:rPr>
              <a:t>… can predict any attribute and combinations of attributes</a:t>
            </a:r>
          </a:p>
          <a:p>
            <a:pPr lvl="1">
              <a:spcBef>
                <a:spcPts val="649"/>
              </a:spcBef>
            </a:pPr>
            <a:r>
              <a:rPr lang="en-US" sz="2400" dirty="0">
                <a:latin typeface="+mj-lt"/>
              </a:rPr>
              <a:t>… are not intended to be used together as a set</a:t>
            </a:r>
          </a:p>
          <a:p>
            <a:pPr lvl="0">
              <a:spcBef>
                <a:spcPts val="697"/>
              </a:spcBef>
            </a:pPr>
            <a:r>
              <a:rPr lang="en-US" sz="2800" dirty="0">
                <a:latin typeface="+mj-lt"/>
              </a:rPr>
              <a:t>Problem: immense number of possible associations</a:t>
            </a:r>
          </a:p>
          <a:p>
            <a:pPr lvl="1">
              <a:spcBef>
                <a:spcPts val="649"/>
              </a:spcBef>
            </a:pPr>
            <a:r>
              <a:rPr lang="en-US" sz="2400" dirty="0">
                <a:latin typeface="+mj-lt"/>
              </a:rPr>
              <a:t>Output needs to be restricted to show only the most predictive associations </a:t>
            </a:r>
            <a:r>
              <a:rPr lang="en-US" sz="2400" dirty="0">
                <a:latin typeface="Symbol" panose="05050102010706020507" pitchFamily="18" charset="2"/>
              </a:rPr>
              <a:t></a:t>
            </a:r>
            <a:r>
              <a:rPr lang="en-US" sz="2400" dirty="0">
                <a:latin typeface="+mj-lt"/>
              </a:rPr>
              <a:t> only those with high </a:t>
            </a:r>
            <a:r>
              <a:rPr lang="en-US" sz="2400" i="1" dirty="0">
                <a:latin typeface="+mj-lt"/>
              </a:rPr>
              <a:t>support </a:t>
            </a:r>
            <a:r>
              <a:rPr lang="en-US" sz="2400" dirty="0">
                <a:latin typeface="+mj-lt"/>
              </a:rPr>
              <a:t>and high </a:t>
            </a:r>
            <a:r>
              <a:rPr lang="en-US" sz="2400" i="1" dirty="0">
                <a:latin typeface="+mj-lt"/>
              </a:rPr>
              <a:t>confidence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33629AE-B7E6-4E05-9311-2A0B8F95D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692858-AF3D-4FFE-94FD-21620B97F8CE}" type="slidenum">
              <a:rPr lang="en-US" smtClean="0"/>
              <a:t>27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A1798A2-0236-4CA5-AFF1-FCDFB3C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8AC14-BC8B-4EB2-AA72-1B9B17AF45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4740" y="63360"/>
            <a:ext cx="8534520" cy="1115640"/>
          </a:xfrm>
        </p:spPr>
        <p:txBody>
          <a:bodyPr wrap="square" lIns="92160" tIns="46080" rIns="92160" bIns="46080" anchorCtr="0"/>
          <a:lstStyle/>
          <a:p>
            <a:pPr lvl="0"/>
            <a:r>
              <a:rPr lang="en-US" sz="3600" dirty="0"/>
              <a:t>Support and Confidence of a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7E1D5-7A0A-41DB-90E4-641067F56D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9050" y="1179000"/>
            <a:ext cx="8964000" cy="4837949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Support: number of instances predicted correctly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Confidence: number of correct predictions, as proportion of all instances that rule applies to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Example: 4 cool days with normal humidity</a:t>
            </a:r>
            <a:br>
              <a:rPr lang="en-US" sz="2800" dirty="0"/>
            </a:br>
            <a:endParaRPr lang="en-US" sz="28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 dirty="0"/>
          </a:p>
          <a:p>
            <a:pPr lvl="1">
              <a:spcBef>
                <a:spcPts val="649"/>
              </a:spcBef>
              <a:buSzPct val="65000"/>
              <a:buFont typeface="Symbol" pitchFamily="18"/>
              <a:buChar char=""/>
            </a:pPr>
            <a:r>
              <a:rPr lang="en-US" sz="2800" dirty="0"/>
              <a:t>Support = 4, confidence = 100%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Normally: minimum support and confidence pre-specified (e.g. 58 rules with support </a:t>
            </a:r>
            <a:r>
              <a:rPr lang="en-US" sz="2800" dirty="0">
                <a:latin typeface="Symbol" pitchFamily="18"/>
              </a:rPr>
              <a:t></a:t>
            </a:r>
            <a:r>
              <a:rPr lang="en-US" sz="2800" dirty="0"/>
              <a:t> 2 and confidence </a:t>
            </a:r>
            <a:r>
              <a:rPr lang="en-US" sz="2800" dirty="0">
                <a:latin typeface="Symbol" pitchFamily="18"/>
              </a:rPr>
              <a:t></a:t>
            </a:r>
            <a:r>
              <a:rPr lang="en-US" sz="2800" dirty="0"/>
              <a:t> 95% for weather 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8F053-EBC8-4811-9329-9838DF3682E2}"/>
              </a:ext>
            </a:extLst>
          </p:cNvPr>
          <p:cNvGrpSpPr/>
          <p:nvPr/>
        </p:nvGrpSpPr>
        <p:grpSpPr>
          <a:xfrm>
            <a:off x="914400" y="3559874"/>
            <a:ext cx="6300000" cy="360000"/>
            <a:chOff x="720000" y="3060000"/>
            <a:chExt cx="6300000" cy="36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C0C9D95-3718-4A5D-A004-FF22EDDEED69}"/>
                </a:ext>
              </a:extLst>
            </p:cNvPr>
            <p:cNvSpPr/>
            <p:nvPr/>
          </p:nvSpPr>
          <p:spPr>
            <a:xfrm>
              <a:off x="720000" y="3060000"/>
              <a:ext cx="630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8F01BEA-D38E-4D50-B98F-3BFEC294792C}"/>
                </a:ext>
              </a:extLst>
            </p:cNvPr>
            <p:cNvSpPr/>
            <p:nvPr/>
          </p:nvSpPr>
          <p:spPr>
            <a:xfrm>
              <a:off x="720000" y="306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07F0F0F6-C5FE-4160-8B4F-4582960740CA}"/>
                </a:ext>
              </a:extLst>
            </p:cNvPr>
            <p:cNvSpPr/>
            <p:nvPr/>
          </p:nvSpPr>
          <p:spPr>
            <a:xfrm>
              <a:off x="720000" y="342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7508FDDE-13F7-4A79-AF39-2B93A66EE834}"/>
                </a:ext>
              </a:extLst>
            </p:cNvPr>
            <p:cNvSpPr/>
            <p:nvPr/>
          </p:nvSpPr>
          <p:spPr>
            <a:xfrm>
              <a:off x="7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DB2BED98-858B-459A-B785-AD5AB601662A}"/>
                </a:ext>
              </a:extLst>
            </p:cNvPr>
            <p:cNvSpPr/>
            <p:nvPr/>
          </p:nvSpPr>
          <p:spPr>
            <a:xfrm>
              <a:off x="70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67AAA8EF-3D00-41C0-9FB8-1E425C48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5066DBF-DF4F-4F24-A835-170D375E190E}" type="slidenum">
              <a:rPr lang="en-US" smtClean="0"/>
              <a:t>28</a:t>
            </a:fld>
            <a:endParaRPr lang="en-US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78D388BB-F4BE-43FB-BA01-1962DBE6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C9D4-2100-4CE7-812A-18D1D6F50C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8280" y="183356"/>
            <a:ext cx="8534520" cy="106740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Rules with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9F31-A1CC-4E77-B25B-5DD6A695AA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236240"/>
            <a:ext cx="8534520" cy="3647879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Idea: allow rules to have </a:t>
            </a:r>
            <a:r>
              <a:rPr lang="en-US" sz="2800" i="1" dirty="0"/>
              <a:t>exceptions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Example: rule for iris data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 dirty="0"/>
          </a:p>
          <a:p>
            <a:pPr lvl="0">
              <a:spcBef>
                <a:spcPts val="697"/>
              </a:spcBef>
            </a:pPr>
            <a:r>
              <a:rPr lang="en-US" sz="2800" dirty="0"/>
              <a:t>New instance: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 dirty="0"/>
          </a:p>
          <a:p>
            <a:pPr lvl="0">
              <a:spcBef>
                <a:spcPts val="697"/>
              </a:spcBef>
            </a:pPr>
            <a:r>
              <a:rPr lang="en-US" sz="2800" dirty="0"/>
              <a:t>Modified rule: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A18129-437E-4808-B2D3-8D2AEA072D3C}"/>
              </a:ext>
            </a:extLst>
          </p:cNvPr>
          <p:cNvGrpSpPr/>
          <p:nvPr/>
        </p:nvGrpSpPr>
        <p:grpSpPr>
          <a:xfrm>
            <a:off x="1828800" y="3311972"/>
            <a:ext cx="5115600" cy="863641"/>
            <a:chOff x="1800000" y="3636359"/>
            <a:chExt cx="5115600" cy="86364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A220FE6-9AF1-497E-AA49-1E0BB92FEEC5}"/>
                </a:ext>
              </a:extLst>
            </p:cNvPr>
            <p:cNvSpPr/>
            <p:nvPr/>
          </p:nvSpPr>
          <p:spPr>
            <a:xfrm>
              <a:off x="4423320" y="4195440"/>
              <a:ext cx="88343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0DD19F3-4BB6-41A5-BAC8-5FB05E9E6762}"/>
                </a:ext>
              </a:extLst>
            </p:cNvPr>
            <p:cNvSpPr/>
            <p:nvPr/>
          </p:nvSpPr>
          <p:spPr>
            <a:xfrm>
              <a:off x="4423320" y="3636359"/>
              <a:ext cx="88343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Petal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width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33F672-6BAE-465E-AB9F-54D15D0C07BA}"/>
                </a:ext>
              </a:extLst>
            </p:cNvPr>
            <p:cNvSpPr/>
            <p:nvPr/>
          </p:nvSpPr>
          <p:spPr>
            <a:xfrm>
              <a:off x="3547800" y="4195440"/>
              <a:ext cx="8755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2.6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1993C3D-3180-4A30-B430-4F175AB65D3F}"/>
                </a:ext>
              </a:extLst>
            </p:cNvPr>
            <p:cNvSpPr/>
            <p:nvPr/>
          </p:nvSpPr>
          <p:spPr>
            <a:xfrm>
              <a:off x="3547800" y="3636359"/>
              <a:ext cx="87551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Petal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length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9FDBFF-34A9-4434-99EE-C05E1BCE08F3}"/>
                </a:ext>
              </a:extLst>
            </p:cNvPr>
            <p:cNvSpPr/>
            <p:nvPr/>
          </p:nvSpPr>
          <p:spPr>
            <a:xfrm>
              <a:off x="5306759" y="4195440"/>
              <a:ext cx="16088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Iris-setosa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B33A54-6B60-4A24-95FF-F4C0F79BA4E9}"/>
                </a:ext>
              </a:extLst>
            </p:cNvPr>
            <p:cNvSpPr/>
            <p:nvPr/>
          </p:nvSpPr>
          <p:spPr>
            <a:xfrm>
              <a:off x="2675160" y="4195440"/>
              <a:ext cx="8726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5B703F-8E49-4755-8550-3F60B528C1DC}"/>
                </a:ext>
              </a:extLst>
            </p:cNvPr>
            <p:cNvSpPr/>
            <p:nvPr/>
          </p:nvSpPr>
          <p:spPr>
            <a:xfrm>
              <a:off x="1800000" y="4195440"/>
              <a:ext cx="87515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D10460-7127-4016-A020-669AF5BE5F48}"/>
                </a:ext>
              </a:extLst>
            </p:cNvPr>
            <p:cNvSpPr/>
            <p:nvPr/>
          </p:nvSpPr>
          <p:spPr>
            <a:xfrm>
              <a:off x="5306759" y="3636359"/>
              <a:ext cx="1608840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A0F0E-2B23-481C-9199-F35EE9D4F37A}"/>
                </a:ext>
              </a:extLst>
            </p:cNvPr>
            <p:cNvSpPr/>
            <p:nvPr/>
          </p:nvSpPr>
          <p:spPr>
            <a:xfrm>
              <a:off x="2675160" y="3636359"/>
              <a:ext cx="872640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Sepal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width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4C56-9E57-46F9-8B3A-30C102076694}"/>
                </a:ext>
              </a:extLst>
            </p:cNvPr>
            <p:cNvSpPr/>
            <p:nvPr/>
          </p:nvSpPr>
          <p:spPr>
            <a:xfrm>
              <a:off x="1800000" y="3636359"/>
              <a:ext cx="87515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Sepal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latin typeface="Arial" pitchFamily="34"/>
                  <a:ea typeface="Gothic" pitchFamily="2"/>
                  <a:cs typeface="Lucidasans" pitchFamily="2"/>
                </a:rPr>
                <a:t>length</a:t>
              </a: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D087B8BB-160D-41A1-B05E-70BB1724BA8C}"/>
                </a:ext>
              </a:extLst>
            </p:cNvPr>
            <p:cNvSpPr/>
            <p:nvPr/>
          </p:nvSpPr>
          <p:spPr>
            <a:xfrm>
              <a:off x="1800000" y="4500000"/>
              <a:ext cx="5115600" cy="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4FE200A6-AC56-4AB1-ACEF-A4204DB99CCC}"/>
                </a:ext>
              </a:extLst>
            </p:cNvPr>
            <p:cNvSpPr/>
            <p:nvPr/>
          </p:nvSpPr>
          <p:spPr>
            <a:xfrm>
              <a:off x="1800000" y="3636359"/>
              <a:ext cx="0" cy="86364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C73EC3DA-4BDB-48A9-9070-29084531D33E}"/>
                </a:ext>
              </a:extLst>
            </p:cNvPr>
            <p:cNvSpPr/>
            <p:nvPr/>
          </p:nvSpPr>
          <p:spPr>
            <a:xfrm>
              <a:off x="6915600" y="3636359"/>
              <a:ext cx="0" cy="86364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D1285C68-7417-4E55-B1A6-6A2F0475F921}"/>
                </a:ext>
              </a:extLst>
            </p:cNvPr>
            <p:cNvSpPr/>
            <p:nvPr/>
          </p:nvSpPr>
          <p:spPr>
            <a:xfrm>
              <a:off x="1800000" y="4195440"/>
              <a:ext cx="5115600" cy="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BF0F756B-CDF4-495A-8608-74C5D2710D0B}"/>
                </a:ext>
              </a:extLst>
            </p:cNvPr>
            <p:cNvSpPr/>
            <p:nvPr/>
          </p:nvSpPr>
          <p:spPr>
            <a:xfrm>
              <a:off x="1800000" y="3636359"/>
              <a:ext cx="5115600" cy="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B4E813-1E15-4941-B702-931483147E56}"/>
              </a:ext>
            </a:extLst>
          </p:cNvPr>
          <p:cNvGrpSpPr/>
          <p:nvPr/>
        </p:nvGrpSpPr>
        <p:grpSpPr>
          <a:xfrm>
            <a:off x="387330" y="2313089"/>
            <a:ext cx="8640000" cy="360000"/>
            <a:chOff x="360000" y="2520000"/>
            <a:chExt cx="8640000" cy="360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18CEAD-B38B-4E7F-A5A5-FCF5C05A79EC}"/>
                </a:ext>
              </a:extLst>
            </p:cNvPr>
            <p:cNvSpPr/>
            <p:nvPr/>
          </p:nvSpPr>
          <p:spPr>
            <a:xfrm>
              <a:off x="360000" y="2520000"/>
              <a:ext cx="86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Iris-versicolor</a:t>
              </a: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7CD266BD-3DD2-4A71-9350-ADEFE116CE58}"/>
                </a:ext>
              </a:extLst>
            </p:cNvPr>
            <p:cNvSpPr/>
            <p:nvPr/>
          </p:nvSpPr>
          <p:spPr>
            <a:xfrm>
              <a:off x="360000" y="252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>
              <a:extLst>
                <a:ext uri="{FF2B5EF4-FFF2-40B4-BE49-F238E27FC236}">
                  <a16:creationId xmlns:a16="http://schemas.microsoft.com/office/drawing/2014/main" id="{5ED02697-FFBC-4A55-80E7-5874B0F1E3A4}"/>
                </a:ext>
              </a:extLst>
            </p:cNvPr>
            <p:cNvSpPr/>
            <p:nvPr/>
          </p:nvSpPr>
          <p:spPr>
            <a:xfrm>
              <a:off x="360000" y="288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35ED6689-70FE-41CF-AC3A-3F176692E133}"/>
                </a:ext>
              </a:extLst>
            </p:cNvPr>
            <p:cNvSpPr/>
            <p:nvPr/>
          </p:nvSpPr>
          <p:spPr>
            <a:xfrm>
              <a:off x="360000" y="252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0FE31F9D-7738-48B1-B8AA-E41BA8270A18}"/>
                </a:ext>
              </a:extLst>
            </p:cNvPr>
            <p:cNvSpPr/>
            <p:nvPr/>
          </p:nvSpPr>
          <p:spPr>
            <a:xfrm>
              <a:off x="9000000" y="252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7BCB3D-C0A7-41A0-8011-9F81D95E5D74}"/>
              </a:ext>
            </a:extLst>
          </p:cNvPr>
          <p:cNvGrpSpPr/>
          <p:nvPr/>
        </p:nvGrpSpPr>
        <p:grpSpPr>
          <a:xfrm>
            <a:off x="368280" y="5152081"/>
            <a:ext cx="8640000" cy="720000"/>
            <a:chOff x="360000" y="5400000"/>
            <a:chExt cx="8640000" cy="72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82916D-C0A7-4C1E-9C19-C720DC93B365}"/>
                </a:ext>
              </a:extLst>
            </p:cNvPr>
            <p:cNvSpPr/>
            <p:nvPr/>
          </p:nvSpPr>
          <p:spPr>
            <a:xfrm>
              <a:off x="360000" y="5400000"/>
              <a:ext cx="86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EXCEPT if petal-width &lt; 1.0 then Iris-setosa</a:t>
              </a:r>
            </a:p>
          </p:txBody>
        </p:sp>
        <p:sp>
          <p:nvSpPr>
            <p:cNvPr id="28" name="Straight Connector 27">
              <a:extLst>
                <a:ext uri="{FF2B5EF4-FFF2-40B4-BE49-F238E27FC236}">
                  <a16:creationId xmlns:a16="http://schemas.microsoft.com/office/drawing/2014/main" id="{C9618330-AFA9-4918-A04F-BA70087056BD}"/>
                </a:ext>
              </a:extLst>
            </p:cNvPr>
            <p:cNvSpPr/>
            <p:nvPr/>
          </p:nvSpPr>
          <p:spPr>
            <a:xfrm>
              <a:off x="360000" y="540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>
              <a:extLst>
                <a:ext uri="{FF2B5EF4-FFF2-40B4-BE49-F238E27FC236}">
                  <a16:creationId xmlns:a16="http://schemas.microsoft.com/office/drawing/2014/main" id="{0C23A351-E5E6-497D-8E96-1F0C131639CE}"/>
                </a:ext>
              </a:extLst>
            </p:cNvPr>
            <p:cNvSpPr/>
            <p:nvPr/>
          </p:nvSpPr>
          <p:spPr>
            <a:xfrm>
              <a:off x="360000" y="612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>
              <a:extLst>
                <a:ext uri="{FF2B5EF4-FFF2-40B4-BE49-F238E27FC236}">
                  <a16:creationId xmlns:a16="http://schemas.microsoft.com/office/drawing/2014/main" id="{B88980DF-4205-4ED4-B6F9-3C3B34DB5DDC}"/>
                </a:ext>
              </a:extLst>
            </p:cNvPr>
            <p:cNvSpPr/>
            <p:nvPr/>
          </p:nvSpPr>
          <p:spPr>
            <a:xfrm>
              <a:off x="36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>
              <a:extLst>
                <a:ext uri="{FF2B5EF4-FFF2-40B4-BE49-F238E27FC236}">
                  <a16:creationId xmlns:a16="http://schemas.microsoft.com/office/drawing/2014/main" id="{1D6E23A8-D1F8-43E3-A399-B3934724D846}"/>
                </a:ext>
              </a:extLst>
            </p:cNvPr>
            <p:cNvSpPr/>
            <p:nvPr/>
          </p:nvSpPr>
          <p:spPr>
            <a:xfrm>
              <a:off x="900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AE72670C-96FA-447E-98C1-19F15B069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804E1D-6F93-4D73-ACA9-A5B214F6CE2B}" type="slidenum">
              <a:rPr lang="en-US" smtClean="0"/>
              <a:t>29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EAB29BB-A0E6-483C-A255-E3B75C1F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42306-125D-408F-86F4-D5A84E9C09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3356"/>
            <a:ext cx="8534520" cy="106740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A More Complex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A865-FE7D-4BEF-A119-7F8F24A9B0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236240"/>
            <a:ext cx="8534520" cy="523947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Exceptions to exceptions to exceptions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3A5B27-7422-4C17-8E5E-E8C434434ED4}"/>
              </a:ext>
            </a:extLst>
          </p:cNvPr>
          <p:cNvGrpSpPr/>
          <p:nvPr/>
        </p:nvGrpSpPr>
        <p:grpSpPr>
          <a:xfrm>
            <a:off x="216000" y="2160000"/>
            <a:ext cx="8784000" cy="4140000"/>
            <a:chOff x="216000" y="2160000"/>
            <a:chExt cx="8784000" cy="414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25CCD19-E396-45B5-9963-0150AC99D796}"/>
                </a:ext>
              </a:extLst>
            </p:cNvPr>
            <p:cNvSpPr/>
            <p:nvPr/>
          </p:nvSpPr>
          <p:spPr>
            <a:xfrm>
              <a:off x="216000" y="2160000"/>
              <a:ext cx="8784000" cy="414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default: Iris-setosa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except 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5.355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and petal-width &lt; 1.75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then Iris-versicolor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except 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4.95 and petal-width &lt; 1.55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then Iris-virginica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else if sepal-length &lt; 4.95 and sepal-width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then Iris-virginica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else 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3.35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then Iris-virginica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except if petal-length &lt; 4.85 and sepal-length &lt; 5.95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then Iris-versicolor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FBEEAB54-CB9A-4CAF-BF98-857A00470E19}"/>
                </a:ext>
              </a:extLst>
            </p:cNvPr>
            <p:cNvSpPr/>
            <p:nvPr/>
          </p:nvSpPr>
          <p:spPr>
            <a:xfrm>
              <a:off x="216000" y="2160000"/>
              <a:ext cx="8784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B8B109D9-FD4E-405B-B74D-862F11A3DA19}"/>
                </a:ext>
              </a:extLst>
            </p:cNvPr>
            <p:cNvSpPr/>
            <p:nvPr/>
          </p:nvSpPr>
          <p:spPr>
            <a:xfrm>
              <a:off x="216000" y="6300000"/>
              <a:ext cx="8784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EFDFF2C-923F-472E-88E1-F8A95F27ABDC}"/>
                </a:ext>
              </a:extLst>
            </p:cNvPr>
            <p:cNvSpPr/>
            <p:nvPr/>
          </p:nvSpPr>
          <p:spPr>
            <a:xfrm>
              <a:off x="216000" y="2160000"/>
              <a:ext cx="0" cy="414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5FA1152E-2F63-4542-856B-EC1C07CA1AB9}"/>
                </a:ext>
              </a:extLst>
            </p:cNvPr>
            <p:cNvSpPr/>
            <p:nvPr/>
          </p:nvSpPr>
          <p:spPr>
            <a:xfrm>
              <a:off x="9000000" y="2160000"/>
              <a:ext cx="0" cy="414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CAC4611-9E4D-42B5-B738-6ED11904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037AAAA-D984-4D27-BFA4-B96F23EF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C82FD3-2F82-47A0-8E9A-C3B46AE95B48}" type="slidenum">
              <a:rPr lang="en-US" smtClean="0"/>
              <a:t>3</a:t>
            </a:fld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9BEA314-F77C-4883-A94F-6272DDA88990}"/>
              </a:ext>
            </a:extLst>
          </p:cNvPr>
          <p:cNvSpPr/>
          <p:nvPr/>
        </p:nvSpPr>
        <p:spPr>
          <a:xfrm>
            <a:off x="476250" y="183356"/>
            <a:ext cx="821055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ctr" anchorCtr="0" compatLnSpc="0">
            <a:noAutofit/>
          </a:bodyPr>
          <a:lstStyle/>
          <a:p>
            <a:pPr marL="0" marR="0" lvl="0" indent="0" eaLnBrk="0" hangingPunct="0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Output: Knowledge Representation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68E655-8C80-47FD-B957-06FD60B4C653}"/>
              </a:ext>
            </a:extLst>
          </p:cNvPr>
          <p:cNvSpPr/>
          <p:nvPr/>
        </p:nvSpPr>
        <p:spPr>
          <a:xfrm>
            <a:off x="476250" y="1263356"/>
            <a:ext cx="7981950" cy="48768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Tables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Linear models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Trees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Rules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Classification rules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Association rules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Rules with exceptions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More expressive rules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Instance-based representation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Clusters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26F0DFC-2E2A-4A48-9F72-306256E53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A4E45-F6C6-44BC-A9F5-613FA9BFFC0A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29BABB4-8297-4DBA-99D3-D47B9D7A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66687-A94B-4BC6-8B1A-4711D21C02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6200" y="144360"/>
            <a:ext cx="8534520" cy="111564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Advantages of Using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B81B-C5FB-4EDF-9C38-5B73C691BE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260000"/>
            <a:ext cx="8707800" cy="4150581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Rules can be updated incrementally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Easy to incorporate new data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Easy to incorporate domain knowledge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People often think in terms of exceptions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Each conclusion can be considered just in the context of rules and exceptions that lead to it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Locality property is important for understanding large rule sets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“Normal” rule sets don’t offer this advantage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B4453D-8810-4C5D-9030-383071774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2894DC-C287-4DDE-9910-45B3D61B6101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1658A23-820C-4235-94AA-69B3B73C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DAF3C-1929-4D31-AD0B-2AC64E8049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180" y="230700"/>
            <a:ext cx="8534520" cy="106740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More on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52C94-09BE-4187-BDDA-ED64A3C7E1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260000"/>
            <a:ext cx="9144000" cy="4359240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3000">
                <a:latin typeface="Courier" pitchFamily="49"/>
              </a:rPr>
              <a:t>Default...except if...then...</a:t>
            </a:r>
          </a:p>
          <a:p>
            <a:pPr marL="342720" lvl="0" indent="-342720">
              <a:spcBef>
                <a:spcPts val="697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3000"/>
              <a:t>	is logically equivalent to</a:t>
            </a:r>
          </a:p>
          <a:p>
            <a:pPr marL="342720" lvl="0" indent="-342720">
              <a:spcBef>
                <a:spcPts val="697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3000"/>
              <a:t>	</a:t>
            </a:r>
            <a:r>
              <a:rPr lang="en-US" sz="3000">
                <a:latin typeface="Courier" pitchFamily="49"/>
              </a:rPr>
              <a:t>if...then...else</a:t>
            </a:r>
          </a:p>
          <a:p>
            <a:pPr marL="342720" lvl="0" indent="-342720">
              <a:spcBef>
                <a:spcPts val="697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3000">
                <a:latin typeface="Courier" pitchFamily="49"/>
              </a:rPr>
              <a:t> </a:t>
            </a:r>
            <a:r>
              <a:rPr lang="en-US" sz="3000"/>
              <a:t>(where the else specifies what the default did)</a:t>
            </a:r>
          </a:p>
          <a:p>
            <a:pPr lvl="0">
              <a:spcBef>
                <a:spcPts val="697"/>
              </a:spcBef>
            </a:pPr>
            <a:r>
              <a:rPr lang="en-US" sz="3000"/>
              <a:t>But: exceptions offer a psychological advantage</a:t>
            </a:r>
          </a:p>
          <a:p>
            <a:pPr lvl="1">
              <a:spcBef>
                <a:spcPts val="649"/>
              </a:spcBef>
            </a:pPr>
            <a:r>
              <a:rPr lang="en-US" sz="3000"/>
              <a:t>Assumption: defaults and tests early on apply more widely than exceptions further down</a:t>
            </a:r>
          </a:p>
          <a:p>
            <a:pPr lvl="1">
              <a:spcBef>
                <a:spcPts val="649"/>
              </a:spcBef>
            </a:pPr>
            <a:r>
              <a:rPr lang="en-US" sz="3000"/>
              <a:t>Exceptions reflect special cases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4A60BEA-BC03-4149-ACDF-10217CB31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9E2373-4AF7-4510-A66A-A52DA7ED68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B67EEDC-AEDB-448F-BA0C-DD3DDCEE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82F2A-9AED-44A8-B19A-EB5E81D028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183356"/>
            <a:ext cx="7543799" cy="97848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Rules Involving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6233C-9DA9-4E2A-9E83-4E31E98AF518}"/>
              </a:ext>
            </a:extLst>
          </p:cNvPr>
          <p:cNvSpPr txBox="1"/>
          <p:nvPr/>
        </p:nvSpPr>
        <p:spPr>
          <a:xfrm>
            <a:off x="180000" y="1284840"/>
            <a:ext cx="8820000" cy="36082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So far: all rules involved comparing an attribute-value to a constant (e.g. temperature &lt; 45)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These rules are called “propositional” because they have the same expressive power as propositional logic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What if problem involves relationships between examples (e.g. family tree problem from above)?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Can’t be expressed with propositional rules</a:t>
            </a:r>
          </a:p>
          <a:p>
            <a:pPr lvl="1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More expressive representation required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903865E-FE09-4B3A-B842-34C41D6E3F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0D2445-0F50-459F-9B41-D552C3F2AC8D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FDBD9A-FE4C-4DE7-BF71-7B77862D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0FAA6-FED3-4A05-BC76-23B17B5287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38100"/>
            <a:ext cx="8534520" cy="1115640"/>
          </a:xfrm>
        </p:spPr>
        <p:txBody>
          <a:bodyPr wrap="square" lIns="92160" tIns="46080" rIns="92160" bIns="46080" anchorCtr="0"/>
          <a:lstStyle/>
          <a:p>
            <a:pPr lvl="0"/>
            <a:r>
              <a:rPr lang="en-US" dirty="0"/>
              <a:t>Instance-based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7CA3-B0CB-409E-A3EE-5358BB9A8F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820000" cy="3794073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Simplest form of learning: </a:t>
            </a:r>
            <a:r>
              <a:rPr lang="en-US" sz="2800" i="1" dirty="0"/>
              <a:t>rote learning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Training instances are searched for instance that most closely resembles new instance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The instances themselves represent the knowledge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Also called </a:t>
            </a:r>
            <a:r>
              <a:rPr lang="en-US" sz="2400" i="1" dirty="0"/>
              <a:t>instance-based</a:t>
            </a:r>
            <a:r>
              <a:rPr lang="en-US" sz="2400" dirty="0"/>
              <a:t> learning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Similarity function defines what’s “learned”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Instance-based learning is </a:t>
            </a:r>
            <a:r>
              <a:rPr lang="en-US" sz="2800" i="1" dirty="0"/>
              <a:t>lazy</a:t>
            </a:r>
            <a:r>
              <a:rPr lang="en-US" sz="2800" dirty="0"/>
              <a:t> learning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Methods: </a:t>
            </a:r>
            <a:r>
              <a:rPr lang="en-US" sz="2800" i="1" dirty="0"/>
              <a:t>nearest-neighbor, k-nearest-neighbor, 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40FF7BA-02A3-4ED7-9672-07662063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B58A04-C3B2-4808-91BD-4B265ADF89A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DCF6327-F2A1-452C-8385-BFAFDFE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07C91-BAD6-41DA-98BC-6DB301DBD5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109932"/>
            <a:ext cx="8534520" cy="1067400"/>
          </a:xfrm>
        </p:spPr>
        <p:txBody>
          <a:bodyPr wrap="square" lIns="92160" tIns="46080" rIns="92160" bIns="46080" anchorCtr="0"/>
          <a:lstStyle/>
          <a:p>
            <a:pPr lvl="0"/>
            <a:r>
              <a:rPr lang="en-US" dirty="0"/>
              <a:t>The Distance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EFF8E-C0A6-4C59-A8EC-8C8FC68939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831078"/>
            <a:ext cx="8820000" cy="6045972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Simplest case: one numeric attribute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Distance is the difference between the two attribute values involved (or a function thereof)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Several numeric attributes (attributes may be normalized):</a:t>
            </a:r>
          </a:p>
          <a:p>
            <a:pPr lvl="1">
              <a:spcBef>
                <a:spcPts val="697"/>
              </a:spcBef>
            </a:pPr>
            <a:r>
              <a:rPr lang="en-US" sz="2400" dirty="0"/>
              <a:t>Manhattan Distance (L</a:t>
            </a:r>
            <a:r>
              <a:rPr lang="en-US" sz="2400" baseline="-25000" dirty="0"/>
              <a:t>1</a:t>
            </a:r>
            <a:r>
              <a:rPr lang="en-US" sz="2400" dirty="0"/>
              <a:t>-norm)</a:t>
            </a:r>
          </a:p>
          <a:p>
            <a:pPr lvl="1">
              <a:spcBef>
                <a:spcPts val="697"/>
              </a:spcBef>
            </a:pPr>
            <a:r>
              <a:rPr lang="en-US" sz="2400" dirty="0"/>
              <a:t>Euclidean distance (L</a:t>
            </a:r>
            <a:r>
              <a:rPr lang="en-US" sz="2400" baseline="-25000" dirty="0"/>
              <a:t>2</a:t>
            </a:r>
            <a:r>
              <a:rPr lang="en-US" sz="2400" dirty="0"/>
              <a:t>-norm)</a:t>
            </a:r>
          </a:p>
          <a:p>
            <a:pPr lvl="1">
              <a:spcBef>
                <a:spcPts val="697"/>
              </a:spcBef>
            </a:pPr>
            <a:r>
              <a:rPr lang="en-US" sz="2400" dirty="0"/>
              <a:t>L</a:t>
            </a:r>
            <a:r>
              <a:rPr lang="en-US" sz="2400" baseline="-25000" dirty="0">
                <a:sym typeface="Symbol" panose="05050102010706020507" pitchFamily="18" charset="2"/>
              </a:rPr>
              <a:t></a:t>
            </a:r>
            <a:r>
              <a:rPr lang="en-US" sz="2400" dirty="0">
                <a:sym typeface="Symbol" panose="05050102010706020507" pitchFamily="18" charset="2"/>
              </a:rPr>
              <a:t>-norm</a:t>
            </a:r>
          </a:p>
          <a:p>
            <a:pPr lvl="1">
              <a:spcBef>
                <a:spcPts val="697"/>
              </a:spcBef>
            </a:pPr>
            <a:r>
              <a:rPr lang="en-US" sz="2400" dirty="0">
                <a:sym typeface="Symbol" panose="05050102010706020507" pitchFamily="18" charset="2"/>
              </a:rPr>
              <a:t>…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800" dirty="0"/>
              <a:t>Nominal attributes: distance is set to 1 if values are different, 0 if they are equal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Are all attributes equally important?</a:t>
            </a:r>
          </a:p>
          <a:p>
            <a:pPr lvl="1">
              <a:spcBef>
                <a:spcPts val="649"/>
              </a:spcBef>
            </a:pPr>
            <a:r>
              <a:rPr lang="en-US" sz="2400" dirty="0"/>
              <a:t>Weighting the attributes might be necessary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020C8F-36FD-46CE-B7B6-9212F4265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D0271F-7FE7-4BAF-9C10-B7FAFF9EDB28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D3E801F-8CCB-4BE1-8856-32960AE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BBFAB-90E4-4C9C-A09D-BEDC593779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9410"/>
            <a:ext cx="8534520" cy="1067400"/>
          </a:xfrm>
        </p:spPr>
        <p:txBody>
          <a:bodyPr wrap="square" lIns="92160" tIns="46080" rIns="92160" bIns="46080" anchorCtr="0"/>
          <a:lstStyle/>
          <a:p>
            <a:pPr lvl="0"/>
            <a:r>
              <a:rPr lang="en-US" dirty="0"/>
              <a:t>Learning Prototypes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F92A0-240A-4D81-B2EE-1AFB858920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3960000"/>
            <a:ext cx="8534520" cy="1996145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Only those instances involved in a decision need to be considered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Noisy instances should be filtered out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Idea: only use </a:t>
            </a:r>
            <a:r>
              <a:rPr lang="en-US" sz="2800" i="1" dirty="0"/>
              <a:t>prototypical</a:t>
            </a:r>
            <a:r>
              <a:rPr lang="en-US" sz="2800" dirty="0"/>
              <a:t> examples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C2C112-708B-426E-A4D9-39DD4F633435}"/>
              </a:ext>
            </a:extLst>
          </p:cNvPr>
          <p:cNvSpPr/>
          <p:nvPr/>
        </p:nvSpPr>
        <p:spPr>
          <a:xfrm>
            <a:off x="837720" y="1828800"/>
            <a:ext cx="274319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44685-D1A9-47A6-A71B-DB7BD1EC09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080000"/>
            <a:ext cx="3533400" cy="260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DFCA4-6D87-4411-8F84-996E72B67F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80000" y="1080000"/>
            <a:ext cx="3619080" cy="266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D5C25B-1B06-4DA3-9BF3-E84F3E21D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461559-FD4F-4E67-BCF3-8EE9D313BC68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1965D27-0E67-4B71-AC8F-2B8BAFA0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7920B-36E1-4048-83A2-61D485D76D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1456"/>
            <a:ext cx="8534520" cy="111564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Rectangular Generalizations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E132-1F55-4C15-B176-13924893B2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4017960"/>
            <a:ext cx="8534520" cy="2368440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Nearest-neighbor rule is used outside rectangles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Rectangles are rules! (But they can be more conservative than “normal” rules.)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Nested rectangles are rules with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E7C94-B1CE-44E1-9FE7-368C475A16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0000" y="1065600"/>
            <a:ext cx="3742920" cy="2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08EC8-E503-4640-A554-EC82A3FB5F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1080000"/>
            <a:ext cx="3742920" cy="27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A7C2DD5-FE58-40EF-AFE3-0F934E55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8C18DD-A71D-4980-9ECA-C2A45177EBAA}" type="slidenum">
              <a:rPr lang="en-US" smtClean="0"/>
              <a:t>37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EEE9664-6066-45EF-9957-0053946D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4045E-1E0E-4CA6-98AE-32E611FE39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380" y="259201"/>
            <a:ext cx="8534520" cy="106740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Representing Clusters I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6DC6A4-A863-4116-BF6C-99BA6359D48D}"/>
              </a:ext>
            </a:extLst>
          </p:cNvPr>
          <p:cNvSpPr/>
          <p:nvPr/>
        </p:nvSpPr>
        <p:spPr>
          <a:xfrm>
            <a:off x="1080000" y="1694520"/>
            <a:ext cx="3581640" cy="4701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solidFill>
                  <a:srgbClr val="0000CC"/>
                </a:solidFill>
                <a:latin typeface="Utopia" pitchFamily="18"/>
                <a:ea typeface="Gothic" pitchFamily="2"/>
                <a:cs typeface="Lucidasans" pitchFamily="2"/>
              </a:rPr>
              <a:t>Simple 2-D representation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C7316C-23B6-438B-9FBC-D1F2BB7A58AF}"/>
              </a:ext>
            </a:extLst>
          </p:cNvPr>
          <p:cNvSpPr/>
          <p:nvPr/>
        </p:nvSpPr>
        <p:spPr>
          <a:xfrm>
            <a:off x="5605650" y="1688203"/>
            <a:ext cx="2057400" cy="4701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solidFill>
                  <a:srgbClr val="0000CC"/>
                </a:solidFill>
                <a:latin typeface="Utopia" pitchFamily="18"/>
                <a:ea typeface="Gothic" pitchFamily="2"/>
                <a:cs typeface="Lucidasans" pitchFamily="2"/>
              </a:rPr>
              <a:t>Venn diagram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D29F2F-2C8E-4039-B800-953B6A6C999C}"/>
              </a:ext>
            </a:extLst>
          </p:cNvPr>
          <p:cNvSpPr/>
          <p:nvPr/>
        </p:nvSpPr>
        <p:spPr>
          <a:xfrm>
            <a:off x="3352800" y="5365924"/>
            <a:ext cx="3581640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Overlapping clusters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1A99E5F-D782-41C3-BD57-058FE50B2877}"/>
              </a:ext>
            </a:extLst>
          </p:cNvPr>
          <p:cNvSpPr/>
          <p:nvPr/>
        </p:nvSpPr>
        <p:spPr>
          <a:xfrm flipV="1">
            <a:off x="4876560" y="4800600"/>
            <a:ext cx="685800" cy="533520"/>
          </a:xfrm>
          <a:prstGeom prst="line">
            <a:avLst/>
          </a:prstGeom>
          <a:noFill/>
          <a:ln w="9360">
            <a:solidFill>
              <a:schemeClr val="tx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latin typeface="+mj-lt"/>
              <a:ea typeface="Gothic" pitchFamily="2"/>
              <a:cs typeface="Lucidasans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D8FF3-E6E5-4073-BCCA-2DAF0573A94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94080" y="2547000"/>
            <a:ext cx="3300120" cy="22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81FA4-26A4-436B-A2E4-BA7FC44826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52280" y="2520000"/>
            <a:ext cx="3447720" cy="22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1B5D879-A840-4808-B9E3-550F37489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6B99CE-5027-4A79-8B96-9CF337185A1F}" type="slidenum">
              <a:rPr lang="en-US" smtClean="0"/>
              <a:t>38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91F69B6-8E05-4638-929C-53C84175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9DB23-77EA-47C2-98E6-A58B5B5959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14380"/>
            <a:ext cx="8534520" cy="1067400"/>
          </a:xfrm>
        </p:spPr>
        <p:txBody>
          <a:bodyPr wrap="square" lIns="92160" tIns="46080" rIns="92160" bIns="46080" anchor="ctr" anchorCtr="0"/>
          <a:lstStyle/>
          <a:p>
            <a:pPr lvl="0"/>
            <a:r>
              <a:rPr lang="en-US" dirty="0"/>
              <a:t>Representing Clusters II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C87415C-9421-4916-9BD3-9FC8AAC12930}"/>
              </a:ext>
            </a:extLst>
          </p:cNvPr>
          <p:cNvSpPr/>
          <p:nvPr/>
        </p:nvSpPr>
        <p:spPr>
          <a:xfrm>
            <a:off x="1294920" y="2514600"/>
            <a:ext cx="2895839" cy="212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FBA0B-D9E0-4B2B-A8A2-8370CC232C08}"/>
              </a:ext>
            </a:extLst>
          </p:cNvPr>
          <p:cNvSpPr/>
          <p:nvPr/>
        </p:nvSpPr>
        <p:spPr>
          <a:xfrm>
            <a:off x="1638059" y="2409364"/>
            <a:ext cx="2590800" cy="335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" pitchFamily="18"/>
                <a:ea typeface="Gothic" pitchFamily="2"/>
                <a:cs typeface="Lucidasans" pitchFamily="2"/>
              </a:rPr>
              <a:t>           </a:t>
            </a: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1	  2            3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b="0" i="0" u="none" strike="noStrike" baseline="0" dirty="0">
              <a:ln>
                <a:noFill/>
              </a:ln>
              <a:solidFill>
                <a:srgbClr val="000000"/>
              </a:solidFill>
              <a:latin typeface="Times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a       0.4	0.1          0.5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b       0.1	0.8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c       0.3	0.3          0.4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d       0.1	0.1          0.8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e       0.4	0.2          0.4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f        0.1	0.4          0.5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g       0.7	0.2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h       0.5	0.4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b="0" i="0" u="none" strike="noStrike" baseline="0" dirty="0">
              <a:ln>
                <a:noFill/>
              </a:ln>
              <a:solidFill>
                <a:srgbClr val="000000"/>
              </a:solidFill>
              <a:latin typeface="Times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AD2835C-CE74-4898-80E8-8CBB8DBD806E}"/>
              </a:ext>
            </a:extLst>
          </p:cNvPr>
          <p:cNvSpPr/>
          <p:nvPr/>
        </p:nvSpPr>
        <p:spPr>
          <a:xfrm>
            <a:off x="1294920" y="1619687"/>
            <a:ext cx="3352680" cy="4701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solidFill>
                  <a:srgbClr val="0000CC"/>
                </a:solidFill>
                <a:latin typeface="Utopia" pitchFamily="18"/>
                <a:ea typeface="Gothic" pitchFamily="2"/>
                <a:cs typeface="Lucidasans" pitchFamily="2"/>
              </a:rPr>
              <a:t>Probabilistic assignment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043C65-7713-4C60-97EA-759C31991765}"/>
              </a:ext>
            </a:extLst>
          </p:cNvPr>
          <p:cNvSpPr/>
          <p:nvPr/>
        </p:nvSpPr>
        <p:spPr>
          <a:xfrm>
            <a:off x="5949719" y="1619687"/>
            <a:ext cx="2510280" cy="4701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solidFill>
                  <a:srgbClr val="0000CC"/>
                </a:solidFill>
                <a:latin typeface="Utopia" pitchFamily="18"/>
                <a:ea typeface="Gothic" pitchFamily="2"/>
                <a:cs typeface="Lucidasans" pitchFamily="2"/>
              </a:rPr>
              <a:t>Dendrogram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1B4F9D-72A9-49B9-A60D-C867071A76BD}"/>
              </a:ext>
            </a:extLst>
          </p:cNvPr>
          <p:cNvSpPr/>
          <p:nvPr/>
        </p:nvSpPr>
        <p:spPr>
          <a:xfrm>
            <a:off x="4438409" y="5250030"/>
            <a:ext cx="4721241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NB: dendron is the Greek word for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64E47-6E3F-46FF-8E52-AB5F06DAC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4766079" y="2726764"/>
            <a:ext cx="3910550" cy="27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9CA8454-9382-45F5-8E93-FAC0E62B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6D8708-8F88-4390-BE28-64D31E39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32ACB-BA5A-4069-B33F-37320C2DED1F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6B77-6883-439C-87BA-3D4ADD52E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" y="183356"/>
            <a:ext cx="8991600" cy="977901"/>
          </a:xfrm>
        </p:spPr>
        <p:txBody>
          <a:bodyPr wrap="square" lIns="90360" tIns="44280" rIns="90360" bIns="44280" anchorCtr="0">
            <a:noAutofit/>
          </a:bodyPr>
          <a:lstStyle/>
          <a:p>
            <a:pPr lvl="0"/>
            <a:r>
              <a:rPr lang="en-US" dirty="0"/>
              <a:t>Output: Representing Structural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A985B-EC52-4C9D-ABCB-8ED80DCE4EE6}"/>
              </a:ext>
            </a:extLst>
          </p:cNvPr>
          <p:cNvSpPr txBox="1"/>
          <p:nvPr/>
        </p:nvSpPr>
        <p:spPr>
          <a:xfrm>
            <a:off x="360000" y="1260000"/>
            <a:ext cx="8640000" cy="3769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Many different ways of representing patterns</a:t>
            </a:r>
          </a:p>
          <a:p>
            <a:pPr marL="914400" lvl="1" indent="-457200" hangingPunct="0"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Decision trees, rules, instance-based, …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Also called “knowledge” representation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Representation determines inference method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Understanding the output is the key to understanding the underlying learning methods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Different types of output for different learning problems (e.g. classification, regression, …)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F10668BC-CF37-47E2-A453-D16E9792A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084A8B-7E4C-4031-925E-F2C75FD1A6CB}" type="slidenum">
              <a:rPr lang="en-US" smtClean="0"/>
              <a:t>5</a:t>
            </a:fld>
            <a:endParaRPr lang="en-US"/>
          </a:p>
        </p:txBody>
      </p:sp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E63A2FEA-2136-4A54-B4C5-EACC54C2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31188-C2AF-4C18-B762-DBCFC6E5EE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08391"/>
            <a:ext cx="7543799" cy="978480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dirty="0"/>
              <a:t>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ADBD-E9E2-41B1-B1F0-0F9FF2592C2D}"/>
              </a:ext>
            </a:extLst>
          </p:cNvPr>
          <p:cNvSpPr txBox="1"/>
          <p:nvPr/>
        </p:nvSpPr>
        <p:spPr>
          <a:xfrm>
            <a:off x="495300" y="984913"/>
            <a:ext cx="7925040" cy="48881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Simplest way of representing output: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Use the same format as input!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Decision table for the weather problem:</a:t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</a:br>
            <a:endParaRPr lang="en-US" sz="2800" b="0" i="0" u="none" strike="noStrike" baseline="0" dirty="0">
              <a:ln>
                <a:noFill/>
              </a:ln>
              <a:latin typeface="+mj-lt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+mj-lt"/>
                <a:ea typeface="Gothic" pitchFamily="2"/>
                <a:cs typeface="Lucidasans" pitchFamily="2"/>
              </a:rPr>
              <a:t>Main problem: selecting the right attributes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0EF3CF-DD17-46A7-A2E8-EB7D6D441D2F}"/>
              </a:ext>
            </a:extLst>
          </p:cNvPr>
          <p:cNvGrpSpPr/>
          <p:nvPr/>
        </p:nvGrpSpPr>
        <p:grpSpPr>
          <a:xfrm>
            <a:off x="1980000" y="2700000"/>
            <a:ext cx="4572000" cy="2344680"/>
            <a:chOff x="1980000" y="2700000"/>
            <a:chExt cx="4572000" cy="23446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9597405-FD45-4F0D-893C-BCDE28FFC2FB}"/>
                </a:ext>
              </a:extLst>
            </p:cNvPr>
            <p:cNvSpPr/>
            <p:nvPr/>
          </p:nvSpPr>
          <p:spPr>
            <a:xfrm>
              <a:off x="5028120" y="4709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71244D1-A325-4691-9F7B-81353FEB2554}"/>
                </a:ext>
              </a:extLst>
            </p:cNvPr>
            <p:cNvSpPr/>
            <p:nvPr/>
          </p:nvSpPr>
          <p:spPr>
            <a:xfrm>
              <a:off x="3504239" y="4709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1235F2-87FB-40C3-9D3D-DB7DF897E8B3}"/>
                </a:ext>
              </a:extLst>
            </p:cNvPr>
            <p:cNvSpPr/>
            <p:nvPr/>
          </p:nvSpPr>
          <p:spPr>
            <a:xfrm>
              <a:off x="1980000" y="4709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C7A31D-3272-402D-B68D-B1A649E11C93}"/>
                </a:ext>
              </a:extLst>
            </p:cNvPr>
            <p:cNvSpPr/>
            <p:nvPr/>
          </p:nvSpPr>
          <p:spPr>
            <a:xfrm>
              <a:off x="5028120" y="4374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EAE98E-C1A9-4E53-A8F8-AC2E9C2515F8}"/>
                </a:ext>
              </a:extLst>
            </p:cNvPr>
            <p:cNvSpPr/>
            <p:nvPr/>
          </p:nvSpPr>
          <p:spPr>
            <a:xfrm>
              <a:off x="3504239" y="4374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954A33-6448-42F6-A279-8931B9FEB3BB}"/>
                </a:ext>
              </a:extLst>
            </p:cNvPr>
            <p:cNvSpPr/>
            <p:nvPr/>
          </p:nvSpPr>
          <p:spPr>
            <a:xfrm>
              <a:off x="1980000" y="4374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21668A-4245-4E88-9843-98D9A1190A3B}"/>
                </a:ext>
              </a:extLst>
            </p:cNvPr>
            <p:cNvSpPr/>
            <p:nvPr/>
          </p:nvSpPr>
          <p:spPr>
            <a:xfrm>
              <a:off x="5028120" y="4039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EB75B2-F8B7-4749-82B2-5E161108E44B}"/>
                </a:ext>
              </a:extLst>
            </p:cNvPr>
            <p:cNvSpPr/>
            <p:nvPr/>
          </p:nvSpPr>
          <p:spPr>
            <a:xfrm>
              <a:off x="3504239" y="4039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1610CA-AA4D-4036-90BB-B0471AAF97A7}"/>
                </a:ext>
              </a:extLst>
            </p:cNvPr>
            <p:cNvSpPr/>
            <p:nvPr/>
          </p:nvSpPr>
          <p:spPr>
            <a:xfrm>
              <a:off x="1980000" y="4039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1E6A7-4658-4136-A41E-063225EB950F}"/>
                </a:ext>
              </a:extLst>
            </p:cNvPr>
            <p:cNvSpPr/>
            <p:nvPr/>
          </p:nvSpPr>
          <p:spPr>
            <a:xfrm>
              <a:off x="5028120" y="37047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FF6948-C3A6-4A72-94CD-A39290D62381}"/>
                </a:ext>
              </a:extLst>
            </p:cNvPr>
            <p:cNvSpPr/>
            <p:nvPr/>
          </p:nvSpPr>
          <p:spPr>
            <a:xfrm>
              <a:off x="3504239" y="37047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59168C-2938-44FE-B96D-CD9FD10BB154}"/>
                </a:ext>
              </a:extLst>
            </p:cNvPr>
            <p:cNvSpPr/>
            <p:nvPr/>
          </p:nvSpPr>
          <p:spPr>
            <a:xfrm>
              <a:off x="1980000" y="37047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755E33-6B73-4465-9A4B-A4FB09722F47}"/>
                </a:ext>
              </a:extLst>
            </p:cNvPr>
            <p:cNvSpPr/>
            <p:nvPr/>
          </p:nvSpPr>
          <p:spPr>
            <a:xfrm>
              <a:off x="5028120" y="33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7C7262-7EBF-4938-A450-3441D09D9CB7}"/>
                </a:ext>
              </a:extLst>
            </p:cNvPr>
            <p:cNvSpPr/>
            <p:nvPr/>
          </p:nvSpPr>
          <p:spPr>
            <a:xfrm>
              <a:off x="3504239" y="33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F129E8-CFDA-4B85-91FC-0C94DF57D7EE}"/>
                </a:ext>
              </a:extLst>
            </p:cNvPr>
            <p:cNvSpPr/>
            <p:nvPr/>
          </p:nvSpPr>
          <p:spPr>
            <a:xfrm>
              <a:off x="1980000" y="33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355E2-5257-4FAB-B947-9DB9AB8A8CA3}"/>
                </a:ext>
              </a:extLst>
            </p:cNvPr>
            <p:cNvSpPr/>
            <p:nvPr/>
          </p:nvSpPr>
          <p:spPr>
            <a:xfrm>
              <a:off x="5028120" y="30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B0BE13-A29D-42CC-B9BA-E317A9EFBF83}"/>
                </a:ext>
              </a:extLst>
            </p:cNvPr>
            <p:cNvSpPr/>
            <p:nvPr/>
          </p:nvSpPr>
          <p:spPr>
            <a:xfrm>
              <a:off x="3504239" y="30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D91B680-4F26-4605-9532-F198A901987E}"/>
                </a:ext>
              </a:extLst>
            </p:cNvPr>
            <p:cNvSpPr/>
            <p:nvPr/>
          </p:nvSpPr>
          <p:spPr>
            <a:xfrm>
              <a:off x="1980000" y="30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3A509D-0777-4FE1-98C3-0DC70AE82F57}"/>
                </a:ext>
              </a:extLst>
            </p:cNvPr>
            <p:cNvSpPr/>
            <p:nvPr/>
          </p:nvSpPr>
          <p:spPr>
            <a:xfrm>
              <a:off x="5028120" y="27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1D489-193A-44CF-A0F4-2A7CF346A4C8}"/>
                </a:ext>
              </a:extLst>
            </p:cNvPr>
            <p:cNvSpPr/>
            <p:nvPr/>
          </p:nvSpPr>
          <p:spPr>
            <a:xfrm>
              <a:off x="3504239" y="27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6CED4B-4006-47B2-AA3D-2E1275E2C5FF}"/>
                </a:ext>
              </a:extLst>
            </p:cNvPr>
            <p:cNvSpPr/>
            <p:nvPr/>
          </p:nvSpPr>
          <p:spPr>
            <a:xfrm>
              <a:off x="1980000" y="27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79BAC1B5-8952-45E3-8C4D-663767EDA47F}"/>
                </a:ext>
              </a:extLst>
            </p:cNvPr>
            <p:cNvSpPr/>
            <p:nvPr/>
          </p:nvSpPr>
          <p:spPr>
            <a:xfrm>
              <a:off x="1980000" y="504468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>
              <a:extLst>
                <a:ext uri="{FF2B5EF4-FFF2-40B4-BE49-F238E27FC236}">
                  <a16:creationId xmlns:a16="http://schemas.microsoft.com/office/drawing/2014/main" id="{90CE47BA-B449-4380-9A19-916974DEA1F2}"/>
                </a:ext>
              </a:extLst>
            </p:cNvPr>
            <p:cNvSpPr/>
            <p:nvPr/>
          </p:nvSpPr>
          <p:spPr>
            <a:xfrm>
              <a:off x="1980000" y="270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>
              <a:extLst>
                <a:ext uri="{FF2B5EF4-FFF2-40B4-BE49-F238E27FC236}">
                  <a16:creationId xmlns:a16="http://schemas.microsoft.com/office/drawing/2014/main" id="{A9A28CE5-3099-44FB-87EE-ADB2889AB144}"/>
                </a:ext>
              </a:extLst>
            </p:cNvPr>
            <p:cNvSpPr/>
            <p:nvPr/>
          </p:nvSpPr>
          <p:spPr>
            <a:xfrm>
              <a:off x="6552000" y="270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>
              <a:extLst>
                <a:ext uri="{FF2B5EF4-FFF2-40B4-BE49-F238E27FC236}">
                  <a16:creationId xmlns:a16="http://schemas.microsoft.com/office/drawing/2014/main" id="{761B5D9C-6C58-4C16-9B76-ABA05D3B5433}"/>
                </a:ext>
              </a:extLst>
            </p:cNvPr>
            <p:cNvSpPr/>
            <p:nvPr/>
          </p:nvSpPr>
          <p:spPr>
            <a:xfrm>
              <a:off x="1980000" y="303480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>
              <a:extLst>
                <a:ext uri="{FF2B5EF4-FFF2-40B4-BE49-F238E27FC236}">
                  <a16:creationId xmlns:a16="http://schemas.microsoft.com/office/drawing/2014/main" id="{FC72F8B1-5BD1-4252-AAEF-F85917BD3046}"/>
                </a:ext>
              </a:extLst>
            </p:cNvPr>
            <p:cNvSpPr/>
            <p:nvPr/>
          </p:nvSpPr>
          <p:spPr>
            <a:xfrm>
              <a:off x="1980000" y="270000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830498C-8F11-41DF-9DEC-64F09AB44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639CF2-9607-40FC-9CE6-9975B5246358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89E4B0D-55A2-45FE-99C4-4FBDE993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8AA5B-1193-4A16-9626-5C72A3BB7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Linear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B2AD-C149-42D3-800A-D8D23A3A71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0760" y="1440000"/>
            <a:ext cx="8229240" cy="5400000"/>
          </a:xfrm>
        </p:spPr>
        <p:txBody>
          <a:bodyPr/>
          <a:lstStyle/>
          <a:p>
            <a:pPr lvl="0"/>
            <a:r>
              <a:rPr lang="en-US" sz="2800" dirty="0"/>
              <a:t>Another simple representation</a:t>
            </a:r>
          </a:p>
          <a:p>
            <a:pPr lvl="0"/>
            <a:r>
              <a:rPr lang="en-US" sz="2800" dirty="0"/>
              <a:t>Regression model</a:t>
            </a:r>
          </a:p>
          <a:p>
            <a:pPr lvl="1"/>
            <a:r>
              <a:rPr lang="en-US" sz="2400" dirty="0"/>
              <a:t>Inputs (attribute values) and output are all numeric</a:t>
            </a:r>
          </a:p>
          <a:p>
            <a:pPr lvl="0"/>
            <a:r>
              <a:rPr lang="en-US" sz="2800" dirty="0"/>
              <a:t>Output is the sum of weighted attribute values</a:t>
            </a:r>
          </a:p>
          <a:p>
            <a:pPr lvl="1"/>
            <a:r>
              <a:rPr lang="en-US" sz="2400" dirty="0"/>
              <a:t>The trick is to find good values for the weights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95FA33A-4EDB-414B-9AC9-64416A1E0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267859-6C65-4A93-97CC-434D3D68592B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CB6FA7C-F363-4DD5-A2E4-B984560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24E80-CD78-4AAA-A92E-C8BE4BB055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120" y="230652"/>
            <a:ext cx="8248680" cy="114516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/>
              <a:t>A Linear Regression Function for the CPU Performance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7946E-CB49-4A96-B091-EAF167EC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1066806" y="1144901"/>
            <a:ext cx="6496044" cy="492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54D9EE-F501-474C-8DB5-1C7559B4908E}"/>
              </a:ext>
            </a:extLst>
          </p:cNvPr>
          <p:cNvGrpSpPr/>
          <p:nvPr/>
        </p:nvGrpSpPr>
        <p:grpSpPr>
          <a:xfrm>
            <a:off x="3200400" y="6229608"/>
            <a:ext cx="3240000" cy="359640"/>
            <a:chOff x="3060000" y="5760360"/>
            <a:chExt cx="3240000" cy="3596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50C086-44F4-4A35-8DC4-2EF33A80624C}"/>
                </a:ext>
              </a:extLst>
            </p:cNvPr>
            <p:cNvSpPr/>
            <p:nvPr/>
          </p:nvSpPr>
          <p:spPr>
            <a:xfrm>
              <a:off x="3060000" y="5760360"/>
              <a:ext cx="3240000" cy="35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 37.06 + 2.47CACH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4A43393-9A0D-4ECE-8B26-941019015683}"/>
                </a:ext>
              </a:extLst>
            </p:cNvPr>
            <p:cNvSpPr/>
            <p:nvPr/>
          </p:nvSpPr>
          <p:spPr>
            <a:xfrm>
              <a:off x="3060000" y="5760360"/>
              <a:ext cx="32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019EF800-13A4-40F5-8CDC-3324D742062E}"/>
                </a:ext>
              </a:extLst>
            </p:cNvPr>
            <p:cNvSpPr/>
            <p:nvPr/>
          </p:nvSpPr>
          <p:spPr>
            <a:xfrm>
              <a:off x="3060000" y="6120000"/>
              <a:ext cx="32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6FC71B45-A05E-45DD-B618-125197F36E81}"/>
                </a:ext>
              </a:extLst>
            </p:cNvPr>
            <p:cNvSpPr/>
            <p:nvPr/>
          </p:nvSpPr>
          <p:spPr>
            <a:xfrm>
              <a:off x="3060000" y="5760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BD4E904-BDAC-4261-BD78-7F64993A37D8}"/>
                </a:ext>
              </a:extLst>
            </p:cNvPr>
            <p:cNvSpPr/>
            <p:nvPr/>
          </p:nvSpPr>
          <p:spPr>
            <a:xfrm>
              <a:off x="6300000" y="5760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335AF2-B921-4EB8-8B0F-557F01DCE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6171543-21D8-44F5-97F6-65745E7C83D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C47546F-9017-48DD-8759-02715B74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322968-0794-4264-8B52-83719B147D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sz="2800" dirty="0"/>
              <a:t>Binary classification</a:t>
            </a:r>
          </a:p>
          <a:p>
            <a:pPr lvl="0"/>
            <a:r>
              <a:rPr lang="en-US" sz="2800" dirty="0"/>
              <a:t>Line </a:t>
            </a:r>
            <a:r>
              <a:rPr lang="en-US" sz="2800" i="1" dirty="0"/>
              <a:t>separates</a:t>
            </a:r>
            <a:r>
              <a:rPr lang="en-US" sz="2800" dirty="0"/>
              <a:t> the two classes</a:t>
            </a:r>
          </a:p>
          <a:p>
            <a:pPr lvl="1"/>
            <a:r>
              <a:rPr lang="en-US" sz="2600" dirty="0"/>
              <a:t>Decision boundary - defines where the decision changes from one class value to the other</a:t>
            </a:r>
          </a:p>
          <a:p>
            <a:pPr lvl="0"/>
            <a:r>
              <a:rPr lang="en-US" sz="2800" dirty="0"/>
              <a:t>Prediction is made by plugging in observed values of the attributes into the expression</a:t>
            </a:r>
          </a:p>
          <a:p>
            <a:pPr lvl="1"/>
            <a:r>
              <a:rPr lang="en-US" sz="2600" dirty="0"/>
              <a:t>Predict one class if output </a:t>
            </a:r>
            <a:r>
              <a:rPr lang="en-US" sz="2600" dirty="0">
                <a:latin typeface="Symbol" pitchFamily="34"/>
              </a:rPr>
              <a:t></a:t>
            </a:r>
            <a:r>
              <a:rPr lang="en-US" sz="2600" dirty="0"/>
              <a:t> 0, and the other class if output &lt; 0</a:t>
            </a:r>
          </a:p>
          <a:p>
            <a:pPr lvl="0"/>
            <a:r>
              <a:rPr lang="en-US" sz="2800" dirty="0"/>
              <a:t>Boundary becomes a high-dimensional plane (</a:t>
            </a:r>
            <a:r>
              <a:rPr lang="en-US" sz="2800" i="1" dirty="0"/>
              <a:t>hyperplane</a:t>
            </a:r>
            <a:r>
              <a:rPr lang="en-US" sz="2800" dirty="0"/>
              <a:t>) when there are multiple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32635-F0AD-4C5C-9D1C-1D40CB4A9D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Linear Models for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DDEBEE8B-3460-4B77-AB0B-761C83B70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988998-256C-4BA1-B7A8-419F422F5224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ECB4019-7F58-40C1-AC5B-011A101B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2CEEA-B196-4A65-8ADE-E5F3E4081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5051" y="183356"/>
            <a:ext cx="8451749" cy="114516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Separating </a:t>
            </a:r>
            <a:r>
              <a:rPr lang="en-US" sz="3600" dirty="0" err="1"/>
              <a:t>Setosas</a:t>
            </a:r>
            <a:r>
              <a:rPr lang="en-US" sz="3600" dirty="0"/>
              <a:t> From </a:t>
            </a:r>
            <a:r>
              <a:rPr lang="en-US" sz="3600" dirty="0" err="1"/>
              <a:t>Versicolors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B0651-17FA-4D61-8519-0F623CAC38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0000" y="1080000"/>
            <a:ext cx="5760000" cy="45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0760815-3269-40AE-BA7D-4966AB5FC244}"/>
              </a:ext>
            </a:extLst>
          </p:cNvPr>
          <p:cNvGrpSpPr/>
          <p:nvPr/>
        </p:nvGrpSpPr>
        <p:grpSpPr>
          <a:xfrm>
            <a:off x="1440000" y="5697360"/>
            <a:ext cx="6120000" cy="359640"/>
            <a:chOff x="1440000" y="5697360"/>
            <a:chExt cx="6120000" cy="3596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34E07F-5078-43F6-9D72-7147D360C1EB}"/>
                </a:ext>
              </a:extLst>
            </p:cNvPr>
            <p:cNvSpPr/>
            <p:nvPr/>
          </p:nvSpPr>
          <p:spPr>
            <a:xfrm>
              <a:off x="1440000" y="5697360"/>
              <a:ext cx="6120000" cy="35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2.0 – 0.5PETAL-LENGTH – 0.8PETAL-WIDTH = 0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FC7F80-974E-497F-A220-693C8A49EBB5}"/>
                </a:ext>
              </a:extLst>
            </p:cNvPr>
            <p:cNvSpPr/>
            <p:nvPr/>
          </p:nvSpPr>
          <p:spPr>
            <a:xfrm>
              <a:off x="1440000" y="5697360"/>
              <a:ext cx="612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A59AC60-C6FB-4697-AE54-127DA513A991}"/>
                </a:ext>
              </a:extLst>
            </p:cNvPr>
            <p:cNvSpPr/>
            <p:nvPr/>
          </p:nvSpPr>
          <p:spPr>
            <a:xfrm>
              <a:off x="1440000" y="6057000"/>
              <a:ext cx="612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F8D25AEC-2447-4F7B-850C-339DFC31E9BE}"/>
                </a:ext>
              </a:extLst>
            </p:cNvPr>
            <p:cNvSpPr/>
            <p:nvPr/>
          </p:nvSpPr>
          <p:spPr>
            <a:xfrm>
              <a:off x="1440000" y="5697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64D49FAE-87B7-4E2D-A718-E8AA1EFFD887}"/>
                </a:ext>
              </a:extLst>
            </p:cNvPr>
            <p:cNvSpPr/>
            <p:nvPr/>
          </p:nvSpPr>
          <p:spPr>
            <a:xfrm>
              <a:off x="7560000" y="5697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2071</Words>
  <Application>Microsoft Office PowerPoint</Application>
  <PresentationFormat>On-screen Show (4:3)</PresentationFormat>
  <Paragraphs>417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Courier</vt:lpstr>
      <vt:lpstr>Gothic</vt:lpstr>
      <vt:lpstr>Lucidasans</vt:lpstr>
      <vt:lpstr>StarSymbol</vt:lpstr>
      <vt:lpstr>Utopia</vt:lpstr>
      <vt:lpstr>Arial</vt:lpstr>
      <vt:lpstr>Courier New</vt:lpstr>
      <vt:lpstr>Symbol</vt:lpstr>
      <vt:lpstr>Tahoma</vt:lpstr>
      <vt:lpstr>Times</vt:lpstr>
      <vt:lpstr>Times New Roman</vt:lpstr>
      <vt:lpstr>Clarity</vt:lpstr>
      <vt:lpstr>CS 43105 Data Mining Techniques  Chapter 3 Output: Knowledge</vt:lpstr>
      <vt:lpstr>Outline</vt:lpstr>
      <vt:lpstr>PowerPoint Presentation</vt:lpstr>
      <vt:lpstr>Output: Representing Structural Patterns</vt:lpstr>
      <vt:lpstr>Tables</vt:lpstr>
      <vt:lpstr>Linear Models</vt:lpstr>
      <vt:lpstr>A Linear Regression Function for the CPU Performance Data</vt:lpstr>
      <vt:lpstr>Linear Models for Classification</vt:lpstr>
      <vt:lpstr>Separating Setosas From Versicolors</vt:lpstr>
      <vt:lpstr>Trees</vt:lpstr>
      <vt:lpstr>Nominal and Numeric Attributes</vt:lpstr>
      <vt:lpstr>Missing Values</vt:lpstr>
      <vt:lpstr>Trees for Numeric Prediction</vt:lpstr>
      <vt:lpstr>Linear Regression for the CPU Data</vt:lpstr>
      <vt:lpstr>Regression Tree for the CPU Data</vt:lpstr>
      <vt:lpstr>Model Tree for the CPU Data</vt:lpstr>
      <vt:lpstr>Classification Rules</vt:lpstr>
      <vt:lpstr>From Trees to Rules</vt:lpstr>
      <vt:lpstr>From Rules to Trees</vt:lpstr>
      <vt:lpstr>A Tree for a Simple Disjunction</vt:lpstr>
      <vt:lpstr>The Exclusive-OR Problem</vt:lpstr>
      <vt:lpstr>A Tree with a Replicated Subtree</vt:lpstr>
      <vt:lpstr>“Nuggets” of Knowledge</vt:lpstr>
      <vt:lpstr>Interpreting Rules</vt:lpstr>
      <vt:lpstr>Special Case: Boolean Class</vt:lpstr>
      <vt:lpstr>Association Rules</vt:lpstr>
      <vt:lpstr>Support and Confidence of a Rule</vt:lpstr>
      <vt:lpstr>Rules with Exceptions</vt:lpstr>
      <vt:lpstr>A More Complex Example</vt:lpstr>
      <vt:lpstr>Advantages of Using Exceptions</vt:lpstr>
      <vt:lpstr>More on Exceptions</vt:lpstr>
      <vt:lpstr>Rules Involving Relations</vt:lpstr>
      <vt:lpstr>Instance-based Representation</vt:lpstr>
      <vt:lpstr>The Distance Function</vt:lpstr>
      <vt:lpstr>Learning Prototypes</vt:lpstr>
      <vt:lpstr>Rectangular Generalizations</vt:lpstr>
      <vt:lpstr>Representing Clusters I</vt:lpstr>
      <vt:lpstr>Representing Clusters II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Introduction</dc:title>
  <dc:creator>KSU</dc:creator>
  <cp:lastModifiedBy>Lian, Xiang</cp:lastModifiedBy>
  <cp:revision>270</cp:revision>
  <dcterms:created xsi:type="dcterms:W3CDTF">2006-08-30T09:37:06Z</dcterms:created>
  <dcterms:modified xsi:type="dcterms:W3CDTF">2019-09-11T16:18:27Z</dcterms:modified>
</cp:coreProperties>
</file>