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1"/>
  </p:notesMasterIdLst>
  <p:handoutMasterIdLst>
    <p:handoutMasterId r:id="rId52"/>
  </p:handoutMasterIdLst>
  <p:sldIdLst>
    <p:sldId id="257" r:id="rId2"/>
    <p:sldId id="755" r:id="rId3"/>
    <p:sldId id="619" r:id="rId4"/>
    <p:sldId id="1184" r:id="rId5"/>
    <p:sldId id="1185" r:id="rId6"/>
    <p:sldId id="1295" r:id="rId7"/>
    <p:sldId id="538" r:id="rId8"/>
    <p:sldId id="620" r:id="rId9"/>
    <p:sldId id="629" r:id="rId10"/>
    <p:sldId id="1296" r:id="rId11"/>
    <p:sldId id="1297" r:id="rId12"/>
    <p:sldId id="520" r:id="rId13"/>
    <p:sldId id="521" r:id="rId14"/>
    <p:sldId id="1189" r:id="rId15"/>
    <p:sldId id="524" r:id="rId16"/>
    <p:sldId id="540" r:id="rId17"/>
    <p:sldId id="526" r:id="rId18"/>
    <p:sldId id="1191" r:id="rId19"/>
    <p:sldId id="1190" r:id="rId20"/>
    <p:sldId id="1033" r:id="rId21"/>
    <p:sldId id="632" r:id="rId22"/>
    <p:sldId id="638" r:id="rId23"/>
    <p:sldId id="1034" r:id="rId24"/>
    <p:sldId id="578" r:id="rId25"/>
    <p:sldId id="585" r:id="rId26"/>
    <p:sldId id="639" r:id="rId27"/>
    <p:sldId id="640" r:id="rId28"/>
    <p:sldId id="641" r:id="rId29"/>
    <p:sldId id="642" r:id="rId30"/>
    <p:sldId id="643" r:id="rId31"/>
    <p:sldId id="644" r:id="rId32"/>
    <p:sldId id="1048" r:id="rId33"/>
    <p:sldId id="1050" r:id="rId34"/>
    <p:sldId id="1051" r:id="rId35"/>
    <p:sldId id="1052" r:id="rId36"/>
    <p:sldId id="1053" r:id="rId37"/>
    <p:sldId id="645" r:id="rId38"/>
    <p:sldId id="646" r:id="rId39"/>
    <p:sldId id="547" r:id="rId40"/>
    <p:sldId id="548" r:id="rId41"/>
    <p:sldId id="549" r:id="rId42"/>
    <p:sldId id="550" r:id="rId43"/>
    <p:sldId id="551" r:id="rId44"/>
    <p:sldId id="552" r:id="rId45"/>
    <p:sldId id="1273" r:id="rId46"/>
    <p:sldId id="1274" r:id="rId47"/>
    <p:sldId id="1275" r:id="rId48"/>
    <p:sldId id="1276" r:id="rId49"/>
    <p:sldId id="1278" r:id="rId5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9" autoAdjust="0"/>
    <p:restoredTop sz="84330" autoAdjust="0"/>
  </p:normalViewPr>
  <p:slideViewPr>
    <p:cSldViewPr>
      <p:cViewPr varScale="1">
        <p:scale>
          <a:sx n="51" d="100"/>
          <a:sy n="5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067444B-2999-496F-ADED-9904EBE1C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4FF69C-79C5-4702-BE4C-EC665519D9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206D1B-D27E-43A7-8F49-0B62910F178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0263" cy="34798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7" tIns="45745" rIns="91497" bIns="45745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H. Witten,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Eibe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Frank, and Mark A. Hall. Data Mining: Practical Machine Learning Tools and Techniques: 3rd Edition. ISBN-13: 9780123748560,  Publisher: Elsevier Science, Publication date: 1/20/2011.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u="none" dirty="0">
                <a:solidFill>
                  <a:schemeClr val="tx1"/>
                </a:solidFill>
              </a:rPr>
              <a:t>https://hanj.cs.illinois.edu/bk3/bk3_slidesindex.htm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http://www.cs.kent.edu/~jin/DM11/DM11.html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2FF62FFD-C139-431D-B98C-F2384BEF3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47810D-678C-42A9-A53A-E91B867FA875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EB71257-6863-405D-ACD7-91901F15F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13278AB-9C67-4EF3-9F94-7AB8D255C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68ACC395-9E2B-4C32-B5C9-94A061264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DAB171-F21B-47FC-B74C-50D25967240D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E00D0E4-6CA2-4A92-B383-D77CA5037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3ADF14D-893F-4F9E-8814-41E10D43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CCD940-D516-4EF4-9CDA-B96465923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6DBAE2-AD85-477A-960C-BA9CDACC65E5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4F1DA2B-3390-48F3-93DC-1CB7F68603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F0D9D71-8339-40A8-A624-37C56F75F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A926E64-8530-46B2-B166-737D185B8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B5465A-7245-42BF-BA8F-9F3C47649D2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C6A0E94-61AB-4BFD-B04B-5708D22B12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C25CF3FA-AE7B-454A-83EB-BA7C9F021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DE7D3C3E-44B6-4096-A083-6DB201540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D3D319-2DD1-4272-951D-A58E5FFEB2C4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B1127C6-8B44-4150-B0FF-C753B3689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67E7F8D-A630-4E9B-838C-DC1159C03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1AC1503-F791-405B-ACA7-E192A22E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A8F13B-35B6-4E4D-A691-A60465656F68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B7817A8-82AD-4909-A118-92F5D729E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31829C2-4A0B-49F1-B3CC-083F4A3DB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51492773-BAE3-4008-B767-144F3F07B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94FE36C-3916-4C71-8CCE-6916CF5198EB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59D4CA8B-ED27-4998-A0F1-65568E84B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10050784-23C1-48DD-BC94-F8FE455B3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16026AE6-C23D-4993-8630-F4C1B3F46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AFB894-6E3D-4CFC-8FA8-060901423D8E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3EE40709-2D62-4C54-A837-77D90B2FA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79FBEE0B-FA67-40F7-A964-F79B79BE4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B5655636-C3E3-4867-9532-2EF57F5D5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3183ED-1976-46F6-A69F-69F6895C4288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5A15A3B7-C295-4A5F-AAE7-405BCF1B8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8DF97B88-56B4-4FA6-A1DB-E2A18B02E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3CCD0D3B-C46E-42DF-8909-FC4A46C63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2FF90F-45CC-43FC-B56C-C1E10923E41B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2CAFD59C-C5A8-4500-BAE1-4FDEDAA57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25BB71A6-212A-45BD-9C3E-EB56C66E0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C95ABC0-AB88-4DF8-94E8-22D2CAD39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54D4D5-7C43-4F4E-87D4-5F150AC74293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FC9794B-3211-4D73-8A18-7D81ABA88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F8B9408-91BA-443D-9F43-95057871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C796C14-1C65-4F5E-8287-BFCF71C57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41C399-77B0-4190-8532-4055BF9CE98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74C48F4-0CA7-4A5A-8680-CB3E4DAAE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1FBFA8B-70F9-48C2-9EAD-F08259FB3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E37C2FD-50DE-47EB-8505-F0436BC8F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653DF6-E633-4A34-B30E-1047F1F12208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F9642E8-70CB-482E-8578-70C0BB822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894298B-4BF9-4F7E-94C5-65BAD69F8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FDF6794-B421-472E-AEF2-ADA137AC9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26F74CE-0E55-4235-827B-4DB7A1A25F42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2CF4523-4564-4591-B5F3-8FCB226724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713A98E-7FED-444B-A207-F3C0044F7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228F7DA-EFD6-4D1E-A5CC-0B30D796C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C4EDA7-63FA-4301-877B-787B9A998896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7282B43-B326-4DB7-ADC2-460A97AC3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178E34D-7170-4D4D-8FE4-897408F5A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1F99207-42D7-440C-9724-A9FB8A044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598774-8D62-4322-8681-6303C7D79F5A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1B7CB4F-02C8-4F5D-ADAE-1B9CA2BEC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BD6D368-A3F6-4CEA-8B8E-0A67C1C2B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68A0DA33-749E-459F-AD5A-2E210EBA7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7743EE-8FED-476E-A9AD-345C3BD3C62F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8807CED-1F4A-4A18-A33F-2856D614D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26F13CB-3B46-418A-89BA-735E545B6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46C3601-CB2E-464B-AB2D-08CD9879A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C80592-7708-4B4E-BB86-A7E7EFD86785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46488A7-8B4F-44D0-A6E3-B3EF32517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3EA26C0-448F-4489-81C1-22C16D337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42DEC-0FC3-4648-B23A-7B6467A40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F41B-EE18-4601-A653-53A40EAE9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3F437-37F4-48C3-B50B-66CA0AAB0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B2A6-A0D9-4199-BE36-BC57E8F2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DC2CF-9FC1-4720-8658-D1AEF1D4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0F556-7D28-469D-A204-0CC54703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E6042E0-9971-4C6E-8749-CBAE7B616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12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32751-6A04-4D5B-A4E5-21C3D9E88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B9F4A-9DA5-4E43-8170-22AA96DBB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56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C528-2C6A-4618-82C1-041D6C5B3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738FA-29EC-401D-B874-E07FA6D31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F9DA2-A24D-4E00-914D-988211E7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A5BDC-0021-492F-A401-21E70EA4F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0AA0B-8A44-49DB-91A0-9372B2279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EF03-7502-4AB2-A2FA-6A67D5F43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3A2A3A2C-93A2-4D33-8A60-C30C2D29E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6" r:id="rId2"/>
    <p:sldLayoutId id="2147483734" r:id="rId3"/>
    <p:sldLayoutId id="2147483727" r:id="rId4"/>
    <p:sldLayoutId id="2147483735" r:id="rId5"/>
    <p:sldLayoutId id="2147483728" r:id="rId6"/>
    <p:sldLayoutId id="2147483729" r:id="rId7"/>
    <p:sldLayoutId id="2147483736" r:id="rId8"/>
    <p:sldLayoutId id="2147483730" r:id="rId9"/>
    <p:sldLayoutId id="2147483731" r:id="rId10"/>
    <p:sldLayoutId id="2147483732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an@ken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kent.edu/~xlia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ragrawal/papers/vldb94.ps" TargetMode="External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3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en.wikipedia.org/wiki/Complete_bipartite_graph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 43105 Data Mining Techniques </a:t>
            </a:r>
            <a:b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4 Frequent Itemset Mining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4070D-7D9E-48E7-8B3C-B56B85A4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697" y="3733800"/>
            <a:ext cx="6184605" cy="250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Lian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 State University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xlian@kent.edu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http://www.cs.kent.edu/~xlian/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902F7A0-5B80-408C-9CA7-8DFD099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B25814-E689-423A-9E18-D6FEE2837158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10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5FC20B9F-216D-4AD3-A028-B9E35BF1D4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7663"/>
            <a:ext cx="9144000" cy="11001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Representation of Transactional Databases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3BECF86-5B51-45C1-A1D2-C2CE3CA022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Horizontal vs. vertical data layout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19461" name="Object 2">
            <a:extLst>
              <a:ext uri="{FF2B5EF4-FFF2-40B4-BE49-F238E27FC236}">
                <a16:creationId xmlns:a16="http://schemas.microsoft.com/office/drawing/2014/main" id="{B6726ACE-2984-402D-80F4-9BBEEA656B9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4242399"/>
              </p:ext>
            </p:extLst>
          </p:nvPr>
        </p:nvGraphicFramePr>
        <p:xfrm>
          <a:off x="1212056" y="2417139"/>
          <a:ext cx="6719888" cy="386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Visio" r:id="rId3" imgW="6417869" imgH="4180349" progId="Visio.Drawing.6">
                  <p:embed/>
                </p:oleObj>
              </mc:Choice>
              <mc:Fallback>
                <p:oleObj name="Visio" r:id="rId3" imgW="6417869" imgH="4180349" progId="Visio.Drawing.6">
                  <p:embed/>
                  <p:pic>
                    <p:nvPicPr>
                      <p:cNvPr id="19461" name="Object 2">
                        <a:extLst>
                          <a:ext uri="{FF2B5EF4-FFF2-40B4-BE49-F238E27FC236}">
                            <a16:creationId xmlns:a16="http://schemas.microsoft.com/office/drawing/2014/main" id="{B6726ACE-2984-402D-80F4-9BBEEA656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056" y="2417139"/>
                        <a:ext cx="6719888" cy="3866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34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10337259-EC81-4FBF-8D59-21D29445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0B2E00-B0F9-4656-9A97-474585BDD959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11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624361F-89EE-40D0-998E-01E3D8CD9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61913"/>
            <a:ext cx="9144000" cy="17795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Representation of Transactional Databases (cont'd)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E5870264-980E-4A86-AE74-F9A5EE609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/>
              <a:t>Binary Matrix Representation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  <a:p>
            <a:pPr lvl="4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3200" dirty="0"/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3A354BE8-A146-463E-BAC9-BB538059D34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332038"/>
            <a:ext cx="8839200" cy="2684463"/>
          </a:xfrm>
          <a:noFill/>
        </p:spPr>
      </p:pic>
    </p:spTree>
    <p:extLst>
      <p:ext uri="{BB962C8B-B14F-4D97-AF65-F5344CB8AC3E}">
        <p14:creationId xmlns:p14="http://schemas.microsoft.com/office/powerpoint/2010/main" val="370019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06A03B14-858C-41C4-B35A-E22E4F36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9F6B57-30E5-4788-9670-29CD538DDE22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12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E9E7823-DE23-4187-ABC9-86991B018F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10244" name="Object 2">
            <a:extLst>
              <a:ext uri="{FF2B5EF4-FFF2-40B4-BE49-F238E27FC236}">
                <a16:creationId xmlns:a16="http://schemas.microsoft.com/office/drawing/2014/main" id="{3D490E8C-D77F-4D1F-9EB1-165909259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86879"/>
              </p:ext>
            </p:extLst>
          </p:nvPr>
        </p:nvGraphicFramePr>
        <p:xfrm>
          <a:off x="228600" y="1295400"/>
          <a:ext cx="7034212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10244" name="Object 2">
                        <a:extLst>
                          <a:ext uri="{FF2B5EF4-FFF2-40B4-BE49-F238E27FC236}">
                            <a16:creationId xmlns:a16="http://schemas.microsoft.com/office/drawing/2014/main" id="{3D490E8C-D77F-4D1F-9EB1-165909259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7034212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4">
            <a:extLst>
              <a:ext uri="{FF2B5EF4-FFF2-40B4-BE49-F238E27FC236}">
                <a16:creationId xmlns:a16="http://schemas.microsoft.com/office/drawing/2014/main" id="{39BC34B4-7211-4B95-A1BC-BFE038B98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19571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/>
              <a:t>Given d items, there are 2</a:t>
            </a:r>
            <a:r>
              <a:rPr lang="en-US" altLang="en-US" sz="2400" b="1" baseline="30000" dirty="0"/>
              <a:t>d</a:t>
            </a:r>
            <a:r>
              <a:rPr lang="en-US" altLang="en-US" sz="2400" b="1" dirty="0"/>
              <a:t> possible candidate </a:t>
            </a:r>
            <a:r>
              <a:rPr lang="en-US" altLang="en-US" sz="2400" b="1" dirty="0" err="1"/>
              <a:t>itemsets</a:t>
            </a:r>
            <a:endParaRPr lang="en-US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0A920DA0-8B62-4D80-8674-3F5E222A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BDCE8E-9707-4230-B1C9-8C954AE80746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13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A3D27EA-E737-428B-B27D-07DBB6588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Frequent Itemset Generation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D52AB53-5A87-419E-BDB8-5FA2A7F54F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839200" cy="5410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Brute-force approach: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Each itemset in the lattice is a </a:t>
            </a:r>
            <a:r>
              <a:rPr lang="en-US" sz="2400" dirty="0">
                <a:solidFill>
                  <a:srgbClr val="FF0000"/>
                </a:solidFill>
              </a:rPr>
              <a:t>candidate</a:t>
            </a:r>
            <a:r>
              <a:rPr lang="en-US" sz="2400" dirty="0"/>
              <a:t> frequent itemset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Count the support of each candidate by scanning the database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Match each transaction against every candidate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Complexity ~ O(</a:t>
            </a:r>
            <a:r>
              <a:rPr lang="en-US" sz="2400" dirty="0" err="1"/>
              <a:t>NMw</a:t>
            </a:r>
            <a:r>
              <a:rPr lang="en-US" sz="2400" dirty="0"/>
              <a:t>) =&gt; </a:t>
            </a:r>
            <a:r>
              <a:rPr lang="en-US" sz="2400" dirty="0">
                <a:solidFill>
                  <a:srgbClr val="FF0000"/>
                </a:solidFill>
              </a:rPr>
              <a:t>Expensive since M = 2</a:t>
            </a:r>
            <a:r>
              <a:rPr lang="en-US" sz="2400" baseline="30000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!!!</a:t>
            </a:r>
          </a:p>
        </p:txBody>
      </p:sp>
      <p:graphicFrame>
        <p:nvGraphicFramePr>
          <p:cNvPr id="11269" name="Object 2">
            <a:extLst>
              <a:ext uri="{FF2B5EF4-FFF2-40B4-BE49-F238E27FC236}">
                <a16:creationId xmlns:a16="http://schemas.microsoft.com/office/drawing/2014/main" id="{6531570A-5AEF-42DC-8C2E-BB4B2459E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94445"/>
              </p:ext>
            </p:extLst>
          </p:nvPr>
        </p:nvGraphicFramePr>
        <p:xfrm>
          <a:off x="1295400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1269" name="Object 2">
                        <a:extLst>
                          <a:ext uri="{FF2B5EF4-FFF2-40B4-BE49-F238E27FC236}">
                            <a16:creationId xmlns:a16="http://schemas.microsoft.com/office/drawing/2014/main" id="{6531570A-5AEF-42DC-8C2E-BB4B2459E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F7EC98D9-0B48-43EA-86E7-A31FAF7EA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3E2B46-2B9E-4116-96AC-3677A4E26A89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53888B7-616D-4B0E-B3B2-FFA5F88CE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6002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dirty="0"/>
              <a:t>Scalable Frequent Itemset Mining Methods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D866E24-8F70-4F4A-AEF6-E35EA4E0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610600" cy="480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Scalable mining methods: Three major approaches</a:t>
            </a:r>
          </a:p>
          <a:p>
            <a:pPr lvl="1" algn="just" eaLnBrk="1" hangingPunct="1"/>
            <a:r>
              <a:rPr lang="en-US" altLang="en-US" sz="2400" dirty="0" err="1"/>
              <a:t>Apriori</a:t>
            </a:r>
            <a:r>
              <a:rPr lang="en-US" altLang="en-US" sz="2400" dirty="0"/>
              <a:t> (Agrawal &amp; Srikant@VLDB’94)</a:t>
            </a:r>
          </a:p>
          <a:p>
            <a:pPr lvl="1" algn="just" eaLnBrk="1" hangingPunct="1"/>
            <a:r>
              <a:rPr lang="en-US" altLang="en-US" sz="2400" dirty="0"/>
              <a:t>Vertical data format approach (Charm—</a:t>
            </a:r>
            <a:r>
              <a:rPr lang="en-US" altLang="en-US" sz="2400" dirty="0" err="1"/>
              <a:t>Zaki</a:t>
            </a:r>
            <a:r>
              <a:rPr lang="en-US" altLang="en-US" sz="2400" dirty="0"/>
              <a:t> &amp; Hsiao @SDM’02)</a:t>
            </a:r>
          </a:p>
          <a:p>
            <a:pPr lvl="1" algn="just" eaLnBrk="1" hangingPunct="1"/>
            <a:r>
              <a:rPr lang="en-US" altLang="en-US" sz="2400" dirty="0"/>
              <a:t>Frequent pattern growth (</a:t>
            </a:r>
            <a:r>
              <a:rPr lang="en-US" altLang="en-US" sz="2400" dirty="0" err="1"/>
              <a:t>FPgrowth</a:t>
            </a:r>
            <a:r>
              <a:rPr lang="en-US" altLang="en-US" sz="2400" dirty="0"/>
              <a:t>—Han, Pei &amp; Yin @SIGMOD’00)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B8D645E-FF3C-4C72-8A20-3786DDC4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ADF6364-88A6-4EA0-BEF5-A7B8CF371089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15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ADC387C-4BF8-4FCF-BD41-BEFDBAB5A6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Reducing the Number of Candidates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4E3747-4A02-4502-A60B-9168F665CA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1781" y="1417638"/>
            <a:ext cx="8580437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CC3300"/>
                </a:solidFill>
              </a:rPr>
              <a:t>Apriori</a:t>
            </a:r>
            <a:r>
              <a:rPr lang="en-US" sz="2800" dirty="0">
                <a:solidFill>
                  <a:srgbClr val="CC3300"/>
                </a:solidFill>
              </a:rPr>
              <a:t> pruning principle</a:t>
            </a:r>
            <a:r>
              <a:rPr lang="en-US" sz="2800" dirty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If an itemset is frequent, then all of its subsets must also be frequent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200" b="1" dirty="0"/>
              <a:t>Reason: </a:t>
            </a:r>
            <a:r>
              <a:rPr lang="en-US" sz="2200" dirty="0"/>
              <a:t>every transaction having {beer, diaper, nuts} also contains the subset {beer, diaper}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If there is </a:t>
            </a:r>
            <a:r>
              <a:rPr lang="en-US" sz="2400" dirty="0">
                <a:solidFill>
                  <a:srgbClr val="FF0000"/>
                </a:solidFill>
              </a:rPr>
              <a:t>any</a:t>
            </a:r>
            <a:r>
              <a:rPr lang="en-US" sz="2400" dirty="0"/>
              <a:t> itemset which is infrequent, its superset should not be generated/tested!</a:t>
            </a:r>
            <a:endParaRPr lang="en-US" sz="1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/>
              <a:t>Apriori</a:t>
            </a:r>
            <a:r>
              <a:rPr lang="en-US" sz="2800" dirty="0"/>
              <a:t> pruning principle holds due to the following property of the support measure: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Support of an itemset never exceeds the support of its subsets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This is known as the </a:t>
            </a:r>
            <a:r>
              <a:rPr lang="en-US" sz="2400" dirty="0">
                <a:solidFill>
                  <a:srgbClr val="CC3300"/>
                </a:solidFill>
              </a:rPr>
              <a:t>anti-monotone</a:t>
            </a:r>
            <a:r>
              <a:rPr lang="en-US" sz="2400" dirty="0"/>
              <a:t> property of support</a:t>
            </a: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6C9C329E-1D61-47D3-8491-316C70AD1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80982"/>
              </p:ext>
            </p:extLst>
          </p:nvPr>
        </p:nvGraphicFramePr>
        <p:xfrm>
          <a:off x="1714499" y="4854607"/>
          <a:ext cx="5372102" cy="54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6C9C329E-1D61-47D3-8491-316C70AD1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99" y="4854607"/>
                        <a:ext cx="5372102" cy="547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D12379E8-2DC3-4879-B8EE-6C7B0ABC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75D719-75F7-445A-AA22-3839055CC8F6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16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D53F0B2E-4540-47AE-BAE1-97A7129BBC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797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4000"/>
              <a:t>Illustrating Apriori Principle</a:t>
            </a:r>
          </a:p>
        </p:txBody>
      </p:sp>
      <p:grpSp>
        <p:nvGrpSpPr>
          <p:cNvPr id="13316" name="Group 2">
            <a:extLst>
              <a:ext uri="{FF2B5EF4-FFF2-40B4-BE49-F238E27FC236}">
                <a16:creationId xmlns:a16="http://schemas.microsoft.com/office/drawing/2014/main" id="{D6B5A796-96F0-4557-8047-B2A6527765E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73213"/>
            <a:ext cx="8831263" cy="5235575"/>
            <a:chOff x="144" y="686"/>
            <a:chExt cx="5563" cy="3298"/>
          </a:xfrm>
        </p:grpSpPr>
        <p:sp>
          <p:nvSpPr>
            <p:cNvPr id="13320" name="Line 3">
              <a:extLst>
                <a:ext uri="{FF2B5EF4-FFF2-40B4-BE49-F238E27FC236}">
                  <a16:creationId xmlns:a16="http://schemas.microsoft.com/office/drawing/2014/main" id="{8848FFE3-07CE-4EF7-83F7-7C9AEB9CF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Text Box 4">
              <a:extLst>
                <a:ext uri="{FF2B5EF4-FFF2-40B4-BE49-F238E27FC236}">
                  <a16:creationId xmlns:a16="http://schemas.microsoft.com/office/drawing/2014/main" id="{756734FD-1B26-4C70-8E9E-8D34684FF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0C6D9C"/>
                  </a:solidFill>
                </a:rPr>
                <a:t>Found to be Infrequent</a:t>
              </a:r>
              <a:endParaRPr lang="en-US" altLang="en-US" sz="2000">
                <a:solidFill>
                  <a:srgbClr val="0C6D9C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13322" name="Object 3">
              <a:extLst>
                <a:ext uri="{FF2B5EF4-FFF2-40B4-BE49-F238E27FC236}">
                  <a16:creationId xmlns:a16="http://schemas.microsoft.com/office/drawing/2014/main" id="{41A4F620-160C-420E-B9BB-AEDF3B09F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3322" name="Object 3">
                          <a:extLst>
                            <a:ext uri="{FF2B5EF4-FFF2-40B4-BE49-F238E27FC236}">
                              <a16:creationId xmlns:a16="http://schemas.microsoft.com/office/drawing/2014/main" id="{41A4F620-160C-420E-B9BB-AEDF3B09F5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FBBB7B6E-4AB5-4A43-86A5-52880FC4FE0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573213"/>
            <a:ext cx="6850063" cy="5235575"/>
            <a:chOff x="1392" y="686"/>
            <a:chExt cx="4315" cy="3298"/>
          </a:xfrm>
        </p:grpSpPr>
        <p:graphicFrame>
          <p:nvGraphicFramePr>
            <p:cNvPr id="13318" name="Object 2">
              <a:extLst>
                <a:ext uri="{FF2B5EF4-FFF2-40B4-BE49-F238E27FC236}">
                  <a16:creationId xmlns:a16="http://schemas.microsoft.com/office/drawing/2014/main" id="{C38A9CEB-734D-425C-8216-7A6A1A37F5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3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3318" name="Object 2">
                          <a:extLst>
                            <a:ext uri="{FF2B5EF4-FFF2-40B4-BE49-F238E27FC236}">
                              <a16:creationId xmlns:a16="http://schemas.microsoft.com/office/drawing/2014/main" id="{C38A9CEB-734D-425C-8216-7A6A1A37F5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Text Box 9">
              <a:extLst>
                <a:ext uri="{FF2B5EF4-FFF2-40B4-BE49-F238E27FC236}">
                  <a16:creationId xmlns:a16="http://schemas.microsoft.com/office/drawing/2014/main" id="{5253B6ED-3340-4398-A454-97FDC7675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Pruned supersets</a:t>
              </a:r>
              <a:endParaRPr lang="en-US" altLang="en-US" sz="2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239D84FA-26F1-4FA4-8027-3FED3C15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BF7791-773F-4341-843F-4DD4CC59977A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17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87C78D1-ACC7-4811-A084-CB7FF2BCD4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Illustrating Apriori Principle</a:t>
            </a: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8CAC412F-5AFE-4D9A-809B-C8FDDEDCC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71638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14340" name="Object 2">
                        <a:extLst>
                          <a:ext uri="{FF2B5EF4-FFF2-40B4-BE49-F238E27FC236}">
                            <a16:creationId xmlns:a16="http://schemas.microsoft.com/office/drawing/2014/main" id="{8CAC412F-5AFE-4D9A-809B-C8FDDEDCC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1638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28D91CF3-799E-4B01-9BB9-E17EDBA44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433638"/>
          <a:ext cx="3327400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14341" name="Object 3">
                        <a:extLst>
                          <a:ext uri="{FF2B5EF4-FFF2-40B4-BE49-F238E27FC236}">
                            <a16:creationId xmlns:a16="http://schemas.microsoft.com/office/drawing/2014/main" id="{28D91CF3-799E-4B01-9BB9-E17EDBA444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3638"/>
                        <a:ext cx="3327400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4BF50F92-9E4F-4396-8F16-D2EF3E877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872038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"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14342" name="Object 4">
                        <a:extLst>
                          <a:ext uri="{FF2B5EF4-FFF2-40B4-BE49-F238E27FC236}">
                            <a16:creationId xmlns:a16="http://schemas.microsoft.com/office/drawing/2014/main" id="{4BF50F92-9E4F-4396-8F16-D2EF3E877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72038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6">
            <a:extLst>
              <a:ext uri="{FF2B5EF4-FFF2-40B4-BE49-F238E27FC236}">
                <a16:creationId xmlns:a16="http://schemas.microsoft.com/office/drawing/2014/main" id="{A160C90F-98B6-4F08-9778-FE5C52F09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95438"/>
            <a:ext cx="2055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3AE91F6D-DA2C-4FB5-9718-0BF092482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55850"/>
            <a:ext cx="27908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Pairs (2-itemsets)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(No need to generate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candidates involving Coke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or Eggs)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Text Box 8">
            <a:extLst>
              <a:ext uri="{FF2B5EF4-FFF2-40B4-BE49-F238E27FC236}">
                <a16:creationId xmlns:a16="http://schemas.microsoft.com/office/drawing/2014/main" id="{0B310B5E-D823-4946-AFFC-3FDB3F43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338638"/>
            <a:ext cx="222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Triplets (3-itemsets)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6" name="Line 9">
            <a:extLst>
              <a:ext uri="{FF2B5EF4-FFF2-40B4-BE49-F238E27FC236}">
                <a16:creationId xmlns:a16="http://schemas.microsoft.com/office/drawing/2014/main" id="{F7E886F7-AAAC-4371-93E2-66B271F66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38638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5F2ABC28-EF76-41B4-908E-7CCB917AA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81238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>
            <a:extLst>
              <a:ext uri="{FF2B5EF4-FFF2-40B4-BE49-F238E27FC236}">
                <a16:creationId xmlns:a16="http://schemas.microsoft.com/office/drawing/2014/main" id="{8252781F-2D59-4030-BB5A-58420E596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710238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2">
            <a:extLst>
              <a:ext uri="{FF2B5EF4-FFF2-40B4-BE49-F238E27FC236}">
                <a16:creationId xmlns:a16="http://schemas.microsoft.com/office/drawing/2014/main" id="{41F43ACD-C965-4576-BDB9-F8ADE9584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0038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4350" name="Text Box 13">
            <a:extLst>
              <a:ext uri="{FF2B5EF4-FFF2-40B4-BE49-F238E27FC236}">
                <a16:creationId xmlns:a16="http://schemas.microsoft.com/office/drawing/2014/main" id="{75CB031A-BB2B-4EE9-A7AF-14AB567E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19650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If every subset is considered, </a:t>
            </a:r>
          </a:p>
          <a:p>
            <a:r>
              <a:rPr lang="en-US" altLang="en-US">
                <a:latin typeface="Tahoma" panose="020B0604030504040204" pitchFamily="34" charset="0"/>
              </a:rPr>
              <a:t>	</a:t>
            </a:r>
            <a:r>
              <a:rPr lang="en-US" altLang="en-US" baseline="30000">
                <a:latin typeface="Tahoma" panose="020B0604030504040204" pitchFamily="34" charset="0"/>
              </a:rPr>
              <a:t>6</a:t>
            </a:r>
            <a:r>
              <a:rPr lang="en-US" altLang="en-US">
                <a:latin typeface="Tahoma" panose="020B0604030504040204" pitchFamily="34" charset="0"/>
              </a:rPr>
              <a:t>C</a:t>
            </a:r>
            <a:r>
              <a:rPr lang="en-US" altLang="en-US" baseline="-25000">
                <a:latin typeface="Tahoma" panose="020B0604030504040204" pitchFamily="34" charset="0"/>
              </a:rPr>
              <a:t>1</a:t>
            </a:r>
            <a:r>
              <a:rPr lang="en-US" altLang="en-US">
                <a:latin typeface="Tahoma" panose="020B0604030504040204" pitchFamily="34" charset="0"/>
              </a:rPr>
              <a:t> + </a:t>
            </a:r>
            <a:r>
              <a:rPr lang="en-US" altLang="en-US" baseline="30000">
                <a:latin typeface="Tahoma" panose="020B0604030504040204" pitchFamily="34" charset="0"/>
              </a:rPr>
              <a:t>6</a:t>
            </a:r>
            <a:r>
              <a:rPr lang="en-US" altLang="en-US">
                <a:latin typeface="Tahoma" panose="020B0604030504040204" pitchFamily="34" charset="0"/>
              </a:rPr>
              <a:t>C</a:t>
            </a:r>
            <a:r>
              <a:rPr lang="en-US" altLang="en-US" baseline="-25000">
                <a:latin typeface="Tahoma" panose="020B0604030504040204" pitchFamily="34" charset="0"/>
              </a:rPr>
              <a:t>2</a:t>
            </a:r>
            <a:r>
              <a:rPr lang="en-US" altLang="en-US">
                <a:latin typeface="Tahoma" panose="020B0604030504040204" pitchFamily="34" charset="0"/>
              </a:rPr>
              <a:t> + </a:t>
            </a:r>
            <a:r>
              <a:rPr lang="en-US" altLang="en-US" baseline="30000">
                <a:latin typeface="Tahoma" panose="020B0604030504040204" pitchFamily="34" charset="0"/>
              </a:rPr>
              <a:t>6</a:t>
            </a:r>
            <a:r>
              <a:rPr lang="en-US" altLang="en-US">
                <a:latin typeface="Tahoma" panose="020B0604030504040204" pitchFamily="34" charset="0"/>
              </a:rPr>
              <a:t>C</a:t>
            </a:r>
            <a:r>
              <a:rPr lang="en-US" altLang="en-US" baseline="-25000">
                <a:latin typeface="Tahoma" panose="020B0604030504040204" pitchFamily="34" charset="0"/>
              </a:rPr>
              <a:t>3</a:t>
            </a:r>
            <a:r>
              <a:rPr lang="en-US" altLang="en-US">
                <a:latin typeface="Tahoma" panose="020B0604030504040204" pitchFamily="34" charset="0"/>
              </a:rPr>
              <a:t> = 41</a:t>
            </a:r>
          </a:p>
          <a:p>
            <a:r>
              <a:rPr lang="en-US" altLang="en-US">
                <a:latin typeface="Tahoma" panose="020B0604030504040204" pitchFamily="34" charset="0"/>
              </a:rPr>
              <a:t>With support-based pruning,</a:t>
            </a:r>
          </a:p>
          <a:p>
            <a:r>
              <a:rPr lang="en-US" altLang="en-US">
                <a:latin typeface="Tahoma" panose="020B0604030504040204" pitchFamily="34" charset="0"/>
              </a:rPr>
              <a:t>	6 + 6 + 1 = 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5D5239C4-BA2C-4FEC-A84F-1CA18C80E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2AFCF5-8365-47D6-87A9-869962008297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99F56FB-1DB2-4AA3-916A-6C1A6571E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</a:t>
            </a:r>
            <a:r>
              <a:rPr lang="en-US" altLang="en-US" sz="3200" dirty="0" err="1"/>
              <a:t>Apriori</a:t>
            </a:r>
            <a:r>
              <a:rPr lang="en-US" altLang="en-US" sz="3200" dirty="0"/>
              <a:t> Algorithm—Another Example 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8970652E-3F6D-4090-B6C1-1FD6E296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EC833C2E-7E56-4A36-856A-0F58AE874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1</a:t>
            </a:r>
            <a:r>
              <a:rPr lang="en-US" altLang="en-US" baseline="30000">
                <a:latin typeface="Times New Roman" panose="02020603050405020304" pitchFamily="18" charset="0"/>
              </a:rPr>
              <a:t>st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A7217E2A-5C6B-4B65-9AFF-D3E98E041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C01FE264-2AAE-4CF9-AB6A-394C9DC54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F70B5BB9-83F7-4205-A915-D11EDB63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7" name="Text Box 8">
            <a:extLst>
              <a:ext uri="{FF2B5EF4-FFF2-40B4-BE49-F238E27FC236}">
                <a16:creationId xmlns:a16="http://schemas.microsoft.com/office/drawing/2014/main" id="{09E3F081-D747-4569-A759-40759DA8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8" name="Text Box 9">
            <a:extLst>
              <a:ext uri="{FF2B5EF4-FFF2-40B4-BE49-F238E27FC236}">
                <a16:creationId xmlns:a16="http://schemas.microsoft.com/office/drawing/2014/main" id="{F6E355C2-1F32-4301-BAAD-CF1BF16C9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9" name="Text Box 10">
            <a:extLst>
              <a:ext uri="{FF2B5EF4-FFF2-40B4-BE49-F238E27FC236}">
                <a16:creationId xmlns:a16="http://schemas.microsoft.com/office/drawing/2014/main" id="{4C554B55-783F-4E5E-A9B6-419C3F01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0" name="Line 11">
            <a:extLst>
              <a:ext uri="{FF2B5EF4-FFF2-40B4-BE49-F238E27FC236}">
                <a16:creationId xmlns:a16="http://schemas.microsoft.com/office/drawing/2014/main" id="{CD4872BC-47CF-421D-A667-9E7C285A4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1" name="Text Box 12">
            <a:extLst>
              <a:ext uri="{FF2B5EF4-FFF2-40B4-BE49-F238E27FC236}">
                <a16:creationId xmlns:a16="http://schemas.microsoft.com/office/drawing/2014/main" id="{0626D4EC-EF28-49F1-90F5-0520A907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2</a:t>
            </a:r>
            <a:r>
              <a:rPr lang="en-US" altLang="en-US" baseline="30000">
                <a:latin typeface="Times New Roman" panose="02020603050405020304" pitchFamily="18" charset="0"/>
              </a:rPr>
              <a:t>nd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7662" name="AutoShape 13">
            <a:extLst>
              <a:ext uri="{FF2B5EF4-FFF2-40B4-BE49-F238E27FC236}">
                <a16:creationId xmlns:a16="http://schemas.microsoft.com/office/drawing/2014/main" id="{9C0A9402-8086-402A-9BB3-B4FC5E25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9D65097B-4DDC-4C40-9345-4175E0156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4" name="Text Box 15">
            <a:extLst>
              <a:ext uri="{FF2B5EF4-FFF2-40B4-BE49-F238E27FC236}">
                <a16:creationId xmlns:a16="http://schemas.microsoft.com/office/drawing/2014/main" id="{FAE666E0-DA78-490A-9F64-29115186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D1693DDD-3FA8-4C3A-8E63-4500E77F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6" name="Text Box 17">
            <a:extLst>
              <a:ext uri="{FF2B5EF4-FFF2-40B4-BE49-F238E27FC236}">
                <a16:creationId xmlns:a16="http://schemas.microsoft.com/office/drawing/2014/main" id="{0488008C-2045-4CC3-A1C2-B144E0EB7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3</a:t>
            </a:r>
            <a:r>
              <a:rPr lang="en-US" altLang="en-US" baseline="30000">
                <a:latin typeface="Times New Roman" panose="02020603050405020304" pitchFamily="18" charset="0"/>
              </a:rPr>
              <a:t>rd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7667" name="AutoShape 18">
            <a:extLst>
              <a:ext uri="{FF2B5EF4-FFF2-40B4-BE49-F238E27FC236}">
                <a16:creationId xmlns:a16="http://schemas.microsoft.com/office/drawing/2014/main" id="{C0A5EF3B-A18D-4743-A3FF-749D0EB2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Line 19">
            <a:extLst>
              <a:ext uri="{FF2B5EF4-FFF2-40B4-BE49-F238E27FC236}">
                <a16:creationId xmlns:a16="http://schemas.microsoft.com/office/drawing/2014/main" id="{087CFB67-8D19-4EAF-BD5B-7AB68EE55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9" name="Line 20">
            <a:extLst>
              <a:ext uri="{FF2B5EF4-FFF2-40B4-BE49-F238E27FC236}">
                <a16:creationId xmlns:a16="http://schemas.microsoft.com/office/drawing/2014/main" id="{BBDD0BBA-F494-417A-A57A-5D360C24D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>
            <a:extLst>
              <a:ext uri="{FF2B5EF4-FFF2-40B4-BE49-F238E27FC236}">
                <a16:creationId xmlns:a16="http://schemas.microsoft.com/office/drawing/2014/main" id="{6964C7AC-B0E1-48F4-B7B1-264C8D3D544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828800"/>
          <a:ext cx="1905000" cy="15542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>
            <a:extLst>
              <a:ext uri="{FF2B5EF4-FFF2-40B4-BE49-F238E27FC236}">
                <a16:creationId xmlns:a16="http://schemas.microsoft.com/office/drawing/2014/main" id="{59E0856B-0F1F-4272-8BD5-66676F236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66796"/>
              </p:ext>
            </p:extLst>
          </p:nvPr>
        </p:nvGraphicFramePr>
        <p:xfrm>
          <a:off x="3429000" y="1219200"/>
          <a:ext cx="1752600" cy="191717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>
            <a:extLst>
              <a:ext uri="{FF2B5EF4-FFF2-40B4-BE49-F238E27FC236}">
                <a16:creationId xmlns:a16="http://schemas.microsoft.com/office/drawing/2014/main" id="{A2599AD4-EB76-4B3E-822E-AA8B03CA64AB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1371600"/>
          <a:ext cx="1752600" cy="155427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>
            <a:extLst>
              <a:ext uri="{FF2B5EF4-FFF2-40B4-BE49-F238E27FC236}">
                <a16:creationId xmlns:a16="http://schemas.microsoft.com/office/drawing/2014/main" id="{E2F9999B-3235-4785-B45B-07F315FD9115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>
            <a:extLst>
              <a:ext uri="{FF2B5EF4-FFF2-40B4-BE49-F238E27FC236}">
                <a16:creationId xmlns:a16="http://schemas.microsoft.com/office/drawing/2014/main" id="{BB18C31E-441E-424C-BCA5-EA08F3918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34850"/>
              </p:ext>
            </p:extLst>
          </p:nvPr>
        </p:nvGraphicFramePr>
        <p:xfrm>
          <a:off x="3200400" y="3429000"/>
          <a:ext cx="1659255" cy="2005192"/>
        </p:xfrm>
        <a:graphic>
          <a:graphicData uri="http://schemas.openxmlformats.org/drawingml/2006/table">
            <a:tbl>
              <a:tblPr/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>
            <a:extLst>
              <a:ext uri="{FF2B5EF4-FFF2-40B4-BE49-F238E27FC236}">
                <a16:creationId xmlns:a16="http://schemas.microsoft.com/office/drawing/2014/main" id="{D4814B85-42A6-41CB-8CC5-308B1E9EF2B4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862388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>
            <a:extLst>
              <a:ext uri="{FF2B5EF4-FFF2-40B4-BE49-F238E27FC236}">
                <a16:creationId xmlns:a16="http://schemas.microsoft.com/office/drawing/2014/main" id="{A0212193-4F26-426D-B8E7-B977EE8763E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586740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>
            <a:extLst>
              <a:ext uri="{FF2B5EF4-FFF2-40B4-BE49-F238E27FC236}">
                <a16:creationId xmlns:a16="http://schemas.microsoft.com/office/drawing/2014/main" id="{A614F8D4-2C93-40B1-8DB5-1834AD892426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816" name="Text Box 167">
            <a:extLst>
              <a:ext uri="{FF2B5EF4-FFF2-40B4-BE49-F238E27FC236}">
                <a16:creationId xmlns:a16="http://schemas.microsoft.com/office/drawing/2014/main" id="{4E3775E0-A689-472B-B8B6-6BC638D7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Sup</a:t>
            </a:r>
            <a:r>
              <a:rPr lang="en-US" altLang="en-US" baseline="-25000"/>
              <a:t>min</a:t>
            </a:r>
            <a:r>
              <a:rPr lang="en-US" altLang="en-US"/>
              <a:t> = 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EA233894-B33A-4473-B9CB-E5B4B57A9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1091FF-4730-4473-AC3C-6969BCA31FC2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BFA09C5-C9AC-42AD-82B8-43BFD38C3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88132"/>
            <a:ext cx="9448800" cy="12192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3600" dirty="0" err="1"/>
              <a:t>Apriori</a:t>
            </a:r>
            <a:r>
              <a:rPr lang="en-US" altLang="en-US" sz="3600" dirty="0"/>
              <a:t>: A Candidate Generation &amp; Test Approach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41F68B8-B15D-4772-A4C7-534563B1D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err="1"/>
              <a:t>Apriori</a:t>
            </a:r>
            <a:r>
              <a:rPr lang="en-US" altLang="en-US" sz="2800" dirty="0"/>
              <a:t> Method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Generate length (k+1) candidate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from length k frequent </a:t>
            </a:r>
            <a:r>
              <a:rPr lang="en-US" altLang="en-US" sz="2400" dirty="0" err="1"/>
              <a:t>itemsets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Test 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Terminate when no frequent or candidate set can be generated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01C2-C81F-4016-B1E8-DA29849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45E5-0C87-40DA-90D6-2349ECAB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Concepts</a:t>
            </a:r>
          </a:p>
          <a:p>
            <a:r>
              <a:rPr lang="en-US" sz="2800" dirty="0"/>
              <a:t>Frequent Itemset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728E1-4AEC-461A-AA7F-45CF036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3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E89B838C-9689-4BB3-9392-D0BA3CCE4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8BC785-E60A-4017-8DEA-BA62CD8C910B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5BC8FD5-81B4-438D-B7B9-D180D0740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</a:t>
            </a:r>
            <a:r>
              <a:rPr lang="en-US" altLang="en-US" u="sng" dirty="0"/>
              <a:t>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24F69F6-6A5C-475F-A3B0-13BD6922F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C</a:t>
            </a:r>
            <a:r>
              <a:rPr lang="en-US" altLang="en-US" sz="2400" i="1" baseline="-25000"/>
              <a:t>k</a:t>
            </a:r>
            <a:r>
              <a:rPr lang="en-US" altLang="en-US" sz="2400"/>
              <a:t>: Candidate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k</a:t>
            </a:r>
            <a:r>
              <a:rPr lang="en-US" altLang="en-US" sz="2400"/>
              <a:t> : frequent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/>
              <a:t>L</a:t>
            </a:r>
            <a:r>
              <a:rPr lang="en-US" altLang="en-US" sz="2400" i="1" baseline="-25000"/>
              <a:t>1</a:t>
            </a:r>
            <a:r>
              <a:rPr lang="en-US" altLang="en-US" sz="240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83F24"/>
                </a:solidFill>
              </a:rPr>
              <a:t>for</a:t>
            </a:r>
            <a:r>
              <a:rPr lang="en-US" altLang="en-US" sz="2400" b="1"/>
              <a:t> </a:t>
            </a:r>
            <a:r>
              <a:rPr lang="en-US" altLang="en-US" sz="2400"/>
              <a:t>(</a:t>
            </a:r>
            <a:r>
              <a:rPr lang="en-US" altLang="en-US" sz="2400" i="1"/>
              <a:t>k</a:t>
            </a:r>
            <a:r>
              <a:rPr lang="en-US" altLang="en-US" sz="2400"/>
              <a:t> = 1;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k</a:t>
            </a:r>
            <a:r>
              <a:rPr lang="en-US" altLang="en-US" sz="2400"/>
              <a:t> !=</a:t>
            </a:r>
            <a:r>
              <a:rPr lang="en-US" altLang="en-US" sz="2400">
                <a:sym typeface="Symbol" panose="05050102010706020507" pitchFamily="18" charset="2"/>
              </a:rPr>
              <a:t></a:t>
            </a:r>
            <a:r>
              <a:rPr lang="en-US" altLang="en-US" sz="2400"/>
              <a:t>; </a:t>
            </a:r>
            <a:r>
              <a:rPr lang="en-US" altLang="en-US" sz="2400" i="1"/>
              <a:t>k</a:t>
            </a:r>
            <a:r>
              <a:rPr lang="en-US" altLang="en-US" sz="2400"/>
              <a:t>++) </a:t>
            </a:r>
            <a:r>
              <a:rPr lang="en-US" altLang="en-US" sz="2400" b="1">
                <a:solidFill>
                  <a:srgbClr val="F83F24"/>
                </a:solidFill>
              </a:rPr>
              <a:t>do begin</a:t>
            </a:r>
            <a:endParaRPr lang="en-US" altLang="en-US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k+1</a:t>
            </a:r>
            <a:r>
              <a:rPr lang="en-US" altLang="en-US" sz="2400"/>
              <a:t> = candidates generated from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k</a:t>
            </a:r>
            <a:r>
              <a:rPr lang="en-US" altLang="en-US" sz="240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400" b="1">
                <a:solidFill>
                  <a:srgbClr val="F83F24"/>
                </a:solidFill>
              </a:rPr>
              <a:t>for each</a:t>
            </a:r>
            <a:r>
              <a:rPr lang="en-US" altLang="en-US" sz="2400"/>
              <a:t> transaction </a:t>
            </a:r>
            <a:r>
              <a:rPr lang="en-US" altLang="en-US" sz="2400" i="1"/>
              <a:t>t</a:t>
            </a:r>
            <a:r>
              <a:rPr lang="en-US" altLang="en-US" sz="240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increment the count of all candidates in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k+1</a:t>
            </a:r>
            <a:r>
              <a:rPr lang="en-US" altLang="en-US" sz="2400"/>
              <a:t> that are contained in </a:t>
            </a:r>
            <a:r>
              <a:rPr lang="en-US" altLang="en-US" sz="2400" i="1"/>
              <a:t>t</a:t>
            </a:r>
            <a:endParaRPr lang="en-US" altLang="en-US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k+1</a:t>
            </a:r>
            <a:r>
              <a:rPr lang="en-US" altLang="en-US" sz="2400"/>
              <a:t>  = candidates in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k+1</a:t>
            </a:r>
            <a:r>
              <a:rPr lang="en-US" altLang="en-US" sz="2400"/>
              <a:t> with min_support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  <a:r>
              <a:rPr lang="en-US" altLang="en-US" sz="2400" b="1">
                <a:solidFill>
                  <a:srgbClr val="F83F24"/>
                </a:solidFill>
              </a:rPr>
              <a:t> end</a:t>
            </a:r>
            <a:endParaRPr lang="en-US" altLang="en-US" sz="24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83F24"/>
                </a:solidFill>
              </a:rPr>
              <a:t>return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</a:t>
            </a:r>
            <a:r>
              <a:rPr lang="en-US" altLang="en-US" sz="2400" i="1" baseline="-25000"/>
              <a:t>k</a:t>
            </a:r>
            <a:r>
              <a:rPr lang="en-US" altLang="en-US" sz="2400"/>
              <a:t>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k</a:t>
            </a:r>
            <a:r>
              <a:rPr lang="en-US" altLang="en-US" sz="2400"/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8ED6E77-75A0-493E-9BB3-F8ED95A635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Apriori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94DEDF85-659A-475E-9727-31F3CA130266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086600" cy="3962400"/>
          </a:xfrm>
          <a:noFill/>
        </p:spPr>
      </p:pic>
      <p:sp>
        <p:nvSpPr>
          <p:cNvPr id="15364" name="Text Box 6">
            <a:extLst>
              <a:ext uri="{FF2B5EF4-FFF2-40B4-BE49-F238E27FC236}">
                <a16:creationId xmlns:a16="http://schemas.microsoft.com/office/drawing/2014/main" id="{0C98F3FD-9C99-4A12-B756-B58F9B8F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791200"/>
            <a:ext cx="8553450" cy="64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Verdana" panose="020B0604030504040204" pitchFamily="34" charset="0"/>
              </a:rPr>
              <a:t>R. Agrawal and R. Srikant. </a:t>
            </a:r>
            <a:r>
              <a:rPr lang="en-US" altLang="en-US" dirty="0">
                <a:latin typeface="Verdana" panose="020B0604030504040204" pitchFamily="34" charset="0"/>
                <a:hlinkClick r:id="rId3"/>
              </a:rPr>
              <a:t>Fast algorithms for mining association rules</a:t>
            </a:r>
            <a:r>
              <a:rPr lang="en-US" altLang="en-US" dirty="0">
                <a:latin typeface="Verdana" panose="020B0604030504040204" pitchFamily="34" charset="0"/>
              </a:rPr>
              <a:t>. VLDB, 487-499, 1994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38F87-B42D-49D7-9205-E70917CB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C19C37D7-0DC5-4D29-908A-6815228E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61950"/>
            <a:ext cx="7515225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CEACDF-7DB8-4EFD-B12B-7075A3A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659A378C-7233-4611-9233-B8A7830B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5D2D1A-61C5-41E0-AECE-9E656E5A796A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76A3E3F-1602-43D9-96E9-A773F5754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Apriori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25C21F6-0681-4AB6-910C-BCC3EE581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3911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000" dirty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dirty="0"/>
              <a:t>Step 1: self-joining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dirty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000" dirty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i="1" dirty="0"/>
              <a:t>L</a:t>
            </a:r>
            <a:r>
              <a:rPr lang="en-US" altLang="en-US" sz="2800" i="1" baseline="-25000" dirty="0"/>
              <a:t>3</a:t>
            </a:r>
            <a:r>
              <a:rPr lang="en-US" altLang="en-US" sz="2800" i="1" dirty="0"/>
              <a:t>=</a:t>
            </a:r>
            <a:r>
              <a:rPr lang="en-US" altLang="en-US" sz="2800" dirty="0"/>
              <a:t>{</a:t>
            </a:r>
            <a:r>
              <a:rPr lang="en-US" altLang="en-US" sz="2800" i="1" dirty="0" err="1"/>
              <a:t>abc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abd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acd</a:t>
            </a:r>
            <a:r>
              <a:rPr lang="en-US" altLang="en-US" sz="2800" i="1" dirty="0"/>
              <a:t>, ace, </a:t>
            </a:r>
            <a:r>
              <a:rPr lang="en-US" altLang="en-US" sz="2800" i="1" dirty="0" err="1"/>
              <a:t>bcd</a:t>
            </a:r>
            <a:r>
              <a:rPr lang="en-US" altLang="en-US" sz="2800" dirty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dirty="0"/>
              <a:t>Self-joining: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3</a:t>
            </a:r>
            <a:r>
              <a:rPr lang="en-US" altLang="en-US" sz="2800" i="1" dirty="0"/>
              <a:t>*L</a:t>
            </a:r>
            <a:r>
              <a:rPr lang="en-US" altLang="en-US" sz="2800" i="1" baseline="-25000" dirty="0"/>
              <a:t>3</a:t>
            </a:r>
            <a:endParaRPr lang="en-US" altLang="en-US" sz="2800" i="1" dirty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/>
              <a:t>abcd</a:t>
            </a:r>
            <a:r>
              <a:rPr lang="en-US" altLang="en-US" sz="2400" i="1" dirty="0"/>
              <a:t> </a:t>
            </a:r>
            <a:r>
              <a:rPr lang="en-US" altLang="en-US" sz="2400" dirty="0"/>
              <a:t>from </a:t>
            </a:r>
            <a:r>
              <a:rPr lang="en-US" altLang="en-US" sz="2400" i="1" dirty="0" err="1"/>
              <a:t>abc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abd</a:t>
            </a:r>
            <a:endParaRPr lang="en-US" altLang="en-US" sz="2400" i="1" dirty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/>
              <a:t>acde</a:t>
            </a:r>
            <a:r>
              <a:rPr lang="en-US" altLang="en-US" sz="2400" dirty="0"/>
              <a:t> from </a:t>
            </a:r>
            <a:r>
              <a:rPr lang="en-US" altLang="en-US" sz="2400" i="1" dirty="0" err="1"/>
              <a:t>acd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dirty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/>
              <a:t>acde</a:t>
            </a:r>
            <a:r>
              <a:rPr lang="en-US" altLang="en-US" sz="2400" dirty="0"/>
              <a:t> is removed because </a:t>
            </a:r>
            <a:r>
              <a:rPr lang="en-US" altLang="en-US" sz="2400" i="1" dirty="0" err="1"/>
              <a:t>ade</a:t>
            </a:r>
            <a:r>
              <a:rPr lang="en-US" altLang="en-US" sz="2400" dirty="0"/>
              <a:t> is not in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800" i="1" dirty="0"/>
              <a:t>C</a:t>
            </a:r>
            <a:r>
              <a:rPr lang="en-US" altLang="en-US" sz="2800" i="1" baseline="-25000" dirty="0"/>
              <a:t>4 </a:t>
            </a:r>
            <a:r>
              <a:rPr lang="en-US" altLang="en-US" sz="2800" dirty="0"/>
              <a:t>= {</a:t>
            </a:r>
            <a:r>
              <a:rPr lang="en-US" altLang="en-US" sz="2800" i="1" dirty="0" err="1"/>
              <a:t>abcd</a:t>
            </a:r>
            <a:r>
              <a:rPr lang="en-US" altLang="en-US" sz="2800" dirty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89FDCB8A-5B78-47F7-86EF-58479668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260A27-0069-44F8-A495-75D66F72E5BB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24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92BC5F3-573D-484C-BE56-F754E3D029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228600"/>
            <a:ext cx="8078787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How to Generate Candidates?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D027EA0-B690-4242-A5F7-23AC9A9B43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1" y="1219200"/>
            <a:ext cx="8381999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Suppose the items in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k-1</a:t>
            </a:r>
            <a:r>
              <a:rPr lang="en-US" altLang="en-US" sz="2800" dirty="0"/>
              <a:t> are listed in an order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Step 1: self-joining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k-1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CC"/>
                </a:solidFill>
              </a:rPr>
              <a:t>(SQL Implementation)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insert into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C</a:t>
            </a:r>
            <a:r>
              <a:rPr lang="en-US" altLang="en-US" sz="2400" b="1" i="1" baseline="-25000" dirty="0"/>
              <a:t>k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select </a:t>
            </a:r>
            <a:r>
              <a:rPr lang="en-US" altLang="en-US" sz="2400" b="1" i="1" dirty="0"/>
              <a:t>p.item</a:t>
            </a:r>
            <a:r>
              <a:rPr lang="en-US" altLang="en-US" sz="2400" b="1" i="1" baseline="-25000" dirty="0"/>
              <a:t>1</a:t>
            </a:r>
            <a:r>
              <a:rPr lang="en-US" altLang="en-US" sz="2400" b="1" i="1" dirty="0"/>
              <a:t>, p.item</a:t>
            </a:r>
            <a:r>
              <a:rPr lang="en-US" altLang="en-US" sz="2400" b="1" i="1" baseline="-25000" dirty="0"/>
              <a:t>2</a:t>
            </a:r>
            <a:r>
              <a:rPr lang="en-US" altLang="en-US" sz="2400" b="1" i="1" dirty="0"/>
              <a:t>, …, p.item</a:t>
            </a:r>
            <a:r>
              <a:rPr lang="en-US" altLang="en-US" sz="2400" b="1" i="1" baseline="-25000" dirty="0"/>
              <a:t>k-1</a:t>
            </a:r>
            <a:r>
              <a:rPr lang="en-US" altLang="en-US" sz="2400" b="1" i="1" dirty="0"/>
              <a:t>, q.item</a:t>
            </a:r>
            <a:r>
              <a:rPr lang="en-US" altLang="en-US" sz="2400" b="1" i="1" baseline="-25000" dirty="0"/>
              <a:t>k-1</a:t>
            </a:r>
            <a:endParaRPr lang="en-US" altLang="en-US" sz="2400" b="1" dirty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from </a:t>
            </a:r>
            <a:r>
              <a:rPr lang="en-US" altLang="en-US" sz="2400" b="1" i="1" dirty="0"/>
              <a:t>L</a:t>
            </a:r>
            <a:r>
              <a:rPr lang="en-US" altLang="en-US" sz="2400" b="1" i="1" baseline="-25000" dirty="0"/>
              <a:t>k-1</a:t>
            </a:r>
            <a:r>
              <a:rPr lang="en-US" altLang="en-US" sz="2400" b="1" i="1" dirty="0"/>
              <a:t> p, L</a:t>
            </a:r>
            <a:r>
              <a:rPr lang="en-US" altLang="en-US" sz="2400" b="1" i="1" baseline="-25000" dirty="0"/>
              <a:t>k-1 </a:t>
            </a:r>
            <a:r>
              <a:rPr lang="en-US" altLang="en-US" sz="2400" b="1" i="1" dirty="0"/>
              <a:t>q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where </a:t>
            </a:r>
            <a:r>
              <a:rPr lang="en-US" altLang="en-US" sz="2400" b="1" i="1" dirty="0"/>
              <a:t>p.item</a:t>
            </a:r>
            <a:r>
              <a:rPr lang="en-US" altLang="en-US" sz="2400" b="1" i="1" baseline="-25000" dirty="0"/>
              <a:t>1</a:t>
            </a:r>
            <a:r>
              <a:rPr lang="en-US" altLang="en-US" sz="2400" b="1" i="1" dirty="0"/>
              <a:t>=q.item</a:t>
            </a:r>
            <a:r>
              <a:rPr lang="en-US" altLang="en-US" sz="2400" b="1" i="1" baseline="-25000" dirty="0"/>
              <a:t>1</a:t>
            </a:r>
            <a:r>
              <a:rPr lang="en-US" altLang="en-US" sz="2400" b="1" i="1" dirty="0"/>
              <a:t>, …, p.item</a:t>
            </a:r>
            <a:r>
              <a:rPr lang="en-US" altLang="en-US" sz="2400" b="1" i="1" baseline="-25000" dirty="0"/>
              <a:t>k-2</a:t>
            </a:r>
            <a:r>
              <a:rPr lang="en-US" altLang="en-US" sz="2400" b="1" i="1" dirty="0"/>
              <a:t>=q.item</a:t>
            </a:r>
            <a:r>
              <a:rPr lang="en-US" altLang="en-US" sz="2400" b="1" i="1" baseline="-25000" dirty="0"/>
              <a:t>k-2</a:t>
            </a:r>
            <a:r>
              <a:rPr lang="en-US" altLang="en-US" sz="2400" b="1" i="1" dirty="0"/>
              <a:t>, p.item</a:t>
            </a:r>
            <a:r>
              <a:rPr lang="en-US" altLang="en-US" sz="2400" b="1" i="1" baseline="-25000" dirty="0"/>
              <a:t>k-1 </a:t>
            </a:r>
            <a:r>
              <a:rPr lang="en-US" altLang="en-US" sz="2400" b="1" i="1" dirty="0"/>
              <a:t>&lt; q.item</a:t>
            </a:r>
            <a:r>
              <a:rPr lang="en-US" altLang="en-US" sz="2400" b="1" i="1" baseline="-25000" dirty="0"/>
              <a:t>k-1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Step 2: pruning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forall</a:t>
            </a:r>
            <a:r>
              <a:rPr lang="en-US" altLang="en-US" sz="2400" dirty="0"/>
              <a:t> </a:t>
            </a:r>
            <a:r>
              <a:rPr lang="en-US" altLang="en-US" sz="2400" b="1" i="1" dirty="0" err="1"/>
              <a:t>itemsets</a:t>
            </a:r>
            <a:r>
              <a:rPr lang="en-US" altLang="en-US" sz="2400" b="1" i="1" dirty="0"/>
              <a:t> c in C</a:t>
            </a:r>
            <a:r>
              <a:rPr lang="en-US" altLang="en-US" sz="2400" b="1" i="1" baseline="-25000" dirty="0"/>
              <a:t>k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do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forall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(k-1)-subsets s of c </a:t>
            </a:r>
            <a:r>
              <a:rPr lang="en-US" altLang="en-US" sz="2400" dirty="0"/>
              <a:t>do</a:t>
            </a:r>
          </a:p>
          <a:p>
            <a:pPr lvl="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if </a:t>
            </a:r>
            <a:r>
              <a:rPr lang="en-US" altLang="en-US" sz="2400" i="1" dirty="0"/>
              <a:t>(s is not in L</a:t>
            </a:r>
            <a:r>
              <a:rPr lang="en-US" altLang="en-US" sz="2400" i="1" baseline="-25000" dirty="0"/>
              <a:t>k-1</a:t>
            </a:r>
            <a:r>
              <a:rPr lang="en-US" altLang="en-US" sz="2400" i="1" dirty="0"/>
              <a:t>) </a:t>
            </a:r>
            <a:r>
              <a:rPr lang="en-US" altLang="en-US" sz="2400" b="1" dirty="0"/>
              <a:t>then delete </a:t>
            </a:r>
            <a:r>
              <a:rPr lang="en-US" altLang="en-US" sz="2400" i="1" dirty="0"/>
              <a:t>c</a:t>
            </a:r>
            <a:r>
              <a:rPr lang="en-US" altLang="en-US" sz="2400" b="1" dirty="0"/>
              <a:t> from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k</a:t>
            </a:r>
            <a:endParaRPr lang="en-US" altLang="en-US" sz="2400" b="1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85513C1E-091E-4FDE-A451-0D489570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40B56F-8EDD-4965-9C1E-75D55745C7C2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25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516082E-11C0-41F4-B38D-A4EC7F9DF4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7014" y="311150"/>
            <a:ext cx="8497886" cy="1374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Challenges of Frequent Itemset Mining</a:t>
            </a:r>
          </a:p>
        </p:txBody>
      </p:sp>
      <p:sp>
        <p:nvSpPr>
          <p:cNvPr id="1457155" name="Rectangle 3">
            <a:extLst>
              <a:ext uri="{FF2B5EF4-FFF2-40B4-BE49-F238E27FC236}">
                <a16:creationId xmlns:a16="http://schemas.microsoft.com/office/drawing/2014/main" id="{B9AA2A2F-A2A6-4318-9ACC-71B74970A3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8913" y="1517650"/>
            <a:ext cx="8497887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dirty="0"/>
              <a:t>Challenges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Multiple scans of transaction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Huge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Tedious workload of support counting for candidates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dirty="0"/>
              <a:t>Improving </a:t>
            </a:r>
            <a:r>
              <a:rPr lang="en-US" altLang="en-US" sz="2800" dirty="0" err="1"/>
              <a:t>Apriori</a:t>
            </a:r>
            <a:r>
              <a:rPr lang="en-US" altLang="en-US" sz="2800" dirty="0"/>
              <a:t>: general ideas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Reduce passes of transaction database scans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Shrink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Facilitate support counting of candidates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902F7A0-5B80-408C-9CA7-8DFD099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B25814-E689-423A-9E18-D6FEE2837158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26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5FC20B9F-216D-4AD3-A028-B9E35BF1D4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83356"/>
            <a:ext cx="9067800" cy="14811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Alternative Methods for Frequent Itemset Generation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3BECF86-5B51-45C1-A1D2-C2CE3CA022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Representation of Transactional Database</a:t>
            </a:r>
          </a:p>
          <a:p>
            <a:pPr lvl="1" eaLnBrk="1" hangingPunct="1"/>
            <a:r>
              <a:rPr lang="en-US" altLang="en-US" sz="2400" dirty="0"/>
              <a:t>horizontal vs. vertical data layout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19461" name="Object 2">
            <a:extLst>
              <a:ext uri="{FF2B5EF4-FFF2-40B4-BE49-F238E27FC236}">
                <a16:creationId xmlns:a16="http://schemas.microsoft.com/office/drawing/2014/main" id="{B6726ACE-2984-402D-80F4-9BBEEA656B9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68984715"/>
              </p:ext>
            </p:extLst>
          </p:nvPr>
        </p:nvGraphicFramePr>
        <p:xfrm>
          <a:off x="895350" y="2603216"/>
          <a:ext cx="7010400" cy="403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Visio" r:id="rId3" imgW="6417869" imgH="4180349" progId="Visio.Drawing.6">
                  <p:embed/>
                </p:oleObj>
              </mc:Choice>
              <mc:Fallback>
                <p:oleObj name="Visio" r:id="rId3" imgW="6417869" imgH="4180349" progId="Visio.Drawing.6">
                  <p:embed/>
                  <p:pic>
                    <p:nvPicPr>
                      <p:cNvPr id="19461" name="Object 2">
                        <a:extLst>
                          <a:ext uri="{FF2B5EF4-FFF2-40B4-BE49-F238E27FC236}">
                            <a16:creationId xmlns:a16="http://schemas.microsoft.com/office/drawing/2014/main" id="{B6726ACE-2984-402D-80F4-9BBEEA656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603216"/>
                        <a:ext cx="7010400" cy="4033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E9FDD824-CE55-49CC-BC6D-9D7F9217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C4A6FB-E857-488C-A936-E32ECB3998CE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27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8C2DC94-F318-4EE6-9353-AED24F5600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47663"/>
            <a:ext cx="8610600" cy="15303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ECLAT: Mining by Exploring Vertical Data Format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991B565-7339-470E-AEC8-007627120A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For each item, store a list of transaction ids (</a:t>
            </a:r>
            <a:r>
              <a:rPr lang="en-US" altLang="en-US" sz="2800" dirty="0" err="1"/>
              <a:t>tids</a:t>
            </a:r>
            <a:r>
              <a:rPr lang="en-US" altLang="en-US" sz="28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DEAA1190-32DF-4E78-9A9B-82358DF45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890786"/>
              </p:ext>
            </p:extLst>
          </p:nvPr>
        </p:nvGraphicFramePr>
        <p:xfrm>
          <a:off x="1447800" y="2295525"/>
          <a:ext cx="1990725" cy="428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VISIO" r:id="rId3" imgW="1993667" imgH="4285010" progId="Visio.Drawing.6">
                  <p:embed/>
                </p:oleObj>
              </mc:Choice>
              <mc:Fallback>
                <p:oleObj name="VISIO" r:id="rId3" imgW="1993667" imgH="4285010" progId="Visio.Drawing.6">
                  <p:embed/>
                  <p:pic>
                    <p:nvPicPr>
                      <p:cNvPr id="20485" name="Object 2">
                        <a:extLst>
                          <a:ext uri="{FF2B5EF4-FFF2-40B4-BE49-F238E27FC236}">
                            <a16:creationId xmlns:a16="http://schemas.microsoft.com/office/drawing/2014/main" id="{DEAA1190-32DF-4E78-9A9B-82358DF45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95525"/>
                        <a:ext cx="1990725" cy="428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634660DD-8858-449B-A27D-A7299A64A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67797"/>
              </p:ext>
            </p:extLst>
          </p:nvPr>
        </p:nvGraphicFramePr>
        <p:xfrm>
          <a:off x="4572000" y="2524125"/>
          <a:ext cx="3267075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VISIO" r:id="rId5" imgW="3268980" imgH="3185160" progId="Visio.Drawing.6">
                  <p:embed/>
                </p:oleObj>
              </mc:Choice>
              <mc:Fallback>
                <p:oleObj name="VISIO" r:id="rId5" imgW="3268980" imgH="3185160" progId="Visio.Drawing.6">
                  <p:embed/>
                  <p:pic>
                    <p:nvPicPr>
                      <p:cNvPr id="20486" name="Object 3">
                        <a:extLst>
                          <a:ext uri="{FF2B5EF4-FFF2-40B4-BE49-F238E27FC236}">
                            <a16:creationId xmlns:a16="http://schemas.microsoft.com/office/drawing/2014/main" id="{634660DD-8858-449B-A27D-A7299A64A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24125"/>
                        <a:ext cx="3267075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Line 6">
            <a:extLst>
              <a:ext uri="{FF2B5EF4-FFF2-40B4-BE49-F238E27FC236}">
                <a16:creationId xmlns:a16="http://schemas.microsoft.com/office/drawing/2014/main" id="{4B56A048-2D10-4165-B2D8-DD6665A7A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8007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D5F1A4FA-5025-4645-847C-10BB2FAA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1817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TID-list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E959913-6682-42D1-9ECC-04D377A0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5FA8DE-748B-4420-8E11-55007B6AD164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28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5F61A61-07B5-4604-9218-59BAF2EF0C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7338" y="103187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ECLAT</a:t>
            </a:r>
          </a:p>
        </p:txBody>
      </p:sp>
      <p:sp>
        <p:nvSpPr>
          <p:cNvPr id="1453059" name="Rectangle 3">
            <a:extLst>
              <a:ext uri="{FF2B5EF4-FFF2-40B4-BE49-F238E27FC236}">
                <a16:creationId xmlns:a16="http://schemas.microsoft.com/office/drawing/2014/main" id="{8E7CA003-10C4-4FD4-8134-EE72ABC3E9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1171574"/>
            <a:ext cx="8856662" cy="5686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Determine support of any k-itemset by intersecting </a:t>
            </a:r>
            <a:r>
              <a:rPr lang="en-US" altLang="en-US" sz="2800" dirty="0" err="1"/>
              <a:t>tid</a:t>
            </a:r>
            <a:r>
              <a:rPr lang="en-US" altLang="en-US" sz="2800" dirty="0"/>
              <a:t>-lists of two of its (k-1) subsets.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 traversal approaches: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top-down, bottom-up and hybrid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Advantage: very fast support counting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Disadvantage: intermediate </a:t>
            </a:r>
            <a:r>
              <a:rPr lang="en-US" altLang="en-US" sz="2800" dirty="0" err="1"/>
              <a:t>tid</a:t>
            </a:r>
            <a:r>
              <a:rPr lang="en-US" altLang="en-US" sz="2800" dirty="0"/>
              <a:t>-lists may become too large for memory</a:t>
            </a:r>
          </a:p>
        </p:txBody>
      </p:sp>
      <p:graphicFrame>
        <p:nvGraphicFramePr>
          <p:cNvPr id="21509" name="Object 2">
            <a:extLst>
              <a:ext uri="{FF2B5EF4-FFF2-40B4-BE49-F238E27FC236}">
                <a16:creationId xmlns:a16="http://schemas.microsoft.com/office/drawing/2014/main" id="{DC1E1337-D710-41D5-86D4-8D208EEB1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368514"/>
              </p:ext>
            </p:extLst>
          </p:nvPr>
        </p:nvGraphicFramePr>
        <p:xfrm>
          <a:off x="2057400" y="19812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Worksheet" r:id="rId3" imgW="619506" imgH="2600554" progId="Excel.Sheet.8">
                  <p:embed/>
                </p:oleObj>
              </mc:Choice>
              <mc:Fallback>
                <p:oleObj name="Worksheet" r:id="rId3" imgW="619506" imgH="2600554" progId="Excel.Sheet.8">
                  <p:embed/>
                  <p:pic>
                    <p:nvPicPr>
                      <p:cNvPr id="21509" name="Object 2">
                        <a:extLst>
                          <a:ext uri="{FF2B5EF4-FFF2-40B4-BE49-F238E27FC236}">
                            <a16:creationId xmlns:a16="http://schemas.microsoft.com/office/drawing/2014/main" id="{DC1E1337-D710-41D5-86D4-8D208EEB1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5810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>
            <a:extLst>
              <a:ext uri="{FF2B5EF4-FFF2-40B4-BE49-F238E27FC236}">
                <a16:creationId xmlns:a16="http://schemas.microsoft.com/office/drawing/2014/main" id="{67C9E900-930F-46DE-B032-DBC3DE4CE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65799"/>
              </p:ext>
            </p:extLst>
          </p:nvPr>
        </p:nvGraphicFramePr>
        <p:xfrm>
          <a:off x="3886200" y="19812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Worksheet" r:id="rId5" imgW="619506" imgH="2277059" progId="Excel.Sheet.8">
                  <p:embed/>
                </p:oleObj>
              </mc:Choice>
              <mc:Fallback>
                <p:oleObj name="Worksheet" r:id="rId5" imgW="619506" imgH="2277059" progId="Excel.Sheet.8">
                  <p:embed/>
                  <p:pic>
                    <p:nvPicPr>
                      <p:cNvPr id="21510" name="Object 3">
                        <a:extLst>
                          <a:ext uri="{FF2B5EF4-FFF2-40B4-BE49-F238E27FC236}">
                            <a16:creationId xmlns:a16="http://schemas.microsoft.com/office/drawing/2014/main" id="{67C9E900-930F-46DE-B032-DBC3DE4CE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5603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6">
            <a:extLst>
              <a:ext uri="{FF2B5EF4-FFF2-40B4-BE49-F238E27FC236}">
                <a16:creationId xmlns:a16="http://schemas.microsoft.com/office/drawing/2014/main" id="{CDD61255-6DD5-43BE-8621-E9881D2D9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609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800" b="1">
                <a:sym typeface="Symbol" panose="05050102010706020507" pitchFamily="18" charset="2"/>
              </a:rPr>
              <a:t></a:t>
            </a:r>
            <a:endParaRPr lang="en-US" altLang="en-US" sz="4800" b="1"/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5BB5FF39-E7A7-440F-9F1C-E167AC209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590800"/>
            <a:ext cx="83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800" b="1">
                <a:sym typeface="Symbol" panose="05050102010706020507" pitchFamily="18" charset="2"/>
              </a:rPr>
              <a:t></a:t>
            </a:r>
            <a:endParaRPr lang="en-US" altLang="en-US" sz="4800" b="1"/>
          </a:p>
        </p:txBody>
      </p:sp>
      <p:graphicFrame>
        <p:nvGraphicFramePr>
          <p:cNvPr id="21513" name="Object 4">
            <a:extLst>
              <a:ext uri="{FF2B5EF4-FFF2-40B4-BE49-F238E27FC236}">
                <a16:creationId xmlns:a16="http://schemas.microsoft.com/office/drawing/2014/main" id="{5196AF2F-521A-4E53-816E-51D2D59AF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447925"/>
              </p:ext>
            </p:extLst>
          </p:nvPr>
        </p:nvGraphicFramePr>
        <p:xfrm>
          <a:off x="6172200" y="1952625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Worksheet" r:id="rId7" imgW="619506" imgH="1629258" progId="Excel.Sheet.8">
                  <p:embed/>
                </p:oleObj>
              </mc:Choice>
              <mc:Fallback>
                <p:oleObj name="Worksheet" r:id="rId7" imgW="619506" imgH="1629258" progId="Excel.Sheet.8">
                  <p:embed/>
                  <p:pic>
                    <p:nvPicPr>
                      <p:cNvPr id="21513" name="Object 4">
                        <a:extLst>
                          <a:ext uri="{FF2B5EF4-FFF2-40B4-BE49-F238E27FC236}">
                            <a16:creationId xmlns:a16="http://schemas.microsoft.com/office/drawing/2014/main" id="{5196AF2F-521A-4E53-816E-51D2D59AF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52625"/>
                        <a:ext cx="61912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72AB9BC7-1172-4893-BE66-3A66077E0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9"/>
            <a:ext cx="9144000" cy="581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CDC9B0-E58D-4B30-B7F6-BE9ABB64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B041D0-0D83-438E-BBE3-FDABD9A6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Data Mining?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82812F-5FF4-4443-8246-990EED0E8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=Pattern Mining?</a:t>
            </a:r>
          </a:p>
          <a:p>
            <a:pPr eaLnBrk="1" hangingPunct="1"/>
            <a:r>
              <a:rPr lang="en-US" altLang="en-US" sz="3200" dirty="0"/>
              <a:t>What patterns?</a:t>
            </a:r>
          </a:p>
          <a:p>
            <a:pPr eaLnBrk="1" hangingPunct="1"/>
            <a:r>
              <a:rPr lang="en-US" altLang="en-US" sz="3200" dirty="0"/>
              <a:t>Why are they useful?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0AA2D8-1E14-45BF-9D8C-6396567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1E595B57-6804-4DBA-B8C8-FF6CCD74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4"/>
            <a:ext cx="9221319" cy="488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87DBC8-759B-4689-8432-56776DE0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25B26205-0CEB-419C-8299-83EFE496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A6FC62-A76B-4581-8DE2-0DDD2A6E6D17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31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F76B148-9243-44DD-8164-7465251B91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4766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FP-Growth Algorithm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277281B-5C3F-4132-8C4E-0E06653B81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Use a compressed representation of the database using an </a:t>
            </a:r>
            <a:r>
              <a:rPr lang="en-US" altLang="en-US" sz="2800" dirty="0">
                <a:solidFill>
                  <a:srgbClr val="FF0000"/>
                </a:solidFill>
              </a:rPr>
              <a:t>FP-tree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Once an FP-tree has been constructed, it uses a recursive divide-and-conquer approach to mine the frequent </a:t>
            </a:r>
            <a:r>
              <a:rPr lang="en-US" altLang="en-US" sz="2800" dirty="0" err="1"/>
              <a:t>itemsets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586F3C1E-0512-44FB-A643-726E06B22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3CC71B-C773-4AF6-8791-EF7BB904D928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822EB91-402B-4B0F-95C8-C5F94C27E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252586"/>
            <a:ext cx="8763000" cy="1480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Construct FP-tree from a Transaction Database</a:t>
            </a:r>
          </a:p>
        </p:txBody>
      </p:sp>
      <p:grpSp>
        <p:nvGrpSpPr>
          <p:cNvPr id="41988" name="Group 3">
            <a:extLst>
              <a:ext uri="{FF2B5EF4-FFF2-40B4-BE49-F238E27FC236}">
                <a16:creationId xmlns:a16="http://schemas.microsoft.com/office/drawing/2014/main" id="{AC0F2B61-4DE1-4680-B24A-CADC5942DEE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4579938" cy="3624263"/>
            <a:chOff x="2496" y="1772"/>
            <a:chExt cx="2926" cy="2218"/>
          </a:xfrm>
        </p:grpSpPr>
        <p:sp>
          <p:nvSpPr>
            <p:cNvPr id="41993" name="Text Box 4">
              <a:extLst>
                <a:ext uri="{FF2B5EF4-FFF2-40B4-BE49-F238E27FC236}">
                  <a16:creationId xmlns:a16="http://schemas.microsoft.com/office/drawing/2014/main" id="{9190FE06-28F1-4587-BDB3-1D4B8456C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41994" name="Text Box 5">
              <a:extLst>
                <a:ext uri="{FF2B5EF4-FFF2-40B4-BE49-F238E27FC236}">
                  <a16:creationId xmlns:a16="http://schemas.microsoft.com/office/drawing/2014/main" id="{A530112E-5C3B-41F2-92F4-82D07B88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41995" name="Text Box 6">
              <a:extLst>
                <a:ext uri="{FF2B5EF4-FFF2-40B4-BE49-F238E27FC236}">
                  <a16:creationId xmlns:a16="http://schemas.microsoft.com/office/drawing/2014/main" id="{4A6E8633-2236-409D-99ED-409EB2A6A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41996" name="Text Box 7">
              <a:extLst>
                <a:ext uri="{FF2B5EF4-FFF2-40B4-BE49-F238E27FC236}">
                  <a16:creationId xmlns:a16="http://schemas.microsoft.com/office/drawing/2014/main" id="{AED8B4B0-D35B-4835-A990-BB36FF814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41997" name="Text Box 8">
              <a:extLst>
                <a:ext uri="{FF2B5EF4-FFF2-40B4-BE49-F238E27FC236}">
                  <a16:creationId xmlns:a16="http://schemas.microsoft.com/office/drawing/2014/main" id="{48C62A4D-3F0A-4DEC-AB06-B118A0E1E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41998" name="AutoShape 9">
              <a:extLst>
                <a:ext uri="{FF2B5EF4-FFF2-40B4-BE49-F238E27FC236}">
                  <a16:creationId xmlns:a16="http://schemas.microsoft.com/office/drawing/2014/main" id="{D53D06D0-E609-4A32-BF78-2950239BD2B6}"/>
                </a:ext>
              </a:extLst>
            </p:cNvPr>
            <p:cNvCxnSpPr>
              <a:cxnSpLocks noChangeShapeType="1"/>
              <a:stCxn id="41995" idx="2"/>
              <a:endCxn id="41996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10">
              <a:extLst>
                <a:ext uri="{FF2B5EF4-FFF2-40B4-BE49-F238E27FC236}">
                  <a16:creationId xmlns:a16="http://schemas.microsoft.com/office/drawing/2014/main" id="{25A74422-1187-4E75-8679-ACB5833886EB}"/>
                </a:ext>
              </a:extLst>
            </p:cNvPr>
            <p:cNvCxnSpPr>
              <a:cxnSpLocks noChangeShapeType="1"/>
              <a:stCxn id="41996" idx="2"/>
              <a:endCxn id="41997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11">
              <a:extLst>
                <a:ext uri="{FF2B5EF4-FFF2-40B4-BE49-F238E27FC236}">
                  <a16:creationId xmlns:a16="http://schemas.microsoft.com/office/drawing/2014/main" id="{33F572EE-A824-4AFF-9700-935ED13ECD08}"/>
                </a:ext>
              </a:extLst>
            </p:cNvPr>
            <p:cNvCxnSpPr>
              <a:cxnSpLocks noChangeShapeType="1"/>
              <a:stCxn id="41993" idx="2"/>
              <a:endCxn id="41995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1" name="AutoShape 12">
              <a:extLst>
                <a:ext uri="{FF2B5EF4-FFF2-40B4-BE49-F238E27FC236}">
                  <a16:creationId xmlns:a16="http://schemas.microsoft.com/office/drawing/2014/main" id="{1E46FB46-04B7-4F90-8546-56164152A8B7}"/>
                </a:ext>
              </a:extLst>
            </p:cNvPr>
            <p:cNvCxnSpPr>
              <a:cxnSpLocks noChangeShapeType="1"/>
              <a:stCxn id="41993" idx="2"/>
              <a:endCxn id="41994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2" name="Text Box 13">
              <a:extLst>
                <a:ext uri="{FF2B5EF4-FFF2-40B4-BE49-F238E27FC236}">
                  <a16:creationId xmlns:a16="http://schemas.microsoft.com/office/drawing/2014/main" id="{81A866B3-2416-49FB-9FF5-280361AF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42003" name="Text Box 14">
              <a:extLst>
                <a:ext uri="{FF2B5EF4-FFF2-40B4-BE49-F238E27FC236}">
                  <a16:creationId xmlns:a16="http://schemas.microsoft.com/office/drawing/2014/main" id="{4B22A3F8-D7BA-49DF-B977-8978B8799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42004" name="AutoShape 15">
              <a:extLst>
                <a:ext uri="{FF2B5EF4-FFF2-40B4-BE49-F238E27FC236}">
                  <a16:creationId xmlns:a16="http://schemas.microsoft.com/office/drawing/2014/main" id="{D9E7018B-6EA6-4A15-8A02-9F68DE096BC4}"/>
                </a:ext>
              </a:extLst>
            </p:cNvPr>
            <p:cNvCxnSpPr>
              <a:cxnSpLocks noChangeShapeType="1"/>
              <a:stCxn id="41994" idx="2"/>
              <a:endCxn id="42003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AutoShape 16">
              <a:extLst>
                <a:ext uri="{FF2B5EF4-FFF2-40B4-BE49-F238E27FC236}">
                  <a16:creationId xmlns:a16="http://schemas.microsoft.com/office/drawing/2014/main" id="{0A1225C9-71AA-45BF-B343-4ACED9824592}"/>
                </a:ext>
              </a:extLst>
            </p:cNvPr>
            <p:cNvCxnSpPr>
              <a:cxnSpLocks noChangeShapeType="1"/>
              <a:stCxn id="41994" idx="2"/>
              <a:endCxn id="42002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6" name="Text Box 17">
              <a:extLst>
                <a:ext uri="{FF2B5EF4-FFF2-40B4-BE49-F238E27FC236}">
                  <a16:creationId xmlns:a16="http://schemas.microsoft.com/office/drawing/2014/main" id="{A5CEA9C5-26AF-4BA2-879D-76605E309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42007" name="Text Box 18">
              <a:extLst>
                <a:ext uri="{FF2B5EF4-FFF2-40B4-BE49-F238E27FC236}">
                  <a16:creationId xmlns:a16="http://schemas.microsoft.com/office/drawing/2014/main" id="{E0677EF4-7726-44C3-9A32-D76058949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42008" name="Text Box 19">
              <a:extLst>
                <a:ext uri="{FF2B5EF4-FFF2-40B4-BE49-F238E27FC236}">
                  <a16:creationId xmlns:a16="http://schemas.microsoft.com/office/drawing/2014/main" id="{7BDDB6DD-EBB2-47D8-B961-CC4D134B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42009" name="Text Box 20">
              <a:extLst>
                <a:ext uri="{FF2B5EF4-FFF2-40B4-BE49-F238E27FC236}">
                  <a16:creationId xmlns:a16="http://schemas.microsoft.com/office/drawing/2014/main" id="{B6503927-E9B5-45AC-8DB0-B316E2B4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42010" name="AutoShape 21">
              <a:extLst>
                <a:ext uri="{FF2B5EF4-FFF2-40B4-BE49-F238E27FC236}">
                  <a16:creationId xmlns:a16="http://schemas.microsoft.com/office/drawing/2014/main" id="{C2C29277-E87D-4C12-9936-5E4FDBF9F042}"/>
                </a:ext>
              </a:extLst>
            </p:cNvPr>
            <p:cNvCxnSpPr>
              <a:cxnSpLocks noChangeShapeType="1"/>
              <a:stCxn id="42003" idx="2"/>
              <a:endCxn id="42006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1" name="AutoShape 22">
              <a:extLst>
                <a:ext uri="{FF2B5EF4-FFF2-40B4-BE49-F238E27FC236}">
                  <a16:creationId xmlns:a16="http://schemas.microsoft.com/office/drawing/2014/main" id="{D26D0575-8242-450F-9974-C71A4B24C94F}"/>
                </a:ext>
              </a:extLst>
            </p:cNvPr>
            <p:cNvCxnSpPr>
              <a:cxnSpLocks noChangeShapeType="1"/>
              <a:stCxn id="42006" idx="2"/>
              <a:endCxn id="42008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2" name="AutoShape 23">
              <a:extLst>
                <a:ext uri="{FF2B5EF4-FFF2-40B4-BE49-F238E27FC236}">
                  <a16:creationId xmlns:a16="http://schemas.microsoft.com/office/drawing/2014/main" id="{B779F003-E2E9-4E7C-91F7-DD3F7BFB229E}"/>
                </a:ext>
              </a:extLst>
            </p:cNvPr>
            <p:cNvCxnSpPr>
              <a:cxnSpLocks noChangeShapeType="1"/>
              <a:stCxn id="42006" idx="2"/>
              <a:endCxn id="42007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3" name="AutoShape 24">
              <a:extLst>
                <a:ext uri="{FF2B5EF4-FFF2-40B4-BE49-F238E27FC236}">
                  <a16:creationId xmlns:a16="http://schemas.microsoft.com/office/drawing/2014/main" id="{69E367BD-AD16-49AA-8A01-8040C678BA5D}"/>
                </a:ext>
              </a:extLst>
            </p:cNvPr>
            <p:cNvCxnSpPr>
              <a:cxnSpLocks noChangeShapeType="1"/>
              <a:stCxn id="42008" idx="2"/>
              <a:endCxn id="42009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4" name="Text Box 25">
              <a:extLst>
                <a:ext uri="{FF2B5EF4-FFF2-40B4-BE49-F238E27FC236}">
                  <a16:creationId xmlns:a16="http://schemas.microsoft.com/office/drawing/2014/main" id="{9B4A93D1-4C17-4228-A3DF-D6B24BB77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42015" name="AutoShape 26">
              <a:extLst>
                <a:ext uri="{FF2B5EF4-FFF2-40B4-BE49-F238E27FC236}">
                  <a16:creationId xmlns:a16="http://schemas.microsoft.com/office/drawing/2014/main" id="{02B379F3-13AC-46F8-8459-9A8B9F1F6EC9}"/>
                </a:ext>
              </a:extLst>
            </p:cNvPr>
            <p:cNvCxnSpPr>
              <a:cxnSpLocks noChangeShapeType="1"/>
              <a:stCxn id="42007" idx="2"/>
              <a:endCxn id="42014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6" name="Text Box 27">
              <a:extLst>
                <a:ext uri="{FF2B5EF4-FFF2-40B4-BE49-F238E27FC236}">
                  <a16:creationId xmlns:a16="http://schemas.microsoft.com/office/drawing/2014/main" id="{61C1528C-604D-41F5-88C9-E8210A37F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b="1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altLang="en-US" sz="2000" b="1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 b="1" i="1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p	3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2017" name="Freeform 28">
              <a:extLst>
                <a:ext uri="{FF2B5EF4-FFF2-40B4-BE49-F238E27FC236}">
                  <a16:creationId xmlns:a16="http://schemas.microsoft.com/office/drawing/2014/main" id="{CE0AF1AB-8BA2-42A4-B3FF-6B92FCCDF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Freeform 29">
              <a:extLst>
                <a:ext uri="{FF2B5EF4-FFF2-40B4-BE49-F238E27FC236}">
                  <a16:creationId xmlns:a16="http://schemas.microsoft.com/office/drawing/2014/main" id="{5C5245BE-A461-4F6E-BD64-1CD18BD37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Freeform 30">
              <a:extLst>
                <a:ext uri="{FF2B5EF4-FFF2-40B4-BE49-F238E27FC236}">
                  <a16:creationId xmlns:a16="http://schemas.microsoft.com/office/drawing/2014/main" id="{F9372A3B-7FFD-49F9-8143-536E86888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Freeform 31">
              <a:extLst>
                <a:ext uri="{FF2B5EF4-FFF2-40B4-BE49-F238E27FC236}">
                  <a16:creationId xmlns:a16="http://schemas.microsoft.com/office/drawing/2014/main" id="{EA119EF8-F3EB-415C-9FE5-A1D5B860B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Freeform 32">
              <a:extLst>
                <a:ext uri="{FF2B5EF4-FFF2-40B4-BE49-F238E27FC236}">
                  <a16:creationId xmlns:a16="http://schemas.microsoft.com/office/drawing/2014/main" id="{0A2E4180-DE53-4CA3-A3B4-5F02C3CD8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Freeform 33">
              <a:extLst>
                <a:ext uri="{FF2B5EF4-FFF2-40B4-BE49-F238E27FC236}">
                  <a16:creationId xmlns:a16="http://schemas.microsoft.com/office/drawing/2014/main" id="{15090209-98CE-4E4D-82A1-F506F9067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34">
              <a:extLst>
                <a:ext uri="{FF2B5EF4-FFF2-40B4-BE49-F238E27FC236}">
                  <a16:creationId xmlns:a16="http://schemas.microsoft.com/office/drawing/2014/main" id="{B2ACD027-FFD2-47B0-BF94-06D1EDC85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Freeform 35">
              <a:extLst>
                <a:ext uri="{FF2B5EF4-FFF2-40B4-BE49-F238E27FC236}">
                  <a16:creationId xmlns:a16="http://schemas.microsoft.com/office/drawing/2014/main" id="{E824C245-AC6F-400C-AF67-70CDF8CD1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Freeform 36">
              <a:extLst>
                <a:ext uri="{FF2B5EF4-FFF2-40B4-BE49-F238E27FC236}">
                  <a16:creationId xmlns:a16="http://schemas.microsoft.com/office/drawing/2014/main" id="{D0F8619D-0DB8-48DC-8C87-38ED3B7C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Freeform 37">
              <a:extLst>
                <a:ext uri="{FF2B5EF4-FFF2-40B4-BE49-F238E27FC236}">
                  <a16:creationId xmlns:a16="http://schemas.microsoft.com/office/drawing/2014/main" id="{294A324A-8ED8-491C-899A-20C890DD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Freeform 38">
              <a:extLst>
                <a:ext uri="{FF2B5EF4-FFF2-40B4-BE49-F238E27FC236}">
                  <a16:creationId xmlns:a16="http://schemas.microsoft.com/office/drawing/2014/main" id="{43FEFE6D-5069-4BD7-B10D-45480E3E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9" name="Text Box 39">
            <a:extLst>
              <a:ext uri="{FF2B5EF4-FFF2-40B4-BE49-F238E27FC236}">
                <a16:creationId xmlns:a16="http://schemas.microsoft.com/office/drawing/2014/main" id="{9972D4F0-B91B-43BB-8EB6-D38B5FBD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min_support = 3</a:t>
            </a:r>
            <a:endParaRPr lang="en-US" altLang="en-US" b="1" u="sng">
              <a:latin typeface="Times New Roman" panose="02020603050405020304" pitchFamily="18" charset="0"/>
            </a:endParaRPr>
          </a:p>
        </p:txBody>
      </p:sp>
      <p:sp>
        <p:nvSpPr>
          <p:cNvPr id="41990" name="Rectangle 40">
            <a:extLst>
              <a:ext uri="{FF2B5EF4-FFF2-40B4-BE49-F238E27FC236}">
                <a16:creationId xmlns:a16="http://schemas.microsoft.com/office/drawing/2014/main" id="{21BBEBA1-0F09-476F-8DAB-3FA27EB4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i="1" u="sng">
                <a:latin typeface="Times New Roman" panose="02020603050405020304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100		{</a:t>
            </a:r>
            <a:r>
              <a:rPr lang="en-US" altLang="en-US" sz="2000" b="1" i="1">
                <a:latin typeface="Times New Roman" panose="02020603050405020304" pitchFamily="18" charset="0"/>
              </a:rPr>
              <a:t>f, a, c, d, g, i, m, p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r>
              <a:rPr lang="en-US" altLang="en-US" sz="2000" b="1" i="1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200		{</a:t>
            </a:r>
            <a:r>
              <a:rPr lang="en-US" altLang="en-US" sz="2000" b="1" i="1">
                <a:latin typeface="Times New Roman" panose="02020603050405020304" pitchFamily="18" charset="0"/>
              </a:rPr>
              <a:t>a, b, c, f, l, m, o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r>
              <a:rPr lang="en-US" altLang="en-US" sz="2000" b="1" i="1">
                <a:latin typeface="Times New Roman" panose="02020603050405020304" pitchFamily="18" charset="0"/>
              </a:rPr>
              <a:t>	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f, c, a, b, m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300	</a:t>
            </a:r>
            <a:r>
              <a:rPr lang="en-US" altLang="en-US" sz="2000" b="1" i="1">
                <a:latin typeface="Times New Roman" panose="02020603050405020304" pitchFamily="18" charset="0"/>
              </a:rPr>
              <a:t> 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b, f, h, j, o, w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r>
              <a:rPr lang="en-US" altLang="en-US" sz="2000" b="1" i="1">
                <a:latin typeface="Times New Roman" panose="02020603050405020304" pitchFamily="18" charset="0"/>
              </a:rPr>
              <a:t>	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f, b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400	</a:t>
            </a:r>
            <a:r>
              <a:rPr lang="en-US" altLang="en-US" sz="2000" b="1" i="1">
                <a:latin typeface="Times New Roman" panose="02020603050405020304" pitchFamily="18" charset="0"/>
              </a:rPr>
              <a:t> 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b, c, k, s, p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r>
              <a:rPr lang="en-US" altLang="en-US" sz="2000" b="1" i="1">
                <a:latin typeface="Times New Roman" panose="02020603050405020304" pitchFamily="18" charset="0"/>
              </a:rPr>
              <a:t>	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c, b, p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500</a:t>
            </a:r>
            <a:r>
              <a:rPr lang="en-US" altLang="en-US" sz="2000" b="1" i="1">
                <a:latin typeface="Times New Roman" panose="02020603050405020304" pitchFamily="18" charset="0"/>
              </a:rPr>
              <a:t>	 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a, f, c, e, l, p, m, n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r>
              <a:rPr lang="en-US" altLang="en-US" sz="2000" b="1" i="1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  <a:r>
              <a:rPr lang="en-US" altLang="en-US" sz="2000" b="1" i="1">
                <a:latin typeface="Times New Roman" panose="02020603050405020304" pitchFamily="18" charset="0"/>
              </a:rPr>
              <a:t>f, c, a, m, p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991" name="Text Box 41">
            <a:extLst>
              <a:ext uri="{FF2B5EF4-FFF2-40B4-BE49-F238E27FC236}">
                <a16:creationId xmlns:a16="http://schemas.microsoft.com/office/drawing/2014/main" id="{8A4E6AB0-FDFE-4664-A081-6DF57FFC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89325"/>
            <a:ext cx="3581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Scan DB once, find frequent 1-itemset (single item pattern)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Sort frequent items in frequency descending order, f-list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Scan DB again, construct FP-tree</a:t>
            </a:r>
          </a:p>
        </p:txBody>
      </p:sp>
      <p:sp>
        <p:nvSpPr>
          <p:cNvPr id="41992" name="Text Box 42">
            <a:extLst>
              <a:ext uri="{FF2B5EF4-FFF2-40B4-BE49-F238E27FC236}">
                <a16:creationId xmlns:a16="http://schemas.microsoft.com/office/drawing/2014/main" id="{BBAE04D6-E8CC-4754-BBDF-BD561A667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129338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F-list </a:t>
            </a:r>
            <a:r>
              <a:rPr lang="en-US" altLang="en-US"/>
              <a:t>= f-c-a-b-m-p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4BA2791C-B3A6-40AA-A54B-4F146463F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0951BB-320A-4DCB-8198-9AB3517187A0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C37C943-DA5D-4566-8076-9EFFC9D70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 Patterns and Databases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6843066-F38F-4FC9-9A7E-91942507E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Frequent patterns can be partitioned into subsets according to f-list</a:t>
            </a:r>
          </a:p>
          <a:p>
            <a:pPr lvl="1" eaLnBrk="1" hangingPunct="1"/>
            <a:r>
              <a:rPr lang="en-US" altLang="en-US" sz="2400" dirty="0"/>
              <a:t>F-list = f-c-a-b-m-p</a:t>
            </a:r>
          </a:p>
          <a:p>
            <a:pPr lvl="1" eaLnBrk="1" hangingPunct="1"/>
            <a:r>
              <a:rPr lang="en-US" altLang="en-US" sz="2400" dirty="0"/>
              <a:t>Patterns containing p</a:t>
            </a:r>
          </a:p>
          <a:p>
            <a:pPr lvl="1" eaLnBrk="1" hangingPunct="1"/>
            <a:r>
              <a:rPr lang="en-US" altLang="en-US" sz="2400" dirty="0"/>
              <a:t>Patterns having m but no p</a:t>
            </a:r>
          </a:p>
          <a:p>
            <a:pPr lvl="1" eaLnBrk="1" hangingPunct="1"/>
            <a:r>
              <a:rPr lang="en-US" altLang="en-US" sz="2400" dirty="0"/>
              <a:t>…</a:t>
            </a:r>
          </a:p>
          <a:p>
            <a:pPr lvl="1" eaLnBrk="1" hangingPunct="1"/>
            <a:r>
              <a:rPr lang="en-US" altLang="en-US" sz="2400" dirty="0"/>
              <a:t>Patterns having c but no a nor b, m, p</a:t>
            </a:r>
          </a:p>
          <a:p>
            <a:pPr lvl="1" eaLnBrk="1" hangingPunct="1"/>
            <a:r>
              <a:rPr lang="en-US" altLang="en-US" sz="2400" dirty="0"/>
              <a:t>Pattern f</a:t>
            </a:r>
          </a:p>
          <a:p>
            <a:pPr eaLnBrk="1" hangingPunct="1"/>
            <a:r>
              <a:rPr lang="en-US" altLang="en-US" sz="2800" dirty="0"/>
              <a:t>Completeness and non-</a:t>
            </a:r>
            <a:r>
              <a:rPr lang="en-US" altLang="en-US" sz="2800" dirty="0" err="1"/>
              <a:t>redundency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90258394-1DC5-433C-988F-BE2E8C0BD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49514D-A7EB-4227-AE08-DD8323DF9838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FF98AD2-C3EA-489C-882F-CEAEE36C7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0568"/>
            <a:ext cx="8915400" cy="137005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Find Patterns Having P From P-conditional Database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ED040B1-2C3B-41BC-B9D9-AD64B3708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Starting at the frequent item header table in the FP-tree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Traverse the FP-tree by following the link of each frequent item </a:t>
            </a:r>
            <a:r>
              <a:rPr lang="en-US" altLang="en-US" i="1" dirty="0"/>
              <a:t>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Accumulate all of </a:t>
            </a:r>
            <a:r>
              <a:rPr lang="en-US" altLang="en-US" i="1" dirty="0">
                <a:solidFill>
                  <a:schemeClr val="hlink"/>
                </a:solidFill>
              </a:rPr>
              <a:t>transformed prefix paths</a:t>
            </a:r>
            <a:r>
              <a:rPr lang="en-US" altLang="en-US" dirty="0"/>
              <a:t> of item </a:t>
            </a:r>
            <a:r>
              <a:rPr lang="en-US" altLang="en-US" i="1" dirty="0"/>
              <a:t>p </a:t>
            </a:r>
            <a:r>
              <a:rPr lang="en-US" altLang="en-US" dirty="0"/>
              <a:t>to form </a:t>
            </a:r>
            <a:r>
              <a:rPr lang="en-US" altLang="en-US" i="1" dirty="0"/>
              <a:t>p’</a:t>
            </a:r>
            <a:r>
              <a:rPr lang="en-US" altLang="en-US" dirty="0"/>
              <a:t>s conditional pattern base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190E563D-7730-4F62-99EC-8266F2B4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798887"/>
            <a:ext cx="3327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Conditional </a:t>
            </a:r>
            <a:r>
              <a:rPr lang="en-US" altLang="en-US" sz="2000" b="1">
                <a:latin typeface="Times New Roman" panose="02020603050405020304" pitchFamily="18" charset="0"/>
              </a:rPr>
              <a:t>pattern bases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u="sng">
                <a:latin typeface="Times New Roman" panose="02020603050405020304" pitchFamily="18" charset="0"/>
              </a:rPr>
              <a:t>item	cond. pattern base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c	f:3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a	fc:3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b	fca:1, f:1, c:1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m	fca:2, fcab:1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anose="02020603050405020304" pitchFamily="18" charset="0"/>
              </a:rPr>
              <a:t>p	fcam:2, cb:1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9EB4CA65-A0C5-458A-A006-1FFC0901ACFE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179762"/>
            <a:ext cx="4637088" cy="3525838"/>
            <a:chOff x="2496" y="1772"/>
            <a:chExt cx="2921" cy="2226"/>
          </a:xfrm>
        </p:grpSpPr>
        <p:sp>
          <p:nvSpPr>
            <p:cNvPr id="44039" name="Text Box 6">
              <a:extLst>
                <a:ext uri="{FF2B5EF4-FFF2-40B4-BE49-F238E27FC236}">
                  <a16:creationId xmlns:a16="http://schemas.microsoft.com/office/drawing/2014/main" id="{85725E38-18C7-4CBF-8C38-7947AFBED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44040" name="Text Box 7">
              <a:extLst>
                <a:ext uri="{FF2B5EF4-FFF2-40B4-BE49-F238E27FC236}">
                  <a16:creationId xmlns:a16="http://schemas.microsoft.com/office/drawing/2014/main" id="{02930CB0-A97E-41CE-96D7-FB0C08463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44041" name="Text Box 8">
              <a:extLst>
                <a:ext uri="{FF2B5EF4-FFF2-40B4-BE49-F238E27FC236}">
                  <a16:creationId xmlns:a16="http://schemas.microsoft.com/office/drawing/2014/main" id="{426E24AE-3E15-4615-B5E2-44CB4A419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44042" name="Text Box 9">
              <a:extLst>
                <a:ext uri="{FF2B5EF4-FFF2-40B4-BE49-F238E27FC236}">
                  <a16:creationId xmlns:a16="http://schemas.microsoft.com/office/drawing/2014/main" id="{42907686-1197-42C2-AD48-20ECD9B8B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44043" name="Text Box 10">
              <a:extLst>
                <a:ext uri="{FF2B5EF4-FFF2-40B4-BE49-F238E27FC236}">
                  <a16:creationId xmlns:a16="http://schemas.microsoft.com/office/drawing/2014/main" id="{75625D27-B499-4F32-A34E-6701A97C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44044" name="AutoShape 11">
              <a:extLst>
                <a:ext uri="{FF2B5EF4-FFF2-40B4-BE49-F238E27FC236}">
                  <a16:creationId xmlns:a16="http://schemas.microsoft.com/office/drawing/2014/main" id="{200BAA32-755F-426E-B6C3-72C8368F3DC6}"/>
                </a:ext>
              </a:extLst>
            </p:cNvPr>
            <p:cNvCxnSpPr>
              <a:cxnSpLocks noChangeShapeType="1"/>
              <a:stCxn id="44041" idx="2"/>
              <a:endCxn id="44042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5" name="AutoShape 12">
              <a:extLst>
                <a:ext uri="{FF2B5EF4-FFF2-40B4-BE49-F238E27FC236}">
                  <a16:creationId xmlns:a16="http://schemas.microsoft.com/office/drawing/2014/main" id="{42E74E52-0FCE-4D48-8C83-DA03BEAE84D8}"/>
                </a:ext>
              </a:extLst>
            </p:cNvPr>
            <p:cNvCxnSpPr>
              <a:cxnSpLocks noChangeShapeType="1"/>
              <a:stCxn id="44042" idx="2"/>
              <a:endCxn id="44043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6" name="AutoShape 13">
              <a:extLst>
                <a:ext uri="{FF2B5EF4-FFF2-40B4-BE49-F238E27FC236}">
                  <a16:creationId xmlns:a16="http://schemas.microsoft.com/office/drawing/2014/main" id="{064019AA-E524-465E-949C-1C123C8D05C5}"/>
                </a:ext>
              </a:extLst>
            </p:cNvPr>
            <p:cNvCxnSpPr>
              <a:cxnSpLocks noChangeShapeType="1"/>
              <a:stCxn id="44039" idx="2"/>
              <a:endCxn id="44041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AutoShape 14">
              <a:extLst>
                <a:ext uri="{FF2B5EF4-FFF2-40B4-BE49-F238E27FC236}">
                  <a16:creationId xmlns:a16="http://schemas.microsoft.com/office/drawing/2014/main" id="{DB04E6EB-2721-4378-B1AC-7FBF591EC284}"/>
                </a:ext>
              </a:extLst>
            </p:cNvPr>
            <p:cNvCxnSpPr>
              <a:cxnSpLocks noChangeShapeType="1"/>
              <a:stCxn id="44039" idx="2"/>
              <a:endCxn id="44040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8" name="Text Box 15">
              <a:extLst>
                <a:ext uri="{FF2B5EF4-FFF2-40B4-BE49-F238E27FC236}">
                  <a16:creationId xmlns:a16="http://schemas.microsoft.com/office/drawing/2014/main" id="{AE2C8B77-088A-4871-A9BE-3F43AA6D7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44049" name="Text Box 16">
              <a:extLst>
                <a:ext uri="{FF2B5EF4-FFF2-40B4-BE49-F238E27FC236}">
                  <a16:creationId xmlns:a16="http://schemas.microsoft.com/office/drawing/2014/main" id="{BD4EC787-F375-4A5E-8793-8D8F381E7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44050" name="AutoShape 17">
              <a:extLst>
                <a:ext uri="{FF2B5EF4-FFF2-40B4-BE49-F238E27FC236}">
                  <a16:creationId xmlns:a16="http://schemas.microsoft.com/office/drawing/2014/main" id="{9F37E88A-DBD6-4A13-B8F0-7D25426770C0}"/>
                </a:ext>
              </a:extLst>
            </p:cNvPr>
            <p:cNvCxnSpPr>
              <a:cxnSpLocks noChangeShapeType="1"/>
              <a:stCxn id="44040" idx="2"/>
              <a:endCxn id="44049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18">
              <a:extLst>
                <a:ext uri="{FF2B5EF4-FFF2-40B4-BE49-F238E27FC236}">
                  <a16:creationId xmlns:a16="http://schemas.microsoft.com/office/drawing/2014/main" id="{2AA8A7D8-7000-4CA7-96F9-4E31ED894F75}"/>
                </a:ext>
              </a:extLst>
            </p:cNvPr>
            <p:cNvCxnSpPr>
              <a:cxnSpLocks noChangeShapeType="1"/>
              <a:stCxn id="44040" idx="2"/>
              <a:endCxn id="44048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2" name="Text Box 19">
              <a:extLst>
                <a:ext uri="{FF2B5EF4-FFF2-40B4-BE49-F238E27FC236}">
                  <a16:creationId xmlns:a16="http://schemas.microsoft.com/office/drawing/2014/main" id="{2DF08B95-596B-4F41-B055-E7FD39FC5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44053" name="Text Box 20">
              <a:extLst>
                <a:ext uri="{FF2B5EF4-FFF2-40B4-BE49-F238E27FC236}">
                  <a16:creationId xmlns:a16="http://schemas.microsoft.com/office/drawing/2014/main" id="{D318F74B-3C06-4D41-935D-A239EAF0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44054" name="Text Box 21">
              <a:extLst>
                <a:ext uri="{FF2B5EF4-FFF2-40B4-BE49-F238E27FC236}">
                  <a16:creationId xmlns:a16="http://schemas.microsoft.com/office/drawing/2014/main" id="{8B332F22-4980-4A7A-8437-DFEFE68C5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44055" name="Text Box 22">
              <a:extLst>
                <a:ext uri="{FF2B5EF4-FFF2-40B4-BE49-F238E27FC236}">
                  <a16:creationId xmlns:a16="http://schemas.microsoft.com/office/drawing/2014/main" id="{722B93B1-7F67-42D0-8381-EB343388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44056" name="AutoShape 23">
              <a:extLst>
                <a:ext uri="{FF2B5EF4-FFF2-40B4-BE49-F238E27FC236}">
                  <a16:creationId xmlns:a16="http://schemas.microsoft.com/office/drawing/2014/main" id="{7F29B78F-1E21-44ED-93A4-3ACBD7D8C8C5}"/>
                </a:ext>
              </a:extLst>
            </p:cNvPr>
            <p:cNvCxnSpPr>
              <a:cxnSpLocks noChangeShapeType="1"/>
              <a:stCxn id="44049" idx="2"/>
              <a:endCxn id="44052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7" name="AutoShape 24">
              <a:extLst>
                <a:ext uri="{FF2B5EF4-FFF2-40B4-BE49-F238E27FC236}">
                  <a16:creationId xmlns:a16="http://schemas.microsoft.com/office/drawing/2014/main" id="{73425371-C93F-4991-B7C5-85786B538ECC}"/>
                </a:ext>
              </a:extLst>
            </p:cNvPr>
            <p:cNvCxnSpPr>
              <a:cxnSpLocks noChangeShapeType="1"/>
              <a:stCxn id="44052" idx="2"/>
              <a:endCxn id="44054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8" name="AutoShape 25">
              <a:extLst>
                <a:ext uri="{FF2B5EF4-FFF2-40B4-BE49-F238E27FC236}">
                  <a16:creationId xmlns:a16="http://schemas.microsoft.com/office/drawing/2014/main" id="{AD29B8A0-30C7-44EB-AC0D-AEA03C105EE5}"/>
                </a:ext>
              </a:extLst>
            </p:cNvPr>
            <p:cNvCxnSpPr>
              <a:cxnSpLocks noChangeShapeType="1"/>
              <a:stCxn id="44052" idx="2"/>
              <a:endCxn id="44053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9" name="AutoShape 26">
              <a:extLst>
                <a:ext uri="{FF2B5EF4-FFF2-40B4-BE49-F238E27FC236}">
                  <a16:creationId xmlns:a16="http://schemas.microsoft.com/office/drawing/2014/main" id="{E9FCD151-2DA0-4C76-A590-01AF4269261C}"/>
                </a:ext>
              </a:extLst>
            </p:cNvPr>
            <p:cNvCxnSpPr>
              <a:cxnSpLocks noChangeShapeType="1"/>
              <a:stCxn id="44054" idx="2"/>
              <a:endCxn id="44055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27">
              <a:extLst>
                <a:ext uri="{FF2B5EF4-FFF2-40B4-BE49-F238E27FC236}">
                  <a16:creationId xmlns:a16="http://schemas.microsoft.com/office/drawing/2014/main" id="{404805B8-9D76-488E-A9B9-93DF90991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44061" name="AutoShape 28">
              <a:extLst>
                <a:ext uri="{FF2B5EF4-FFF2-40B4-BE49-F238E27FC236}">
                  <a16:creationId xmlns:a16="http://schemas.microsoft.com/office/drawing/2014/main" id="{A2B0EA38-0422-4799-882E-4FCEECC15295}"/>
                </a:ext>
              </a:extLst>
            </p:cNvPr>
            <p:cNvCxnSpPr>
              <a:cxnSpLocks noChangeShapeType="1"/>
              <a:stCxn id="44053" idx="2"/>
              <a:endCxn id="44060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2" name="Text Box 29">
              <a:extLst>
                <a:ext uri="{FF2B5EF4-FFF2-40B4-BE49-F238E27FC236}">
                  <a16:creationId xmlns:a16="http://schemas.microsoft.com/office/drawing/2014/main" id="{BD8FD515-745C-424A-9181-BDD226404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b="1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altLang="en-US" sz="2000" b="1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 b="1" i="1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000" i="1">
                  <a:latin typeface="Times New Roman" panose="02020603050405020304" pitchFamily="18" charset="0"/>
                </a:rPr>
                <a:t>p	3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4063" name="Freeform 30">
              <a:extLst>
                <a:ext uri="{FF2B5EF4-FFF2-40B4-BE49-F238E27FC236}">
                  <a16:creationId xmlns:a16="http://schemas.microsoft.com/office/drawing/2014/main" id="{9419AB27-3F99-4E38-9162-368AAED43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Freeform 31">
              <a:extLst>
                <a:ext uri="{FF2B5EF4-FFF2-40B4-BE49-F238E27FC236}">
                  <a16:creationId xmlns:a16="http://schemas.microsoft.com/office/drawing/2014/main" id="{97BEECD0-44E8-4288-BE1D-B7A94B15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Freeform 32">
              <a:extLst>
                <a:ext uri="{FF2B5EF4-FFF2-40B4-BE49-F238E27FC236}">
                  <a16:creationId xmlns:a16="http://schemas.microsoft.com/office/drawing/2014/main" id="{A6A00A6C-B806-4172-AF4D-2708CB0A5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Freeform 33">
              <a:extLst>
                <a:ext uri="{FF2B5EF4-FFF2-40B4-BE49-F238E27FC236}">
                  <a16:creationId xmlns:a16="http://schemas.microsoft.com/office/drawing/2014/main" id="{08C0023C-0566-4EF8-86A6-DC23555F2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Freeform 34">
              <a:extLst>
                <a:ext uri="{FF2B5EF4-FFF2-40B4-BE49-F238E27FC236}">
                  <a16:creationId xmlns:a16="http://schemas.microsoft.com/office/drawing/2014/main" id="{CBD267D7-CAE9-44B7-9AA6-F2CFF7911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Freeform 35">
              <a:extLst>
                <a:ext uri="{FF2B5EF4-FFF2-40B4-BE49-F238E27FC236}">
                  <a16:creationId xmlns:a16="http://schemas.microsoft.com/office/drawing/2014/main" id="{4A7F3579-424B-4F2E-94D2-426AFE74B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9" name="Line 36">
              <a:extLst>
                <a:ext uri="{FF2B5EF4-FFF2-40B4-BE49-F238E27FC236}">
                  <a16:creationId xmlns:a16="http://schemas.microsoft.com/office/drawing/2014/main" id="{9028D578-64F2-436B-8759-121B81F55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Freeform 37">
              <a:extLst>
                <a:ext uri="{FF2B5EF4-FFF2-40B4-BE49-F238E27FC236}">
                  <a16:creationId xmlns:a16="http://schemas.microsoft.com/office/drawing/2014/main" id="{B3F9F724-6430-40F2-9D75-A03CC94A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Freeform 38">
              <a:extLst>
                <a:ext uri="{FF2B5EF4-FFF2-40B4-BE49-F238E27FC236}">
                  <a16:creationId xmlns:a16="http://schemas.microsoft.com/office/drawing/2014/main" id="{483587BD-0537-4ABD-BB1E-A8AA659C8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Freeform 39">
              <a:extLst>
                <a:ext uri="{FF2B5EF4-FFF2-40B4-BE49-F238E27FC236}">
                  <a16:creationId xmlns:a16="http://schemas.microsoft.com/office/drawing/2014/main" id="{15E6B885-D647-4098-AD85-80D49E26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Freeform 40">
              <a:extLst>
                <a:ext uri="{FF2B5EF4-FFF2-40B4-BE49-F238E27FC236}">
                  <a16:creationId xmlns:a16="http://schemas.microsoft.com/office/drawing/2014/main" id="{E9E35207-EA3B-4353-B11A-C6137EF9A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ED43BE1C-20AD-4279-A66E-7F158BFA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D6684A-3AA2-411A-A87F-FF79EAAEA6D0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E348E1A-A0D6-43ED-8FDB-4831479D7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113" y="495301"/>
            <a:ext cx="9144000" cy="106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From Conditional Pattern-bases to Conditional FP-trees 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58F43D5-58E4-4649-97AF-5FA32ABEA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931" y="1580357"/>
            <a:ext cx="8048625" cy="19573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For each pattern-base</a:t>
            </a:r>
          </a:p>
          <a:p>
            <a:pPr lvl="1" eaLnBrk="1" hangingPunct="1"/>
            <a:r>
              <a:rPr lang="en-US" altLang="en-US" sz="2400" dirty="0"/>
              <a:t>Accumulate the count for each item in the base</a:t>
            </a:r>
          </a:p>
          <a:p>
            <a:pPr lvl="1" eaLnBrk="1" hangingPunct="1"/>
            <a:r>
              <a:rPr lang="en-US" altLang="en-US" sz="2400" dirty="0"/>
              <a:t>Construct the FP-tree for the frequent items of the pattern base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860D1261-9DBA-4535-B1CE-8A81F696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m-conditional </a:t>
            </a:r>
            <a:r>
              <a:rPr lang="en-US" altLang="en-US" sz="1800" b="1">
                <a:latin typeface="Times New Roman" panose="02020603050405020304" pitchFamily="18" charset="0"/>
              </a:rPr>
              <a:t>pattern base:</a:t>
            </a:r>
          </a:p>
          <a:p>
            <a:pPr lvl="1"/>
            <a:r>
              <a:rPr lang="en-US" altLang="en-US" sz="1800" b="1" i="1">
                <a:latin typeface="Times New Roman" panose="02020603050405020304" pitchFamily="18" charset="0"/>
              </a:rPr>
              <a:t>fca:2, fcab:1</a:t>
            </a:r>
          </a:p>
        </p:txBody>
      </p:sp>
      <p:grpSp>
        <p:nvGrpSpPr>
          <p:cNvPr id="45062" name="Group 5">
            <a:extLst>
              <a:ext uri="{FF2B5EF4-FFF2-40B4-BE49-F238E27FC236}">
                <a16:creationId xmlns:a16="http://schemas.microsoft.com/office/drawing/2014/main" id="{9EAF9615-197F-4CC3-BCD9-A178A65F04C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343400"/>
            <a:ext cx="2298700" cy="2324100"/>
            <a:chOff x="3312" y="2736"/>
            <a:chExt cx="1448" cy="1464"/>
          </a:xfrm>
        </p:grpSpPr>
        <p:grpSp>
          <p:nvGrpSpPr>
            <p:cNvPr id="45101" name="Group 6">
              <a:extLst>
                <a:ext uri="{FF2B5EF4-FFF2-40B4-BE49-F238E27FC236}">
                  <a16:creationId xmlns:a16="http://schemas.microsoft.com/office/drawing/2014/main" id="{09277BA6-E2A5-4026-BDE2-79817DF64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45103" name="Text Box 7">
                <a:extLst>
                  <a:ext uri="{FF2B5EF4-FFF2-40B4-BE49-F238E27FC236}">
                    <a16:creationId xmlns:a16="http://schemas.microsoft.com/office/drawing/2014/main" id="{F57DDB52-3C42-4EEA-A44E-833811863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45104" name="Text Box 8">
                <a:extLst>
                  <a:ext uri="{FF2B5EF4-FFF2-40B4-BE49-F238E27FC236}">
                    <a16:creationId xmlns:a16="http://schemas.microsoft.com/office/drawing/2014/main" id="{53A6F3C4-FEBD-4053-9A09-C7E2801E4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f:3</a:t>
                </a:r>
              </a:p>
            </p:txBody>
          </p:sp>
          <p:sp>
            <p:nvSpPr>
              <p:cNvPr id="45105" name="Text Box 9">
                <a:extLst>
                  <a:ext uri="{FF2B5EF4-FFF2-40B4-BE49-F238E27FC236}">
                    <a16:creationId xmlns:a16="http://schemas.microsoft.com/office/drawing/2014/main" id="{E3B57223-A3D6-4734-9179-CF7E6DFDF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45106" name="Text Box 10">
                <a:extLst>
                  <a:ext uri="{FF2B5EF4-FFF2-40B4-BE49-F238E27FC236}">
                    <a16:creationId xmlns:a16="http://schemas.microsoft.com/office/drawing/2014/main" id="{7E851824-A5C9-40CC-B4CE-743DF60CD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a:3</a:t>
                </a:r>
              </a:p>
            </p:txBody>
          </p:sp>
          <p:cxnSp>
            <p:nvCxnSpPr>
              <p:cNvPr id="45107" name="AutoShape 11">
                <a:extLst>
                  <a:ext uri="{FF2B5EF4-FFF2-40B4-BE49-F238E27FC236}">
                    <a16:creationId xmlns:a16="http://schemas.microsoft.com/office/drawing/2014/main" id="{542DB341-5086-4697-9FEC-89773CB3F9E5}"/>
                  </a:ext>
                </a:extLst>
              </p:cNvPr>
              <p:cNvCxnSpPr>
                <a:cxnSpLocks noChangeShapeType="1"/>
                <a:stCxn id="45103" idx="2"/>
                <a:endCxn id="45104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08" name="AutoShape 12">
                <a:extLst>
                  <a:ext uri="{FF2B5EF4-FFF2-40B4-BE49-F238E27FC236}">
                    <a16:creationId xmlns:a16="http://schemas.microsoft.com/office/drawing/2014/main" id="{486EC948-243F-4A1D-AA37-0A440E525433}"/>
                  </a:ext>
                </a:extLst>
              </p:cNvPr>
              <p:cNvCxnSpPr>
                <a:cxnSpLocks noChangeShapeType="1"/>
                <a:stCxn id="45104" idx="2"/>
                <a:endCxn id="45105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09" name="AutoShape 13">
                <a:extLst>
                  <a:ext uri="{FF2B5EF4-FFF2-40B4-BE49-F238E27FC236}">
                    <a16:creationId xmlns:a16="http://schemas.microsoft.com/office/drawing/2014/main" id="{05F8DA41-8CC8-4DF9-86D8-4128882C0100}"/>
                  </a:ext>
                </a:extLst>
              </p:cNvPr>
              <p:cNvCxnSpPr>
                <a:cxnSpLocks noChangeShapeType="1"/>
                <a:stCxn id="45105" idx="2"/>
                <a:endCxn id="45106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102" name="Text Box 14">
              <a:extLst>
                <a:ext uri="{FF2B5EF4-FFF2-40B4-BE49-F238E27FC236}">
                  <a16:creationId xmlns:a16="http://schemas.microsoft.com/office/drawing/2014/main" id="{19942681-87C6-4137-8949-D0D6C2F64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b="1" i="1">
                  <a:latin typeface="Times New Roman" panose="02020603050405020304" pitchFamily="18" charset="0"/>
                </a:rPr>
                <a:t>m-conditional </a:t>
              </a:r>
              <a:r>
                <a:rPr lang="en-US" altLang="en-US" sz="1800" b="1">
                  <a:latin typeface="Times New Roman" panose="02020603050405020304" pitchFamily="18" charset="0"/>
                </a:rPr>
                <a:t>FP-tree</a:t>
              </a:r>
              <a:endParaRPr lang="en-US" altLang="en-US" sz="1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45063" name="Rectangle 15">
            <a:extLst>
              <a:ext uri="{FF2B5EF4-FFF2-40B4-BE49-F238E27FC236}">
                <a16:creationId xmlns:a16="http://schemas.microsoft.com/office/drawing/2014/main" id="{1215D729-6032-46CA-83BC-6671AAAC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2209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All frequent patterns relate to</a:t>
            </a:r>
            <a:r>
              <a:rPr lang="en-US" altLang="en-US" sz="1800" b="1" i="1">
                <a:latin typeface="Times New Roman" panose="02020603050405020304" pitchFamily="18" charset="0"/>
              </a:rPr>
              <a:t> m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fm,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fcm,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fcam</a:t>
            </a:r>
          </a:p>
        </p:txBody>
      </p:sp>
      <p:sp>
        <p:nvSpPr>
          <p:cNvPr id="45064" name="Text Box 16">
            <a:extLst>
              <a:ext uri="{FF2B5EF4-FFF2-40B4-BE49-F238E27FC236}">
                <a16:creationId xmlns:a16="http://schemas.microsoft.com/office/drawing/2014/main" id="{E19EE2D7-A6F0-449B-BF95-0FBD2553C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24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45065" name="Rectangle 17">
            <a:extLst>
              <a:ext uri="{FF2B5EF4-FFF2-40B4-BE49-F238E27FC236}">
                <a16:creationId xmlns:a16="http://schemas.microsoft.com/office/drawing/2014/main" id="{D2A12789-404A-4749-B87C-4E2B1205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</a:p>
        </p:txBody>
      </p:sp>
      <p:sp>
        <p:nvSpPr>
          <p:cNvPr id="45066" name="Text Box 18">
            <a:extLst>
              <a:ext uri="{FF2B5EF4-FFF2-40B4-BE49-F238E27FC236}">
                <a16:creationId xmlns:a16="http://schemas.microsoft.com/office/drawing/2014/main" id="{3FD23AEF-B9D0-4F93-800C-35EF41453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3595688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45067" name="Text Box 19">
            <a:extLst>
              <a:ext uri="{FF2B5EF4-FFF2-40B4-BE49-F238E27FC236}">
                <a16:creationId xmlns:a16="http://schemas.microsoft.com/office/drawing/2014/main" id="{3E78A070-B6A7-4DB9-BE5F-EE5AA971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4140200"/>
            <a:ext cx="47783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f:4</a:t>
            </a:r>
          </a:p>
        </p:txBody>
      </p:sp>
      <p:sp>
        <p:nvSpPr>
          <p:cNvPr id="45068" name="Text Box 20">
            <a:extLst>
              <a:ext uri="{FF2B5EF4-FFF2-40B4-BE49-F238E27FC236}">
                <a16:creationId xmlns:a16="http://schemas.microsoft.com/office/drawing/2014/main" id="{04AAA448-6C90-4F85-8575-D963F96F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41402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45069" name="Text Box 21">
            <a:extLst>
              <a:ext uri="{FF2B5EF4-FFF2-40B4-BE49-F238E27FC236}">
                <a16:creationId xmlns:a16="http://schemas.microsoft.com/office/drawing/2014/main" id="{81C85A77-29A5-41D1-8A73-3939CFF3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228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45070" name="Text Box 22">
            <a:extLst>
              <a:ext uri="{FF2B5EF4-FFF2-40B4-BE49-F238E27FC236}">
                <a16:creationId xmlns:a16="http://schemas.microsoft.com/office/drawing/2014/main" id="{4F495CB4-1D5B-41B2-AA94-D236016C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1054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p:1</a:t>
            </a:r>
          </a:p>
        </p:txBody>
      </p:sp>
      <p:cxnSp>
        <p:nvCxnSpPr>
          <p:cNvPr id="45071" name="AutoShape 23">
            <a:extLst>
              <a:ext uri="{FF2B5EF4-FFF2-40B4-BE49-F238E27FC236}">
                <a16:creationId xmlns:a16="http://schemas.microsoft.com/office/drawing/2014/main" id="{66E24150-85D1-4B77-9CA7-646E1FCE3FCE}"/>
              </a:ext>
            </a:extLst>
          </p:cNvPr>
          <p:cNvCxnSpPr>
            <a:cxnSpLocks noChangeShapeType="1"/>
            <a:stCxn id="45068" idx="2"/>
            <a:endCxn id="45069" idx="0"/>
          </p:cNvCxnSpPr>
          <p:nvPr/>
        </p:nvCxnSpPr>
        <p:spPr bwMode="auto">
          <a:xfrm>
            <a:off x="4613275" y="4459288"/>
            <a:ext cx="1588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24">
            <a:extLst>
              <a:ext uri="{FF2B5EF4-FFF2-40B4-BE49-F238E27FC236}">
                <a16:creationId xmlns:a16="http://schemas.microsoft.com/office/drawing/2014/main" id="{A90193C9-C0E7-40EB-86BE-884946ED4FAF}"/>
              </a:ext>
            </a:extLst>
          </p:cNvPr>
          <p:cNvCxnSpPr>
            <a:cxnSpLocks noChangeShapeType="1"/>
            <a:stCxn id="45069" idx="2"/>
            <a:endCxn id="45070" idx="0"/>
          </p:cNvCxnSpPr>
          <p:nvPr/>
        </p:nvCxnSpPr>
        <p:spPr bwMode="auto">
          <a:xfrm>
            <a:off x="4614863" y="4941888"/>
            <a:ext cx="0" cy="16986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25">
            <a:extLst>
              <a:ext uri="{FF2B5EF4-FFF2-40B4-BE49-F238E27FC236}">
                <a16:creationId xmlns:a16="http://schemas.microsoft.com/office/drawing/2014/main" id="{14A454E1-7534-4511-B79C-8447DC2B3C2D}"/>
              </a:ext>
            </a:extLst>
          </p:cNvPr>
          <p:cNvCxnSpPr>
            <a:cxnSpLocks noChangeShapeType="1"/>
            <a:stCxn id="45066" idx="2"/>
            <a:endCxn id="45068" idx="0"/>
          </p:cNvCxnSpPr>
          <p:nvPr/>
        </p:nvCxnSpPr>
        <p:spPr bwMode="auto">
          <a:xfrm>
            <a:off x="4113213" y="3914775"/>
            <a:ext cx="500062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26">
            <a:extLst>
              <a:ext uri="{FF2B5EF4-FFF2-40B4-BE49-F238E27FC236}">
                <a16:creationId xmlns:a16="http://schemas.microsoft.com/office/drawing/2014/main" id="{A07BA4EF-069F-4CC7-9C18-F19DE8221BF5}"/>
              </a:ext>
            </a:extLst>
          </p:cNvPr>
          <p:cNvCxnSpPr>
            <a:cxnSpLocks noChangeShapeType="1"/>
            <a:stCxn id="45066" idx="2"/>
            <a:endCxn id="45067" idx="0"/>
          </p:cNvCxnSpPr>
          <p:nvPr/>
        </p:nvCxnSpPr>
        <p:spPr bwMode="auto">
          <a:xfrm flipH="1">
            <a:off x="3671888" y="3914775"/>
            <a:ext cx="441325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Text Box 27">
            <a:extLst>
              <a:ext uri="{FF2B5EF4-FFF2-40B4-BE49-F238E27FC236}">
                <a16:creationId xmlns:a16="http://schemas.microsoft.com/office/drawing/2014/main" id="{DC356A23-A732-4B83-BBE1-2B6C4837C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46228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45076" name="Text Box 28">
            <a:extLst>
              <a:ext uri="{FF2B5EF4-FFF2-40B4-BE49-F238E27FC236}">
                <a16:creationId xmlns:a16="http://schemas.microsoft.com/office/drawing/2014/main" id="{70A84037-A39F-4CEE-9385-A28FC1E9D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4622800"/>
            <a:ext cx="519113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c:3</a:t>
            </a:r>
          </a:p>
        </p:txBody>
      </p:sp>
      <p:cxnSp>
        <p:nvCxnSpPr>
          <p:cNvPr id="45077" name="AutoShape 29">
            <a:extLst>
              <a:ext uri="{FF2B5EF4-FFF2-40B4-BE49-F238E27FC236}">
                <a16:creationId xmlns:a16="http://schemas.microsoft.com/office/drawing/2014/main" id="{FD0BA6A9-EAF1-41AE-B9C9-365ED30B941C}"/>
              </a:ext>
            </a:extLst>
          </p:cNvPr>
          <p:cNvCxnSpPr>
            <a:cxnSpLocks noChangeShapeType="1"/>
            <a:stCxn id="45067" idx="2"/>
            <a:endCxn id="45076" idx="0"/>
          </p:cNvCxnSpPr>
          <p:nvPr/>
        </p:nvCxnSpPr>
        <p:spPr bwMode="auto">
          <a:xfrm flipH="1">
            <a:off x="3394075" y="4459288"/>
            <a:ext cx="277813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30">
            <a:extLst>
              <a:ext uri="{FF2B5EF4-FFF2-40B4-BE49-F238E27FC236}">
                <a16:creationId xmlns:a16="http://schemas.microsoft.com/office/drawing/2014/main" id="{F7D65E9C-DBC1-4A7E-88BC-7377D5562531}"/>
              </a:ext>
            </a:extLst>
          </p:cNvPr>
          <p:cNvCxnSpPr>
            <a:cxnSpLocks noChangeShapeType="1"/>
            <a:stCxn id="45067" idx="2"/>
            <a:endCxn id="45075" idx="0"/>
          </p:cNvCxnSpPr>
          <p:nvPr/>
        </p:nvCxnSpPr>
        <p:spPr bwMode="auto">
          <a:xfrm>
            <a:off x="3671888" y="4459288"/>
            <a:ext cx="334962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9" name="Text Box 31">
            <a:extLst>
              <a:ext uri="{FF2B5EF4-FFF2-40B4-BE49-F238E27FC236}">
                <a16:creationId xmlns:a16="http://schemas.microsoft.com/office/drawing/2014/main" id="{76AA1172-3265-48D9-A54F-8DF9ADB3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3498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a:3</a:t>
            </a:r>
          </a:p>
        </p:txBody>
      </p:sp>
      <p:sp>
        <p:nvSpPr>
          <p:cNvPr id="45080" name="Text Box 32">
            <a:extLst>
              <a:ext uri="{FF2B5EF4-FFF2-40B4-BE49-F238E27FC236}">
                <a16:creationId xmlns:a16="http://schemas.microsoft.com/office/drawing/2014/main" id="{E62B42CF-5C57-4196-8660-1CCB4F240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5588000"/>
            <a:ext cx="53498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45081" name="Text Box 33">
            <a:extLst>
              <a:ext uri="{FF2B5EF4-FFF2-40B4-BE49-F238E27FC236}">
                <a16:creationId xmlns:a16="http://schemas.microsoft.com/office/drawing/2014/main" id="{4FC4EB1F-75DA-4F48-964A-4D7BDD63C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5588000"/>
            <a:ext cx="5921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m:2</a:t>
            </a:r>
          </a:p>
        </p:txBody>
      </p:sp>
      <p:sp>
        <p:nvSpPr>
          <p:cNvPr id="45082" name="Text Box 34">
            <a:extLst>
              <a:ext uri="{FF2B5EF4-FFF2-40B4-BE49-F238E27FC236}">
                <a16:creationId xmlns:a16="http://schemas.microsoft.com/office/drawing/2014/main" id="{EB4169F8-D882-45EF-9DC6-E798EA36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6072188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p:2</a:t>
            </a:r>
          </a:p>
        </p:txBody>
      </p:sp>
      <p:cxnSp>
        <p:nvCxnSpPr>
          <p:cNvPr id="45083" name="AutoShape 35">
            <a:extLst>
              <a:ext uri="{FF2B5EF4-FFF2-40B4-BE49-F238E27FC236}">
                <a16:creationId xmlns:a16="http://schemas.microsoft.com/office/drawing/2014/main" id="{D2B37C26-48A4-4691-B3F5-EA65E75E7F23}"/>
              </a:ext>
            </a:extLst>
          </p:cNvPr>
          <p:cNvCxnSpPr>
            <a:cxnSpLocks noChangeShapeType="1"/>
            <a:stCxn id="45076" idx="2"/>
            <a:endCxn id="45079" idx="0"/>
          </p:cNvCxnSpPr>
          <p:nvPr/>
        </p:nvCxnSpPr>
        <p:spPr bwMode="auto">
          <a:xfrm>
            <a:off x="3394075" y="4941888"/>
            <a:ext cx="0" cy="169862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AutoShape 36">
            <a:extLst>
              <a:ext uri="{FF2B5EF4-FFF2-40B4-BE49-F238E27FC236}">
                <a16:creationId xmlns:a16="http://schemas.microsoft.com/office/drawing/2014/main" id="{7EB52F46-9A1F-41FA-9A6E-743B50F99FF9}"/>
              </a:ext>
            </a:extLst>
          </p:cNvPr>
          <p:cNvCxnSpPr>
            <a:cxnSpLocks noChangeShapeType="1"/>
            <a:stCxn id="45079" idx="2"/>
            <a:endCxn id="45081" idx="0"/>
          </p:cNvCxnSpPr>
          <p:nvPr/>
        </p:nvCxnSpPr>
        <p:spPr bwMode="auto">
          <a:xfrm flipH="1">
            <a:off x="3124200" y="5426075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5" name="AutoShape 37">
            <a:extLst>
              <a:ext uri="{FF2B5EF4-FFF2-40B4-BE49-F238E27FC236}">
                <a16:creationId xmlns:a16="http://schemas.microsoft.com/office/drawing/2014/main" id="{1F3470F8-0494-4FD7-9CB0-E7C6AE70FF45}"/>
              </a:ext>
            </a:extLst>
          </p:cNvPr>
          <p:cNvCxnSpPr>
            <a:cxnSpLocks noChangeShapeType="1"/>
            <a:stCxn id="45079" idx="2"/>
            <a:endCxn id="45080" idx="0"/>
          </p:cNvCxnSpPr>
          <p:nvPr/>
        </p:nvCxnSpPr>
        <p:spPr bwMode="auto">
          <a:xfrm>
            <a:off x="3394075" y="5426075"/>
            <a:ext cx="382588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6" name="AutoShape 38">
            <a:extLst>
              <a:ext uri="{FF2B5EF4-FFF2-40B4-BE49-F238E27FC236}">
                <a16:creationId xmlns:a16="http://schemas.microsoft.com/office/drawing/2014/main" id="{A315E055-A392-4565-84AE-F76260C7401A}"/>
              </a:ext>
            </a:extLst>
          </p:cNvPr>
          <p:cNvCxnSpPr>
            <a:cxnSpLocks noChangeShapeType="1"/>
            <a:stCxn id="45081" idx="2"/>
            <a:endCxn id="45082" idx="0"/>
          </p:cNvCxnSpPr>
          <p:nvPr/>
        </p:nvCxnSpPr>
        <p:spPr bwMode="auto">
          <a:xfrm>
            <a:off x="3124200" y="5908675"/>
            <a:ext cx="0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7" name="Text Box 39">
            <a:extLst>
              <a:ext uri="{FF2B5EF4-FFF2-40B4-BE49-F238E27FC236}">
                <a16:creationId xmlns:a16="http://schemas.microsoft.com/office/drawing/2014/main" id="{EAA21D06-4964-4626-B84E-E79B2E661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6072188"/>
            <a:ext cx="593725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m:1</a:t>
            </a:r>
          </a:p>
        </p:txBody>
      </p:sp>
      <p:cxnSp>
        <p:nvCxnSpPr>
          <p:cNvPr id="45088" name="AutoShape 40">
            <a:extLst>
              <a:ext uri="{FF2B5EF4-FFF2-40B4-BE49-F238E27FC236}">
                <a16:creationId xmlns:a16="http://schemas.microsoft.com/office/drawing/2014/main" id="{3995C6F3-CE12-4FC9-8588-8B57EFB20401}"/>
              </a:ext>
            </a:extLst>
          </p:cNvPr>
          <p:cNvCxnSpPr>
            <a:cxnSpLocks noChangeShapeType="1"/>
            <a:stCxn id="45080" idx="2"/>
            <a:endCxn id="45087" idx="0"/>
          </p:cNvCxnSpPr>
          <p:nvPr/>
        </p:nvCxnSpPr>
        <p:spPr bwMode="auto">
          <a:xfrm>
            <a:off x="3776663" y="5908675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9" name="Text Box 41">
            <a:extLst>
              <a:ext uri="{FF2B5EF4-FFF2-40B4-BE49-F238E27FC236}">
                <a16:creationId xmlns:a16="http://schemas.microsoft.com/office/drawing/2014/main" id="{5128E093-5DC7-4CEC-94C5-464A1CB2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824288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Header Table</a:t>
            </a:r>
          </a:p>
          <a:p>
            <a:pPr>
              <a:lnSpc>
                <a:spcPct val="90000"/>
              </a:lnSpc>
            </a:pPr>
            <a:r>
              <a:rPr lang="en-US" altLang="en-US" sz="2000" b="1" i="1" u="sng">
                <a:latin typeface="Times New Roman" panose="02020603050405020304" pitchFamily="18" charset="0"/>
              </a:rPr>
              <a:t>Item  frequency  head 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 f	4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c	4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a	3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b	3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m	3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latin typeface="Times New Roman" panose="02020603050405020304" pitchFamily="18" charset="0"/>
              </a:rPr>
              <a:t>p	3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45090" name="Freeform 42">
            <a:extLst>
              <a:ext uri="{FF2B5EF4-FFF2-40B4-BE49-F238E27FC236}">
                <a16:creationId xmlns:a16="http://schemas.microsoft.com/office/drawing/2014/main" id="{A310E7AE-D66A-4D88-9A27-E07D7F853900}"/>
              </a:ext>
            </a:extLst>
          </p:cNvPr>
          <p:cNvSpPr>
            <a:spLocks/>
          </p:cNvSpPr>
          <p:nvPr/>
        </p:nvSpPr>
        <p:spPr bwMode="auto">
          <a:xfrm>
            <a:off x="2424113" y="4311650"/>
            <a:ext cx="1074737" cy="301625"/>
          </a:xfrm>
          <a:custGeom>
            <a:avLst/>
            <a:gdLst>
              <a:gd name="T0" fmla="*/ 0 w 672"/>
              <a:gd name="T1" fmla="*/ 2147483647 h 240"/>
              <a:gd name="T2" fmla="*/ 2147483647 w 672"/>
              <a:gd name="T3" fmla="*/ 2147483647 h 240"/>
              <a:gd name="T4" fmla="*/ 2147483647 w 672"/>
              <a:gd name="T5" fmla="*/ 2147483647 h 240"/>
              <a:gd name="T6" fmla="*/ 2147483647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Freeform 43">
            <a:extLst>
              <a:ext uri="{FF2B5EF4-FFF2-40B4-BE49-F238E27FC236}">
                <a16:creationId xmlns:a16="http://schemas.microsoft.com/office/drawing/2014/main" id="{EE2A79D8-5F73-477A-B795-D72D79682E26}"/>
              </a:ext>
            </a:extLst>
          </p:cNvPr>
          <p:cNvSpPr>
            <a:spLocks/>
          </p:cNvSpPr>
          <p:nvPr/>
        </p:nvSpPr>
        <p:spPr bwMode="auto">
          <a:xfrm>
            <a:off x="2424113" y="4795838"/>
            <a:ext cx="690562" cy="0"/>
          </a:xfrm>
          <a:custGeom>
            <a:avLst/>
            <a:gdLst>
              <a:gd name="T0" fmla="*/ 0 w 432"/>
              <a:gd name="T1" fmla="*/ 0 h 1"/>
              <a:gd name="T2" fmla="*/ 2147483647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Freeform 44">
            <a:extLst>
              <a:ext uri="{FF2B5EF4-FFF2-40B4-BE49-F238E27FC236}">
                <a16:creationId xmlns:a16="http://schemas.microsoft.com/office/drawing/2014/main" id="{EF31FAAC-1C1E-47F1-AA0B-FE098646FF5F}"/>
              </a:ext>
            </a:extLst>
          </p:cNvPr>
          <p:cNvSpPr>
            <a:spLocks/>
          </p:cNvSpPr>
          <p:nvPr/>
        </p:nvSpPr>
        <p:spPr bwMode="auto">
          <a:xfrm>
            <a:off x="3575050" y="4311650"/>
            <a:ext cx="768350" cy="484188"/>
          </a:xfrm>
          <a:custGeom>
            <a:avLst/>
            <a:gdLst>
              <a:gd name="T0" fmla="*/ 0 w 480"/>
              <a:gd name="T1" fmla="*/ 2147483647 h 384"/>
              <a:gd name="T2" fmla="*/ 2147483647 w 480"/>
              <a:gd name="T3" fmla="*/ 2147483647 h 384"/>
              <a:gd name="T4" fmla="*/ 2147483647 w 480"/>
              <a:gd name="T5" fmla="*/ 2147483647 h 384"/>
              <a:gd name="T6" fmla="*/ 2147483647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Freeform 45">
            <a:extLst>
              <a:ext uri="{FF2B5EF4-FFF2-40B4-BE49-F238E27FC236}">
                <a16:creationId xmlns:a16="http://schemas.microsoft.com/office/drawing/2014/main" id="{A2E9BCC6-BDC7-4BBC-B432-BBA6055CA518}"/>
              </a:ext>
            </a:extLst>
          </p:cNvPr>
          <p:cNvSpPr>
            <a:spLocks/>
          </p:cNvSpPr>
          <p:nvPr/>
        </p:nvSpPr>
        <p:spPr bwMode="auto">
          <a:xfrm>
            <a:off x="2424113" y="5051425"/>
            <a:ext cx="690562" cy="2413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Freeform 46">
            <a:extLst>
              <a:ext uri="{FF2B5EF4-FFF2-40B4-BE49-F238E27FC236}">
                <a16:creationId xmlns:a16="http://schemas.microsoft.com/office/drawing/2014/main" id="{4C26B98D-A852-432C-96EE-F29813A2AD92}"/>
              </a:ext>
            </a:extLst>
          </p:cNvPr>
          <p:cNvSpPr>
            <a:spLocks/>
          </p:cNvSpPr>
          <p:nvPr/>
        </p:nvSpPr>
        <p:spPr bwMode="auto">
          <a:xfrm>
            <a:off x="2439988" y="5232400"/>
            <a:ext cx="1149350" cy="482600"/>
          </a:xfrm>
          <a:custGeom>
            <a:avLst/>
            <a:gdLst>
              <a:gd name="T0" fmla="*/ 0 w 720"/>
              <a:gd name="T1" fmla="*/ 0 h 384"/>
              <a:gd name="T2" fmla="*/ 2147483647 w 720"/>
              <a:gd name="T3" fmla="*/ 2147483647 h 384"/>
              <a:gd name="T4" fmla="*/ 2147483647 w 720"/>
              <a:gd name="T5" fmla="*/ 2147483647 h 384"/>
              <a:gd name="T6" fmla="*/ 2147483647 w 72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Freeform 47">
            <a:extLst>
              <a:ext uri="{FF2B5EF4-FFF2-40B4-BE49-F238E27FC236}">
                <a16:creationId xmlns:a16="http://schemas.microsoft.com/office/drawing/2014/main" id="{CA8FD758-DD41-439D-8DC1-E8E8D0224AE8}"/>
              </a:ext>
            </a:extLst>
          </p:cNvPr>
          <p:cNvSpPr>
            <a:spLocks/>
          </p:cNvSpPr>
          <p:nvPr/>
        </p:nvSpPr>
        <p:spPr bwMode="auto">
          <a:xfrm>
            <a:off x="3973513" y="4929188"/>
            <a:ext cx="90487" cy="846137"/>
          </a:xfrm>
          <a:custGeom>
            <a:avLst/>
            <a:gdLst>
              <a:gd name="T0" fmla="*/ 0 w 56"/>
              <a:gd name="T1" fmla="*/ 2147483647 h 672"/>
              <a:gd name="T2" fmla="*/ 2147483647 w 56"/>
              <a:gd name="T3" fmla="*/ 2147483647 h 672"/>
              <a:gd name="T4" fmla="*/ 2147483647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Line 48">
            <a:extLst>
              <a:ext uri="{FF2B5EF4-FFF2-40B4-BE49-F238E27FC236}">
                <a16:creationId xmlns:a16="http://schemas.microsoft.com/office/drawing/2014/main" id="{15F5A6F8-44B7-43C3-9475-E83986B84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795838"/>
            <a:ext cx="15398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Freeform 49">
            <a:extLst>
              <a:ext uri="{FF2B5EF4-FFF2-40B4-BE49-F238E27FC236}">
                <a16:creationId xmlns:a16="http://schemas.microsoft.com/office/drawing/2014/main" id="{87342B33-A0C1-4061-90F5-B34A22116D9F}"/>
              </a:ext>
            </a:extLst>
          </p:cNvPr>
          <p:cNvSpPr>
            <a:spLocks/>
          </p:cNvSpPr>
          <p:nvPr/>
        </p:nvSpPr>
        <p:spPr bwMode="auto">
          <a:xfrm>
            <a:off x="2439988" y="5473700"/>
            <a:ext cx="460375" cy="301625"/>
          </a:xfrm>
          <a:custGeom>
            <a:avLst/>
            <a:gdLst>
              <a:gd name="T0" fmla="*/ 0 w 288"/>
              <a:gd name="T1" fmla="*/ 0 h 240"/>
              <a:gd name="T2" fmla="*/ 2147483647 w 288"/>
              <a:gd name="T3" fmla="*/ 2147483647 h 240"/>
              <a:gd name="T4" fmla="*/ 2147483647 w 288"/>
              <a:gd name="T5" fmla="*/ 2147483647 h 240"/>
              <a:gd name="T6" fmla="*/ 2147483647 w 28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Freeform 50">
            <a:extLst>
              <a:ext uri="{FF2B5EF4-FFF2-40B4-BE49-F238E27FC236}">
                <a16:creationId xmlns:a16="http://schemas.microsoft.com/office/drawing/2014/main" id="{B5A25DFA-3727-4830-AAE9-231120281D62}"/>
              </a:ext>
            </a:extLst>
          </p:cNvPr>
          <p:cNvSpPr>
            <a:spLocks/>
          </p:cNvSpPr>
          <p:nvPr/>
        </p:nvSpPr>
        <p:spPr bwMode="auto">
          <a:xfrm>
            <a:off x="3359150" y="5775325"/>
            <a:ext cx="153988" cy="484188"/>
          </a:xfrm>
          <a:custGeom>
            <a:avLst/>
            <a:gdLst>
              <a:gd name="T0" fmla="*/ 0 w 96"/>
              <a:gd name="T1" fmla="*/ 0 h 384"/>
              <a:gd name="T2" fmla="*/ 2147483647 w 96"/>
              <a:gd name="T3" fmla="*/ 2147483647 h 384"/>
              <a:gd name="T4" fmla="*/ 2147483647 w 96"/>
              <a:gd name="T5" fmla="*/ 2147483647 h 384"/>
              <a:gd name="T6" fmla="*/ 2147483647 w 9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Freeform 51">
            <a:extLst>
              <a:ext uri="{FF2B5EF4-FFF2-40B4-BE49-F238E27FC236}">
                <a16:creationId xmlns:a16="http://schemas.microsoft.com/office/drawing/2014/main" id="{11B301E8-9F9C-4B46-A0BC-487F35EF8C50}"/>
              </a:ext>
            </a:extLst>
          </p:cNvPr>
          <p:cNvSpPr>
            <a:spLocks/>
          </p:cNvSpPr>
          <p:nvPr/>
        </p:nvSpPr>
        <p:spPr bwMode="auto">
          <a:xfrm>
            <a:off x="2439988" y="5715000"/>
            <a:ext cx="460375" cy="544513"/>
          </a:xfrm>
          <a:custGeom>
            <a:avLst/>
            <a:gdLst>
              <a:gd name="T0" fmla="*/ 0 w 288"/>
              <a:gd name="T1" fmla="*/ 0 h 432"/>
              <a:gd name="T2" fmla="*/ 2147483647 w 288"/>
              <a:gd name="T3" fmla="*/ 2147483647 h 432"/>
              <a:gd name="T4" fmla="*/ 2147483647 w 288"/>
              <a:gd name="T5" fmla="*/ 2147483647 h 432"/>
              <a:gd name="T6" fmla="*/ 2147483647 w 288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Freeform 52">
            <a:extLst>
              <a:ext uri="{FF2B5EF4-FFF2-40B4-BE49-F238E27FC236}">
                <a16:creationId xmlns:a16="http://schemas.microsoft.com/office/drawing/2014/main" id="{9EFCA28D-8D0B-4E41-AF13-B27B34DAD6BD}"/>
              </a:ext>
            </a:extLst>
          </p:cNvPr>
          <p:cNvSpPr>
            <a:spLocks/>
          </p:cNvSpPr>
          <p:nvPr/>
        </p:nvSpPr>
        <p:spPr bwMode="auto">
          <a:xfrm>
            <a:off x="3359150" y="5413375"/>
            <a:ext cx="1228725" cy="846138"/>
          </a:xfrm>
          <a:custGeom>
            <a:avLst/>
            <a:gdLst>
              <a:gd name="T0" fmla="*/ 0 w 768"/>
              <a:gd name="T1" fmla="*/ 2147483647 h 672"/>
              <a:gd name="T2" fmla="*/ 2147483647 w 768"/>
              <a:gd name="T3" fmla="*/ 2147483647 h 672"/>
              <a:gd name="T4" fmla="*/ 2147483647 w 768"/>
              <a:gd name="T5" fmla="*/ 2147483647 h 672"/>
              <a:gd name="T6" fmla="*/ 2147483647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0F219E23-2552-4BB6-88B1-22C0DA31B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124747-99E4-4F8C-B7BC-8E0AF275D643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FE20AEE-65DE-45BD-84FD-9A2FF43D6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0999"/>
            <a:ext cx="8542338" cy="1104901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Recursion: Mining Each Conditional FP-tree</a:t>
            </a:r>
          </a:p>
        </p:txBody>
      </p:sp>
      <p:grpSp>
        <p:nvGrpSpPr>
          <p:cNvPr id="46084" name="Group 3">
            <a:extLst>
              <a:ext uri="{FF2B5EF4-FFF2-40B4-BE49-F238E27FC236}">
                <a16:creationId xmlns:a16="http://schemas.microsoft.com/office/drawing/2014/main" id="{BD28D6EB-0D6A-440C-BAE0-5524C4E129D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57400"/>
            <a:ext cx="2298700" cy="2324100"/>
            <a:chOff x="3312" y="2736"/>
            <a:chExt cx="1448" cy="1464"/>
          </a:xfrm>
        </p:grpSpPr>
        <p:grpSp>
          <p:nvGrpSpPr>
            <p:cNvPr id="46103" name="Group 4">
              <a:extLst>
                <a:ext uri="{FF2B5EF4-FFF2-40B4-BE49-F238E27FC236}">
                  <a16:creationId xmlns:a16="http://schemas.microsoft.com/office/drawing/2014/main" id="{C3312F91-DA37-49DF-94FF-ECB51342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46105" name="Text Box 5">
                <a:extLst>
                  <a:ext uri="{FF2B5EF4-FFF2-40B4-BE49-F238E27FC236}">
                    <a16:creationId xmlns:a16="http://schemas.microsoft.com/office/drawing/2014/main" id="{FA77D0EA-DC49-4BBD-AEFA-9EA7D9815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46106" name="Text Box 6">
                <a:extLst>
                  <a:ext uri="{FF2B5EF4-FFF2-40B4-BE49-F238E27FC236}">
                    <a16:creationId xmlns:a16="http://schemas.microsoft.com/office/drawing/2014/main" id="{F10FF589-12BF-443D-8468-67EE0B830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f:3</a:t>
                </a:r>
              </a:p>
            </p:txBody>
          </p:sp>
          <p:sp>
            <p:nvSpPr>
              <p:cNvPr id="46107" name="Text Box 7">
                <a:extLst>
                  <a:ext uri="{FF2B5EF4-FFF2-40B4-BE49-F238E27FC236}">
                    <a16:creationId xmlns:a16="http://schemas.microsoft.com/office/drawing/2014/main" id="{339B2A73-CABA-45BB-B4B0-53FF45B53B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46108" name="Text Box 8">
                <a:extLst>
                  <a:ext uri="{FF2B5EF4-FFF2-40B4-BE49-F238E27FC236}">
                    <a16:creationId xmlns:a16="http://schemas.microsoft.com/office/drawing/2014/main" id="{3DEB4278-F878-4D7D-98BB-E3676199C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i="1">
                    <a:latin typeface="Times New Roman" panose="02020603050405020304" pitchFamily="18" charset="0"/>
                  </a:rPr>
                  <a:t>a:3</a:t>
                </a:r>
              </a:p>
            </p:txBody>
          </p:sp>
          <p:cxnSp>
            <p:nvCxnSpPr>
              <p:cNvPr id="46109" name="AutoShape 9">
                <a:extLst>
                  <a:ext uri="{FF2B5EF4-FFF2-40B4-BE49-F238E27FC236}">
                    <a16:creationId xmlns:a16="http://schemas.microsoft.com/office/drawing/2014/main" id="{1EDFAE46-90F6-4B33-877B-5EDF5232F3C1}"/>
                  </a:ext>
                </a:extLst>
              </p:cNvPr>
              <p:cNvCxnSpPr>
                <a:cxnSpLocks noChangeShapeType="1"/>
                <a:stCxn id="46105" idx="2"/>
                <a:endCxn id="46106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10" name="AutoShape 10">
                <a:extLst>
                  <a:ext uri="{FF2B5EF4-FFF2-40B4-BE49-F238E27FC236}">
                    <a16:creationId xmlns:a16="http://schemas.microsoft.com/office/drawing/2014/main" id="{6DB198B9-248C-4BFA-8277-3AC712522BFD}"/>
                  </a:ext>
                </a:extLst>
              </p:cNvPr>
              <p:cNvCxnSpPr>
                <a:cxnSpLocks noChangeShapeType="1"/>
                <a:stCxn id="46106" idx="2"/>
                <a:endCxn id="46107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11" name="AutoShape 11">
                <a:extLst>
                  <a:ext uri="{FF2B5EF4-FFF2-40B4-BE49-F238E27FC236}">
                    <a16:creationId xmlns:a16="http://schemas.microsoft.com/office/drawing/2014/main" id="{19EDAE5C-02E1-49C2-AF29-1930EF88F32E}"/>
                  </a:ext>
                </a:extLst>
              </p:cNvPr>
              <p:cNvCxnSpPr>
                <a:cxnSpLocks noChangeShapeType="1"/>
                <a:stCxn id="46107" idx="2"/>
                <a:endCxn id="46108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104" name="Text Box 12">
              <a:extLst>
                <a:ext uri="{FF2B5EF4-FFF2-40B4-BE49-F238E27FC236}">
                  <a16:creationId xmlns:a16="http://schemas.microsoft.com/office/drawing/2014/main" id="{C0B60A87-2E64-47D7-93F5-EB46D25F8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b="1" i="1">
                  <a:latin typeface="Times New Roman" panose="02020603050405020304" pitchFamily="18" charset="0"/>
                </a:rPr>
                <a:t>m-conditional </a:t>
              </a:r>
              <a:r>
                <a:rPr lang="en-US" altLang="en-US" sz="1800" b="1">
                  <a:latin typeface="Times New Roman" panose="02020603050405020304" pitchFamily="18" charset="0"/>
                </a:rPr>
                <a:t>FP-tree</a:t>
              </a:r>
              <a:endParaRPr lang="en-US" altLang="en-US" sz="1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46085" name="Text Box 13">
            <a:extLst>
              <a:ext uri="{FF2B5EF4-FFF2-40B4-BE49-F238E27FC236}">
                <a16:creationId xmlns:a16="http://schemas.microsoft.com/office/drawing/2014/main" id="{C4641B8E-69A6-46BE-A882-52F86203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Cond. pattern base of “am”: (fc:3)</a:t>
            </a:r>
          </a:p>
        </p:txBody>
      </p:sp>
      <p:grpSp>
        <p:nvGrpSpPr>
          <p:cNvPr id="46086" name="Group 14">
            <a:extLst>
              <a:ext uri="{FF2B5EF4-FFF2-40B4-BE49-F238E27FC236}">
                <a16:creationId xmlns:a16="http://schemas.microsoft.com/office/drawing/2014/main" id="{60F870C2-94A9-4944-987B-21DEE4F2AFB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371600"/>
            <a:ext cx="2413000" cy="1866900"/>
            <a:chOff x="4393" y="1248"/>
            <a:chExt cx="1520" cy="1176"/>
          </a:xfrm>
        </p:grpSpPr>
        <p:sp>
          <p:nvSpPr>
            <p:cNvPr id="46097" name="Text Box 15">
              <a:extLst>
                <a:ext uri="{FF2B5EF4-FFF2-40B4-BE49-F238E27FC236}">
                  <a16:creationId xmlns:a16="http://schemas.microsoft.com/office/drawing/2014/main" id="{BCB6BEC5-35EC-4ED1-88CE-7B99CC8AF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248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46098" name="Text Box 16">
              <a:extLst>
                <a:ext uri="{FF2B5EF4-FFF2-40B4-BE49-F238E27FC236}">
                  <a16:creationId xmlns:a16="http://schemas.microsoft.com/office/drawing/2014/main" id="{A9A43089-0654-4F2F-992F-EF8C902F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1632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f:3</a:t>
              </a:r>
            </a:p>
          </p:txBody>
        </p:sp>
        <p:sp>
          <p:nvSpPr>
            <p:cNvPr id="46099" name="Text Box 17">
              <a:extLst>
                <a:ext uri="{FF2B5EF4-FFF2-40B4-BE49-F238E27FC236}">
                  <a16:creationId xmlns:a16="http://schemas.microsoft.com/office/drawing/2014/main" id="{64052743-6EA6-4A08-A8AD-3B336BD74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959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46100" name="AutoShape 18">
              <a:extLst>
                <a:ext uri="{FF2B5EF4-FFF2-40B4-BE49-F238E27FC236}">
                  <a16:creationId xmlns:a16="http://schemas.microsoft.com/office/drawing/2014/main" id="{451C8A3B-9173-4A39-BF97-4A1005A9B729}"/>
                </a:ext>
              </a:extLst>
            </p:cNvPr>
            <p:cNvCxnSpPr>
              <a:cxnSpLocks noChangeShapeType="1"/>
              <a:stCxn id="46097" idx="2"/>
              <a:endCxn id="46098" idx="0"/>
            </p:cNvCxnSpPr>
            <p:nvPr/>
          </p:nvCxnSpPr>
          <p:spPr bwMode="auto">
            <a:xfrm>
              <a:off x="5013" y="1498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1" name="AutoShape 19">
              <a:extLst>
                <a:ext uri="{FF2B5EF4-FFF2-40B4-BE49-F238E27FC236}">
                  <a16:creationId xmlns:a16="http://schemas.microsoft.com/office/drawing/2014/main" id="{F881E886-560F-4AE3-9037-B5CD03A05230}"/>
                </a:ext>
              </a:extLst>
            </p:cNvPr>
            <p:cNvCxnSpPr>
              <a:cxnSpLocks noChangeShapeType="1"/>
              <a:stCxn id="46098" idx="2"/>
              <a:endCxn id="46099" idx="0"/>
            </p:cNvCxnSpPr>
            <p:nvPr/>
          </p:nvCxnSpPr>
          <p:spPr bwMode="auto">
            <a:xfrm>
              <a:off x="5013" y="1882"/>
              <a:ext cx="0" cy="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2" name="Text Box 20">
              <a:extLst>
                <a:ext uri="{FF2B5EF4-FFF2-40B4-BE49-F238E27FC236}">
                  <a16:creationId xmlns:a16="http://schemas.microsoft.com/office/drawing/2014/main" id="{3DBD1018-4455-4287-966B-8358B363F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2193"/>
              <a:ext cx="15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 b="1" i="1">
                  <a:latin typeface="Times New Roman" panose="02020603050405020304" pitchFamily="18" charset="0"/>
                </a:rPr>
                <a:t>am-conditional </a:t>
              </a:r>
              <a:r>
                <a:rPr lang="en-US" altLang="en-US" sz="1800" b="1">
                  <a:latin typeface="Times New Roman" panose="02020603050405020304" pitchFamily="18" charset="0"/>
                </a:rPr>
                <a:t>FP-tree</a:t>
              </a:r>
              <a:endParaRPr lang="en-US" altLang="en-US" sz="1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46087" name="Text Box 21">
            <a:extLst>
              <a:ext uri="{FF2B5EF4-FFF2-40B4-BE49-F238E27FC236}">
                <a16:creationId xmlns:a16="http://schemas.microsoft.com/office/drawing/2014/main" id="{273AB24B-01A0-44AE-AC7B-7DF299DF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29000"/>
            <a:ext cx="465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Cond. pattern base of “cm”: (f:3)</a:t>
            </a:r>
          </a:p>
        </p:txBody>
      </p:sp>
      <p:sp>
        <p:nvSpPr>
          <p:cNvPr id="46088" name="Text Box 22">
            <a:extLst>
              <a:ext uri="{FF2B5EF4-FFF2-40B4-BE49-F238E27FC236}">
                <a16:creationId xmlns:a16="http://schemas.microsoft.com/office/drawing/2014/main" id="{2CA24857-4DB5-49C0-B37B-D9F78BF7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738" y="3200400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46089" name="Text Box 23">
            <a:extLst>
              <a:ext uri="{FF2B5EF4-FFF2-40B4-BE49-F238E27FC236}">
                <a16:creationId xmlns:a16="http://schemas.microsoft.com/office/drawing/2014/main" id="{C4F9476E-446D-48C7-A3C9-B42876B7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88" y="38100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f:3</a:t>
            </a:r>
          </a:p>
        </p:txBody>
      </p:sp>
      <p:cxnSp>
        <p:nvCxnSpPr>
          <p:cNvPr id="46090" name="AutoShape 24">
            <a:extLst>
              <a:ext uri="{FF2B5EF4-FFF2-40B4-BE49-F238E27FC236}">
                <a16:creationId xmlns:a16="http://schemas.microsoft.com/office/drawing/2014/main" id="{A03BC33D-115E-4D0A-9022-58B216B67AC4}"/>
              </a:ext>
            </a:extLst>
          </p:cNvPr>
          <p:cNvCxnSpPr>
            <a:cxnSpLocks noChangeShapeType="1"/>
            <a:stCxn id="46088" idx="2"/>
            <a:endCxn id="46089" idx="0"/>
          </p:cNvCxnSpPr>
          <p:nvPr/>
        </p:nvCxnSpPr>
        <p:spPr bwMode="auto">
          <a:xfrm>
            <a:off x="7766050" y="35972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1" name="Text Box 25">
            <a:extLst>
              <a:ext uri="{FF2B5EF4-FFF2-40B4-BE49-F238E27FC236}">
                <a16:creationId xmlns:a16="http://schemas.microsoft.com/office/drawing/2014/main" id="{21E80A1A-FB1E-49D7-9FFF-A2C8B0F3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4338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cm-conditional </a:t>
            </a:r>
            <a:r>
              <a:rPr lang="en-US" altLang="en-US" sz="1800" b="1">
                <a:latin typeface="Times New Roman" panose="02020603050405020304" pitchFamily="18" charset="0"/>
              </a:rPr>
              <a:t>FP-tree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46092" name="Text Box 26">
            <a:extLst>
              <a:ext uri="{FF2B5EF4-FFF2-40B4-BE49-F238E27FC236}">
                <a16:creationId xmlns:a16="http://schemas.microsoft.com/office/drawing/2014/main" id="{448DD665-A051-442D-9B6F-4DEEF2EA0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Cond. pattern base of “cam”: (f:3)</a:t>
            </a:r>
          </a:p>
        </p:txBody>
      </p:sp>
      <p:sp>
        <p:nvSpPr>
          <p:cNvPr id="46093" name="Text Box 27">
            <a:extLst>
              <a:ext uri="{FF2B5EF4-FFF2-40B4-BE49-F238E27FC236}">
                <a16:creationId xmlns:a16="http://schemas.microsoft.com/office/drawing/2014/main" id="{8921DD86-A1E6-4FFC-BC9E-98DBD6C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876800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46094" name="Text Box 28">
            <a:extLst>
              <a:ext uri="{FF2B5EF4-FFF2-40B4-BE49-F238E27FC236}">
                <a16:creationId xmlns:a16="http://schemas.microsoft.com/office/drawing/2014/main" id="{CAD24356-C501-4A78-836B-D013CEB5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548640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i="1">
                <a:latin typeface="Times New Roman" panose="02020603050405020304" pitchFamily="18" charset="0"/>
              </a:rPr>
              <a:t>f:3</a:t>
            </a:r>
          </a:p>
        </p:txBody>
      </p:sp>
      <p:cxnSp>
        <p:nvCxnSpPr>
          <p:cNvPr id="46095" name="AutoShape 29">
            <a:extLst>
              <a:ext uri="{FF2B5EF4-FFF2-40B4-BE49-F238E27FC236}">
                <a16:creationId xmlns:a16="http://schemas.microsoft.com/office/drawing/2014/main" id="{083D8FF5-CBF2-4E2F-B847-C7A2A8900751}"/>
              </a:ext>
            </a:extLst>
          </p:cNvPr>
          <p:cNvCxnSpPr>
            <a:cxnSpLocks noChangeShapeType="1"/>
            <a:stCxn id="46093" idx="2"/>
            <a:endCxn id="46094" idx="0"/>
          </p:cNvCxnSpPr>
          <p:nvPr/>
        </p:nvCxnSpPr>
        <p:spPr bwMode="auto">
          <a:xfrm>
            <a:off x="5861050" y="5273675"/>
            <a:ext cx="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6" name="Text Box 30">
            <a:extLst>
              <a:ext uri="{FF2B5EF4-FFF2-40B4-BE49-F238E27FC236}">
                <a16:creationId xmlns:a16="http://schemas.microsoft.com/office/drawing/2014/main" id="{354773BF-545F-4AEF-A047-5B276F9CF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197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cam-conditional </a:t>
            </a:r>
            <a:r>
              <a:rPr lang="en-US" altLang="en-US" sz="1800" b="1">
                <a:latin typeface="Times New Roman" panose="02020603050405020304" pitchFamily="18" charset="0"/>
              </a:rPr>
              <a:t>FP-tree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2FDF6F26-AF23-4CA7-943D-F7AE716A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6272E8-60EA-4E2D-A54F-75AD0752EDB5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37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EF53746-5491-4B13-8F06-8B60A4051B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991600" cy="1474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Another Example -- FP-Tree Construction</a:t>
            </a:r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BE89A8C2-66AD-4F7A-B3CD-94AD4D40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60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graphicFrame>
        <p:nvGraphicFramePr>
          <p:cNvPr id="25605" name="Object 2">
            <a:extLst>
              <a:ext uri="{FF2B5EF4-FFF2-40B4-BE49-F238E27FC236}">
                <a16:creationId xmlns:a16="http://schemas.microsoft.com/office/drawing/2014/main" id="{B7B7765A-991C-4659-9407-5EF827811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22525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25605" name="Object 2">
                        <a:extLst>
                          <a:ext uri="{FF2B5EF4-FFF2-40B4-BE49-F238E27FC236}">
                            <a16:creationId xmlns:a16="http://schemas.microsoft.com/office/drawing/2014/main" id="{B7B7765A-991C-4659-9407-5EF827811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22525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Oval 5">
            <a:extLst>
              <a:ext uri="{FF2B5EF4-FFF2-40B4-BE49-F238E27FC236}">
                <a16:creationId xmlns:a16="http://schemas.microsoft.com/office/drawing/2014/main" id="{38E50535-FDB6-47CA-AFEB-61A725ED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346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07" name="Oval 6">
            <a:extLst>
              <a:ext uri="{FF2B5EF4-FFF2-40B4-BE49-F238E27FC236}">
                <a16:creationId xmlns:a16="http://schemas.microsoft.com/office/drawing/2014/main" id="{8C64AE5F-0FCC-47DD-86A7-293C08AFB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84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7088CC20-E15A-487F-BCFF-2C25719A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84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6FCFEA14-F357-4D0E-84FA-19F434A44E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9653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1067D509-FBA2-4C6C-8907-A7B61723D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65112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309E0D19-A71E-4BD2-ACC3-8770E70C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75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65913274-FD75-4AEC-B5FF-35731D2B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60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13" name="Oval 12">
            <a:extLst>
              <a:ext uri="{FF2B5EF4-FFF2-40B4-BE49-F238E27FC236}">
                <a16:creationId xmlns:a16="http://schemas.microsoft.com/office/drawing/2014/main" id="{55C5D563-80AC-4A8E-ABB2-CDA68C52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9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14" name="Line 13">
            <a:extLst>
              <a:ext uri="{FF2B5EF4-FFF2-40B4-BE49-F238E27FC236}">
                <a16:creationId xmlns:a16="http://schemas.microsoft.com/office/drawing/2014/main" id="{58C8511E-2570-4CC2-813F-6ED9F0364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47992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0BE0F4F0-6CFC-4369-9C8F-ACFFD5BCB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16572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Oval 15">
            <a:extLst>
              <a:ext uri="{FF2B5EF4-FFF2-40B4-BE49-F238E27FC236}">
                <a16:creationId xmlns:a16="http://schemas.microsoft.com/office/drawing/2014/main" id="{E9FAECD5-053C-4DEC-A880-5991F1C3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9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17" name="Oval 16">
            <a:extLst>
              <a:ext uri="{FF2B5EF4-FFF2-40B4-BE49-F238E27FC236}">
                <a16:creationId xmlns:a16="http://schemas.microsoft.com/office/drawing/2014/main" id="{0A0BB36D-7D5C-4ABB-8C1B-23EB8096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6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5618" name="Line 17">
            <a:extLst>
              <a:ext uri="{FF2B5EF4-FFF2-40B4-BE49-F238E27FC236}">
                <a16:creationId xmlns:a16="http://schemas.microsoft.com/office/drawing/2014/main" id="{CF8A8506-1E12-48BE-BC0F-11B1F6421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7992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8">
            <a:extLst>
              <a:ext uri="{FF2B5EF4-FFF2-40B4-BE49-F238E27FC236}">
                <a16:creationId xmlns:a16="http://schemas.microsoft.com/office/drawing/2014/main" id="{D940D034-5747-4E2D-AF3B-3525D5809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50895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19">
            <a:extLst>
              <a:ext uri="{FF2B5EF4-FFF2-40B4-BE49-F238E27FC236}">
                <a16:creationId xmlns:a16="http://schemas.microsoft.com/office/drawing/2014/main" id="{749A4742-8A32-4795-9630-C70A214C5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600392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Text Box 20">
            <a:extLst>
              <a:ext uri="{FF2B5EF4-FFF2-40B4-BE49-F238E27FC236}">
                <a16:creationId xmlns:a16="http://schemas.microsoft.com/office/drawing/2014/main" id="{AC8723EB-2936-4A09-901B-BF0BADED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081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5622" name="Text Box 21">
            <a:extLst>
              <a:ext uri="{FF2B5EF4-FFF2-40B4-BE49-F238E27FC236}">
                <a16:creationId xmlns:a16="http://schemas.microsoft.com/office/drawing/2014/main" id="{A599486D-6ACC-4C34-A2B9-F58ED6268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701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A:1</a:t>
            </a:r>
          </a:p>
        </p:txBody>
      </p:sp>
      <p:sp>
        <p:nvSpPr>
          <p:cNvPr id="25623" name="Text Box 22">
            <a:extLst>
              <a:ext uri="{FF2B5EF4-FFF2-40B4-BE49-F238E27FC236}">
                <a16:creationId xmlns:a16="http://schemas.microsoft.com/office/drawing/2014/main" id="{8C1E99E8-7087-4172-961A-98D1B1C1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08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5624" name="Text Box 23">
            <a:extLst>
              <a:ext uri="{FF2B5EF4-FFF2-40B4-BE49-F238E27FC236}">
                <a16:creationId xmlns:a16="http://schemas.microsoft.com/office/drawing/2014/main" id="{B3860FC5-B1C4-4406-B25B-B80BAB2B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98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5625" name="Text Box 24">
            <a:extLst>
              <a:ext uri="{FF2B5EF4-FFF2-40B4-BE49-F238E27FC236}">
                <a16:creationId xmlns:a16="http://schemas.microsoft.com/office/drawing/2014/main" id="{EE678CEB-66DE-4FA1-A3AB-B64275603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784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A:1</a:t>
            </a:r>
          </a:p>
        </p:txBody>
      </p:sp>
      <p:sp>
        <p:nvSpPr>
          <p:cNvPr id="25626" name="Text Box 25">
            <a:extLst>
              <a:ext uri="{FF2B5EF4-FFF2-40B4-BE49-F238E27FC236}">
                <a16:creationId xmlns:a16="http://schemas.microsoft.com/office/drawing/2014/main" id="{D9D80471-22D7-415C-89E9-394C28C94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622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5627" name="Text Box 26">
            <a:extLst>
              <a:ext uri="{FF2B5EF4-FFF2-40B4-BE49-F238E27FC236}">
                <a16:creationId xmlns:a16="http://schemas.microsoft.com/office/drawing/2014/main" id="{94C1E064-D26F-407D-83B6-E618B077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08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5628" name="Text Box 27">
            <a:extLst>
              <a:ext uri="{FF2B5EF4-FFF2-40B4-BE49-F238E27FC236}">
                <a16:creationId xmlns:a16="http://schemas.microsoft.com/office/drawing/2014/main" id="{CCB21D77-DD24-49C7-97D2-D9D55473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22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25629" name="Text Box 28">
            <a:extLst>
              <a:ext uri="{FF2B5EF4-FFF2-40B4-BE49-F238E27FC236}">
                <a16:creationId xmlns:a16="http://schemas.microsoft.com/office/drawing/2014/main" id="{3FBD8145-4AA3-4FAA-94C9-460454D3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384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5630" name="Text Box 29">
            <a:extLst>
              <a:ext uri="{FF2B5EF4-FFF2-40B4-BE49-F238E27FC236}">
                <a16:creationId xmlns:a16="http://schemas.microsoft.com/office/drawing/2014/main" id="{5BDD8CA4-EF26-4E0C-8639-06DACE24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367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After reading TID=1:</a:t>
            </a:r>
          </a:p>
        </p:txBody>
      </p:sp>
      <p:sp>
        <p:nvSpPr>
          <p:cNvPr id="25631" name="Text Box 30">
            <a:extLst>
              <a:ext uri="{FF2B5EF4-FFF2-40B4-BE49-F238E27FC236}">
                <a16:creationId xmlns:a16="http://schemas.microsoft.com/office/drawing/2014/main" id="{99CFD007-A134-4B25-A8EB-C2D3CD41E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3065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After reading TID=2:</a:t>
            </a:r>
          </a:p>
        </p:txBody>
      </p:sp>
      <p:sp>
        <p:nvSpPr>
          <p:cNvPr id="25632" name="Line 31">
            <a:extLst>
              <a:ext uri="{FF2B5EF4-FFF2-40B4-BE49-F238E27FC236}">
                <a16:creationId xmlns:a16="http://schemas.microsoft.com/office/drawing/2014/main" id="{D58C5D50-6A41-4E4C-B66E-2CCE366387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5013325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B110DE3E-647D-4897-8E24-DCB667B0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8BD605-75AE-49FF-8262-56EC622C3B0A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38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6628" name="Oval 3">
            <a:extLst>
              <a:ext uri="{FF2B5EF4-FFF2-40B4-BE49-F238E27FC236}">
                <a16:creationId xmlns:a16="http://schemas.microsoft.com/office/drawing/2014/main" id="{D19DBC93-0A1D-43D3-AB7C-CEF74D2C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79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89201E8B-72CB-4A9F-A875-01BA1317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17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F47583F2-F5B1-4ECC-8EB8-C3233236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55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31" name="Oval 6">
            <a:extLst>
              <a:ext uri="{FF2B5EF4-FFF2-40B4-BE49-F238E27FC236}">
                <a16:creationId xmlns:a16="http://schemas.microsoft.com/office/drawing/2014/main" id="{68B68183-28DD-4B5C-BFBF-836C3565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61AB9FCF-1584-4C75-8112-A40FCA683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422525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8869098A-F0C5-4149-864A-DBEF552A0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60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Oval 9">
            <a:extLst>
              <a:ext uri="{FF2B5EF4-FFF2-40B4-BE49-F238E27FC236}">
                <a16:creationId xmlns:a16="http://schemas.microsoft.com/office/drawing/2014/main" id="{BD1639A7-CDB5-4385-8282-9DEC1EAFC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94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35" name="Oval 10">
            <a:extLst>
              <a:ext uri="{FF2B5EF4-FFF2-40B4-BE49-F238E27FC236}">
                <a16:creationId xmlns:a16="http://schemas.microsoft.com/office/drawing/2014/main" id="{17FCA15F-65C9-4D0B-A480-C12F22B1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6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77B56D59-5FB6-45DF-9CD4-6A6EB0C6D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22525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64291146-1622-49A5-BB90-40AD7CAEB5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31845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64419356-2231-4D04-8BC8-D015329C6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09892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Text Box 14">
            <a:extLst>
              <a:ext uri="{FF2B5EF4-FFF2-40B4-BE49-F238E27FC236}">
                <a16:creationId xmlns:a16="http://schemas.microsoft.com/office/drawing/2014/main" id="{56E85F0F-CA63-456A-B403-6F158D7B4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41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26640" name="Text Box 15">
            <a:extLst>
              <a:ext uri="{FF2B5EF4-FFF2-40B4-BE49-F238E27FC236}">
                <a16:creationId xmlns:a16="http://schemas.microsoft.com/office/drawing/2014/main" id="{26ED7B91-E47E-4444-9192-5AB4517F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79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A:7</a:t>
            </a:r>
          </a:p>
        </p:txBody>
      </p:sp>
      <p:sp>
        <p:nvSpPr>
          <p:cNvPr id="26641" name="Text Box 16">
            <a:extLst>
              <a:ext uri="{FF2B5EF4-FFF2-40B4-BE49-F238E27FC236}">
                <a16:creationId xmlns:a16="http://schemas.microsoft.com/office/drawing/2014/main" id="{BE1DA4A6-C98E-4449-B6AE-98E3BFC6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17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B:5</a:t>
            </a:r>
          </a:p>
        </p:txBody>
      </p:sp>
      <p:sp>
        <p:nvSpPr>
          <p:cNvPr id="26642" name="Text Box 17">
            <a:extLst>
              <a:ext uri="{FF2B5EF4-FFF2-40B4-BE49-F238E27FC236}">
                <a16:creationId xmlns:a16="http://schemas.microsoft.com/office/drawing/2014/main" id="{E605EB81-5D97-485B-90DD-3445EA17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03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B:3</a:t>
            </a:r>
          </a:p>
        </p:txBody>
      </p:sp>
      <p:sp>
        <p:nvSpPr>
          <p:cNvPr id="26643" name="Text Box 18">
            <a:extLst>
              <a:ext uri="{FF2B5EF4-FFF2-40B4-BE49-F238E27FC236}">
                <a16:creationId xmlns:a16="http://schemas.microsoft.com/office/drawing/2014/main" id="{680945F6-D87C-4B7F-A046-4226D367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717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26644" name="Text Box 19">
            <a:extLst>
              <a:ext uri="{FF2B5EF4-FFF2-40B4-BE49-F238E27FC236}">
                <a16:creationId xmlns:a16="http://schemas.microsoft.com/office/drawing/2014/main" id="{D343AB7C-D4AD-427C-8A36-DD5B375E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479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6645" name="Oval 20">
            <a:extLst>
              <a:ext uri="{FF2B5EF4-FFF2-40B4-BE49-F238E27FC236}">
                <a16:creationId xmlns:a16="http://schemas.microsoft.com/office/drawing/2014/main" id="{55ACCEAA-9447-4526-8783-5036B2DA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306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46" name="Oval 21">
            <a:extLst>
              <a:ext uri="{FF2B5EF4-FFF2-40B4-BE49-F238E27FC236}">
                <a16:creationId xmlns:a16="http://schemas.microsoft.com/office/drawing/2014/main" id="{FD71F36E-B0AF-4EDE-B66C-EEE79503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60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47" name="Line 22">
            <a:extLst>
              <a:ext uri="{FF2B5EF4-FFF2-40B4-BE49-F238E27FC236}">
                <a16:creationId xmlns:a16="http://schemas.microsoft.com/office/drawing/2014/main" id="{8170B9F5-E80B-4FED-8EE2-88090ECF8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60725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3">
            <a:extLst>
              <a:ext uri="{FF2B5EF4-FFF2-40B4-BE49-F238E27FC236}">
                <a16:creationId xmlns:a16="http://schemas.microsoft.com/office/drawing/2014/main" id="{B6940F4F-885B-456E-A181-FCBCAABE4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251325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Text Box 24">
            <a:extLst>
              <a:ext uri="{FF2B5EF4-FFF2-40B4-BE49-F238E27FC236}">
                <a16:creationId xmlns:a16="http://schemas.microsoft.com/office/drawing/2014/main" id="{5351570B-3ABA-40C5-8116-3A06BE8E7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70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26650" name="Text Box 25">
            <a:extLst>
              <a:ext uri="{FF2B5EF4-FFF2-40B4-BE49-F238E27FC236}">
                <a16:creationId xmlns:a16="http://schemas.microsoft.com/office/drawing/2014/main" id="{16DA02B8-B046-4DE9-A9A2-49875D666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84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6651" name="Oval 26">
            <a:extLst>
              <a:ext uri="{FF2B5EF4-FFF2-40B4-BE49-F238E27FC236}">
                <a16:creationId xmlns:a16="http://schemas.microsoft.com/office/drawing/2014/main" id="{7A4BFE4D-AE23-4785-811A-A3AFE5AA4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08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52" name="Text Box 27">
            <a:extLst>
              <a:ext uri="{FF2B5EF4-FFF2-40B4-BE49-F238E27FC236}">
                <a16:creationId xmlns:a16="http://schemas.microsoft.com/office/drawing/2014/main" id="{FF92CF13-C02F-4294-A643-F5426DA5B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32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C:3</a:t>
            </a:r>
          </a:p>
        </p:txBody>
      </p:sp>
      <p:sp>
        <p:nvSpPr>
          <p:cNvPr id="26653" name="Oval 28">
            <a:extLst>
              <a:ext uri="{FF2B5EF4-FFF2-40B4-BE49-F238E27FC236}">
                <a16:creationId xmlns:a16="http://schemas.microsoft.com/office/drawing/2014/main" id="{686C05DF-0B80-4CEE-A504-A8CF6966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99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54" name="Text Box 29">
            <a:extLst>
              <a:ext uri="{FF2B5EF4-FFF2-40B4-BE49-F238E27FC236}">
                <a16:creationId xmlns:a16="http://schemas.microsoft.com/office/drawing/2014/main" id="{3019B9E3-B1CC-49EF-A519-35817B96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46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6655" name="Line 30">
            <a:extLst>
              <a:ext uri="{FF2B5EF4-FFF2-40B4-BE49-F238E27FC236}">
                <a16:creationId xmlns:a16="http://schemas.microsoft.com/office/drawing/2014/main" id="{5F200D2E-FF6E-4138-9A1E-2BABC367C4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0989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31">
            <a:extLst>
              <a:ext uri="{FF2B5EF4-FFF2-40B4-BE49-F238E27FC236}">
                <a16:creationId xmlns:a16="http://schemas.microsoft.com/office/drawing/2014/main" id="{632F6E38-A6FD-4AD3-886C-E43DB7F18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01332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Oval 32">
            <a:extLst>
              <a:ext uri="{FF2B5EF4-FFF2-40B4-BE49-F238E27FC236}">
                <a16:creationId xmlns:a16="http://schemas.microsoft.com/office/drawing/2014/main" id="{171E0B94-4D1E-4C91-BA2D-B7E34AC2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58" name="Text Box 33">
            <a:extLst>
              <a:ext uri="{FF2B5EF4-FFF2-40B4-BE49-F238E27FC236}">
                <a16:creationId xmlns:a16="http://schemas.microsoft.com/office/drawing/2014/main" id="{919578B3-317C-4CBB-AB39-1387CDD9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70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6659" name="Oval 34">
            <a:extLst>
              <a:ext uri="{FF2B5EF4-FFF2-40B4-BE49-F238E27FC236}">
                <a16:creationId xmlns:a16="http://schemas.microsoft.com/office/drawing/2014/main" id="{E6757239-7014-4CE6-AF5F-4304E001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84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60" name="Text Box 35">
            <a:extLst>
              <a:ext uri="{FF2B5EF4-FFF2-40B4-BE49-F238E27FC236}">
                <a16:creationId xmlns:a16="http://schemas.microsoft.com/office/drawing/2014/main" id="{43DBDA41-0A6C-4B12-91FF-AB891019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84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26661" name="Oval 36">
            <a:extLst>
              <a:ext uri="{FF2B5EF4-FFF2-40B4-BE49-F238E27FC236}">
                <a16:creationId xmlns:a16="http://schemas.microsoft.com/office/drawing/2014/main" id="{8E9C8296-D535-493A-BFD9-281366A2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784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62" name="Text Box 37">
            <a:extLst>
              <a:ext uri="{FF2B5EF4-FFF2-40B4-BE49-F238E27FC236}">
                <a16:creationId xmlns:a16="http://schemas.microsoft.com/office/drawing/2014/main" id="{04BF29C7-71F1-4444-BF76-12684C4F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632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26663" name="Line 38">
            <a:extLst>
              <a:ext uri="{FF2B5EF4-FFF2-40B4-BE49-F238E27FC236}">
                <a16:creationId xmlns:a16="http://schemas.microsoft.com/office/drawing/2014/main" id="{56A0C902-B766-4D90-8590-CA9173F6A1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7600" y="4098925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Line 39">
            <a:extLst>
              <a:ext uri="{FF2B5EF4-FFF2-40B4-BE49-F238E27FC236}">
                <a16:creationId xmlns:a16="http://schemas.microsoft.com/office/drawing/2014/main" id="{030DE4E5-CDE4-47B7-82E1-022A7EBE0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32607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Line 40">
            <a:extLst>
              <a:ext uri="{FF2B5EF4-FFF2-40B4-BE49-F238E27FC236}">
                <a16:creationId xmlns:a16="http://schemas.microsoft.com/office/drawing/2014/main" id="{2D057B6E-C1F0-49E0-AD39-959BBBE80E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4175125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66" name="Object 2">
            <a:extLst>
              <a:ext uri="{FF2B5EF4-FFF2-40B4-BE49-F238E27FC236}">
                <a16:creationId xmlns:a16="http://schemas.microsoft.com/office/drawing/2014/main" id="{D973D0FA-125B-44D6-96F1-7510D90BA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08125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26666" name="Object 2">
                        <a:extLst>
                          <a:ext uri="{FF2B5EF4-FFF2-40B4-BE49-F238E27FC236}">
                            <a16:creationId xmlns:a16="http://schemas.microsoft.com/office/drawing/2014/main" id="{D973D0FA-125B-44D6-96F1-7510D90BA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08125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Line 42">
            <a:extLst>
              <a:ext uri="{FF2B5EF4-FFF2-40B4-BE49-F238E27FC236}">
                <a16:creationId xmlns:a16="http://schemas.microsoft.com/office/drawing/2014/main" id="{AEE13FDE-FA4C-498D-A148-885870C43D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937125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3">
            <a:extLst>
              <a:ext uri="{FF2B5EF4-FFF2-40B4-BE49-F238E27FC236}">
                <a16:creationId xmlns:a16="http://schemas.microsoft.com/office/drawing/2014/main" id="{5F1CCFAA-A647-4592-B65C-7EC4396F5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191000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4">
            <a:extLst>
              <a:ext uri="{FF2B5EF4-FFF2-40B4-BE49-F238E27FC236}">
                <a16:creationId xmlns:a16="http://schemas.microsoft.com/office/drawing/2014/main" id="{62B2C92F-1537-47A3-A170-1EFB61033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91000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45">
            <a:extLst>
              <a:ext uri="{FF2B5EF4-FFF2-40B4-BE49-F238E27FC236}">
                <a16:creationId xmlns:a16="http://schemas.microsoft.com/office/drawing/2014/main" id="{FA58F0B5-8FA5-4BE8-B117-CCDF8C2A61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37125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46">
            <a:extLst>
              <a:ext uri="{FF2B5EF4-FFF2-40B4-BE49-F238E27FC236}">
                <a16:creationId xmlns:a16="http://schemas.microsoft.com/office/drawing/2014/main" id="{000FDD7A-25F2-4723-AF0B-A93D5E5DEE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91000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47">
            <a:extLst>
              <a:ext uri="{FF2B5EF4-FFF2-40B4-BE49-F238E27FC236}">
                <a16:creationId xmlns:a16="http://schemas.microsoft.com/office/drawing/2014/main" id="{A0DBA3F3-89DE-4E9F-BAED-194394273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886200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48">
            <a:extLst>
              <a:ext uri="{FF2B5EF4-FFF2-40B4-BE49-F238E27FC236}">
                <a16:creationId xmlns:a16="http://schemas.microsoft.com/office/drawing/2014/main" id="{DFA651BF-8D81-4847-B46B-D4EF0148A1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108325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Text Box 49">
            <a:extLst>
              <a:ext uri="{FF2B5EF4-FFF2-40B4-BE49-F238E27FC236}">
                <a16:creationId xmlns:a16="http://schemas.microsoft.com/office/drawing/2014/main" id="{854B6086-3280-4E45-8A4D-5D1D022C3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51525"/>
            <a:ext cx="381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Pointers are used to assist frequent itemset generation</a:t>
            </a:r>
          </a:p>
        </p:txBody>
      </p:sp>
      <p:sp>
        <p:nvSpPr>
          <p:cNvPr id="26675" name="Oval 50">
            <a:extLst>
              <a:ext uri="{FF2B5EF4-FFF2-40B4-BE49-F238E27FC236}">
                <a16:creationId xmlns:a16="http://schemas.microsoft.com/office/drawing/2014/main" id="{D053F66C-B30B-438A-BFFD-EF36FE06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708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76" name="Text Box 51">
            <a:extLst>
              <a:ext uri="{FF2B5EF4-FFF2-40B4-BE49-F238E27FC236}">
                <a16:creationId xmlns:a16="http://schemas.microsoft.com/office/drawing/2014/main" id="{193F7225-04B5-4F16-908C-ADC0F970E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13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D:1</a:t>
            </a:r>
          </a:p>
        </p:txBody>
      </p:sp>
      <p:sp>
        <p:nvSpPr>
          <p:cNvPr id="26677" name="Line 52">
            <a:extLst>
              <a:ext uri="{FF2B5EF4-FFF2-40B4-BE49-F238E27FC236}">
                <a16:creationId xmlns:a16="http://schemas.microsoft.com/office/drawing/2014/main" id="{299EEFAD-54DD-4D46-AFD3-AC3A0AED9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37125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8" name="Line 53">
            <a:extLst>
              <a:ext uri="{FF2B5EF4-FFF2-40B4-BE49-F238E27FC236}">
                <a16:creationId xmlns:a16="http://schemas.microsoft.com/office/drawing/2014/main" id="{FA1A5FDD-E58E-48A4-B799-717B8CBC5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9892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Oval 54">
            <a:extLst>
              <a:ext uri="{FF2B5EF4-FFF2-40B4-BE49-F238E27FC236}">
                <a16:creationId xmlns:a16="http://schemas.microsoft.com/office/drawing/2014/main" id="{B4C42FBF-3534-45DC-B33A-F07703D9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70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26680" name="Text Box 55">
            <a:extLst>
              <a:ext uri="{FF2B5EF4-FFF2-40B4-BE49-F238E27FC236}">
                <a16:creationId xmlns:a16="http://schemas.microsoft.com/office/drawing/2014/main" id="{85049D13-08A4-4F42-8939-99FB58FC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3943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E:1</a:t>
            </a:r>
          </a:p>
        </p:txBody>
      </p:sp>
      <p:sp>
        <p:nvSpPr>
          <p:cNvPr id="26681" name="Line 56">
            <a:extLst>
              <a:ext uri="{FF2B5EF4-FFF2-40B4-BE49-F238E27FC236}">
                <a16:creationId xmlns:a16="http://schemas.microsoft.com/office/drawing/2014/main" id="{E5762C9A-E337-4C55-BC4E-2B66423D9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65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2" name="Line 57">
            <a:extLst>
              <a:ext uri="{FF2B5EF4-FFF2-40B4-BE49-F238E27FC236}">
                <a16:creationId xmlns:a16="http://schemas.microsoft.com/office/drawing/2014/main" id="{DD0F0A42-79C7-41A4-A48B-329DCBE14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013325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3" name="Text Box 58">
            <a:extLst>
              <a:ext uri="{FF2B5EF4-FFF2-40B4-BE49-F238E27FC236}">
                <a16:creationId xmlns:a16="http://schemas.microsoft.com/office/drawing/2014/main" id="{90E02E9D-98A5-466F-A7BC-E6F451E01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584325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Transaction Database</a:t>
            </a:r>
          </a:p>
        </p:txBody>
      </p:sp>
      <p:graphicFrame>
        <p:nvGraphicFramePr>
          <p:cNvPr id="26684" name="Object 3">
            <a:extLst>
              <a:ext uri="{FF2B5EF4-FFF2-40B4-BE49-F238E27FC236}">
                <a16:creationId xmlns:a16="http://schemas.microsoft.com/office/drawing/2014/main" id="{10B8BE29-1E7D-4B9B-BEC6-9B83A13F8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860925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Worksheet" r:id="rId5" imgW="1953006" imgH="1781658" progId="Excel.Sheet.8">
                  <p:embed/>
                </p:oleObj>
              </mc:Choice>
              <mc:Fallback>
                <p:oleObj name="Worksheet" r:id="rId5" imgW="1953006" imgH="1781658" progId="Excel.Sheet.8">
                  <p:embed/>
                  <p:pic>
                    <p:nvPicPr>
                      <p:cNvPr id="26684" name="Object 3">
                        <a:extLst>
                          <a:ext uri="{FF2B5EF4-FFF2-40B4-BE49-F238E27FC236}">
                            <a16:creationId xmlns:a16="http://schemas.microsoft.com/office/drawing/2014/main" id="{10B8BE29-1E7D-4B9B-BEC6-9B83A13F8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60925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5" name="Line 60">
            <a:extLst>
              <a:ext uri="{FF2B5EF4-FFF2-40B4-BE49-F238E27FC236}">
                <a16:creationId xmlns:a16="http://schemas.microsoft.com/office/drawing/2014/main" id="{4788DC48-0382-4F0E-88DE-4D6122D312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184525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6" name="Line 61">
            <a:extLst>
              <a:ext uri="{FF2B5EF4-FFF2-40B4-BE49-F238E27FC236}">
                <a16:creationId xmlns:a16="http://schemas.microsoft.com/office/drawing/2014/main" id="{F5AAF387-CCD9-47D7-80E9-AE791065F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241925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7" name="Line 62">
            <a:extLst>
              <a:ext uri="{FF2B5EF4-FFF2-40B4-BE49-F238E27FC236}">
                <a16:creationId xmlns:a16="http://schemas.microsoft.com/office/drawing/2014/main" id="{68F1304E-93EB-4EC6-A994-69D2213CFA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371792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8" name="Line 63">
            <a:extLst>
              <a:ext uri="{FF2B5EF4-FFF2-40B4-BE49-F238E27FC236}">
                <a16:creationId xmlns:a16="http://schemas.microsoft.com/office/drawing/2014/main" id="{CC0F9C62-B841-4E43-ADA0-6462B9255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546725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9" name="Line 64">
            <a:extLst>
              <a:ext uri="{FF2B5EF4-FFF2-40B4-BE49-F238E27FC236}">
                <a16:creationId xmlns:a16="http://schemas.microsoft.com/office/drawing/2014/main" id="{00A3935F-3EA5-4C0A-BDC8-31480A32EA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4403725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0" name="Line 65">
            <a:extLst>
              <a:ext uri="{FF2B5EF4-FFF2-40B4-BE49-F238E27FC236}">
                <a16:creationId xmlns:a16="http://schemas.microsoft.com/office/drawing/2014/main" id="{DACBC35F-DBBC-4F2D-B520-985F7A0C32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22725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1" name="Line 66">
            <a:extLst>
              <a:ext uri="{FF2B5EF4-FFF2-40B4-BE49-F238E27FC236}">
                <a16:creationId xmlns:a16="http://schemas.microsoft.com/office/drawing/2014/main" id="{D27C888C-2EC9-44CF-83CC-6A58F80D95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937125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2" name="Line 67">
            <a:extLst>
              <a:ext uri="{FF2B5EF4-FFF2-40B4-BE49-F238E27FC236}">
                <a16:creationId xmlns:a16="http://schemas.microsoft.com/office/drawing/2014/main" id="{7335E0CE-88E2-402D-B581-B05DE686C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85152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Line 68">
            <a:extLst>
              <a:ext uri="{FF2B5EF4-FFF2-40B4-BE49-F238E27FC236}">
                <a16:creationId xmlns:a16="http://schemas.microsoft.com/office/drawing/2014/main" id="{1D280881-3314-4782-8187-94461A702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6156325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Line 69">
            <a:extLst>
              <a:ext uri="{FF2B5EF4-FFF2-40B4-BE49-F238E27FC236}">
                <a16:creationId xmlns:a16="http://schemas.microsoft.com/office/drawing/2014/main" id="{52E1EA6A-B4F0-447E-B4BF-5A72B94D7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927725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5" name="Line 70">
            <a:extLst>
              <a:ext uri="{FF2B5EF4-FFF2-40B4-BE49-F238E27FC236}">
                <a16:creationId xmlns:a16="http://schemas.microsoft.com/office/drawing/2014/main" id="{3430D262-579C-4B2C-BF77-C03B51AC1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6384925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6" name="Line 71">
            <a:extLst>
              <a:ext uri="{FF2B5EF4-FFF2-40B4-BE49-F238E27FC236}">
                <a16:creationId xmlns:a16="http://schemas.microsoft.com/office/drawing/2014/main" id="{8376A8D8-A7CB-49DC-B394-608C66BA4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699125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7" name="Text Box 72">
            <a:extLst>
              <a:ext uri="{FF2B5EF4-FFF2-40B4-BE49-F238E27FC236}">
                <a16:creationId xmlns:a16="http://schemas.microsoft.com/office/drawing/2014/main" id="{7ADF73A6-4BA3-43AA-BA3D-E6E1ADA9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79925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Header table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50E192D6-B16F-4C0B-A861-EE7FA4E1D2F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1613"/>
            <a:ext cx="8991600" cy="147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Another Example -- FP-Tree Construction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10337259-EC81-4FBF-8D59-21D29445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0B2E00-B0F9-4656-9A97-474585BDD959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39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624361F-89EE-40D0-998E-01E3D8CD9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Compact Representation of Frequent Itemsets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E5870264-980E-4A86-AE74-F9A5EE609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/>
              <a:t>Some itemsets are redundant because they have identical support as their supersets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lvl="4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6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/>
              <a:t>Number of frequent itemsets</a:t>
            </a:r>
          </a:p>
          <a:p>
            <a:pPr lvl="4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6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/>
              <a:t>Need a compact representation</a:t>
            </a: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3A354BE8-A146-463E-BAC9-BB538059D34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62200"/>
            <a:ext cx="8839200" cy="2684463"/>
          </a:xfrm>
          <a:noFill/>
        </p:spPr>
      </p:pic>
      <p:graphicFrame>
        <p:nvGraphicFramePr>
          <p:cNvPr id="29702" name="Object 2">
            <a:extLst>
              <a:ext uri="{FF2B5EF4-FFF2-40B4-BE49-F238E27FC236}">
                <a16:creationId xmlns:a16="http://schemas.microsoft.com/office/drawing/2014/main" id="{36C582B1-A99B-4691-A08D-80DEC97B85B4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451725" y="5178425"/>
          <a:ext cx="16922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29702" name="Object 2">
                        <a:extLst>
                          <a:ext uri="{FF2B5EF4-FFF2-40B4-BE49-F238E27FC236}">
                            <a16:creationId xmlns:a16="http://schemas.microsoft.com/office/drawing/2014/main" id="{36C582B1-A99B-4691-A08D-80DEC97B8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178425"/>
                        <a:ext cx="16922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EF0851B-DB05-46F2-868F-4423CDA7F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9695F1-EFD3-4B7D-8B95-EFA3D9D051C7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16B2156-6F7B-4B89-9467-A76C82214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/>
              <a:t>What Is Frequent Pattern Analysis?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BCAF3F1-B3C4-4441-AE52-285E9F66F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721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Frequent pattern</a:t>
            </a:r>
            <a:r>
              <a:rPr lang="en-US" altLang="en-US" dirty="0"/>
              <a:t>: a pattern (a set of items, subsequences, substructures, etc.) that occurs frequently in a data set 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dirty="0"/>
              <a:t>First proposed by Agrawal, </a:t>
            </a:r>
            <a:r>
              <a:rPr lang="en-US" altLang="en-US" dirty="0" err="1"/>
              <a:t>Imielinski</a:t>
            </a:r>
            <a:r>
              <a:rPr lang="en-US" altLang="en-US" dirty="0"/>
              <a:t>, and Swami [AIS93] in the context of </a:t>
            </a:r>
            <a:r>
              <a:rPr lang="en-US" altLang="en-US" dirty="0">
                <a:solidFill>
                  <a:schemeClr val="hlink"/>
                </a:solidFill>
              </a:rPr>
              <a:t>frequent </a:t>
            </a:r>
            <a:r>
              <a:rPr lang="en-US" altLang="en-US" dirty="0" err="1">
                <a:solidFill>
                  <a:schemeClr val="hlink"/>
                </a:solidFill>
              </a:rPr>
              <a:t>itemsets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association rule mining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Motivation: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What products were often purchased together?— Beer and diapers?!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What kinds of DNA are sensitive to this new drug?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Can we automatically classify Web documents?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dirty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dirty="0"/>
              <a:t>Basket data analysis, cross-marketing, catalog design, sale campaign analysis, Web log (click stream) analysis, and DNA sequence analysis.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A3173088-B4B6-4409-BDDC-429B860D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4C3461-1D8A-49AF-88E9-A7D78624198E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40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56A23D0-8914-4491-85A7-9A011EC136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0500" y="182562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Maximal Frequent Itemset</a:t>
            </a:r>
          </a:p>
        </p:txBody>
      </p:sp>
      <p:graphicFrame>
        <p:nvGraphicFramePr>
          <p:cNvPr id="30724" name="Object 2">
            <a:extLst>
              <a:ext uri="{FF2B5EF4-FFF2-40B4-BE49-F238E27FC236}">
                <a16:creationId xmlns:a16="http://schemas.microsoft.com/office/drawing/2014/main" id="{A6C817B2-86BD-4567-95A3-8299A3141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1920875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30724" name="Object 2">
                        <a:extLst>
                          <a:ext uri="{FF2B5EF4-FFF2-40B4-BE49-F238E27FC236}">
                            <a16:creationId xmlns:a16="http://schemas.microsoft.com/office/drawing/2014/main" id="{A6C817B2-86BD-4567-95A3-8299A3141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920875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>
            <a:extLst>
              <a:ext uri="{FF2B5EF4-FFF2-40B4-BE49-F238E27FC236}">
                <a16:creationId xmlns:a16="http://schemas.microsoft.com/office/drawing/2014/main" id="{16518CED-029E-4A80-A594-C77C0928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Border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0C9F39A7-DAA5-47F3-934A-D638F6886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27738"/>
            <a:ext cx="1111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Infrequent Itemsets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3100D1A6-580F-48B5-B734-4641EA3B4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54288"/>
            <a:ext cx="1112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Maximal Itemsets</a:t>
            </a:r>
          </a:p>
        </p:txBody>
      </p:sp>
      <p:sp>
        <p:nvSpPr>
          <p:cNvPr id="30728" name="Line 7">
            <a:extLst>
              <a:ext uri="{FF2B5EF4-FFF2-40B4-BE49-F238E27FC236}">
                <a16:creationId xmlns:a16="http://schemas.microsoft.com/office/drawing/2014/main" id="{86A3910D-7495-4CB7-989F-E15B56393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625" y="5024438"/>
            <a:ext cx="158750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ACFF4BAC-5C27-4E72-97A3-B4C995267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5125" y="29845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A7270E1A-9739-47F7-8E38-D8FB881A0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3875" y="4953000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B2B0D38A-F8A4-4D32-A318-3A196C507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3250" y="5956300"/>
            <a:ext cx="635000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8ED38B3C-51AD-4848-AEEE-8FF50DE10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14500" y="6386513"/>
            <a:ext cx="2697163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A590D566-EF7A-4D6A-80A7-98C76C9D36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30559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3">
            <a:extLst>
              <a:ext uri="{FF2B5EF4-FFF2-40B4-BE49-F238E27FC236}">
                <a16:creationId xmlns:a16="http://schemas.microsoft.com/office/drawing/2014/main" id="{19E6724A-EEAA-49D2-9D86-0F7E6A593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5750" y="4953000"/>
            <a:ext cx="555625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341AE631-7EF7-4A50-8B8A-BDB3536E2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1065978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/>
              <a:t>An itemset is </a:t>
            </a:r>
            <a:r>
              <a:rPr lang="en-US" altLang="en-US" sz="2800" b="1" dirty="0">
                <a:solidFill>
                  <a:srgbClr val="FF0000"/>
                </a:solidFill>
              </a:rPr>
              <a:t>maximal</a:t>
            </a:r>
            <a:r>
              <a:rPr lang="en-US" altLang="en-US" sz="2800" b="1" dirty="0"/>
              <a:t> frequent if none of its immediate supersets is frequent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AD448009-0C57-4AA1-BF99-F914ECA8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C4B653-D784-4E5C-AD44-A83E6E38CD37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41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1747" name="Rectangle 1026">
            <a:extLst>
              <a:ext uri="{FF2B5EF4-FFF2-40B4-BE49-F238E27FC236}">
                <a16:creationId xmlns:a16="http://schemas.microsoft.com/office/drawing/2014/main" id="{9209AC63-6942-4216-AA7F-1E01B24537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Closed Itemset</a:t>
            </a:r>
          </a:p>
        </p:txBody>
      </p:sp>
      <p:sp>
        <p:nvSpPr>
          <p:cNvPr id="31748" name="Rectangle 1027">
            <a:extLst>
              <a:ext uri="{FF2B5EF4-FFF2-40B4-BE49-F238E27FC236}">
                <a16:creationId xmlns:a16="http://schemas.microsoft.com/office/drawing/2014/main" id="{EF718330-F2CC-45F3-9287-13F243AADB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14462"/>
            <a:ext cx="8458200" cy="453072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An itemset is </a:t>
            </a:r>
            <a:r>
              <a:rPr lang="en-US" altLang="en-US" sz="2800" b="1" dirty="0">
                <a:solidFill>
                  <a:srgbClr val="FF0000"/>
                </a:solidFill>
              </a:rPr>
              <a:t>closed</a:t>
            </a:r>
            <a:r>
              <a:rPr lang="en-US" altLang="en-US" sz="2800" b="1" dirty="0"/>
              <a:t> if none of its immediate supersets has the same support as the itemset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/>
          </a:p>
        </p:txBody>
      </p:sp>
      <p:graphicFrame>
        <p:nvGraphicFramePr>
          <p:cNvPr id="31749" name="Object 2">
            <a:extLst>
              <a:ext uri="{FF2B5EF4-FFF2-40B4-BE49-F238E27FC236}">
                <a16:creationId xmlns:a16="http://schemas.microsoft.com/office/drawing/2014/main" id="{5273435C-3A10-4AC8-B6B1-FCE43EF33E2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85911803"/>
              </p:ext>
            </p:extLst>
          </p:nvPr>
        </p:nvGraphicFramePr>
        <p:xfrm>
          <a:off x="544512" y="2998788"/>
          <a:ext cx="2011363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31749" name="Object 2">
                        <a:extLst>
                          <a:ext uri="{FF2B5EF4-FFF2-40B4-BE49-F238E27FC236}">
                            <a16:creationId xmlns:a16="http://schemas.microsoft.com/office/drawing/2014/main" id="{5273435C-3A10-4AC8-B6B1-FCE43EF33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" y="2998788"/>
                        <a:ext cx="2011363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>
            <a:extLst>
              <a:ext uri="{FF2B5EF4-FFF2-40B4-BE49-F238E27FC236}">
                <a16:creationId xmlns:a16="http://schemas.microsoft.com/office/drawing/2014/main" id="{FFECC9CA-D995-485F-865E-B08A3493C1C1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59589085"/>
              </p:ext>
            </p:extLst>
          </p:nvPr>
        </p:nvGraphicFramePr>
        <p:xfrm>
          <a:off x="3211512" y="2590800"/>
          <a:ext cx="2236788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2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31750" name="Object 3">
                        <a:extLst>
                          <a:ext uri="{FF2B5EF4-FFF2-40B4-BE49-F238E27FC236}">
                            <a16:creationId xmlns:a16="http://schemas.microsoft.com/office/drawing/2014/main" id="{FFECC9CA-D995-485F-865E-B08A3493C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2" y="2590800"/>
                        <a:ext cx="2236788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4">
            <a:extLst>
              <a:ext uri="{FF2B5EF4-FFF2-40B4-BE49-F238E27FC236}">
                <a16:creationId xmlns:a16="http://schemas.microsoft.com/office/drawing/2014/main" id="{C9DD1532-B62B-48F8-8061-8DBDC41F22FE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298753"/>
              </p:ext>
            </p:extLst>
          </p:nvPr>
        </p:nvGraphicFramePr>
        <p:xfrm>
          <a:off x="6411912" y="2971800"/>
          <a:ext cx="20843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3" name="Worksheet" r:id="rId7" imgW="2153107" imgH="1781556" progId="Excel.Sheet.8">
                  <p:embed/>
                </p:oleObj>
              </mc:Choice>
              <mc:Fallback>
                <p:oleObj name="Worksheet" r:id="rId7" imgW="2153107" imgH="1781556" progId="Excel.Sheet.8">
                  <p:embed/>
                  <p:pic>
                    <p:nvPicPr>
                      <p:cNvPr id="31751" name="Object 4">
                        <a:extLst>
                          <a:ext uri="{FF2B5EF4-FFF2-40B4-BE49-F238E27FC236}">
                            <a16:creationId xmlns:a16="http://schemas.microsoft.com/office/drawing/2014/main" id="{C9DD1532-B62B-48F8-8061-8DBDC41F2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2" y="2971800"/>
                        <a:ext cx="20843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FC194F3D-FBE0-49E2-A787-82BE9259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AEFB52-3412-4669-9072-829CA67F326F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42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9E4884A-A49F-44AB-AD6C-1B5CFD6911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Maximal vs. Closed 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graphicFrame>
        <p:nvGraphicFramePr>
          <p:cNvPr id="32772" name="Object 2">
            <a:extLst>
              <a:ext uri="{FF2B5EF4-FFF2-40B4-BE49-F238E27FC236}">
                <a16:creationId xmlns:a16="http://schemas.microsoft.com/office/drawing/2014/main" id="{1A5A7A60-2330-4BE0-ADF1-6504A100F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164465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32772" name="Object 2">
                        <a:extLst>
                          <a:ext uri="{FF2B5EF4-FFF2-40B4-BE49-F238E27FC236}">
                            <a16:creationId xmlns:a16="http://schemas.microsoft.com/office/drawing/2014/main" id="{1A5A7A60-2330-4BE0-ADF1-6504A100F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64465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8" name="Object 3">
            <a:extLst>
              <a:ext uri="{FF2B5EF4-FFF2-40B4-BE49-F238E27FC236}">
                <a16:creationId xmlns:a16="http://schemas.microsoft.com/office/drawing/2014/main" id="{D146D13B-D481-40FC-A1B7-4BC82FB24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156845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1260548" name="Object 3">
                        <a:extLst>
                          <a:ext uri="{FF2B5EF4-FFF2-40B4-BE49-F238E27FC236}">
                            <a16:creationId xmlns:a16="http://schemas.microsoft.com/office/drawing/2014/main" id="{D146D13B-D481-40FC-A1B7-4BC82FB24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56845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549" name="Text Box 5">
            <a:extLst>
              <a:ext uri="{FF2B5EF4-FFF2-40B4-BE49-F238E27FC236}">
                <a16:creationId xmlns:a16="http://schemas.microsoft.com/office/drawing/2014/main" id="{727903F4-2AAC-4694-8CB1-C9668A93D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1371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Transaction Ids</a:t>
            </a:r>
          </a:p>
        </p:txBody>
      </p:sp>
      <p:sp>
        <p:nvSpPr>
          <p:cNvPr id="1260550" name="Line 6">
            <a:extLst>
              <a:ext uri="{FF2B5EF4-FFF2-40B4-BE49-F238E27FC236}">
                <a16:creationId xmlns:a16="http://schemas.microsoft.com/office/drawing/2014/main" id="{19BD7F10-112D-45DC-BE1F-AB121290C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1676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1" name="Line 7">
            <a:extLst>
              <a:ext uri="{FF2B5EF4-FFF2-40B4-BE49-F238E27FC236}">
                <a16:creationId xmlns:a16="http://schemas.microsoft.com/office/drawing/2014/main" id="{56379C28-6EAF-4197-B973-3929DD3E1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1925" y="1752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2" name="Text Box 8">
            <a:extLst>
              <a:ext uri="{FF2B5EF4-FFF2-40B4-BE49-F238E27FC236}">
                <a16:creationId xmlns:a16="http://schemas.microsoft.com/office/drawing/2014/main" id="{82CCA706-9989-43FA-A4ED-995D8308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6096000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Not supported by any transactions</a:t>
            </a:r>
          </a:p>
        </p:txBody>
      </p:sp>
      <p:sp>
        <p:nvSpPr>
          <p:cNvPr id="1260553" name="Line 9">
            <a:extLst>
              <a:ext uri="{FF2B5EF4-FFF2-40B4-BE49-F238E27FC236}">
                <a16:creationId xmlns:a16="http://schemas.microsoft.com/office/drawing/2014/main" id="{39E9BFCF-D629-4701-9D9C-3D5BE4028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6400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4" name="Line 10">
            <a:extLst>
              <a:ext uri="{FF2B5EF4-FFF2-40B4-BE49-F238E27FC236}">
                <a16:creationId xmlns:a16="http://schemas.microsoft.com/office/drawing/2014/main" id="{4C544D75-D67C-4CC5-976A-03C4470C0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5867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2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2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2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2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2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2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9" grpId="0"/>
      <p:bldP spid="12605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FDF3DA39-AB9D-4961-9750-2F74D06E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D86A652-5634-45F4-B0C1-21A32EEB4D6A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43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C2B5F568-DD34-44B0-AE88-059EC8B6E1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Maximal vs. Closed Frequent </a:t>
            </a:r>
            <a:r>
              <a:rPr lang="en-US" dirty="0" err="1"/>
              <a:t>Itemsets</a:t>
            </a:r>
            <a:endParaRPr lang="en-US" dirty="0"/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B9682367-A5EB-4D1E-BEA4-F461C01E8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6002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id="{B9682367-A5EB-4D1E-BEA4-F461C01E8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4">
            <a:extLst>
              <a:ext uri="{FF2B5EF4-FFF2-40B4-BE49-F238E27FC236}">
                <a16:creationId xmlns:a16="http://schemas.microsoft.com/office/drawing/2014/main" id="{3136C7C6-B79C-4532-B756-8399B3B91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Minimum support = 2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76B3267A-1270-455C-B974-3B6C2EA83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638800"/>
            <a:ext cx="152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 sz="1400" b="1"/>
              <a:t># Maximal = 4</a:t>
            </a:r>
          </a:p>
        </p:txBody>
      </p:sp>
      <p:sp>
        <p:nvSpPr>
          <p:cNvPr id="33799" name="Text Box 6">
            <a:extLst>
              <a:ext uri="{FF2B5EF4-FFF2-40B4-BE49-F238E27FC236}">
                <a16:creationId xmlns:a16="http://schemas.microsoft.com/office/drawing/2014/main" id="{57B2C20D-D6F1-4F81-87E0-24BE0618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Closed and maximal</a:t>
            </a:r>
          </a:p>
        </p:txBody>
      </p:sp>
      <p:sp>
        <p:nvSpPr>
          <p:cNvPr id="33800" name="Line 7">
            <a:extLst>
              <a:ext uri="{FF2B5EF4-FFF2-40B4-BE49-F238E27FC236}">
                <a16:creationId xmlns:a16="http://schemas.microsoft.com/office/drawing/2014/main" id="{03FA7D69-2C04-4DA1-B50C-CDC4DE0CA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7432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8">
            <a:extLst>
              <a:ext uri="{FF2B5EF4-FFF2-40B4-BE49-F238E27FC236}">
                <a16:creationId xmlns:a16="http://schemas.microsoft.com/office/drawing/2014/main" id="{D54C399D-8168-4E75-BEF4-EE60B5E04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743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9">
            <a:extLst>
              <a:ext uri="{FF2B5EF4-FFF2-40B4-BE49-F238E27FC236}">
                <a16:creationId xmlns:a16="http://schemas.microsoft.com/office/drawing/2014/main" id="{1717EC9F-7C0E-4711-90B6-CD1296850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050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0">
            <a:extLst>
              <a:ext uri="{FF2B5EF4-FFF2-40B4-BE49-F238E27FC236}">
                <a16:creationId xmlns:a16="http://schemas.microsoft.com/office/drawing/2014/main" id="{8407272C-5E2F-4258-9ED3-33C27EA9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Closed but not maximal</a:t>
            </a:r>
          </a:p>
        </p:txBody>
      </p:sp>
      <p:sp>
        <p:nvSpPr>
          <p:cNvPr id="33804" name="Line 11">
            <a:extLst>
              <a:ext uri="{FF2B5EF4-FFF2-40B4-BE49-F238E27FC236}">
                <a16:creationId xmlns:a16="http://schemas.microsoft.com/office/drawing/2014/main" id="{ACD89746-C763-43A3-A2DC-A2F6211B3C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7526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2">
            <a:extLst>
              <a:ext uri="{FF2B5EF4-FFF2-40B4-BE49-F238E27FC236}">
                <a16:creationId xmlns:a16="http://schemas.microsoft.com/office/drawing/2014/main" id="{300C76E4-A0E7-44A3-BD10-3CDD9DFFC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8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6E858CEF-19CD-40D5-B286-7C605546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60439B-05E9-4FA4-9802-CFE24F655752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44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69AB5B9-E0E5-4D8D-B60A-1042B9A87B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Maximal vs. Closed 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A42752C6-A9E7-4430-84A1-719F78FF30F5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18464113"/>
              </p:ext>
            </p:extLst>
          </p:nvPr>
        </p:nvGraphicFramePr>
        <p:xfrm>
          <a:off x="955675" y="1360577"/>
          <a:ext cx="6318250" cy="520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34820" name="Object 2">
                        <a:extLst>
                          <a:ext uri="{FF2B5EF4-FFF2-40B4-BE49-F238E27FC236}">
                            <a16:creationId xmlns:a16="http://schemas.microsoft.com/office/drawing/2014/main" id="{A42752C6-A9E7-4430-84A1-719F78FF3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360577"/>
                        <a:ext cx="6318250" cy="520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DFE63B49-13F4-40C8-9E57-26C5698EE1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8E4C4F-F988-4821-978C-07E0E6073181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6C234DB-BB83-48D2-BBD9-07D5678A1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Ref: Basic Concepts of Frequent Pattern Mining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6468CA3-94D6-4100-AD72-183B87F08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 Rules</a:t>
            </a: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R. Agrawal, T. Imielinski, and A. Swami.  Mining association rules between sets of items in large databases.  SIGMOD'93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Max-pattern</a:t>
            </a: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R. J. Bayardo. Efficiently mining long patterns from databases. SIGMOD'98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Closed-pattern</a:t>
            </a: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N. Pasquier, Y. Bastide, R. Taouil, and L. Lakhal. Discovering frequent closed itemsets for association rules. ICDT'99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Sequential pattern</a:t>
            </a: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R. Agrawal and R. Srikant. Mining sequential patterns. ICDE'95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DE2FCB01-C793-4B54-A8EB-73C9AE383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5EB878-5BB6-4154-A756-9B95CF784362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C71666C-8FB8-4828-A8A2-27ECBCB8D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Ref: Apriori and Its Improvements</a:t>
            </a:r>
            <a:endParaRPr lang="en-US" altLang="en-US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E508BE9-80C7-46C2-9C83-95B32E59B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Agrawal and R. Srikant. Fast algorithms for mining association rules. VLDB'94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Mannila, H. Toivonen, and A. I. Verkamo. Efficient algorithms for discovering association rules. KDD'94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Savasere, E. Omiecinski, and S. Navathe. An efficient algorithm for mining association rules in large databases. VLDB'95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S. Park, M. S. Chen, and P. S. Yu. An effective hash-based algorithm for mining association rules.  SIGMOD'95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Toivonen.  Sampling large databases for association rules.  VLDB'96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Brin, R. Motwani, J. D. Ullman, and S. Tsur. Dynamic itemset counting and implication rules for market basket analysis. SIGMOD'97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Sarawagi, S. Thomas, and R. Agrawal.  Integrating association rule mining with relational database systems: Alternatives and implications.  SIGMOD'98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64757056-0C7C-4065-981F-AACB93FAD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44316DE-CD8A-4D7B-B0B1-8F1AE2E7621E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086574E-837B-4F97-A32F-978187724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Ref: Depth-First, Projection-Based FP Mining</a:t>
            </a:r>
            <a:endParaRPr lang="en-US" altLang="en-US" sz="3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8AC9351B-D3B9-4A2E-A7A8-79183DC94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Agarwal, C. Aggarwal, and V. V. V. Prasad. A tree projection algorithm for generation of frequent itemsets. J. Parallel and Distributed Computing, 2002.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Grahne and J. Zhu, Efficiently Using Prefix-Trees in Mining Frequent Itemsets, Proc. FIMI'03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Goethals and M. Zaki. An introduction to workshop on frequent itemset mining implementations. </a:t>
            </a:r>
            <a:r>
              <a:rPr lang="en-US" altLang="en-US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Proc. ICDM’03 Int. Workshop on Frequent Itemset Mining Implementations (FIMI’03), </a:t>
            </a: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Melbourne, FL, Nov. 2003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Han, J. Pei, and Y. Yin. Mining frequent patterns without candidate generation</a:t>
            </a:r>
            <a:r>
              <a:rPr lang="en-US" altLang="en-US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SIGMOD’ 00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Liu, Y. Pan, K. Wang, and J. Han.  Mining Frequent Item Sets by Opportunistic Projection.  KDD'02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Han, J. Wang, Y. Lu, and P. Tzvetkov. Mining Top-K Frequent Closed Patterns without Minimum Support.  ICDM'02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Wang, J. Han, and J. Pei.  CLOSET+: Searching for the Best Strategies for Mining Frequent Closed Itemsets.  KDD'03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2E21CEF4-2B7B-478D-BE7B-BFC37EA33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8A9181-9CDA-4DBE-9408-DA53EC5A85C1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BDBBB29-070C-4888-8B67-099FD86E0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Ref: Vertical Format and Row Enumeration Methods</a:t>
            </a:r>
            <a:endParaRPr lang="en-US" altLang="en-US" sz="3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6FD347C-1C1D-4430-BD77-3DB223D3F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J. Zaki, S. Parthasarathy, M. Ogihara, and W. Li. Parallel algorithm for discovery of association rules. DAMI:97.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J. Zaki and C. J. Hsiao. CHARM: An Efficient Algorithm for Closed Itemset Mining, SDM'02.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Bucila, J. Gehrke, D. Kifer, and W. White. DualMiner: A Dual-Pruning Algorithm for Itemsets with Constraints. KDD’02.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Pan, G. Cong, A. K. H. Tung, J. Yang, and M. Zaki , CARPENTER: Finding Closed Patterns in Long Biological Datasets. KDD'03.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Liu, J. Han, D. Xin, and Z. Shao, Mining Interesting Patterns from Very High Dimensional Data: A Top-Down Row Enumeration Approach, SDM'06.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B2C9E024-BC10-4A3A-A13D-CC7C4C2A6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125E62-18CB-4343-B7E7-A09DB76C1C79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A421CBF-9B53-4F0D-9C45-8EAC72C3F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Ref: Mining Correlations and Interesting Rules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D6611E8-ED72-4CF1-856D-636BE9EFE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Brin, R. Motwani, and C. Silverstein.   Beyond market basket: Generalizing association rules to correlations.  SIGMOD'97.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Klemettinen, H. Mannila, P. Ronkainen, H. Toivonen, and A. I. Verkamo.   Finding interesting rules from large sets of discovered association rules.  CIKM'94.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J. Hilderman and H. J. Hamilton. </a:t>
            </a:r>
            <a:r>
              <a:rPr lang="en-US" altLang="en-US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Discovery and Measures of Interest</a:t>
            </a: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Kluwer Academic, 2001.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Silverstein, S. Brin, R. Motwani, and J. Ullman.  Scalable techniques for mining causal structures.   VLDB'98.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P.-N. Tan, V. Kumar, and J. Srivastava.   Selecting the Right Interestingness Measure for Association Patterns.  KDD'02.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Omiecinski.   Alternative Interest Measures for Mining Associations.  TKDE’03.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 Wu, Y. Chen, and J. Han, “Re-Examination of Interestingness Measures in Pattern Mining: A Unified Framework", Data Mining and Knowledge Discovery, 21(3):371-397, 2010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92370E08-3B02-46BC-96EA-233945E79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55E2D9-30D2-49E6-94B6-63BAFC72267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73D6FD4-D634-46D8-ADF8-256CF569A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83356"/>
            <a:ext cx="9239250" cy="13525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Why Is Frequent Pattern Mining Important?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915069A-1ACE-4A1A-A9E6-C594CA6C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303044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Frequent pattern: An intrinsic and important property of datasets </a:t>
            </a:r>
          </a:p>
          <a:p>
            <a:pPr eaLnBrk="1" hangingPunct="1"/>
            <a:r>
              <a:rPr lang="en-US" altLang="en-US" sz="2800" dirty="0"/>
              <a:t>Foundation for many essential data mining tasks</a:t>
            </a:r>
          </a:p>
          <a:p>
            <a:pPr lvl="1" eaLnBrk="1" hangingPunct="1"/>
            <a:r>
              <a:rPr lang="en-US" altLang="en-US" sz="2400" dirty="0"/>
              <a:t>Association, correlation, and causality analysis</a:t>
            </a:r>
          </a:p>
          <a:p>
            <a:pPr lvl="1" eaLnBrk="1" hangingPunct="1"/>
            <a:r>
              <a:rPr lang="en-US" altLang="en-US" sz="2400" dirty="0"/>
              <a:t>Sequential, structural (e.g., sub-graph) patterns</a:t>
            </a:r>
          </a:p>
          <a:p>
            <a:pPr lvl="1" eaLnBrk="1" hangingPunct="1"/>
            <a:r>
              <a:rPr lang="en-US" altLang="en-US" sz="2400" dirty="0"/>
              <a:t>Pattern analysis in spatiotemporal, multimedia, time-series, and stream data </a:t>
            </a:r>
          </a:p>
          <a:p>
            <a:pPr lvl="1" eaLnBrk="1" hangingPunct="1"/>
            <a:r>
              <a:rPr lang="en-US" altLang="en-US" sz="2400" dirty="0"/>
              <a:t>Classification: discriminative, frequent pattern analysis</a:t>
            </a:r>
          </a:p>
          <a:p>
            <a:pPr lvl="1" eaLnBrk="1" hangingPunct="1"/>
            <a:r>
              <a:rPr lang="en-US" altLang="en-US" sz="2400" dirty="0"/>
              <a:t>Cluster analysis: frequent pattern-based clustering</a:t>
            </a:r>
          </a:p>
          <a:p>
            <a:pPr lvl="1" eaLnBrk="1" hangingPunct="1"/>
            <a:r>
              <a:rPr lang="en-US" altLang="en-US" sz="2400" dirty="0"/>
              <a:t>Data warehousing: iceberg cube and cube-gradient </a:t>
            </a:r>
          </a:p>
          <a:p>
            <a:pPr lvl="1" eaLnBrk="1" hangingPunct="1"/>
            <a:r>
              <a:rPr lang="en-US" altLang="en-US" sz="2400" dirty="0"/>
              <a:t>Semantic data compression: fascicles</a:t>
            </a:r>
          </a:p>
          <a:p>
            <a:pPr lvl="1" eaLnBrk="1" hangingPunct="1"/>
            <a:r>
              <a:rPr lang="en-US" altLang="en-US" sz="2400" dirty="0"/>
              <a:t>Broad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A76F53DA-C8A3-44A9-AAEB-0C624D8D6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91CA24D-2D1A-46A1-9C77-645875EDC45D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4CD53D1-8418-4C69-B722-B61835D02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79412"/>
            <a:ext cx="8534400" cy="876300"/>
          </a:xfrm>
        </p:spPr>
        <p:txBody>
          <a:bodyPr/>
          <a:lstStyle/>
          <a:p>
            <a:pPr eaLnBrk="1" hangingPunct="1"/>
            <a:r>
              <a:rPr lang="en-US" altLang="en-US" dirty="0"/>
              <a:t>Frequent Patterns/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43DF06E-8C45-49BF-B916-13763B85A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hlink"/>
                </a:solidFill>
              </a:rPr>
              <a:t>itemset</a:t>
            </a:r>
            <a:r>
              <a:rPr lang="en-US" altLang="en-US" sz="2800" dirty="0"/>
              <a:t>: A set of one or more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Example: {Milk, Bread, Diaper}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hlink"/>
                </a:solidFill>
              </a:rPr>
              <a:t>k-itemset</a:t>
            </a:r>
            <a:r>
              <a:rPr lang="en-US" altLang="en-US" sz="2800" dirty="0"/>
              <a:t> X = {x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An itemset that contains k items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99B9640B-3BAE-49D2-8AAE-D3D87C96BD4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48100"/>
            <a:ext cx="3886200" cy="2630488"/>
            <a:chOff x="192" y="2400"/>
            <a:chExt cx="2448" cy="1657"/>
          </a:xfrm>
        </p:grpSpPr>
        <p:sp>
          <p:nvSpPr>
            <p:cNvPr id="18461" name="Oval 6">
              <a:extLst>
                <a:ext uri="{FF2B5EF4-FFF2-40B4-BE49-F238E27FC236}">
                  <a16:creationId xmlns:a16="http://schemas.microsoft.com/office/drawing/2014/main" id="{20A97A41-0CC5-470B-8FEE-FEBAE8A9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2" name="Oval 7">
              <a:extLst>
                <a:ext uri="{FF2B5EF4-FFF2-40B4-BE49-F238E27FC236}">
                  <a16:creationId xmlns:a16="http://schemas.microsoft.com/office/drawing/2014/main" id="{4A756F78-08C4-434E-93E3-AF2FB1441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3" name="Line 8">
              <a:extLst>
                <a:ext uri="{FF2B5EF4-FFF2-40B4-BE49-F238E27FC236}">
                  <a16:creationId xmlns:a16="http://schemas.microsoft.com/office/drawing/2014/main" id="{A089CD71-5905-44C8-9CD8-C2136C603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9">
              <a:extLst>
                <a:ext uri="{FF2B5EF4-FFF2-40B4-BE49-F238E27FC236}">
                  <a16:creationId xmlns:a16="http://schemas.microsoft.com/office/drawing/2014/main" id="{08BC8AC2-8F87-43F5-BE6F-3E7D2ECE7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10">
              <a:extLst>
                <a:ext uri="{FF2B5EF4-FFF2-40B4-BE49-F238E27FC236}">
                  <a16:creationId xmlns:a16="http://schemas.microsoft.com/office/drawing/2014/main" id="{09AB0C54-7613-4169-A94D-903758483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Text Box 11">
              <a:extLst>
                <a:ext uri="{FF2B5EF4-FFF2-40B4-BE49-F238E27FC236}">
                  <a16:creationId xmlns:a16="http://schemas.microsoft.com/office/drawing/2014/main" id="{EA14A7F8-7E6E-48EB-98EB-EC05A61A0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12">
              <a:extLst>
                <a:ext uri="{FF2B5EF4-FFF2-40B4-BE49-F238E27FC236}">
                  <a16:creationId xmlns:a16="http://schemas.microsoft.com/office/drawing/2014/main" id="{122F6819-E317-45D1-81EE-F21182354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buys both</a:t>
              </a:r>
              <a:endParaRPr lang="en-US" altLang="en-US" sz="1800" b="1" u="sng">
                <a:solidFill>
                  <a:srgbClr val="5FA1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8" name="Text Box 13">
              <a:extLst>
                <a:ext uri="{FF2B5EF4-FFF2-40B4-BE49-F238E27FC236}">
                  <a16:creationId xmlns:a16="http://schemas.microsoft.com/office/drawing/2014/main" id="{72313A0E-F853-418E-A1DD-02FDC16F4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buys beer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14">
              <a:extLst>
                <a:ext uri="{FF2B5EF4-FFF2-40B4-BE49-F238E27FC236}">
                  <a16:creationId xmlns:a16="http://schemas.microsoft.com/office/drawing/2014/main" id="{1F6F73BC-FB27-4B04-A2B8-D0DB3CA4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00130F78-2A44-4037-9160-91A809EDF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13475"/>
              </p:ext>
            </p:extLst>
          </p:nvPr>
        </p:nvGraphicFramePr>
        <p:xfrm>
          <a:off x="33338" y="1402556"/>
          <a:ext cx="4157662" cy="249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7173" name="Object 2">
                        <a:extLst>
                          <a:ext uri="{FF2B5EF4-FFF2-40B4-BE49-F238E27FC236}">
                            <a16:creationId xmlns:a16="http://schemas.microsoft.com/office/drawing/2014/main" id="{4D062E43-81C5-4ECE-856D-8B3F6EC1A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8" y="1402556"/>
                        <a:ext cx="4157662" cy="249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5CD6253D-8483-457B-99D9-D974D1F4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23A695-94B0-4004-BF99-F72131C64C08}" type="slidenum">
              <a:rPr lang="en-US" altLang="en-US" sz="1000">
                <a:latin typeface="Verdana" panose="020B0604030504040204" pitchFamily="34" charset="0"/>
              </a:rPr>
              <a:pPr eaLnBrk="1" hangingPunct="1"/>
              <a:t>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8EC6F69-59CC-4097-ADCB-C9B1B9D6D4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Definition: Frequent Itemset</a:t>
            </a:r>
          </a:p>
        </p:txBody>
      </p:sp>
      <p:sp>
        <p:nvSpPr>
          <p:cNvPr id="1231875" name="Rectangle 3">
            <a:extLst>
              <a:ext uri="{FF2B5EF4-FFF2-40B4-BE49-F238E27FC236}">
                <a16:creationId xmlns:a16="http://schemas.microsoft.com/office/drawing/2014/main" id="{79423A9E-9722-4E77-9F1C-A6D2C6CF085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46186"/>
            <a:ext cx="5486400" cy="5611813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Absolute support or support count (</a:t>
            </a:r>
            <a:r>
              <a:rPr lang="en-US" altLang="en-US" sz="2800" dirty="0">
                <a:sym typeface="Symbol" panose="05050102010706020507" pitchFamily="18" charset="2"/>
              </a:rPr>
              <a:t>)</a:t>
            </a:r>
          </a:p>
          <a:p>
            <a:pPr lvl="1" eaLnBrk="1" hangingPunct="1"/>
            <a:r>
              <a:rPr lang="en-US" altLang="en-US" sz="2400" dirty="0"/>
              <a:t>Frequency of occurrence of an itemset</a:t>
            </a:r>
          </a:p>
          <a:p>
            <a:pPr lvl="1" eaLnBrk="1" hangingPunct="1"/>
            <a:r>
              <a:rPr lang="en-US" altLang="en-US" sz="2400" dirty="0"/>
              <a:t>E.g. </a:t>
            </a:r>
            <a:r>
              <a:rPr lang="en-US" altLang="en-US" sz="2400" dirty="0">
                <a:sym typeface="Symbol" panose="05050102010706020507" pitchFamily="18" charset="2"/>
              </a:rPr>
              <a:t>({Milk, </a:t>
            </a:r>
            <a:r>
              <a:rPr lang="en-US" altLang="en-US" sz="2400" dirty="0" err="1">
                <a:sym typeface="Symbol" panose="05050102010706020507" pitchFamily="18" charset="2"/>
              </a:rPr>
              <a:t>Bread,Diaper</a:t>
            </a:r>
            <a:r>
              <a:rPr lang="en-US" altLang="en-US" sz="2400" dirty="0">
                <a:sym typeface="Symbol" panose="05050102010706020507" pitchFamily="18" charset="2"/>
              </a:rPr>
              <a:t>}) = 2 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Relative support or support</a:t>
            </a:r>
          </a:p>
          <a:p>
            <a:pPr lvl="1" eaLnBrk="1" hangingPunct="1"/>
            <a:r>
              <a:rPr lang="en-US" altLang="en-US" sz="2400" dirty="0"/>
              <a:t>Fraction of transactions that contain an itemset</a:t>
            </a:r>
          </a:p>
          <a:p>
            <a:pPr lvl="1" eaLnBrk="1" hangingPunct="1"/>
            <a:r>
              <a:rPr lang="en-US" altLang="en-US" sz="2400" dirty="0"/>
              <a:t>E.g. s({Milk, Bread, Diaper}) = 2/5</a:t>
            </a:r>
          </a:p>
          <a:p>
            <a:pPr eaLnBrk="1" hangingPunct="1"/>
            <a:r>
              <a:rPr lang="en-US" altLang="en-US" sz="2800" dirty="0"/>
              <a:t>Frequent itemset</a:t>
            </a:r>
          </a:p>
          <a:p>
            <a:pPr lvl="1" eaLnBrk="1" hangingPunct="1"/>
            <a:r>
              <a:rPr lang="en-US" altLang="en-US" sz="2400" dirty="0"/>
              <a:t>An itemset whose support is greater than or equal to a </a:t>
            </a:r>
            <a:r>
              <a:rPr lang="en-US" altLang="en-US" sz="2400" i="1" dirty="0" err="1"/>
              <a:t>minsup</a:t>
            </a:r>
            <a:r>
              <a:rPr lang="en-US" altLang="en-US" sz="2400" dirty="0"/>
              <a:t> threshold</a:t>
            </a:r>
          </a:p>
        </p:txBody>
      </p:sp>
      <p:graphicFrame>
        <p:nvGraphicFramePr>
          <p:cNvPr id="7173" name="Object 2">
            <a:extLst>
              <a:ext uri="{FF2B5EF4-FFF2-40B4-BE49-F238E27FC236}">
                <a16:creationId xmlns:a16="http://schemas.microsoft.com/office/drawing/2014/main" id="{4D062E43-81C5-4ECE-856D-8B3F6EC1AC2A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  <p:extLst>
              <p:ext uri="{D42A27DB-BD31-4B8C-83A1-F6EECF244321}">
                <p14:modId xmlns:p14="http://schemas.microsoft.com/office/powerpoint/2010/main" val="1449471090"/>
              </p:ext>
            </p:extLst>
          </p:nvPr>
        </p:nvGraphicFramePr>
        <p:xfrm>
          <a:off x="5334000" y="2417763"/>
          <a:ext cx="3810000" cy="228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7173" name="Object 2">
                        <a:extLst>
                          <a:ext uri="{FF2B5EF4-FFF2-40B4-BE49-F238E27FC236}">
                            <a16:creationId xmlns:a16="http://schemas.microsoft.com/office/drawing/2014/main" id="{4D062E43-81C5-4ECE-856D-8B3F6EC1A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17763"/>
                        <a:ext cx="3810000" cy="2286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5CE664A-5D26-4EB4-A6CA-1FD836CA4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90575"/>
          </a:xfrm>
        </p:spPr>
        <p:txBody>
          <a:bodyPr/>
          <a:lstStyle/>
          <a:p>
            <a:pPr eaLnBrk="1" hangingPunct="1"/>
            <a:r>
              <a:rPr lang="en-US" altLang="zh-CN" dirty="0"/>
              <a:t>Frequent </a:t>
            </a:r>
            <a:r>
              <a:rPr lang="en-US" altLang="zh-CN" dirty="0" err="1"/>
              <a:t>Itemsets</a:t>
            </a:r>
            <a:r>
              <a:rPr lang="en-US" altLang="zh-CN" dirty="0"/>
              <a:t> Mining</a:t>
            </a:r>
          </a:p>
        </p:txBody>
      </p:sp>
      <p:graphicFrame>
        <p:nvGraphicFramePr>
          <p:cNvPr id="81967" name="Group 47">
            <a:extLst>
              <a:ext uri="{FF2B5EF4-FFF2-40B4-BE49-F238E27FC236}">
                <a16:creationId xmlns:a16="http://schemas.microsoft.com/office/drawing/2014/main" id="{A3847F71-D5FC-4330-9C6C-F47A6E682285}"/>
              </a:ext>
            </a:extLst>
          </p:cNvPr>
          <p:cNvGraphicFramePr>
            <a:graphicFrameLocks noGrp="1"/>
          </p:cNvGraphicFramePr>
          <p:nvPr>
            <p:ph type="clipArt" sz="half" idx="1"/>
            <p:extLst>
              <p:ext uri="{D42A27DB-BD31-4B8C-83A1-F6EECF244321}">
                <p14:modId xmlns:p14="http://schemas.microsoft.com/office/powerpoint/2010/main" val="3485422361"/>
              </p:ext>
            </p:extLst>
          </p:nvPr>
        </p:nvGraphicFramePr>
        <p:xfrm>
          <a:off x="457200" y="1447723"/>
          <a:ext cx="3886200" cy="5029354"/>
        </p:xfrm>
        <a:graphic>
          <a:graphicData uri="http://schemas.openxmlformats.org/drawingml/2006/table">
            <a:tbl>
              <a:tblPr/>
              <a:tblGrid>
                <a:gridCol w="1201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TID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Transactions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B, E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B, D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B, E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400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C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B, C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600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C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700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B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800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B, C, E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900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B, C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charset="0"/>
                          <a:ea typeface="宋体" pitchFamily="2" charset="-122"/>
                        </a:rPr>
                        <a:t>{ A, C, E 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1961" name="Rectangle 41">
            <a:extLst>
              <a:ext uri="{FF2B5EF4-FFF2-40B4-BE49-F238E27FC236}">
                <a16:creationId xmlns:a16="http://schemas.microsoft.com/office/drawing/2014/main" id="{68E39963-AD1B-4369-87C5-3ECC09D46CC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76400"/>
            <a:ext cx="3860800" cy="45720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Minimum support level 50%</a:t>
            </a:r>
          </a:p>
          <a:p>
            <a:pPr lvl="1" eaLnBrk="1" hangingPunct="1"/>
            <a:r>
              <a:rPr lang="en-US" altLang="zh-CN" sz="2400" dirty="0">
                <a:solidFill>
                  <a:srgbClr val="0000CC"/>
                </a:solidFill>
              </a:rPr>
              <a:t>{A}, {B}, {C}, {A,B}, {A,C}</a:t>
            </a:r>
          </a:p>
          <a:p>
            <a:pPr eaLnBrk="1" hangingPunct="1"/>
            <a:endParaRPr lang="en-US" altLang="zh-CN" sz="2400" dirty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 eaLnBrk="1" hangingPunct="1"/>
            <a:endParaRPr lang="zh-CN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F7C3-5EF7-4F13-A963-07FDA1C7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2E0-9971-4C6E-8749-CBAE7B616B8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6D611B3-E8D5-4D29-9965-4D2D6BB38B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Three Different Views of FIM</a:t>
            </a:r>
          </a:p>
        </p:txBody>
      </p:sp>
      <p:sp>
        <p:nvSpPr>
          <p:cNvPr id="107523" name="Text Placeholder 2">
            <a:extLst>
              <a:ext uri="{FF2B5EF4-FFF2-40B4-BE49-F238E27FC236}">
                <a16:creationId xmlns:a16="http://schemas.microsoft.com/office/drawing/2014/main" id="{5D2EE156-0BD5-418A-96B1-0A4D8DFF5D3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524000"/>
            <a:ext cx="59436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Transactional Database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How we do store a transactional database?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Horizontal, Vertical, Transaction-Item Pair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Binary Matrix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Bipartite Graph</a:t>
            </a: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E0E79E64-5403-4B5E-913E-AA536AE2B35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0437827-A99B-4C99-8604-0BD53AA7D5FB}" type="slidenum">
              <a:rPr lang="en-US" altLang="en-US" sz="1000">
                <a:latin typeface="Verdana" panose="020B0604030504040204" pitchFamily="34" charset="0"/>
              </a:rPr>
              <a:pPr algn="r" eaLnBrk="1" hangingPunct="1"/>
              <a:t>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C9A4C02A-A4FB-4C98-8861-F987B0161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537926"/>
              </p:ext>
            </p:extLst>
          </p:nvPr>
        </p:nvGraphicFramePr>
        <p:xfrm>
          <a:off x="5638800" y="1447800"/>
          <a:ext cx="3505200" cy="246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C9A4C02A-A4FB-4C98-8861-F987B0161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3505200" cy="2463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8EF43-1980-4A6D-BBB0-8F5BEEFC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2B877EA-CBD5-47FE-8CBC-364874F37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05000" y="4424854"/>
            <a:ext cx="3733800" cy="1832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F50A79-C0B0-436B-B1FF-2ACED9395BD5}"/>
              </a:ext>
            </a:extLst>
          </p:cNvPr>
          <p:cNvSpPr txBox="1"/>
          <p:nvPr/>
        </p:nvSpPr>
        <p:spPr>
          <a:xfrm>
            <a:off x="1905000" y="6417618"/>
            <a:ext cx="3733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en.wikipedia.org/wiki/Complete_bipartite_graph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0776-5AE1-4F20-91CF-26C6FE8FB2F7}"/>
              </a:ext>
            </a:extLst>
          </p:cNvPr>
          <p:cNvSpPr txBox="1"/>
          <p:nvPr/>
        </p:nvSpPr>
        <p:spPr>
          <a:xfrm>
            <a:off x="838201" y="444390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0BFE2-5B0D-4DDA-B831-7025EB568E30}"/>
              </a:ext>
            </a:extLst>
          </p:cNvPr>
          <p:cNvSpPr txBox="1"/>
          <p:nvPr/>
        </p:nvSpPr>
        <p:spPr>
          <a:xfrm>
            <a:off x="838200" y="566355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3065</Words>
  <Application>Microsoft Office PowerPoint</Application>
  <PresentationFormat>On-screen Show (4:3)</PresentationFormat>
  <Paragraphs>604</Paragraphs>
  <Slides>49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Tahoma</vt:lpstr>
      <vt:lpstr>Times New Roman</vt:lpstr>
      <vt:lpstr>Verdana</vt:lpstr>
      <vt:lpstr>Wingdings</vt:lpstr>
      <vt:lpstr>Clarity</vt:lpstr>
      <vt:lpstr>Document</vt:lpstr>
      <vt:lpstr>Visio</vt:lpstr>
      <vt:lpstr>VISIO</vt:lpstr>
      <vt:lpstr>Equation</vt:lpstr>
      <vt:lpstr>Worksheet</vt:lpstr>
      <vt:lpstr>CS 43105 Data Mining Techniques  Chapter 4 Frequent Itemset Mining</vt:lpstr>
      <vt:lpstr>Outline</vt:lpstr>
      <vt:lpstr>What is Data Mining?</vt:lpstr>
      <vt:lpstr>What Is Frequent Pattern Analysis?</vt:lpstr>
      <vt:lpstr>Why Is Frequent Pattern Mining Important?</vt:lpstr>
      <vt:lpstr>Frequent Patterns/Itemsets</vt:lpstr>
      <vt:lpstr>Definition: Frequent Itemset</vt:lpstr>
      <vt:lpstr>Frequent Itemsets Mining</vt:lpstr>
      <vt:lpstr>Three Different Views of FIM</vt:lpstr>
      <vt:lpstr>Representation of Transactional Databases </vt:lpstr>
      <vt:lpstr>Representation of Transactional Databases (cont'd)</vt:lpstr>
      <vt:lpstr>Frequent Itemset Generation</vt:lpstr>
      <vt:lpstr>Frequent Itemset Generation</vt:lpstr>
      <vt:lpstr>Scalable Frequent Itemset Mining Methods</vt:lpstr>
      <vt:lpstr>Reducing the Number of Candidates</vt:lpstr>
      <vt:lpstr>Illustrating Apriori Principle</vt:lpstr>
      <vt:lpstr>Illustrating Apriori Principle</vt:lpstr>
      <vt:lpstr>The Apriori Algorithm—Another Example </vt:lpstr>
      <vt:lpstr>Apriori: A Candidate Generation &amp; Test Approach</vt:lpstr>
      <vt:lpstr>The Apriori Algorithm (Pseudo-Code)</vt:lpstr>
      <vt:lpstr>Apriori</vt:lpstr>
      <vt:lpstr>PowerPoint Presentation</vt:lpstr>
      <vt:lpstr>Implementation of Apriori</vt:lpstr>
      <vt:lpstr>How to Generate Candidates?</vt:lpstr>
      <vt:lpstr>Challenges of Frequent Itemset Mining</vt:lpstr>
      <vt:lpstr>Alternative Methods for Frequent Itemset Generation</vt:lpstr>
      <vt:lpstr>ECLAT: Mining by Exploring Vertical Data Format</vt:lpstr>
      <vt:lpstr>ECLAT</vt:lpstr>
      <vt:lpstr>PowerPoint Presentation</vt:lpstr>
      <vt:lpstr>PowerPoint Presentation</vt:lpstr>
      <vt:lpstr>FP-Growth Algorithm</vt:lpstr>
      <vt:lpstr>Construct FP-tree from a Transaction Database</vt:lpstr>
      <vt:lpstr>Partition Patterns and Databases</vt:lpstr>
      <vt:lpstr>Find Patterns Having P From P-conditional Database</vt:lpstr>
      <vt:lpstr>From Conditional Pattern-bases to Conditional FP-trees </vt:lpstr>
      <vt:lpstr>Recursion: Mining Each Conditional FP-tree</vt:lpstr>
      <vt:lpstr>Another Example -- FP-Tree Construction</vt:lpstr>
      <vt:lpstr>PowerPoint Presentation</vt:lpstr>
      <vt:lpstr>Compact Representation of Frequent Itemsets</vt:lpstr>
      <vt:lpstr>Maximal Frequent Itemset</vt:lpstr>
      <vt:lpstr>Closed Itemset</vt:lpstr>
      <vt:lpstr>Maximal vs. Closed Itemsets</vt:lpstr>
      <vt:lpstr>Maximal vs. Closed Frequent Itemsets</vt:lpstr>
      <vt:lpstr>Maximal vs. Closed Itemsets</vt:lpstr>
      <vt:lpstr>Ref: Basic Concepts of Frequent Pattern Mining</vt:lpstr>
      <vt:lpstr>Ref: Apriori and Its Improvements</vt:lpstr>
      <vt:lpstr>Ref: Depth-First, Projection-Based FP Mining</vt:lpstr>
      <vt:lpstr>Ref: Vertical Format and Row Enumeration Methods</vt:lpstr>
      <vt:lpstr>Ref: Mining Correlations and Interesting Rules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Introduction</dc:title>
  <dc:creator>KSU</dc:creator>
  <cp:lastModifiedBy>Lian, Xiang</cp:lastModifiedBy>
  <cp:revision>354</cp:revision>
  <dcterms:created xsi:type="dcterms:W3CDTF">2006-08-30T09:37:06Z</dcterms:created>
  <dcterms:modified xsi:type="dcterms:W3CDTF">2019-09-16T05:08:33Z</dcterms:modified>
</cp:coreProperties>
</file>