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57" r:id="rId2"/>
    <p:sldId id="755" r:id="rId3"/>
    <p:sldId id="756" r:id="rId4"/>
    <p:sldId id="757" r:id="rId5"/>
    <p:sldId id="758" r:id="rId6"/>
    <p:sldId id="759" r:id="rId7"/>
    <p:sldId id="760" r:id="rId8"/>
    <p:sldId id="761" r:id="rId9"/>
    <p:sldId id="762" r:id="rId10"/>
    <p:sldId id="763" r:id="rId11"/>
    <p:sldId id="764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7" r:id="rId20"/>
    <p:sldId id="772" r:id="rId21"/>
    <p:sldId id="778" r:id="rId22"/>
    <p:sldId id="773" r:id="rId23"/>
    <p:sldId id="779" r:id="rId24"/>
    <p:sldId id="774" r:id="rId25"/>
    <p:sldId id="775" r:id="rId26"/>
    <p:sldId id="776" r:id="rId27"/>
    <p:sldId id="780" r:id="rId28"/>
    <p:sldId id="781" r:id="rId29"/>
    <p:sldId id="782" r:id="rId30"/>
    <p:sldId id="783" r:id="rId31"/>
    <p:sldId id="784" r:id="rId32"/>
    <p:sldId id="785" r:id="rId33"/>
    <p:sldId id="786" r:id="rId34"/>
    <p:sldId id="787" r:id="rId35"/>
    <p:sldId id="788" r:id="rId36"/>
    <p:sldId id="789" r:id="rId37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70981"/>
    <a:srgbClr val="CC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 autoAdjust="0"/>
    <p:restoredTop sz="88710" autoAdjust="0"/>
  </p:normalViewPr>
  <p:slideViewPr>
    <p:cSldViewPr>
      <p:cViewPr varScale="1">
        <p:scale>
          <a:sx n="55" d="100"/>
          <a:sy n="55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95884E-BF11-47F2-A07B-48A5C103E10C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45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273BE-1E43-457D-B19C-7A50F9EFC93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61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273BE-1E43-457D-B19C-7A50F9EFC93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174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430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5355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8058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477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143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15623B-5F4F-481C-85DD-1E99CAB02DE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946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E66D89-109F-4909-8824-DF87218B801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748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A2F414-9627-48A8-BEB4-C08AA80D99E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270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242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61CAA06-AC27-4726-B837-0FE8693B4FB8}" type="slidenum">
              <a:rPr lang="en-US" altLang="en-US" sz="1200">
                <a:latin typeface="Times New Roman" panose="02020603050405020304" pitchFamily="18" charset="0"/>
              </a:rPr>
              <a:pPr algn="r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96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92D9CC-A051-4C02-BFD2-3A69F861DCF5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986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92D9CC-A051-4C02-BFD2-3A69F861DCF5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580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F51461-9621-488C-87DE-8A3FED3895A7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249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F51461-9621-488C-87DE-8A3FED3895A7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160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790F03-2FC4-44FF-B2AC-290C37317C4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312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790F03-2FC4-44FF-B2AC-290C37317C4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879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7AAF67-C3E7-4DE6-98FD-03BB7203E8AE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77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1F29B-88C7-49F5-90D7-489A945DA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2842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0765D-BD6F-476E-9552-EC623185C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1699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28A27-708F-4658-916F-DA0CCA582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16345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  <p:sldLayoutId id="2147483737" r:id="rId12"/>
    <p:sldLayoutId id="2147483738" r:id="rId13"/>
    <p:sldLayoutId id="214748373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Classification (2)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3C14D-87C5-43B5-8C90-B6066EF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Incomparable </a:t>
            </a:r>
            <a:r>
              <a:rPr lang="en-US" altLang="en-US" dirty="0" smtClean="0"/>
              <a:t>Ranges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Euclidian distance formula has the implicit assumption that the different dimensions are comparable</a:t>
            </a:r>
          </a:p>
          <a:p>
            <a:r>
              <a:rPr lang="en-US" altLang="en-US" sz="2800" dirty="0"/>
              <a:t>Features that span wider ranges affect the distance value more than features with limited ranges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Revisited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Suppose household income was instead indicated in thousands of pesos per month and that grades are given on a 70-100 scale</a:t>
            </a:r>
          </a:p>
          <a:p>
            <a:r>
              <a:rPr lang="en-US" altLang="en-US" sz="2800" dirty="0"/>
              <a:t>Note different results produced by </a:t>
            </a:r>
            <a:r>
              <a:rPr lang="en-US" altLang="en-US" sz="2800" dirty="0" err="1"/>
              <a:t>kNN</a:t>
            </a:r>
            <a:r>
              <a:rPr lang="en-US" altLang="en-US" sz="2800" dirty="0"/>
              <a:t> algorithm on the same dataset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26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Non-Numeric Data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Feature values are not always numbers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Boolean values: </a:t>
            </a:r>
            <a:r>
              <a:rPr lang="en-US" altLang="en-US" sz="2400" dirty="0" smtClean="0"/>
              <a:t>Yes </a:t>
            </a:r>
            <a:r>
              <a:rPr lang="en-US" altLang="en-US" sz="2400" dirty="0"/>
              <a:t>or no, presence or absence of an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Categories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Colors, educational attainment, gender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How do these values factor into the computation of distance?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10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with </a:t>
            </a:r>
            <a:r>
              <a:rPr lang="en-US" altLang="en-US" dirty="0" smtClean="0"/>
              <a:t>Non-Numeric </a:t>
            </a:r>
            <a:r>
              <a:rPr lang="en-US" altLang="en-US" dirty="0"/>
              <a:t>D</a:t>
            </a:r>
            <a:r>
              <a:rPr lang="en-US" altLang="en-US" dirty="0" smtClean="0"/>
              <a:t>ata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Boolean values =&gt; convert to 0 or 1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Applies to yes-no/presence-absence attributes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Non-binary characterizations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Use natural progression when applicable; e.g., educational attainment: GS, HS, College, MS, PHD =&gt; 1,2,3,4,5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Assign arbitrary numbers but be careful about distances; e.g., color: red, yellow, blue =&gt; 1,2,3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How about unavailable </a:t>
            </a:r>
            <a:r>
              <a:rPr lang="en-US" altLang="en-US" sz="2800" dirty="0" smtClean="0"/>
              <a:t>data? (0 </a:t>
            </a:r>
            <a:r>
              <a:rPr lang="en-US" altLang="en-US" sz="2800" dirty="0"/>
              <a:t>value not always the answer)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4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Preprocessing </a:t>
            </a:r>
            <a:r>
              <a:rPr lang="en-US" altLang="en-US" dirty="0" smtClean="0"/>
              <a:t>Your </a:t>
            </a:r>
            <a:r>
              <a:rPr lang="en-US" altLang="en-US" dirty="0"/>
              <a:t>D</a:t>
            </a:r>
            <a:r>
              <a:rPr lang="en-US" altLang="en-US" dirty="0" smtClean="0"/>
              <a:t>ataset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Dataset may need to be preprocessed to ensure more reliable data mining results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Conversion of non-numeric data to numeric data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Calibration of numeric data to reduce effects of disparate ranges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Particularly when using the Euclidean distance metric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6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k-NN </a:t>
            </a:r>
            <a:r>
              <a:rPr lang="en-US" altLang="en-US" dirty="0" smtClean="0"/>
              <a:t>Variations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Value of k</a:t>
            </a:r>
          </a:p>
          <a:p>
            <a:pPr lvl="1"/>
            <a:r>
              <a:rPr lang="en-US" altLang="en-US" sz="2400" dirty="0"/>
              <a:t>Larger k increases confidence in prediction</a:t>
            </a:r>
          </a:p>
          <a:p>
            <a:pPr lvl="1"/>
            <a:r>
              <a:rPr lang="en-US" altLang="en-US" sz="2400" dirty="0"/>
              <a:t>Note that if k is too large, decision may be skewed</a:t>
            </a:r>
          </a:p>
          <a:p>
            <a:r>
              <a:rPr lang="en-US" altLang="en-US" sz="2800" dirty="0"/>
              <a:t>Weighted evaluation of nearest neighbors</a:t>
            </a:r>
          </a:p>
          <a:p>
            <a:pPr lvl="1"/>
            <a:r>
              <a:rPr lang="en-US" altLang="en-US" sz="2400" dirty="0"/>
              <a:t>Plain majority may unfairly skew decision</a:t>
            </a:r>
          </a:p>
          <a:p>
            <a:pPr lvl="1"/>
            <a:r>
              <a:rPr lang="en-US" altLang="en-US" sz="2400" dirty="0"/>
              <a:t>Revise algorithm so that closer neighbors have greater “vote weight”</a:t>
            </a:r>
          </a:p>
          <a:p>
            <a:r>
              <a:rPr lang="en-US" altLang="en-US" sz="2800" dirty="0"/>
              <a:t>Other distance measures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55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</a:t>
            </a:r>
            <a:r>
              <a:rPr lang="en-US" altLang="en-US" dirty="0" smtClean="0"/>
              <a:t>Distance Measures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City-block distance (Manhattan </a:t>
            </a:r>
            <a:r>
              <a:rPr lang="en-US" altLang="en-US" sz="2800" dirty="0" err="1"/>
              <a:t>dist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 absolute value of differences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Cosine similarity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 angle formed by the two samples (with the origin)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Jaccard</a:t>
            </a:r>
            <a:r>
              <a:rPr lang="en-US" altLang="en-US" sz="2800" dirty="0"/>
              <a:t> distance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Determine percentage of exact matches between the samples (not including unavailable data)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Others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k-NN Time Complexity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Suppose there are m instances and n features in the dataset</a:t>
            </a:r>
          </a:p>
          <a:p>
            <a:r>
              <a:rPr lang="en-US" altLang="en-US" sz="2800" dirty="0"/>
              <a:t>Nearest neighbor algorithm requires computing m distances</a:t>
            </a:r>
          </a:p>
          <a:p>
            <a:r>
              <a:rPr lang="en-US" altLang="en-US" sz="2800" dirty="0"/>
              <a:t>Each distance computation involves scanning through each feature value</a:t>
            </a:r>
          </a:p>
          <a:p>
            <a:r>
              <a:rPr lang="en-US" altLang="en-US" sz="2800" dirty="0"/>
              <a:t>Running time complexity is proportional to m X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8D156D-4B10-43BA-A758-7DE08D073A8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IF-THEN Rules for Classification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Represent the knowledge in the form of </a:t>
            </a:r>
            <a:r>
              <a:rPr lang="en-US" altLang="en-US" sz="2800" dirty="0" smtClean="0">
                <a:solidFill>
                  <a:schemeClr val="hlink"/>
                </a:solidFill>
              </a:rPr>
              <a:t>IF-THEN</a:t>
            </a:r>
            <a:r>
              <a:rPr lang="en-US" altLang="en-US" sz="2800" dirty="0" smtClean="0"/>
              <a:t> rules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/>
              <a:t>R:  IF </a:t>
            </a:r>
            <a:r>
              <a:rPr lang="en-US" altLang="en-US" sz="2800" i="1" dirty="0" smtClean="0"/>
              <a:t>age</a:t>
            </a:r>
            <a:r>
              <a:rPr lang="en-US" altLang="en-US" sz="2800" dirty="0" smtClean="0"/>
              <a:t> = youth AND </a:t>
            </a:r>
            <a:r>
              <a:rPr lang="en-US" altLang="en-US" sz="2800" i="1" dirty="0" smtClean="0"/>
              <a:t>student</a:t>
            </a:r>
            <a:r>
              <a:rPr lang="en-US" altLang="en-US" sz="2800" dirty="0" smtClean="0"/>
              <a:t> = yes  THEN </a:t>
            </a:r>
            <a:r>
              <a:rPr lang="en-US" altLang="en-US" sz="2800" i="1" dirty="0" err="1" smtClean="0"/>
              <a:t>buys_computer</a:t>
            </a:r>
            <a:r>
              <a:rPr lang="en-US" altLang="en-US" sz="2800" dirty="0" smtClean="0"/>
              <a:t> = yes</a:t>
            </a:r>
          </a:p>
          <a:p>
            <a:pPr lvl="1" eaLnBrk="1" hangingPunct="1"/>
            <a:r>
              <a:rPr lang="en-US" altLang="en-US" sz="2800" dirty="0" smtClean="0"/>
              <a:t>Rule antecedent/precondition vs. rule consequent</a:t>
            </a:r>
          </a:p>
          <a:p>
            <a:pPr eaLnBrk="1" hangingPunct="1"/>
            <a:r>
              <a:rPr lang="en-US" altLang="en-US" sz="2800" dirty="0" smtClean="0"/>
              <a:t>Assessment of a rule: </a:t>
            </a:r>
            <a:r>
              <a:rPr lang="en-US" altLang="en-US" sz="2800" i="1" dirty="0" smtClean="0"/>
              <a:t>coverage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/>
              <a:t>accuracy</a:t>
            </a:r>
            <a:r>
              <a:rPr lang="en-US" altLang="en-US" sz="2800" dirty="0" smtClean="0"/>
              <a:t> </a:t>
            </a:r>
          </a:p>
          <a:p>
            <a:pPr lvl="1" eaLnBrk="1" hangingPunct="1"/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covers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= # of tuples covered by R</a:t>
            </a:r>
          </a:p>
          <a:p>
            <a:pPr lvl="1" eaLnBrk="1" hangingPunct="1"/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correct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coverage(R) = 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covers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/|D|   /* D: training data set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accuracy(R) = 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correct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/ 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covers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55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8D156D-4B10-43BA-A758-7DE08D073A8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7663"/>
            <a:ext cx="8783638" cy="12834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Using IF-THEN Rules for Classification (cont'd)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1150"/>
            <a:ext cx="8534400" cy="49720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If more than one rule are triggered, need </a:t>
            </a:r>
            <a:r>
              <a:rPr lang="en-US" altLang="en-US" sz="2800" b="1" dirty="0" smtClean="0"/>
              <a:t>conflict resolution</a:t>
            </a:r>
          </a:p>
          <a:p>
            <a:pPr lvl="1" eaLnBrk="1" hangingPunct="1"/>
            <a:r>
              <a:rPr lang="en-US" altLang="en-US" sz="2800" dirty="0" smtClean="0"/>
              <a:t>Size ordering: assign the highest priority to the triggering rules that has the “toughest” requirement (i.e., with the </a:t>
            </a:r>
            <a:r>
              <a:rPr lang="en-US" altLang="en-US" sz="2800" i="1" dirty="0" smtClean="0"/>
              <a:t>most attribute tests</a:t>
            </a:r>
            <a:r>
              <a:rPr lang="en-US" altLang="en-US" sz="2800" dirty="0" smtClean="0"/>
              <a:t>)</a:t>
            </a:r>
          </a:p>
          <a:p>
            <a:pPr lvl="1" eaLnBrk="1" hangingPunct="1"/>
            <a:r>
              <a:rPr lang="en-US" altLang="en-US" sz="2800" dirty="0" smtClean="0"/>
              <a:t>Class-based ordering: decreasing order of </a:t>
            </a:r>
            <a:r>
              <a:rPr lang="en-US" altLang="en-US" sz="2800" i="1" dirty="0" smtClean="0"/>
              <a:t>prevalence or misclassification cost per class</a:t>
            </a:r>
          </a:p>
          <a:p>
            <a:pPr lvl="1" eaLnBrk="1" hangingPunct="1"/>
            <a:r>
              <a:rPr lang="en-US" altLang="en-US" sz="2800" dirty="0" smtClean="0"/>
              <a:t>Rule-based ordering (</a:t>
            </a:r>
            <a:r>
              <a:rPr lang="en-US" altLang="en-US" sz="2800" b="1" dirty="0" smtClean="0"/>
              <a:t>decision list</a:t>
            </a:r>
            <a:r>
              <a:rPr lang="en-US" altLang="en-US" sz="2800" dirty="0" smtClean="0"/>
              <a:t>): rules are organized into one long priority list, according to some measure of rule quality or by experts</a:t>
            </a:r>
          </a:p>
        </p:txBody>
      </p:sp>
    </p:spTree>
    <p:extLst>
      <p:ext uri="{BB962C8B-B14F-4D97-AF65-F5344CB8AC3E}">
        <p14:creationId xmlns:p14="http://schemas.microsoft.com/office/powerpoint/2010/main" val="11339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01C2-C81F-4016-B1E8-DA29849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45E5-0C87-40DA-90D6-2349ECAB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Decision Tree</a:t>
            </a:r>
          </a:p>
          <a:p>
            <a:r>
              <a:rPr lang="en-US" sz="2800" dirty="0" smtClean="0"/>
              <a:t>KNN for Classification</a:t>
            </a:r>
          </a:p>
          <a:p>
            <a:r>
              <a:rPr lang="en-US" sz="2800" dirty="0" smtClean="0"/>
              <a:t>Rule-based Classification</a:t>
            </a:r>
          </a:p>
          <a:p>
            <a:r>
              <a:rPr lang="en-US" altLang="en-US" sz="2800" dirty="0"/>
              <a:t>Model Evaluation and Selection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735B-0059-4702-82D6-55CF32E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3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840C172-2895-4388-AD3C-E42821F5576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grpSp>
        <p:nvGrpSpPr>
          <p:cNvPr id="45059" name="Group 59"/>
          <p:cNvGrpSpPr>
            <a:grpSpLocks/>
          </p:cNvGrpSpPr>
          <p:nvPr/>
        </p:nvGrpSpPr>
        <p:grpSpPr bwMode="auto">
          <a:xfrm>
            <a:off x="1966044" y="4079264"/>
            <a:ext cx="4782472" cy="2747109"/>
            <a:chOff x="3530" y="162"/>
            <a:chExt cx="2037" cy="1216"/>
          </a:xfrm>
        </p:grpSpPr>
        <p:sp>
          <p:nvSpPr>
            <p:cNvPr id="45063" name="Rectangle 34"/>
            <p:cNvSpPr>
              <a:spLocks noChangeArrowheads="1"/>
            </p:cNvSpPr>
            <p:nvPr/>
          </p:nvSpPr>
          <p:spPr bwMode="auto">
            <a:xfrm>
              <a:off x="4272" y="162"/>
              <a:ext cx="336" cy="164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45064" name="Group 58"/>
            <p:cNvGrpSpPr>
              <a:grpSpLocks/>
            </p:cNvGrpSpPr>
            <p:nvPr/>
          </p:nvGrpSpPr>
          <p:grpSpPr bwMode="auto">
            <a:xfrm>
              <a:off x="3530" y="287"/>
              <a:ext cx="2037" cy="1091"/>
              <a:chOff x="3530" y="141"/>
              <a:chExt cx="2037" cy="1091"/>
            </a:xfrm>
          </p:grpSpPr>
          <p:sp>
            <p:nvSpPr>
              <p:cNvPr id="45065" name="Rectangle 36"/>
              <p:cNvSpPr>
                <a:spLocks noChangeArrowheads="1"/>
              </p:cNvSpPr>
              <p:nvPr/>
            </p:nvSpPr>
            <p:spPr bwMode="auto">
              <a:xfrm>
                <a:off x="3763" y="546"/>
                <a:ext cx="407" cy="164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45066" name="Rectangle 37"/>
              <p:cNvSpPr>
                <a:spLocks noChangeArrowheads="1"/>
              </p:cNvSpPr>
              <p:nvPr/>
            </p:nvSpPr>
            <p:spPr bwMode="auto">
              <a:xfrm>
                <a:off x="4883" y="546"/>
                <a:ext cx="601" cy="164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45067" name="Line 38"/>
              <p:cNvSpPr>
                <a:spLocks noChangeShapeType="1"/>
              </p:cNvSpPr>
              <p:nvPr/>
            </p:nvSpPr>
            <p:spPr bwMode="auto">
              <a:xfrm flipH="1">
                <a:off x="3952" y="141"/>
                <a:ext cx="318" cy="3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68" name="Line 39"/>
              <p:cNvSpPr>
                <a:spLocks noChangeShapeType="1"/>
              </p:cNvSpPr>
              <p:nvPr/>
            </p:nvSpPr>
            <p:spPr bwMode="auto">
              <a:xfrm flipH="1">
                <a:off x="4481" y="198"/>
                <a:ext cx="0" cy="1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69" name="Line 40"/>
              <p:cNvSpPr>
                <a:spLocks noChangeShapeType="1"/>
              </p:cNvSpPr>
              <p:nvPr/>
            </p:nvSpPr>
            <p:spPr bwMode="auto">
              <a:xfrm>
                <a:off x="4608" y="141"/>
                <a:ext cx="551" cy="4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0" name="Rectangle 41"/>
              <p:cNvSpPr>
                <a:spLocks noChangeArrowheads="1"/>
              </p:cNvSpPr>
              <p:nvPr/>
            </p:nvSpPr>
            <p:spPr bwMode="auto">
              <a:xfrm>
                <a:off x="3920" y="303"/>
                <a:ext cx="266" cy="15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>
                    <a:latin typeface="Times New Roman" panose="02020603050405020304" pitchFamily="18" charset="0"/>
                  </a:rPr>
                  <a:t>&lt;=30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42"/>
              <p:cNvSpPr>
                <a:spLocks noChangeArrowheads="1"/>
              </p:cNvSpPr>
              <p:nvPr/>
            </p:nvSpPr>
            <p:spPr bwMode="auto">
              <a:xfrm>
                <a:off x="4793" y="292"/>
                <a:ext cx="21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latin typeface="Times New Roman" panose="02020603050405020304" pitchFamily="18" charset="0"/>
                  </a:rPr>
                  <a:t>&gt;40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2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3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4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5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6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45077" name="Rectangle 48"/>
              <p:cNvSpPr>
                <a:spLocks noChangeArrowheads="1"/>
              </p:cNvSpPr>
              <p:nvPr/>
            </p:nvSpPr>
            <p:spPr bwMode="auto">
              <a:xfrm>
                <a:off x="3530" y="1068"/>
                <a:ext cx="178" cy="16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78" name="Rectangle 49"/>
              <p:cNvSpPr>
                <a:spLocks noChangeArrowheads="1"/>
              </p:cNvSpPr>
              <p:nvPr/>
            </p:nvSpPr>
            <p:spPr bwMode="auto">
              <a:xfrm>
                <a:off x="4167" y="1068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79" name="Rectangle 50"/>
              <p:cNvSpPr>
                <a:spLocks noChangeArrowheads="1"/>
              </p:cNvSpPr>
              <p:nvPr/>
            </p:nvSpPr>
            <p:spPr bwMode="auto">
              <a:xfrm>
                <a:off x="5357" y="1044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0" name="Rectangle 51"/>
              <p:cNvSpPr>
                <a:spLocks noChangeArrowheads="1"/>
              </p:cNvSpPr>
              <p:nvPr/>
            </p:nvSpPr>
            <p:spPr bwMode="auto">
              <a:xfrm>
                <a:off x="4376" y="609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1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>
                    <a:latin typeface="Times New Roman" panose="02020603050405020304" pitchFamily="18" charset="0"/>
                  </a:rPr>
                  <a:t>31..40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Rectangle 53"/>
              <p:cNvSpPr>
                <a:spLocks noChangeArrowheads="1"/>
              </p:cNvSpPr>
              <p:nvPr/>
            </p:nvSpPr>
            <p:spPr bwMode="auto">
              <a:xfrm rot="21456844">
                <a:off x="4749" y="1044"/>
                <a:ext cx="178" cy="16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83" name="Rectangle 54"/>
              <p:cNvSpPr>
                <a:spLocks noChangeArrowheads="1"/>
              </p:cNvSpPr>
              <p:nvPr/>
            </p:nvSpPr>
            <p:spPr bwMode="auto">
              <a:xfrm>
                <a:off x="5267" y="826"/>
                <a:ext cx="201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45084" name="Rectangle 55"/>
              <p:cNvSpPr>
                <a:spLocks noChangeArrowheads="1"/>
              </p:cNvSpPr>
              <p:nvPr/>
            </p:nvSpPr>
            <p:spPr bwMode="auto">
              <a:xfrm>
                <a:off x="4717" y="826"/>
                <a:ext cx="39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45085" name="Rectangle 56"/>
              <p:cNvSpPr>
                <a:spLocks noChangeArrowheads="1"/>
              </p:cNvSpPr>
              <p:nvPr/>
            </p:nvSpPr>
            <p:spPr bwMode="auto">
              <a:xfrm>
                <a:off x="4095" y="850"/>
                <a:ext cx="19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6" name="Rectangle 57"/>
              <p:cNvSpPr>
                <a:spLocks noChangeArrowheads="1"/>
              </p:cNvSpPr>
              <p:nvPr/>
            </p:nvSpPr>
            <p:spPr bwMode="auto">
              <a:xfrm>
                <a:off x="3637" y="850"/>
                <a:ext cx="218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783638" cy="10407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Rule Extraction from a Decision Tree</a:t>
            </a:r>
          </a:p>
        </p:txBody>
      </p:sp>
      <p:sp>
        <p:nvSpPr>
          <p:cNvPr id="45062" name="Rectangle 60"/>
          <p:cNvSpPr>
            <a:spLocks noChangeArrowheads="1"/>
          </p:cNvSpPr>
          <p:nvPr/>
        </p:nvSpPr>
        <p:spPr bwMode="auto">
          <a:xfrm>
            <a:off x="228599" y="1066800"/>
            <a:ext cx="846949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+mj-lt"/>
              </a:rPr>
              <a:t>Rules are </a:t>
            </a:r>
            <a:r>
              <a:rPr lang="en-US" altLang="en-US" sz="2800" i="1" dirty="0">
                <a:latin typeface="+mj-lt"/>
              </a:rPr>
              <a:t>easier to understand</a:t>
            </a:r>
            <a:r>
              <a:rPr lang="en-US" altLang="en-US" sz="2800" dirty="0">
                <a:latin typeface="+mj-lt"/>
              </a:rPr>
              <a:t> than large trees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+mj-lt"/>
              </a:rPr>
              <a:t>One rule is created </a:t>
            </a:r>
            <a:r>
              <a:rPr lang="en-US" altLang="en-US" sz="2800" i="1" dirty="0">
                <a:latin typeface="+mj-lt"/>
              </a:rPr>
              <a:t>for each path</a:t>
            </a:r>
            <a:r>
              <a:rPr lang="en-US" altLang="en-US" sz="2800" dirty="0">
                <a:latin typeface="+mj-lt"/>
              </a:rPr>
              <a:t> from the root to a leaf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+mj-lt"/>
              </a:rPr>
              <a:t>Each attribute-value pair along a path forms a conjunction: the leaf holds the class prediction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latin typeface="+mj-lt"/>
              </a:rPr>
              <a:t>Rules are mutually exclusive and exhaustive</a:t>
            </a:r>
          </a:p>
        </p:txBody>
      </p:sp>
    </p:spTree>
    <p:extLst>
      <p:ext uri="{BB962C8B-B14F-4D97-AF65-F5344CB8AC3E}">
        <p14:creationId xmlns:p14="http://schemas.microsoft.com/office/powerpoint/2010/main" val="31652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840C172-2895-4388-AD3C-E42821F5576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9" y="926241"/>
            <a:ext cx="9144000" cy="2956047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Example: Rule extraction from our </a:t>
            </a:r>
            <a:r>
              <a:rPr lang="en-US" altLang="en-US" sz="2800" i="1" dirty="0" err="1" smtClean="0"/>
              <a:t>buys_computer</a:t>
            </a:r>
            <a:r>
              <a:rPr lang="en-US" altLang="en-US" sz="2800" dirty="0" smtClean="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age</a:t>
            </a:r>
            <a:r>
              <a:rPr lang="en-US" altLang="en-US" sz="2200" dirty="0" smtClean="0"/>
              <a:t> = young AND </a:t>
            </a:r>
            <a:r>
              <a:rPr lang="en-US" altLang="en-US" sz="2200" i="1" dirty="0" smtClean="0"/>
              <a:t>student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no</a:t>
            </a:r>
            <a:r>
              <a:rPr lang="en-US" altLang="en-US" sz="2200" dirty="0" smtClean="0"/>
              <a:t> THEN </a:t>
            </a:r>
            <a:r>
              <a:rPr lang="en-US" altLang="en-US" sz="2200" i="1" dirty="0" err="1" smtClean="0"/>
              <a:t>buys_computer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no</a:t>
            </a:r>
            <a:endParaRPr lang="en-US" altLang="en-US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age</a:t>
            </a:r>
            <a:r>
              <a:rPr lang="en-US" altLang="en-US" sz="2200" dirty="0" smtClean="0"/>
              <a:t> = young AND </a:t>
            </a:r>
            <a:r>
              <a:rPr lang="en-US" altLang="en-US" sz="2200" i="1" dirty="0" smtClean="0"/>
              <a:t>student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yes</a:t>
            </a:r>
            <a:r>
              <a:rPr lang="en-US" altLang="en-US" sz="2200" dirty="0" smtClean="0"/>
              <a:t> THEN </a:t>
            </a:r>
            <a:r>
              <a:rPr lang="en-US" altLang="en-US" sz="2200" i="1" dirty="0" err="1" smtClean="0"/>
              <a:t>buys_computer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yes</a:t>
            </a:r>
            <a:endParaRPr lang="en-US" altLang="en-US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age</a:t>
            </a:r>
            <a:r>
              <a:rPr lang="en-US" altLang="en-US" sz="2200" dirty="0" smtClean="0"/>
              <a:t> = mid-age 			    THEN </a:t>
            </a:r>
            <a:r>
              <a:rPr lang="en-US" altLang="en-US" sz="2200" i="1" dirty="0" err="1" smtClean="0"/>
              <a:t>buys_computer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yes</a:t>
            </a:r>
            <a:endParaRPr lang="en-US" altLang="en-US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age</a:t>
            </a:r>
            <a:r>
              <a:rPr lang="en-US" altLang="en-US" sz="2200" dirty="0" smtClean="0"/>
              <a:t> = old AND </a:t>
            </a:r>
            <a:r>
              <a:rPr lang="en-US" altLang="en-US" sz="2200" i="1" dirty="0" err="1" smtClean="0"/>
              <a:t>credit_rating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excellent</a:t>
            </a:r>
            <a:r>
              <a:rPr lang="en-US" altLang="en-US" sz="2200" dirty="0" smtClean="0"/>
              <a:t> THEN </a:t>
            </a:r>
            <a:r>
              <a:rPr lang="en-US" altLang="en-US" sz="2200" i="1" dirty="0" err="1" smtClean="0"/>
              <a:t>buys_computer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= </a:t>
            </a:r>
            <a:r>
              <a:rPr lang="en-US" altLang="en-US" sz="2200" i="1" dirty="0" smtClean="0"/>
              <a:t>no</a:t>
            </a:r>
            <a:endParaRPr lang="en-US" altLang="en-US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age</a:t>
            </a:r>
            <a:r>
              <a:rPr lang="en-US" altLang="en-US" sz="2200" dirty="0" smtClean="0"/>
              <a:t> = old AND </a:t>
            </a:r>
            <a:r>
              <a:rPr lang="en-US" altLang="en-US" sz="2200" i="1" dirty="0" err="1" smtClean="0"/>
              <a:t>credit_rating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fair</a:t>
            </a:r>
            <a:r>
              <a:rPr lang="en-US" altLang="en-US" sz="2200" dirty="0" smtClean="0"/>
              <a:t>         THEN </a:t>
            </a:r>
            <a:r>
              <a:rPr lang="en-US" altLang="en-US" sz="2200" i="1" dirty="0" err="1" smtClean="0"/>
              <a:t>buys_computer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yes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" y="84686"/>
            <a:ext cx="8783638" cy="11449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Rule Extraction from a Decision Tree (cont'd)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966044" y="4079264"/>
            <a:ext cx="4782472" cy="2747109"/>
            <a:chOff x="3530" y="162"/>
            <a:chExt cx="2037" cy="1216"/>
          </a:xfrm>
        </p:grpSpPr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4272" y="162"/>
              <a:ext cx="336" cy="164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3530" y="287"/>
              <a:ext cx="2037" cy="1091"/>
              <a:chOff x="3530" y="141"/>
              <a:chExt cx="2037" cy="1091"/>
            </a:xfrm>
          </p:grpSpPr>
          <p:sp>
            <p:nvSpPr>
              <p:cNvPr id="59" name="Rectangle 36"/>
              <p:cNvSpPr>
                <a:spLocks noChangeArrowheads="1"/>
              </p:cNvSpPr>
              <p:nvPr/>
            </p:nvSpPr>
            <p:spPr bwMode="auto">
              <a:xfrm>
                <a:off x="3763" y="546"/>
                <a:ext cx="407" cy="164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4883" y="546"/>
                <a:ext cx="601" cy="164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H="1">
                <a:off x="3952" y="141"/>
                <a:ext cx="318" cy="3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2" name="Line 39"/>
              <p:cNvSpPr>
                <a:spLocks noChangeShapeType="1"/>
              </p:cNvSpPr>
              <p:nvPr/>
            </p:nvSpPr>
            <p:spPr bwMode="auto">
              <a:xfrm flipH="1">
                <a:off x="4481" y="198"/>
                <a:ext cx="0" cy="1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>
                <a:off x="4608" y="141"/>
                <a:ext cx="551" cy="4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3920" y="303"/>
                <a:ext cx="266" cy="15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>
                    <a:latin typeface="Times New Roman" panose="02020603050405020304" pitchFamily="18" charset="0"/>
                  </a:rPr>
                  <a:t>&lt;=30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4793" y="292"/>
                <a:ext cx="21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latin typeface="Times New Roman" panose="02020603050405020304" pitchFamily="18" charset="0"/>
                  </a:rPr>
                  <a:t>&gt;40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7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8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70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0"/>
              <a:lstStyle/>
              <a:p>
                <a:endParaRPr lang="en-US" sz="2400"/>
              </a:p>
            </p:txBody>
          </p:sp>
          <p:sp>
            <p:nvSpPr>
              <p:cNvPr id="71" name="Rectangle 48"/>
              <p:cNvSpPr>
                <a:spLocks noChangeArrowheads="1"/>
              </p:cNvSpPr>
              <p:nvPr/>
            </p:nvSpPr>
            <p:spPr bwMode="auto">
              <a:xfrm>
                <a:off x="3530" y="1068"/>
                <a:ext cx="178" cy="16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4167" y="1068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5357" y="1044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4376" y="609"/>
                <a:ext cx="210" cy="16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75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b="1">
                    <a:latin typeface="Times New Roman" panose="02020603050405020304" pitchFamily="18" charset="0"/>
                  </a:rPr>
                  <a:t>31..40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Rectangle 53"/>
              <p:cNvSpPr>
                <a:spLocks noChangeArrowheads="1"/>
              </p:cNvSpPr>
              <p:nvPr/>
            </p:nvSpPr>
            <p:spPr bwMode="auto">
              <a:xfrm rot="21456844">
                <a:off x="4749" y="1044"/>
                <a:ext cx="178" cy="16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77" name="Rectangle 54"/>
              <p:cNvSpPr>
                <a:spLocks noChangeArrowheads="1"/>
              </p:cNvSpPr>
              <p:nvPr/>
            </p:nvSpPr>
            <p:spPr bwMode="auto">
              <a:xfrm>
                <a:off x="5267" y="826"/>
                <a:ext cx="201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78" name="Rectangle 55"/>
              <p:cNvSpPr>
                <a:spLocks noChangeArrowheads="1"/>
              </p:cNvSpPr>
              <p:nvPr/>
            </p:nvSpPr>
            <p:spPr bwMode="auto">
              <a:xfrm>
                <a:off x="4717" y="826"/>
                <a:ext cx="39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79" name="Rectangle 56"/>
              <p:cNvSpPr>
                <a:spLocks noChangeArrowheads="1"/>
              </p:cNvSpPr>
              <p:nvPr/>
            </p:nvSpPr>
            <p:spPr bwMode="auto">
              <a:xfrm>
                <a:off x="4095" y="850"/>
                <a:ext cx="196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0" name="Rectangle 57"/>
              <p:cNvSpPr>
                <a:spLocks noChangeArrowheads="1"/>
              </p:cNvSpPr>
              <p:nvPr/>
            </p:nvSpPr>
            <p:spPr bwMode="auto">
              <a:xfrm>
                <a:off x="3637" y="850"/>
                <a:ext cx="218" cy="1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 anchorCtr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7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4CC8EC-A6D1-4599-9734-A1D61E13C6A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15" y="365248"/>
            <a:ext cx="9448800" cy="10239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Rule Induction: Sequential Covering Method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91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Rules are learned </a:t>
            </a:r>
            <a:r>
              <a:rPr lang="en-US" altLang="en-US" sz="2800" i="1" dirty="0" smtClean="0"/>
              <a:t>sequentially</a:t>
            </a:r>
            <a:r>
              <a:rPr lang="en-US" altLang="en-US" sz="2800" dirty="0" smtClean="0"/>
              <a:t>, each for a given class C</a:t>
            </a:r>
            <a:r>
              <a:rPr lang="en-US" altLang="en-US" sz="2800" baseline="-25000" dirty="0" smtClean="0"/>
              <a:t>i </a:t>
            </a:r>
            <a:r>
              <a:rPr lang="en-US" altLang="en-US" sz="2800" dirty="0" smtClean="0"/>
              <a:t>will cover many tuples of C</a:t>
            </a:r>
            <a:r>
              <a:rPr lang="en-US" altLang="en-US" sz="2800" baseline="-25000" dirty="0" smtClean="0"/>
              <a:t>i </a:t>
            </a:r>
            <a:r>
              <a:rPr lang="en-US" altLang="en-US" sz="2800" dirty="0" smtClean="0"/>
              <a:t>but none (or few) of the tuples of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4378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4CC8EC-A6D1-4599-9734-A1D61E13C6A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15" y="365248"/>
            <a:ext cx="9448800" cy="10239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Rule Induction: Sequential Covering Method (cont'd)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91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Repeat the process on the remaining tuples until </a:t>
            </a:r>
            <a:r>
              <a:rPr lang="en-US" altLang="en-US" sz="2400" i="1" dirty="0" smtClean="0"/>
              <a:t>termination condition</a:t>
            </a:r>
            <a:r>
              <a:rPr lang="en-US" altLang="en-US" sz="2400" dirty="0" smtClean="0"/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Comp. w. decision-tree induction: learning a set of rules </a:t>
            </a:r>
            <a:r>
              <a:rPr lang="en-US" altLang="en-US" sz="2800" i="1" dirty="0" smtClean="0"/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5215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EB0465-189D-4A57-BC0C-90B5C6AB04B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Covering Algorithm	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465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2800" b="1" dirty="0" smtClean="0">
                <a:solidFill>
                  <a:srgbClr val="000066"/>
                </a:solidFill>
              </a:rPr>
              <a:t>while </a:t>
            </a:r>
            <a:r>
              <a:rPr lang="en-US" altLang="en-US" sz="2800" dirty="0" smtClean="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66"/>
                </a:solidFill>
              </a:rPr>
              <a:t>	remove positive target tuples satisfying this rule</a:t>
            </a:r>
            <a:endParaRPr lang="en-US" altLang="en-US" sz="2800" dirty="0" smtClean="0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</p:spTree>
    <p:extLst>
      <p:ext uri="{BB962C8B-B14F-4D97-AF65-F5344CB8AC3E}">
        <p14:creationId xmlns:p14="http://schemas.microsoft.com/office/powerpoint/2010/main" val="16074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B9F632-B36F-432A-BFC6-91B2C1A00B4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 Generation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000066"/>
                </a:solidFill>
              </a:rPr>
              <a:t>while</a:t>
            </a:r>
            <a:r>
              <a:rPr lang="en-US" altLang="en-US" sz="2800" dirty="0" smtClean="0">
                <a:solidFill>
                  <a:srgbClr val="000066"/>
                </a:solidFill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66"/>
                </a:solidFill>
              </a:rPr>
              <a:t>	find the best predicate </a:t>
            </a:r>
            <a:r>
              <a:rPr lang="en-US" altLang="en-US" sz="2800" i="1" dirty="0" smtClean="0">
                <a:solidFill>
                  <a:srgbClr val="000066"/>
                </a:solidFill>
              </a:rPr>
              <a:t>p</a:t>
            </a:r>
            <a:endParaRPr lang="en-US" altLang="en-US" sz="2800" dirty="0" smtClean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66"/>
                </a:solidFill>
              </a:rPr>
              <a:t>	</a:t>
            </a:r>
            <a:r>
              <a:rPr lang="en-US" altLang="en-US" sz="2800" b="1" dirty="0" smtClean="0">
                <a:solidFill>
                  <a:srgbClr val="000066"/>
                </a:solidFill>
              </a:rPr>
              <a:t>if</a:t>
            </a:r>
            <a:r>
              <a:rPr lang="en-US" altLang="en-US" sz="2800" dirty="0" smtClean="0">
                <a:solidFill>
                  <a:srgbClr val="000066"/>
                </a:solidFill>
              </a:rPr>
              <a:t> foil-gain(</a:t>
            </a:r>
            <a:r>
              <a:rPr lang="en-US" altLang="en-US" sz="2800" i="1" dirty="0" smtClean="0">
                <a:solidFill>
                  <a:srgbClr val="000066"/>
                </a:solidFill>
              </a:rPr>
              <a:t>p</a:t>
            </a:r>
            <a:r>
              <a:rPr lang="en-US" altLang="en-US" sz="2800" dirty="0" smtClean="0">
                <a:solidFill>
                  <a:srgbClr val="000066"/>
                </a:solidFill>
              </a:rPr>
              <a:t>) &gt; threshold </a:t>
            </a:r>
            <a:r>
              <a:rPr lang="en-US" altLang="en-US" sz="2800" b="1" dirty="0" smtClean="0">
                <a:solidFill>
                  <a:srgbClr val="000066"/>
                </a:solidFill>
              </a:rPr>
              <a:t>then</a:t>
            </a:r>
            <a:r>
              <a:rPr lang="en-US" altLang="en-US" sz="2800" dirty="0" smtClean="0">
                <a:solidFill>
                  <a:srgbClr val="000066"/>
                </a:solidFill>
              </a:rPr>
              <a:t> add </a:t>
            </a:r>
            <a:r>
              <a:rPr lang="en-US" altLang="en-US" sz="2800" i="1" dirty="0" smtClean="0">
                <a:solidFill>
                  <a:srgbClr val="000066"/>
                </a:solidFill>
              </a:rPr>
              <a:t>p</a:t>
            </a:r>
            <a:r>
              <a:rPr lang="en-US" altLang="en-US" sz="2800" dirty="0" smtClean="0">
                <a:solidFill>
                  <a:srgbClr val="000066"/>
                </a:solidFill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66"/>
                </a:solidFill>
              </a:rPr>
              <a:t>	</a:t>
            </a:r>
            <a:r>
              <a:rPr lang="en-US" altLang="en-US" sz="2800" b="1" dirty="0" smtClean="0">
                <a:solidFill>
                  <a:srgbClr val="000066"/>
                </a:solidFill>
              </a:rPr>
              <a:t>else</a:t>
            </a:r>
            <a:r>
              <a:rPr lang="en-US" altLang="en-US" sz="2800" dirty="0" smtClean="0">
                <a:solidFill>
                  <a:srgbClr val="000066"/>
                </a:solidFill>
              </a:rPr>
              <a:t> break</a:t>
            </a:r>
            <a:endParaRPr lang="en-US" altLang="en-US" sz="2800" dirty="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828800" y="3657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3886200" y="3657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2209800" y="5943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105400" y="5943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latin typeface="Arial" panose="020B0604020202020204" pitchFamily="34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1905000" y="3733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A3</a:t>
            </a:r>
            <a:r>
              <a:rPr lang="en-US" altLang="en-US"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2057400" y="3810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A3</a:t>
            </a:r>
            <a:r>
              <a:rPr lang="en-US" altLang="en-US">
                <a:latin typeface="Arial" panose="020B0604020202020204" pitchFamily="34" charset="0"/>
              </a:rPr>
              <a:t>=1&amp;&amp;</a:t>
            </a:r>
            <a:r>
              <a:rPr lang="en-US" altLang="en-US" i="1">
                <a:latin typeface="Arial" panose="020B0604020202020204" pitchFamily="34" charset="0"/>
              </a:rPr>
              <a:t>A1</a:t>
            </a:r>
            <a:r>
              <a:rPr lang="en-US" altLang="en-US"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2057400" y="4038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A3</a:t>
            </a:r>
            <a:r>
              <a:rPr lang="en-US" altLang="en-US">
                <a:latin typeface="Arial" panose="020B0604020202020204" pitchFamily="34" charset="0"/>
              </a:rPr>
              <a:t>=1&amp;&amp;</a:t>
            </a:r>
            <a:r>
              <a:rPr lang="en-US" altLang="en-US" i="1">
                <a:latin typeface="Arial" panose="020B0604020202020204" pitchFamily="34" charset="0"/>
              </a:rPr>
              <a:t>A1</a:t>
            </a:r>
            <a:r>
              <a:rPr lang="en-US" altLang="en-US">
                <a:latin typeface="Arial" panose="020B0604020202020204" pitchFamily="34" charset="0"/>
              </a:rPr>
              <a:t>=2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&amp;&amp;A8</a:t>
            </a:r>
            <a:r>
              <a:rPr lang="en-US" altLang="en-US">
                <a:latin typeface="Arial" panose="020B0604020202020204" pitchFamily="34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6576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D893FA-D79F-4C94-BF4F-522341F5788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to Learn-One-Rule?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8938" y="955431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Start with the </a:t>
            </a:r>
            <a:r>
              <a:rPr lang="en-US" altLang="en-US" sz="2800" i="1" dirty="0" smtClean="0"/>
              <a:t>most general rule</a:t>
            </a:r>
            <a:r>
              <a:rPr lang="en-US" altLang="en-US" sz="2800" dirty="0" smtClean="0"/>
              <a:t> possible: condition = empty</a:t>
            </a:r>
          </a:p>
          <a:p>
            <a:pPr eaLnBrk="1" hangingPunct="1"/>
            <a:r>
              <a:rPr lang="en-US" altLang="en-US" sz="2800" i="1" dirty="0" smtClean="0"/>
              <a:t>Adding new attributes</a:t>
            </a:r>
            <a:r>
              <a:rPr lang="en-US" altLang="en-US" sz="2800" dirty="0" smtClean="0"/>
              <a:t> by adopting a greedy depth-first strategy</a:t>
            </a:r>
          </a:p>
          <a:p>
            <a:pPr lvl="1" eaLnBrk="1" hangingPunct="1"/>
            <a:r>
              <a:rPr lang="en-US" altLang="en-US" sz="2800" dirty="0" smtClean="0"/>
              <a:t>Picks the one that most improves the rule quality</a:t>
            </a:r>
          </a:p>
        </p:txBody>
      </p:sp>
    </p:spTree>
    <p:extLst>
      <p:ext uri="{BB962C8B-B14F-4D97-AF65-F5344CB8AC3E}">
        <p14:creationId xmlns:p14="http://schemas.microsoft.com/office/powerpoint/2010/main" val="19625273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D893FA-D79F-4C94-BF4F-522341F57889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Rule-Quality </a:t>
            </a:r>
            <a:r>
              <a:rPr lang="en-US" altLang="en-US" dirty="0" smtClean="0"/>
              <a:t>Measures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8938" y="955431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Rule-Quality measures: consider both coverage and accuracy</a:t>
            </a:r>
          </a:p>
          <a:p>
            <a:pPr lvl="1" eaLnBrk="1" hangingPunct="1"/>
            <a:r>
              <a:rPr lang="en-US" altLang="en-US" sz="2800" dirty="0" smtClean="0"/>
              <a:t>Foil-gain (in FOIL &amp; RIPPER): assesses </a:t>
            </a:r>
            <a:r>
              <a:rPr lang="en-US" altLang="en-US" sz="2800" dirty="0" err="1" smtClean="0"/>
              <a:t>info_gain</a:t>
            </a:r>
            <a:r>
              <a:rPr lang="en-US" altLang="en-US" sz="2800" dirty="0" smtClean="0"/>
              <a:t> by extending condition</a:t>
            </a:r>
          </a:p>
          <a:p>
            <a:pPr lvl="1" eaLnBrk="1" hangingPunct="1"/>
            <a:endParaRPr lang="en-US" altLang="en-US" sz="2800" dirty="0" smtClean="0"/>
          </a:p>
          <a:p>
            <a:pPr lvl="2" eaLnBrk="1" hangingPunct="1"/>
            <a:r>
              <a:rPr lang="en-US" altLang="en-US" sz="2400" dirty="0" smtClean="0"/>
              <a:t>favors rules that have high accuracy and cover many positive tuples</a:t>
            </a:r>
          </a:p>
          <a:p>
            <a:pPr eaLnBrk="1" hangingPunct="1"/>
            <a:r>
              <a:rPr lang="en-US" altLang="en-US" sz="2800" dirty="0" smtClean="0"/>
              <a:t>Rule pruning based on an independent set of test tuples</a:t>
            </a:r>
            <a:endParaRPr lang="en-US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4915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660913"/>
              </p:ext>
            </p:extLst>
          </p:nvPr>
        </p:nvGraphicFramePr>
        <p:xfrm>
          <a:off x="2286000" y="26670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491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71801697"/>
              </p:ext>
            </p:extLst>
          </p:nvPr>
        </p:nvGraphicFramePr>
        <p:xfrm>
          <a:off x="2524918" y="5002785"/>
          <a:ext cx="3962400" cy="8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18" y="5002785"/>
                        <a:ext cx="3962400" cy="852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967978" y="6003576"/>
            <a:ext cx="7076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2" indent="-19050"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Pos</a:t>
            </a:r>
            <a:r>
              <a:rPr lang="en-US" altLang="en-US" sz="2000" dirty="0"/>
              <a:t>/</a:t>
            </a:r>
            <a:r>
              <a:rPr lang="en-US" altLang="en-US" sz="2000" dirty="0" err="1"/>
              <a:t>neg</a:t>
            </a:r>
            <a:r>
              <a:rPr lang="en-US" altLang="en-US" sz="2000" dirty="0"/>
              <a:t> are # of positive/negative tuples covered by R.</a:t>
            </a:r>
          </a:p>
          <a:p>
            <a:pPr marL="0" lvl="2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 err="1"/>
              <a:t>FOIL_Prune</a:t>
            </a:r>
            <a:r>
              <a:rPr lang="en-US" altLang="en-US" sz="2000" dirty="0"/>
              <a:t> is higher for the pruned version of R, prune R</a:t>
            </a:r>
          </a:p>
        </p:txBody>
      </p:sp>
    </p:spTree>
    <p:extLst>
      <p:ext uri="{BB962C8B-B14F-4D97-AF65-F5344CB8AC3E}">
        <p14:creationId xmlns:p14="http://schemas.microsoft.com/office/powerpoint/2010/main" val="290254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1692"/>
            <a:ext cx="8229600" cy="990600"/>
          </a:xfrm>
        </p:spPr>
        <p:txBody>
          <a:bodyPr/>
          <a:lstStyle/>
          <a:p>
            <a:r>
              <a:rPr lang="en-US" altLang="en-US" smtClean="0"/>
              <a:t>Model Evaluation and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446"/>
            <a:ext cx="82296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 smtClean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Use </a:t>
            </a:r>
            <a:r>
              <a:rPr lang="en-US" altLang="en-US" sz="2800" b="1" dirty="0" smtClean="0"/>
              <a:t>validation test set</a:t>
            </a:r>
            <a:r>
              <a:rPr lang="en-US" altLang="en-US" sz="2800" dirty="0" smtClean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Cost-benefit analysis and ROC Curves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27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485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Given</a:t>
            </a:r>
            <a:r>
              <a:rPr lang="en-US" altLang="en-US" sz="2800" i="1" dirty="0" smtClean="0"/>
              <a:t> m</a:t>
            </a:r>
            <a:r>
              <a:rPr lang="en-US" altLang="en-US" sz="2800" dirty="0" smtClean="0"/>
              <a:t> classes, an entry, </a:t>
            </a:r>
            <a:r>
              <a:rPr lang="en-US" altLang="en-US" sz="2800" b="1" i="1" dirty="0" err="1" smtClean="0"/>
              <a:t>CM</a:t>
            </a:r>
            <a:r>
              <a:rPr lang="en-US" altLang="en-US" sz="2800" b="1" i="1" baseline="-25000" dirty="0" err="1" smtClean="0"/>
              <a:t>i,j</a:t>
            </a:r>
            <a:r>
              <a:rPr lang="en-US" altLang="en-US" sz="2800" b="1" baseline="-25000" dirty="0" smtClean="0"/>
              <a:t> </a:t>
            </a:r>
            <a:r>
              <a:rPr lang="en-US" altLang="en-US" sz="2800" dirty="0" smtClean="0"/>
              <a:t> in a </a:t>
            </a:r>
            <a:r>
              <a:rPr lang="en-US" altLang="en-US" sz="2800" b="1" dirty="0" smtClean="0"/>
              <a:t>confusion matrix</a:t>
            </a:r>
            <a:r>
              <a:rPr lang="en-US" altLang="en-US" sz="2800" dirty="0" smtClean="0"/>
              <a:t> indicates # of tuples in class </a:t>
            </a:r>
            <a:r>
              <a:rPr lang="en-US" altLang="en-US" sz="2800" i="1" dirty="0" smtClean="0"/>
              <a:t>i</a:t>
            </a:r>
            <a:r>
              <a:rPr lang="en-US" altLang="en-US" sz="2800" dirty="0" smtClean="0"/>
              <a:t>  that were labeled by the classifier as class </a:t>
            </a:r>
            <a:r>
              <a:rPr lang="en-US" altLang="en-US" sz="2800" i="1" dirty="0" smtClean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304800" y="2971800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/>
              <a:t>Example of Confusion Matrix: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765D-BD6F-476E-9552-EC623185C2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6046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93203E-D8F7-4BFE-90F9-91AE930B9F9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 smtClean="0">
                <a:solidFill>
                  <a:srgbClr val="F83F24"/>
                </a:solidFill>
              </a:rPr>
              <a:t>Supervised learning (classification)</a:t>
            </a:r>
            <a:endParaRPr lang="en-US" altLang="en-US" sz="28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Supervision: The training data (observations, measurements, etc.) are accompanied by </a:t>
            </a:r>
            <a:r>
              <a:rPr lang="en-US" altLang="en-US" sz="2400" b="1" dirty="0" smtClean="0"/>
              <a:t>labels</a:t>
            </a:r>
            <a:r>
              <a:rPr lang="en-US" altLang="en-US" sz="2400" dirty="0" smtClean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dirty="0" smtClean="0">
                <a:solidFill>
                  <a:srgbClr val="F83F24"/>
                </a:solidFill>
              </a:rPr>
              <a:t>Unsupervised learning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6776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47" y="305717"/>
            <a:ext cx="8402638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4724400" cy="3505200"/>
          </a:xfrm>
        </p:spPr>
        <p:txBody>
          <a:bodyPr/>
          <a:lstStyle/>
          <a:p>
            <a:r>
              <a:rPr lang="en-US" altLang="en-US" sz="2400" b="1" smtClean="0"/>
              <a:t>Classifier Accuracy, </a:t>
            </a:r>
            <a:r>
              <a:rPr lang="en-US" altLang="en-US" sz="2400" smtClean="0"/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smtClean="0"/>
              <a:t>Accuracy = (TP + TN)/All</a:t>
            </a:r>
            <a:endParaRPr lang="en-US" altLang="en-US" sz="2400" smtClean="0"/>
          </a:p>
          <a:p>
            <a:r>
              <a:rPr lang="en-US" altLang="en-US" sz="2400" b="1" smtClean="0"/>
              <a:t>Error rate: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1 –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accuracy</a:t>
            </a:r>
            <a:r>
              <a:rPr lang="en-US" altLang="en-US" sz="2400" smtClean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smtClean="0"/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267200" y="15240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Calibri" panose="020F0502020204030204" pitchFamily="34" charset="0"/>
              </a:rPr>
              <a:t>Class Imbalance Problem</a:t>
            </a:r>
            <a:r>
              <a:rPr lang="en-US" altLang="en-US" sz="2400">
                <a:latin typeface="Calibri" panose="020F0502020204030204" pitchFamily="34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One class may be </a:t>
            </a:r>
            <a:r>
              <a:rPr lang="en-US" altLang="en-US" sz="2400" i="1">
                <a:latin typeface="Calibri" panose="020F0502020204030204" pitchFamily="34" charset="0"/>
              </a:rPr>
              <a:t>rare</a:t>
            </a:r>
            <a:r>
              <a:rPr lang="en-US" altLang="en-US" sz="2400">
                <a:latin typeface="Calibri" panose="020F0502020204030204" pitchFamily="34" charset="0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Significant </a:t>
            </a:r>
            <a:r>
              <a:rPr lang="en-US" altLang="en-US" sz="2400" i="1">
                <a:latin typeface="Calibri" panose="020F0502020204030204" pitchFamily="34" charset="0"/>
              </a:rPr>
              <a:t>majority of the negative class</a:t>
            </a:r>
            <a:r>
              <a:rPr lang="en-US" altLang="en-US" sz="2400">
                <a:latin typeface="Calibri" panose="020F0502020204030204" pitchFamily="34" charset="0"/>
              </a:rPr>
              <a:t> and minority of the positive class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Calibri" panose="020F0502020204030204" pitchFamily="34" charset="0"/>
              </a:rPr>
              <a:t>Sensitivity</a:t>
            </a:r>
            <a:r>
              <a:rPr lang="en-US" altLang="en-US" sz="2400">
                <a:latin typeface="Calibri" panose="020F0502020204030204" pitchFamily="34" charset="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Calibri" panose="020F0502020204030204" pitchFamily="34" charset="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Calibri" panose="020F0502020204030204" pitchFamily="34" charset="0"/>
              </a:rPr>
              <a:t>Specificity</a:t>
            </a:r>
            <a:r>
              <a:rPr lang="en-US" altLang="en-US" sz="2400">
                <a:latin typeface="Calibri" panose="020F0502020204030204" pitchFamily="34" charset="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Calibri" panose="020F0502020204030204" pitchFamily="34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86919"/>
              </p:ext>
            </p:extLst>
          </p:nvPr>
        </p:nvGraphicFramePr>
        <p:xfrm>
          <a:off x="1524000" y="15240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8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5313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92101"/>
            <a:ext cx="8402638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Classifier Evaluation Metrics: </a:t>
            </a:r>
            <a:br>
              <a:rPr lang="en-US" altLang="en-US" dirty="0" smtClean="0"/>
            </a:br>
            <a:r>
              <a:rPr lang="en-US" altLang="en-US" dirty="0" smtClean="0"/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71600"/>
            <a:ext cx="842962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Precision</a:t>
            </a:r>
            <a:r>
              <a:rPr lang="en-US" altLang="en-US" sz="2400" dirty="0" smtClean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400" b="1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Recall: </a:t>
            </a:r>
            <a:r>
              <a:rPr lang="en-US" altLang="en-US" sz="2400" dirty="0" smtClean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400" b="1" i="1" dirty="0" smtClean="0"/>
              <a:t>F</a:t>
            </a:r>
            <a:r>
              <a:rPr lang="en-US" altLang="en-US" sz="2400" b="1" dirty="0" smtClean="0"/>
              <a:t> measure (</a:t>
            </a:r>
            <a:r>
              <a:rPr lang="en-US" altLang="en-US" sz="2400" b="1" i="1" dirty="0" smtClean="0"/>
              <a:t>F</a:t>
            </a:r>
            <a:r>
              <a:rPr lang="en-US" altLang="en-US" sz="2400" b="1" i="1" baseline="-25000" dirty="0" smtClean="0"/>
              <a:t>1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or</a:t>
            </a:r>
            <a:r>
              <a:rPr lang="en-US" altLang="en-US" sz="2400" b="1" dirty="0" smtClean="0"/>
              <a:t> </a:t>
            </a:r>
            <a:r>
              <a:rPr lang="en-US" altLang="en-US" sz="2400" b="1" i="1" dirty="0" smtClean="0"/>
              <a:t>F</a:t>
            </a:r>
            <a:r>
              <a:rPr lang="en-US" altLang="en-US" sz="2400" b="1" dirty="0" smtClean="0"/>
              <a:t>-score)</a:t>
            </a:r>
            <a:r>
              <a:rPr lang="en-US" altLang="en-US" sz="2400" dirty="0" smtClean="0"/>
              <a:t>: harmonic mean of precision and recall,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 smtClean="0"/>
          </a:p>
          <a:p>
            <a:pPr>
              <a:lnSpc>
                <a:spcPct val="80000"/>
              </a:lnSpc>
            </a:pPr>
            <a:r>
              <a:rPr lang="en-US" altLang="en-US" sz="2400" b="1" i="1" dirty="0" err="1" smtClean="0"/>
              <a:t>F</a:t>
            </a:r>
            <a:r>
              <a:rPr lang="en-US" altLang="en-US" sz="2400" b="1" i="1" baseline="-25000" dirty="0" err="1" smtClean="0">
                <a:cs typeface="Tahoma" panose="020B0604030504040204" pitchFamily="34" charset="0"/>
              </a:rPr>
              <a:t>ß</a:t>
            </a:r>
            <a:r>
              <a:rPr lang="en-US" altLang="en-US" sz="2400" b="1" dirty="0" smtClean="0"/>
              <a:t>:  </a:t>
            </a:r>
            <a:r>
              <a:rPr lang="en-US" altLang="en-US" sz="2400" dirty="0" smtClean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assigns </a:t>
            </a:r>
            <a:r>
              <a:rPr lang="en-US" altLang="en-US" sz="2400" dirty="0" smtClean="0">
                <a:cs typeface="Tahoma" panose="020B0604030504040204" pitchFamily="34" charset="0"/>
              </a:rPr>
              <a:t>ß times as much weight to recall as to precision</a:t>
            </a:r>
            <a:endParaRPr lang="en-US" altLang="en-US" sz="2400" dirty="0" smtClean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0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3101"/>
            <a:ext cx="9144000" cy="762000"/>
          </a:xfrm>
        </p:spPr>
        <p:txBody>
          <a:bodyPr/>
          <a:lstStyle/>
          <a:p>
            <a:r>
              <a:rPr lang="en-US" altLang="en-US" dirty="0" smtClean="0"/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i="1" smtClean="0"/>
              <a:t>Precision</a:t>
            </a:r>
            <a:r>
              <a:rPr lang="en-US" altLang="en-US" sz="2400" smtClean="0"/>
              <a:t> = 90/230 = 39.13%             </a:t>
            </a:r>
            <a:r>
              <a:rPr lang="en-US" altLang="en-US" sz="2400" i="1" smtClean="0"/>
              <a:t>Recall</a:t>
            </a:r>
            <a:r>
              <a:rPr lang="en-US" altLang="en-US" sz="2400" smtClean="0"/>
              <a:t> = 90/300 = 30.00%</a:t>
            </a:r>
          </a:p>
          <a:p>
            <a:endParaRPr lang="en-US" altLang="en-US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228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765D-BD6F-476E-9552-EC623185C2E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7219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38" y="347663"/>
            <a:ext cx="8624888" cy="1066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dirty="0" smtClean="0"/>
              <a:t>Evaluating Classifier Accuracy:</a:t>
            </a:r>
            <a:br>
              <a:rPr lang="en-US" altLang="en-US" dirty="0" smtClean="0"/>
            </a:br>
            <a:r>
              <a:rPr lang="en-US" altLang="en-US" dirty="0" smtClean="0"/>
              <a:t>Holdout &amp; Cross-Validation Methods</a:t>
            </a:r>
            <a:endParaRPr lang="en-US" altLang="en-US" sz="40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Random sampling</a:t>
            </a:r>
            <a:r>
              <a:rPr lang="en-US" altLang="en-US" sz="2400" smtClean="0"/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/>
              <a:t>Cross-validation</a:t>
            </a:r>
            <a:r>
              <a:rPr lang="en-US" altLang="en-US" sz="2400" smtClean="0"/>
              <a:t> (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Randomly partition the data into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mutually exclusive</a:t>
            </a:r>
            <a:r>
              <a:rPr lang="en-US" altLang="en-US" sz="2400" smtClean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At </a:t>
            </a:r>
            <a:r>
              <a:rPr lang="en-US" altLang="en-US" sz="2400" i="1" smtClean="0"/>
              <a:t>i</a:t>
            </a:r>
            <a:r>
              <a:rPr lang="en-US" altLang="en-US" sz="2400" smtClean="0"/>
              <a:t>-th iteration, use D</a:t>
            </a:r>
            <a:r>
              <a:rPr lang="en-US" altLang="en-US" sz="2400" baseline="-25000" smtClean="0"/>
              <a:t>i </a:t>
            </a:r>
            <a:r>
              <a:rPr lang="en-US" altLang="en-US" sz="2400" smtClean="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smtClean="0"/>
              <a:t>Leave-one-out</a:t>
            </a:r>
            <a:r>
              <a:rPr lang="en-US" altLang="en-US" sz="2400" smtClean="0"/>
              <a:t>: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folds where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smtClean="0"/>
              <a:t>*Stratified cross-validation*</a:t>
            </a:r>
            <a:r>
              <a:rPr lang="en-US" altLang="en-US" sz="2400" smtClean="0"/>
              <a:t>: folds are stratified so that class dist. in each fold is approx. the same as that in the initial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6971"/>
            <a:ext cx="9144000" cy="6858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altLang="en-US" dirty="0" smtClean="0"/>
              <a:t>Evaluating Classifier Accuracy: Bootstrap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9308" y="886619"/>
            <a:ext cx="9325708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 b="1" dirty="0" smtClean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Samples the given training tuples uniformly </a:t>
            </a:r>
            <a:r>
              <a:rPr lang="en-US" altLang="en-US" sz="2200" i="1" dirty="0" smtClean="0"/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/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 dirty="0" smtClean="0"/>
              <a:t>Several bootstrap methods, and a common one is </a:t>
            </a:r>
            <a:r>
              <a:rPr lang="en-US" altLang="en-US" sz="2600" b="1" dirty="0" smtClean="0"/>
              <a:t>.632 </a:t>
            </a:r>
            <a:r>
              <a:rPr lang="en-US" altLang="en-US" sz="2600" b="1" dirty="0" err="1" smtClean="0"/>
              <a:t>boostrap</a:t>
            </a:r>
            <a:endParaRPr lang="en-US" altLang="en-US" sz="26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A data set with </a:t>
            </a:r>
            <a:r>
              <a:rPr lang="en-US" altLang="en-US" sz="2200" i="1" dirty="0" smtClean="0"/>
              <a:t>d</a:t>
            </a:r>
            <a:r>
              <a:rPr lang="en-US" altLang="en-US" sz="2200" dirty="0" smtClean="0"/>
              <a:t> tuples is sampled </a:t>
            </a:r>
            <a:r>
              <a:rPr lang="en-US" altLang="en-US" sz="2200" i="1" dirty="0" smtClean="0"/>
              <a:t>d</a:t>
            </a:r>
            <a:r>
              <a:rPr lang="en-US" altLang="en-US" sz="2200" dirty="0" smtClean="0"/>
              <a:t> times, with replacement, resulting in a training set of </a:t>
            </a:r>
            <a:r>
              <a:rPr lang="en-US" altLang="en-US" sz="2200" i="1" dirty="0" smtClean="0"/>
              <a:t>d</a:t>
            </a:r>
            <a:r>
              <a:rPr lang="en-US" altLang="en-US" sz="2200" dirty="0" smtClean="0"/>
              <a:t> samples.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sz="2200" baseline="30000" dirty="0" smtClean="0"/>
              <a:t>d</a:t>
            </a:r>
            <a:r>
              <a:rPr lang="en-US" altLang="en-US" sz="2200" dirty="0" smtClean="0"/>
              <a:t> ≈ e</a:t>
            </a:r>
            <a:r>
              <a:rPr lang="en-US" altLang="en-US" sz="2200" baseline="30000" dirty="0" smtClean="0"/>
              <a:t>-1</a:t>
            </a:r>
            <a:r>
              <a:rPr lang="en-US" altLang="en-US" sz="2200" dirty="0" smtClean="0"/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Repeat the sampling procedure </a:t>
            </a:r>
            <a:r>
              <a:rPr lang="en-US" altLang="en-US" sz="2200" i="1" dirty="0" smtClean="0"/>
              <a:t>k</a:t>
            </a:r>
            <a:r>
              <a:rPr lang="en-US" altLang="en-US" sz="2200" dirty="0" smtClean="0"/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800" dirty="0" smtClean="0"/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151562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28A27-708F-4658-916F-DA0CCA5820F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410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64008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Model Selection: ROC Curves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143000"/>
            <a:ext cx="5562600" cy="58674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b="1" dirty="0" smtClean="0"/>
              <a:t>ROC</a:t>
            </a:r>
            <a:r>
              <a:rPr lang="en-US" altLang="en-US" sz="2400" dirty="0" smtClean="0"/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/>
              <a:t>The closer to the diagonal line (i.e., the closer the area is to 0.5), the less accurate is the model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Vertical axis represents the true positive rate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Horizontal axis rep. the false positive rate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The plot also shows a diagonal line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A model with perfect accuracy will have an area of 1.0</a:t>
            </a:r>
          </a:p>
        </p:txBody>
      </p:sp>
      <p:sp>
        <p:nvSpPr>
          <p:cNvPr id="6349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C075832-F7E0-4B97-A860-0356973A02E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2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077" y="316523"/>
            <a:ext cx="96012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Issues Affecting Model Selection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638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b="1" dirty="0" smtClean="0"/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1" dirty="0" smtClean="0"/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1" dirty="0" smtClean="0"/>
              <a:t>Robustness</a:t>
            </a:r>
            <a:r>
              <a:rPr lang="en-US" altLang="en-US" sz="2800" dirty="0" smtClean="0"/>
              <a:t>: </a:t>
            </a:r>
            <a:r>
              <a:rPr lang="en-US" altLang="en-US" dirty="0" smtClean="0"/>
              <a:t>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1" dirty="0" smtClean="0"/>
              <a:t>Scalability</a:t>
            </a:r>
            <a:r>
              <a:rPr lang="en-US" altLang="en-US" sz="2800" dirty="0" smtClean="0"/>
              <a:t>: </a:t>
            </a:r>
            <a:r>
              <a:rPr lang="en-US" altLang="en-US" dirty="0" smtClean="0"/>
              <a:t>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1" dirty="0" smtClean="0"/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Other measures, e.g., goodness of rules, such as decision tree size or compactness of classification rules</a:t>
            </a:r>
          </a:p>
        </p:txBody>
      </p:sp>
      <p:sp>
        <p:nvSpPr>
          <p:cNvPr id="6451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BE766EE-3FBC-4353-9720-146DC8DD6A40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9220200" cy="990600"/>
          </a:xfrm>
        </p:spPr>
        <p:txBody>
          <a:bodyPr>
            <a:noAutofit/>
          </a:bodyPr>
          <a:lstStyle/>
          <a:p>
            <a:r>
              <a:rPr lang="en-US" altLang="en-US" dirty="0"/>
              <a:t>Supervised </a:t>
            </a:r>
            <a:r>
              <a:rPr lang="en-US" altLang="zh-CN" dirty="0" smtClean="0"/>
              <a:t>L</a:t>
            </a:r>
            <a:r>
              <a:rPr lang="en-US" altLang="en-US" dirty="0" smtClean="0"/>
              <a:t>earning and </a:t>
            </a:r>
            <a:r>
              <a:rPr lang="en-US" altLang="en-US" dirty="0"/>
              <a:t>C</a:t>
            </a:r>
            <a:r>
              <a:rPr lang="en-US" altLang="en-US" dirty="0" smtClean="0"/>
              <a:t>lassification 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Given: dataset of instances with known categories</a:t>
            </a:r>
          </a:p>
          <a:p>
            <a:pPr algn="just"/>
            <a:r>
              <a:rPr lang="en-US" altLang="en-US" sz="2800" dirty="0"/>
              <a:t>Goal:  using the “knowledge” in the dataset, classify a given instance</a:t>
            </a:r>
          </a:p>
          <a:p>
            <a:pPr lvl="1" algn="just"/>
            <a:r>
              <a:rPr lang="en-US" altLang="en-US" sz="2400" dirty="0"/>
              <a:t>predict the category of the given instance that is rationally consistent with the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711358"/>
            <a:ext cx="8001000" cy="4079842"/>
            <a:chOff x="914400" y="2514600"/>
            <a:chExt cx="7170373" cy="3116997"/>
          </a:xfrm>
        </p:grpSpPr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>
              <a:off x="3657600" y="2514600"/>
              <a:ext cx="1905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13628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057400" y="2819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2057400" y="3048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057400" y="3276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V="1">
              <a:off x="2057400" y="3733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514600" y="3168135"/>
              <a:ext cx="4924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914400" y="2895600"/>
              <a:ext cx="103746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feature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5638800" y="3276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6842125" y="3062288"/>
              <a:ext cx="12426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category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514600" y="279880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2514600" y="3048000"/>
              <a:ext cx="460478" cy="282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</a:rPr>
                <a:t>X3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2508284" y="3472935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err="1">
                  <a:latin typeface="Times New Roman" panose="02020603050405020304" pitchFamily="18" charset="0"/>
                </a:rPr>
                <a:t>Xn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6019800" y="2895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4267200" y="4724400"/>
              <a:ext cx="685800" cy="7620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DB</a:t>
              </a:r>
            </a:p>
          </p:txBody>
        </p:sp>
        <p:cxnSp>
          <p:nvCxnSpPr>
            <p:cNvPr id="11284" name="AutoShape 20"/>
            <p:cNvCxnSpPr>
              <a:cxnSpLocks noChangeShapeType="1"/>
              <a:stCxn id="11267" idx="4"/>
              <a:endCxn id="11283" idx="1"/>
            </p:cNvCxnSpPr>
            <p:nvPr/>
          </p:nvCxnSpPr>
          <p:spPr bwMode="auto">
            <a:xfrm>
              <a:off x="4610100" y="419100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296908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Times New Roman" panose="02020603050405020304" pitchFamily="18" charset="0"/>
                </a:rPr>
                <a:t>collection of instances</a:t>
              </a:r>
              <a:br>
                <a:rPr lang="en-US" altLang="en-US" sz="2400" dirty="0">
                  <a:latin typeface="Times New Roman" panose="02020603050405020304" pitchFamily="18" charset="0"/>
                </a:rPr>
              </a:br>
              <a:r>
                <a:rPr lang="en-US" altLang="en-US" sz="2400" dirty="0">
                  <a:latin typeface="Times New Roman" panose="02020603050405020304" pitchFamily="18" charset="0"/>
                </a:rPr>
                <a:t>with known categories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Decision </a:t>
            </a:r>
            <a:r>
              <a:rPr lang="en-US" altLang="en-US" sz="2800" dirty="0" smtClean="0"/>
              <a:t>Trees</a:t>
            </a:r>
            <a:endParaRPr lang="en-US" altLang="en-US" sz="2800" dirty="0"/>
          </a:p>
          <a:p>
            <a:r>
              <a:rPr lang="en-US" altLang="en-US" sz="2800" b="1" dirty="0" smtClean="0"/>
              <a:t>K </a:t>
            </a:r>
            <a:r>
              <a:rPr lang="en-US" altLang="en-US" sz="2800" b="1" dirty="0"/>
              <a:t>Nearest Neighbors (</a:t>
            </a:r>
            <a:r>
              <a:rPr lang="en-US" altLang="en-US" sz="2800" b="1" dirty="0" err="1"/>
              <a:t>kNN</a:t>
            </a:r>
            <a:r>
              <a:rPr lang="en-US" altLang="en-US" sz="2800" b="1" dirty="0"/>
              <a:t>)</a:t>
            </a:r>
          </a:p>
          <a:p>
            <a:r>
              <a:rPr lang="en-US" altLang="en-US" sz="2800" dirty="0"/>
              <a:t>Naïve-Bayes</a:t>
            </a:r>
          </a:p>
          <a:p>
            <a:r>
              <a:rPr lang="en-US" altLang="en-US" sz="2800" dirty="0" smtClean="0"/>
              <a:t>Many </a:t>
            </a:r>
            <a:r>
              <a:rPr lang="en-US" altLang="en-US" sz="2800" dirty="0"/>
              <a:t>others (support vector machines, neural networks, genetic algorithms, </a:t>
            </a:r>
            <a:r>
              <a:rPr lang="en-US" altLang="en-US" sz="2800" dirty="0" smtClean="0"/>
              <a:t>etc.)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3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 </a:t>
            </a:r>
            <a:r>
              <a:rPr lang="en-US" altLang="en-US" dirty="0" smtClean="0"/>
              <a:t>Nearest </a:t>
            </a:r>
            <a:r>
              <a:rPr lang="en-US" altLang="en-US" dirty="0"/>
              <a:t>Neighbors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For a given instance T, get the top k dataset instances that are “nearest” to 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Select a reasonable distance measure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Inspect the category of these k instances, choose the category C that represent the most instances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Conclude that T belongs to category 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4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Determining decision on scholarship application based on the following features: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Household income (annual income in millions of pesos)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Number of siblings in family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High school grade (on a QPI scale of 1.0 – 4.0)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Intuition (reflected on data set):  award scholarships to high-performers and to those with financial need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4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</a:t>
            </a:r>
            <a:r>
              <a:rPr lang="en-US" altLang="zh-CN" dirty="0" smtClean="0"/>
              <a:t>F</a:t>
            </a:r>
            <a:r>
              <a:rPr lang="en-US" altLang="en-US" dirty="0" smtClean="0"/>
              <a:t>ormula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Euclidian distance: </a:t>
            </a:r>
            <a:r>
              <a:rPr lang="en-US" altLang="en-US" sz="2800" dirty="0" smtClean="0"/>
              <a:t>square root </a:t>
            </a:r>
            <a:r>
              <a:rPr lang="en-US" altLang="en-US" sz="2800" dirty="0"/>
              <a:t>of sum of squares of differences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for two features</a:t>
            </a:r>
            <a:r>
              <a:rPr lang="en-US" altLang="en-US" sz="28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Intuition: similar samples should be close to each other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not always apply</a:t>
            </a:r>
            <a:br>
              <a:rPr lang="en-US" altLang="en-US" sz="2400" dirty="0"/>
            </a:br>
            <a:r>
              <a:rPr lang="en-US" altLang="en-US" sz="2400" dirty="0"/>
              <a:t>(example: quota and actual sales)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7439" y="2667000"/>
            <a:ext cx="2289122" cy="609600"/>
            <a:chOff x="5336005" y="2590800"/>
            <a:chExt cx="2289122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5336005" y="2590800"/>
              <a:ext cx="2283995" cy="609600"/>
              <a:chOff x="3777725" y="2743200"/>
              <a:chExt cx="2283995" cy="609600"/>
            </a:xfrm>
          </p:grpSpPr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3851920" y="2743200"/>
                <a:ext cx="1524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5" name="Line 5"/>
              <p:cNvSpPr>
                <a:spLocks noChangeShapeType="1"/>
              </p:cNvSpPr>
              <p:nvPr/>
            </p:nvSpPr>
            <p:spPr bwMode="auto">
              <a:xfrm>
                <a:off x="3777725" y="2957763"/>
                <a:ext cx="762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4004320" y="2743200"/>
                <a:ext cx="205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486400" y="2688281"/>
              <a:ext cx="2138727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800" dirty="0"/>
                <a:t>(</a:t>
              </a:r>
              <a:r>
                <a:rPr lang="en-US" altLang="en-US" sz="2800" dirty="0">
                  <a:sym typeface="Symbol" panose="05050102010706020507" pitchFamily="18" charset="2"/>
                </a:rPr>
                <a:t>x)</a:t>
              </a:r>
              <a:r>
                <a:rPr lang="en-US" altLang="en-US" sz="2800" baseline="30000" dirty="0">
                  <a:sym typeface="Symbol" panose="05050102010706020507" pitchFamily="18" charset="2"/>
                </a:rPr>
                <a:t>2</a:t>
              </a:r>
              <a:r>
                <a:rPr lang="en-US" altLang="en-US" sz="2800" dirty="0">
                  <a:sym typeface="Symbol" panose="05050102010706020507" pitchFamily="18" charset="2"/>
                </a:rPr>
                <a:t> + </a:t>
              </a:r>
              <a:r>
                <a:rPr lang="en-US" altLang="en-US" sz="2800" dirty="0"/>
                <a:t>(</a:t>
              </a:r>
              <a:r>
                <a:rPr lang="en-US" altLang="en-US" sz="2800" dirty="0">
                  <a:sym typeface="Symbol" panose="05050102010706020507" pitchFamily="18" charset="2"/>
                </a:rPr>
                <a:t>y)</a:t>
              </a:r>
              <a:r>
                <a:rPr lang="en-US" altLang="en-US" sz="2800" baseline="30000" dirty="0">
                  <a:sym typeface="Symbol" panose="05050102010706020507" pitchFamily="18" charset="2"/>
                </a:rPr>
                <a:t>2</a:t>
              </a:r>
              <a:endParaRPr lang="en-US" altLang="en-US" sz="28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918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</TotalTime>
  <Words>2251</Words>
  <Application>Microsoft Office PowerPoint</Application>
  <PresentationFormat>On-screen Show (4:3)</PresentationFormat>
  <Paragraphs>401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方正舒体</vt:lpstr>
      <vt:lpstr>Arial</vt:lpstr>
      <vt:lpstr>Calibri</vt:lpstr>
      <vt:lpstr>Symbol</vt:lpstr>
      <vt:lpstr>Tahoma</vt:lpstr>
      <vt:lpstr>Times New Roman</vt:lpstr>
      <vt:lpstr>Wingdings</vt:lpstr>
      <vt:lpstr>Clarity</vt:lpstr>
      <vt:lpstr>Equation</vt:lpstr>
      <vt:lpstr>CS 43105 Data Mining Techniques  Chapter 7 Classification (2)</vt:lpstr>
      <vt:lpstr>Outline</vt:lpstr>
      <vt:lpstr>Supervised vs. Unsupervised Learning</vt:lpstr>
      <vt:lpstr>Supervised Learning and Classification </vt:lpstr>
      <vt:lpstr>Classifiers</vt:lpstr>
      <vt:lpstr>Algorithms</vt:lpstr>
      <vt:lpstr>K Nearest Neighbors</vt:lpstr>
      <vt:lpstr>Example 1</vt:lpstr>
      <vt:lpstr>Distance Formula</vt:lpstr>
      <vt:lpstr>Incomparable Ranges</vt:lpstr>
      <vt:lpstr>Example Revisited</vt:lpstr>
      <vt:lpstr>Non-Numeric Data</vt:lpstr>
      <vt:lpstr>Dealing with Non-Numeric Data</vt:lpstr>
      <vt:lpstr>Preprocessing Your Dataset</vt:lpstr>
      <vt:lpstr>k-NN Variations</vt:lpstr>
      <vt:lpstr>Other Distance Measures</vt:lpstr>
      <vt:lpstr>k-NN Time Complexity</vt:lpstr>
      <vt:lpstr>Using IF-THEN Rules for Classification</vt:lpstr>
      <vt:lpstr>Using IF-THEN Rules for Classification (cont'd)</vt:lpstr>
      <vt:lpstr>Rule Extraction from a Decision Tree</vt:lpstr>
      <vt:lpstr>Rule Extraction from a Decision Tree (cont'd)</vt:lpstr>
      <vt:lpstr>Rule Induction: Sequential Covering Method </vt:lpstr>
      <vt:lpstr>Rule Induction: Sequential Covering Method (cont'd)</vt:lpstr>
      <vt:lpstr>Sequential Covering Algorithm </vt:lpstr>
      <vt:lpstr>Rule Generation</vt:lpstr>
      <vt:lpstr>How to Learn-One-Rule?</vt:lpstr>
      <vt:lpstr>Rule-Quality Measures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Model Selection: ROC Curves</vt:lpstr>
      <vt:lpstr>Issues Affecting Model Selection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507</cp:revision>
  <dcterms:created xsi:type="dcterms:W3CDTF">2006-08-30T09:37:06Z</dcterms:created>
  <dcterms:modified xsi:type="dcterms:W3CDTF">2019-10-07T04:19:16Z</dcterms:modified>
</cp:coreProperties>
</file>