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3"/>
  </p:notesMasterIdLst>
  <p:handoutMasterIdLst>
    <p:handoutMasterId r:id="rId7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9" r:id="rId59"/>
    <p:sldId id="330" r:id="rId60"/>
    <p:sldId id="314" r:id="rId61"/>
    <p:sldId id="315" r:id="rId62"/>
    <p:sldId id="332" r:id="rId63"/>
    <p:sldId id="317" r:id="rId64"/>
    <p:sldId id="331" r:id="rId65"/>
    <p:sldId id="333" r:id="rId66"/>
    <p:sldId id="318" r:id="rId67"/>
    <p:sldId id="319" r:id="rId68"/>
    <p:sldId id="320" r:id="rId69"/>
    <p:sldId id="321" r:id="rId70"/>
    <p:sldId id="322" r:id="rId71"/>
    <p:sldId id="323" r:id="rId72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70981"/>
    <a:srgbClr val="CC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 autoAdjust="0"/>
    <p:restoredTop sz="94118" autoAdjust="0"/>
  </p:normalViewPr>
  <p:slideViewPr>
    <p:cSldViewPr>
      <p:cViewPr varScale="1">
        <p:scale>
          <a:sx n="63" d="100"/>
          <a:sy n="63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067444B-2999-496F-ADED-9904EBE1C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4FF69C-79C5-4702-BE4C-EC665519D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06D1B-D27E-43A7-8F49-0B62910F178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0263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7" tIns="45745" rIns="91497" bIns="4574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H. Witten,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Eibe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Frank, and Mark A. Hall. Data Mining: Practical Machine Learning Tools and Techniques: 3rd Edition. ISBN-13: 9780123748560,  Publisher: Elsevier Science, Publication date: 1/20/2011.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u="none" dirty="0">
                <a:solidFill>
                  <a:schemeClr val="tx1"/>
                </a:solidFill>
              </a:rPr>
              <a:t>https://hanj.cs.illinois.edu/bk3/bk3_slidesindex.htm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http://www.cs.kent.edu/~jin/DM11/DM11.html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B67615-1B8B-411B-93D6-27AE26B05DC1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10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66FEDB-110B-405B-B565-D096D61105B3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520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34B866-2482-4F90-8DEC-F787ACF53FB1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871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49CE42-6BA7-4B7D-953A-56A126E2AF98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972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C3F056-BA3D-48E4-813B-2518B8F8A9F5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445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2DEC-0FC3-4648-B23A-7B6467A40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F41B-EE18-4601-A653-53A40EAE9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F437-37F4-48C3-B50B-66CA0AAB0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6DDB28E-A3EF-403D-BF2B-BD8158D75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2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32751-6A04-4D5B-A4E5-21C3D9E88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9F4A-9DA5-4E43-8170-22AA96DBB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5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C528-2C6A-4618-82C1-041D6C5B3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738FA-29EC-401D-B874-E07FA6D3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F9DA2-A24D-4E00-914D-988211E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5BDC-0021-492F-A401-21E70EA4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AA0B-8A44-49DB-91A0-9372B2279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EF03-7502-4AB2-A2FA-6A67D5F43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3A2A3A2C-93A2-4D33-8A60-C30C2D29E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6" r:id="rId2"/>
    <p:sldLayoutId id="2147483734" r:id="rId3"/>
    <p:sldLayoutId id="2147483727" r:id="rId4"/>
    <p:sldLayoutId id="2147483735" r:id="rId5"/>
    <p:sldLayoutId id="2147483728" r:id="rId6"/>
    <p:sldLayoutId id="2147483729" r:id="rId7"/>
    <p:sldLayoutId id="2147483736" r:id="rId8"/>
    <p:sldLayoutId id="2147483730" r:id="rId9"/>
    <p:sldLayoutId id="2147483731" r:id="rId10"/>
    <p:sldLayoutId id="2147483732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an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kent.edu/~xlia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2.png"/><Relationship Id="rId4" Type="http://schemas.openxmlformats.org/officeDocument/2006/relationships/oleObject" Target="../embeddings/oleObject19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 43105 Data Mining Techniques </a:t>
            </a:r>
            <a:b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CN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altLang="en-US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4070D-7D9E-48E7-8B3C-B56B85A4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7" y="3733800"/>
            <a:ext cx="6184605" cy="25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Lian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State University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xlian@kent.edu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http://www.cs.kent.edu/~xlian/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3C14D-87C5-43B5-8C90-B6066EF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67426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K-Means Clustering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05423" y="1226710"/>
            <a:ext cx="7916863" cy="290714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err="1" smtClean="0"/>
              <a:t>Partitional</a:t>
            </a:r>
            <a:r>
              <a:rPr lang="en-US" altLang="en-US" sz="2800" dirty="0" smtClean="0"/>
              <a:t> clustering approach 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Each cluster is associated with a </a:t>
            </a:r>
            <a:r>
              <a:rPr lang="en-US" altLang="en-US" sz="2400" dirty="0" smtClean="0">
                <a:solidFill>
                  <a:srgbClr val="FF0000"/>
                </a:solidFill>
              </a:rPr>
              <a:t>centroid</a:t>
            </a:r>
            <a:r>
              <a:rPr lang="en-US" altLang="en-US" sz="2400" dirty="0" smtClean="0"/>
              <a:t> (center point) 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Each point is assigned to the cluster with the closest centroid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Number of clusters, K, must be specified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The basic algorithm is very simple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44101"/>
              </p:ext>
            </p:extLst>
          </p:nvPr>
        </p:nvGraphicFramePr>
        <p:xfrm>
          <a:off x="411285" y="4133850"/>
          <a:ext cx="8447216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6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11285" y="4133850"/>
                        <a:ext cx="8447216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6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K-Means Clustering – Details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267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Initial centroids are often chosen randomly.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Clusters produced vary from one run to another.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The centroid is (typically) the mean of the points in the cluster.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‘Closeness’ is measured by Euclidean distance, cosine similarity, correlation,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707"/>
            <a:ext cx="9144000" cy="601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6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676400"/>
            <a:ext cx="890343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K-Means Clustering –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K-means will converge for common similarity measures mentioned above.</a:t>
            </a:r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Most of the convergence happens in the first few iterations.</a:t>
            </a:r>
          </a:p>
          <a:p>
            <a:pPr marL="990600" lvl="1" indent="-533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Often the stopping condition is changed to ‘Until relatively few points change clusters’</a:t>
            </a:r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Complexity is O( n * K * I * d )</a:t>
            </a:r>
          </a:p>
          <a:p>
            <a:pPr marL="990600" lvl="1" indent="-533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n = number of points, K = number of clusters, </a:t>
            </a:r>
            <a:br>
              <a:rPr lang="en-US" sz="2400" dirty="0" smtClean="0"/>
            </a:br>
            <a:r>
              <a:rPr lang="en-US" sz="2400" dirty="0" smtClean="0"/>
              <a:t>I = number of iterations, d = number of attributes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33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Evaluating K-Means Clusters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62050"/>
            <a:ext cx="9067800" cy="53149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Most common measure is Sum of Squared Error (SSE)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For each point, the error is the distance to the nearest cluster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To get SSE, we square these errors and sum them.</a:t>
            </a:r>
          </a:p>
          <a:p>
            <a:pPr marL="457200" lvl="1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marL="457200" lvl="1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i="1" dirty="0" smtClean="0"/>
              <a:t>x </a:t>
            </a:r>
            <a:r>
              <a:rPr lang="en-US" sz="2400" dirty="0" smtClean="0"/>
              <a:t>is a data point in cluster </a:t>
            </a:r>
            <a:r>
              <a:rPr lang="en-US" sz="2400" i="1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m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is the representative point for cluster </a:t>
            </a:r>
            <a:r>
              <a:rPr lang="en-US" sz="2400" i="1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smtClean="0"/>
              <a:t> can show that </a:t>
            </a:r>
            <a:r>
              <a:rPr lang="en-US" sz="2000" i="1" dirty="0" smtClean="0"/>
              <a:t>m</a:t>
            </a:r>
            <a:r>
              <a:rPr lang="en-US" sz="2000" i="1" baseline="-25000" dirty="0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corresponds to the center (mean) of the cluster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Given two clusters, we can choose the one with the smallest error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One easy way to reduce SSE is to increase K, the number of clusters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smtClean="0"/>
              <a:t> A good clustering with smaller K can have a lower SSE than a poor clustering with higher 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33384"/>
              </p:ext>
            </p:extLst>
          </p:nvPr>
        </p:nvGraphicFramePr>
        <p:xfrm>
          <a:off x="2590800" y="2362200"/>
          <a:ext cx="27765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17411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7765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4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" y="685800"/>
            <a:ext cx="918418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5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108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5981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7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7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Cluster Analysis?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334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276600" y="3993357"/>
            <a:ext cx="3048000" cy="2678112"/>
            <a:chOff x="2160" y="2544"/>
            <a:chExt cx="1920" cy="1687"/>
          </a:xfrm>
        </p:grpSpPr>
        <p:sp>
          <p:nvSpPr>
            <p:cNvPr id="4111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12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13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14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15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16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17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18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19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0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1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2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3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4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5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6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7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8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29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0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1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2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3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4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5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36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</p:grpSp>
      <p:grpSp>
        <p:nvGrpSpPr>
          <p:cNvPr id="112671" name="Group 31"/>
          <p:cNvGrpSpPr>
            <a:grpSpLocks/>
          </p:cNvGrpSpPr>
          <p:nvPr/>
        </p:nvGrpSpPr>
        <p:grpSpPr bwMode="auto">
          <a:xfrm>
            <a:off x="5257800" y="3200400"/>
            <a:ext cx="3048000" cy="2514600"/>
            <a:chOff x="3312" y="1584"/>
            <a:chExt cx="1920" cy="1584"/>
          </a:xfrm>
        </p:grpSpPr>
        <p:sp>
          <p:nvSpPr>
            <p:cNvPr id="4109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110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857"/>
            </a:xfrm>
            <a:prstGeom prst="wedgeRectCallout">
              <a:avLst>
                <a:gd name="adj1" fmla="val -94397"/>
                <a:gd name="adj2" fmla="val 104363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12674" name="Group 34"/>
          <p:cNvGrpSpPr>
            <a:grpSpLocks/>
          </p:cNvGrpSpPr>
          <p:nvPr/>
        </p:nvGrpSpPr>
        <p:grpSpPr bwMode="auto">
          <a:xfrm>
            <a:off x="2895600" y="4191000"/>
            <a:ext cx="3276600" cy="2286000"/>
            <a:chOff x="1824" y="2208"/>
            <a:chExt cx="2064" cy="1440"/>
          </a:xfrm>
        </p:grpSpPr>
        <p:sp>
          <p:nvSpPr>
            <p:cNvPr id="4106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07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108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</p:grpSp>
      <p:grpSp>
        <p:nvGrpSpPr>
          <p:cNvPr id="112678" name="Group 38"/>
          <p:cNvGrpSpPr>
            <a:grpSpLocks/>
          </p:cNvGrpSpPr>
          <p:nvPr/>
        </p:nvGrpSpPr>
        <p:grpSpPr bwMode="auto">
          <a:xfrm>
            <a:off x="1332034" y="3438525"/>
            <a:ext cx="2346325" cy="1692275"/>
            <a:chOff x="816" y="1776"/>
            <a:chExt cx="1478" cy="1066"/>
          </a:xfrm>
        </p:grpSpPr>
        <p:sp>
          <p:nvSpPr>
            <p:cNvPr id="4104" name="Line 39"/>
            <p:cNvSpPr>
              <a:spLocks noChangeShapeType="1"/>
            </p:cNvSpPr>
            <p:nvPr/>
          </p:nvSpPr>
          <p:spPr bwMode="auto">
            <a:xfrm flipV="1">
              <a:off x="2102" y="274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105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809"/>
            </a:xfrm>
            <a:prstGeom prst="wedgeRectCallout">
              <a:avLst>
                <a:gd name="adj1" fmla="val 57138"/>
                <a:gd name="adj2" fmla="val 73687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5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Issues and Limitations for K-Means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How to choose initial centers?</a:t>
            </a:r>
          </a:p>
          <a:p>
            <a:pPr eaLnBrk="1" hangingPunct="1"/>
            <a:r>
              <a:rPr lang="en-US" altLang="en-US" sz="2800" dirty="0" smtClean="0"/>
              <a:t>How to choose K?</a:t>
            </a:r>
          </a:p>
          <a:p>
            <a:pPr eaLnBrk="1" hangingPunct="1"/>
            <a:r>
              <a:rPr lang="en-US" altLang="en-US" sz="2800" dirty="0" smtClean="0"/>
              <a:t>How to handle Outliers?</a:t>
            </a:r>
          </a:p>
          <a:p>
            <a:pPr eaLnBrk="1" hangingPunct="1"/>
            <a:r>
              <a:rPr lang="en-US" altLang="en-US" sz="2800" dirty="0" smtClean="0"/>
              <a:t>Clusters different in</a:t>
            </a:r>
          </a:p>
          <a:p>
            <a:pPr lvl="1" eaLnBrk="1" hangingPunct="1"/>
            <a:r>
              <a:rPr lang="en-US" altLang="en-US" sz="2400" dirty="0" smtClean="0"/>
              <a:t>Shape</a:t>
            </a:r>
          </a:p>
          <a:p>
            <a:pPr lvl="1" eaLnBrk="1" hangingPunct="1"/>
            <a:r>
              <a:rPr lang="en-US" altLang="en-US" sz="2400" dirty="0" smtClean="0"/>
              <a:t>Density</a:t>
            </a:r>
          </a:p>
          <a:p>
            <a:pPr lvl="1" eaLnBrk="1" hangingPunct="1"/>
            <a:r>
              <a:rPr lang="en-US" altLang="en-US" sz="2400" dirty="0" smtClean="0"/>
              <a:t>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Two Different K-Means </a:t>
            </a:r>
            <a:r>
              <a:rPr lang="en-US" dirty="0" err="1" smtClean="0"/>
              <a:t>Clusterings</a:t>
            </a:r>
            <a:endParaRPr lang="en-US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600200"/>
            <a:ext cx="3276600" cy="245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/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4800600" y="4058079"/>
            <a:ext cx="3352800" cy="2799922"/>
            <a:chOff x="3216" y="2306"/>
            <a:chExt cx="1920" cy="1630"/>
          </a:xfrm>
        </p:grpSpPr>
        <p:pic>
          <p:nvPicPr>
            <p:cNvPr id="235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3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Sub-optimal Clustering</a:t>
              </a:r>
            </a:p>
          </p:txBody>
        </p:sp>
      </p:grpSp>
      <p:grpSp>
        <p:nvGrpSpPr>
          <p:cNvPr id="133128" name="Group 8"/>
          <p:cNvGrpSpPr>
            <a:grpSpLocks/>
          </p:cNvGrpSpPr>
          <p:nvPr/>
        </p:nvGrpSpPr>
        <p:grpSpPr bwMode="auto">
          <a:xfrm>
            <a:off x="990600" y="3886201"/>
            <a:ext cx="3429000" cy="2971800"/>
            <a:chOff x="624" y="2306"/>
            <a:chExt cx="1917" cy="1630"/>
          </a:xfrm>
        </p:grpSpPr>
        <p:pic>
          <p:nvPicPr>
            <p:cNvPr id="2356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Optimal Clustering</a:t>
              </a:r>
            </a:p>
          </p:txBody>
        </p:sp>
      </p:grp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4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Importance of Choosing Initial Centroids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5181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776" y="481013"/>
            <a:ext cx="8280400" cy="10461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Importance of Choosing Initial Centroids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31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31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5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5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5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2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Importance</a:t>
            </a:r>
            <a:r>
              <a:rPr lang="en-US" sz="4000" dirty="0" smtClean="0"/>
              <a:t> of Choosing Initial Centroids …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5181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7663"/>
            <a:ext cx="8280400" cy="1119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Importance of Choosing Initial Centroids …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5181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4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659606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Problems with Selecting Initial Points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524000"/>
            <a:ext cx="7916863" cy="4800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If there are K ‘real’ clusters then the chance of selecting one centroid from each cluster is small.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Chance is relatively small when K is large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If clusters are the same size, n, then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For example, if K = 10, then probability = 10!/10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= 0.00036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Sometimes the initial centroids will readjust themselves in ‘right’ way, and sometimes they don’t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Consider an example of five pairs of clusters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82835"/>
              </p:ext>
            </p:extLst>
          </p:nvPr>
        </p:nvGraphicFramePr>
        <p:xfrm>
          <a:off x="1143245" y="3114554"/>
          <a:ext cx="80010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245" y="3114554"/>
                        <a:ext cx="80010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Solutions to Initial Centroids Problem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Multiple runs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Helps, but probability is not on your side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Sample and use hierarchical clustering to determine initial centroids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Select more than k initial centroids and then select among these initial centroids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Select most widely separated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/>
              <a:t>Postprocessing</a:t>
            </a:r>
            <a:endParaRPr lang="en-US" sz="28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Bisecting K-means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Not as susceptible to initialization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Clustering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Produces a set of nested clusters organized as a hierarchical tree</a:t>
            </a:r>
          </a:p>
          <a:p>
            <a:pPr eaLnBrk="1" hangingPunct="1"/>
            <a:r>
              <a:rPr lang="en-US" altLang="en-US" sz="2800" dirty="0" smtClean="0"/>
              <a:t>Can be visualized as a </a:t>
            </a:r>
            <a:r>
              <a:rPr lang="en-US" altLang="en-US" sz="2800" dirty="0" err="1" smtClean="0"/>
              <a:t>dendrogram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A tree like diagram that records the sequences of merges or splits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93694"/>
            <a:ext cx="3864033" cy="241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63494"/>
              </p:ext>
            </p:extLst>
          </p:nvPr>
        </p:nvGraphicFramePr>
        <p:xfrm>
          <a:off x="4800600" y="3840094"/>
          <a:ext cx="2590800" cy="263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8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40094"/>
                        <a:ext cx="2590800" cy="2636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Strengths of Hierarchical Clustering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Do not have to assume any particular number of clusters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Any desired number of clusters can be obtained by ‘cutting’ the </a:t>
            </a:r>
            <a:r>
              <a:rPr lang="en-US" altLang="en-US" sz="2400" dirty="0" err="1" smtClean="0"/>
              <a:t>dend</a:t>
            </a:r>
            <a:r>
              <a:rPr lang="en-US" altLang="zh-CN" sz="2400" dirty="0" err="1" smtClean="0"/>
              <a:t>r</a:t>
            </a:r>
            <a:r>
              <a:rPr lang="en-US" altLang="en-US" sz="2400" dirty="0" err="1" smtClean="0"/>
              <a:t>ogram</a:t>
            </a:r>
            <a:r>
              <a:rPr lang="en-US" altLang="en-US" sz="2400" dirty="0" smtClean="0"/>
              <a:t> at the proper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They may correspond to meaningful taxonomies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 in biological sciences (e.g., animal kingdom, phylogeny reconstruction,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Applications of Cluster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30725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Understanding</a:t>
            </a:r>
          </a:p>
          <a:p>
            <a:pPr lvl="1" eaLnBrk="1" hangingPunct="1"/>
            <a:r>
              <a:rPr lang="en-US" altLang="en-US" sz="2400" dirty="0" smtClean="0"/>
              <a:t>Group related documents for browsing, group genes and proteins that have similar functionality, or group stocks with similar price fluctuations</a:t>
            </a:r>
            <a:endParaRPr lang="en-US" altLang="en-US" sz="2400" b="1" dirty="0" smtClean="0"/>
          </a:p>
          <a:p>
            <a:pPr eaLnBrk="1" hangingPunct="1"/>
            <a:r>
              <a:rPr lang="en-US" altLang="en-US" sz="2800" b="1" dirty="0" smtClean="0"/>
              <a:t>Summarization</a:t>
            </a:r>
          </a:p>
          <a:p>
            <a:pPr lvl="1" eaLnBrk="1" hangingPunct="1"/>
            <a:r>
              <a:rPr lang="en-US" altLang="en-US" sz="2400" dirty="0" smtClean="0"/>
              <a:t>Reduce the size of large data sets</a:t>
            </a:r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54064349"/>
              </p:ext>
            </p:extLst>
          </p:nvPr>
        </p:nvGraphicFramePr>
        <p:xfrm>
          <a:off x="4572000" y="1330325"/>
          <a:ext cx="4488771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4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512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30325"/>
                        <a:ext cx="4488771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3338" y="3941763"/>
            <a:ext cx="3108325" cy="21891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Clustering precipitation in Australia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28E-A3EF-403D-BF2B-BD8158D75DF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Hierarchical Clustering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Two main types of hierarchical clustering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Agglomerative: 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 Start with the points as individual clusters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 At each step, merge the closest pair of clusters until only one cluster (or k clusters) left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Divisive: 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 Start with one, all-inclusive cluster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 At each step, split a cluster until each cluster contains a point (or there are k clusters)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Traditional hierarchical algorithms use a similarity or distance matrix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Merge or split one cluster at a time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sz="7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71" y="68682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Agglomerative Clustering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0071" y="1371600"/>
            <a:ext cx="8525329" cy="531393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More popular hierarchical clustering technique</a:t>
            </a:r>
          </a:p>
          <a:p>
            <a:pPr marL="2209800" lvl="4" indent="-381000" eaLnBrk="1" hangingPunct="1">
              <a:lnSpc>
                <a:spcPct val="90000"/>
              </a:lnSpc>
            </a:pPr>
            <a:endParaRPr lang="en-US" altLang="en-US" sz="8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Basic algorithm is straightforward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Compute the proximity matrix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Let each data point be a cluster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b="1" dirty="0" smtClean="0"/>
              <a:t>Repeat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	Merge the two closest clusters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	Update the proximity matrix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b="1" dirty="0" smtClean="0"/>
              <a:t>Until</a:t>
            </a:r>
            <a:r>
              <a:rPr lang="en-US" altLang="en-US" sz="2400" dirty="0" smtClean="0"/>
              <a:t> only a single cluster remains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dirty="0" smtClean="0"/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Key operation is the computation of the proximity of two clusters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Different approaches to define the distance between clusters distinguish the different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Starting Situation </a:t>
            </a:r>
          </a:p>
        </p:txBody>
      </p:sp>
      <p:graphicFrame>
        <p:nvGraphicFramePr>
          <p:cNvPr id="34819" name="Object 4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356313"/>
              </p:ext>
            </p:extLst>
          </p:nvPr>
        </p:nvGraphicFramePr>
        <p:xfrm>
          <a:off x="651329" y="5465762"/>
          <a:ext cx="79502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34819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29" y="5465762"/>
                        <a:ext cx="79502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5598161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Start with clusters of individual points and a proximity matrix</a:t>
            </a:r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4833" name="Group 16"/>
          <p:cNvGrpSpPr>
            <a:grpSpLocks/>
          </p:cNvGrpSpPr>
          <p:nvPr/>
        </p:nvGrpSpPr>
        <p:grpSpPr bwMode="auto">
          <a:xfrm>
            <a:off x="5562600" y="2123281"/>
            <a:ext cx="3200400" cy="2789238"/>
            <a:chOff x="3456" y="1622"/>
            <a:chExt cx="2160" cy="2058"/>
          </a:xfrm>
        </p:grpSpPr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3484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3485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3485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3485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3485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3485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3485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3485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 . .</a:t>
              </a:r>
            </a:p>
          </p:txBody>
        </p:sp>
        <p:sp>
          <p:nvSpPr>
            <p:cNvPr id="3485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 b="1"/>
                <a:t>.</a:t>
              </a:r>
            </a:p>
          </p:txBody>
        </p:sp>
      </p:grpSp>
      <p:sp>
        <p:nvSpPr>
          <p:cNvPr id="34834" name="Text Box 41"/>
          <p:cNvSpPr txBox="1">
            <a:spLocks noChangeArrowheads="1"/>
          </p:cNvSpPr>
          <p:nvPr/>
        </p:nvSpPr>
        <p:spPr bwMode="auto">
          <a:xfrm>
            <a:off x="6096000" y="454580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5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Intermediate Situation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9775" y="1594673"/>
            <a:ext cx="5045441" cy="4530725"/>
          </a:xfrm>
        </p:spPr>
        <p:txBody>
          <a:bodyPr/>
          <a:lstStyle/>
          <a:p>
            <a:pPr algn="just" eaLnBrk="1" hangingPunct="1"/>
            <a:r>
              <a:rPr lang="en-US" altLang="en-US" sz="2800" dirty="0" smtClean="0"/>
              <a:t>After some merging steps, we have some clusters </a:t>
            </a:r>
          </a:p>
          <a:p>
            <a:pPr lvl="1" eaLnBrk="1" hangingPunct="1"/>
            <a:endParaRPr lang="en-US" altLang="en-US" sz="2800" dirty="0" smtClean="0"/>
          </a:p>
        </p:txBody>
      </p:sp>
      <p:sp>
        <p:nvSpPr>
          <p:cNvPr id="35845" name="Freeform 4"/>
          <p:cNvSpPr>
            <a:spLocks/>
          </p:cNvSpPr>
          <p:nvPr/>
        </p:nvSpPr>
        <p:spPr bwMode="auto">
          <a:xfrm>
            <a:off x="392356" y="3801358"/>
            <a:ext cx="546100" cy="773113"/>
          </a:xfrm>
          <a:custGeom>
            <a:avLst/>
            <a:gdLst>
              <a:gd name="T0" fmla="*/ 361101776 w 598"/>
              <a:gd name="T1" fmla="*/ 97015010 h 652"/>
              <a:gd name="T2" fmla="*/ 206820307 w 598"/>
              <a:gd name="T3" fmla="*/ 0 h 652"/>
              <a:gd name="T4" fmla="*/ 126760951 w 598"/>
              <a:gd name="T5" fmla="*/ 47804944 h 652"/>
              <a:gd name="T6" fmla="*/ 104243915 w 598"/>
              <a:gd name="T7" fmla="*/ 134978178 h 652"/>
              <a:gd name="T8" fmla="*/ 58376994 w 598"/>
              <a:gd name="T9" fmla="*/ 241834964 h 652"/>
              <a:gd name="T10" fmla="*/ 40863439 w 598"/>
              <a:gd name="T11" fmla="*/ 250271619 h 652"/>
              <a:gd name="T12" fmla="*/ 24184559 w 598"/>
              <a:gd name="T13" fmla="*/ 309323460 h 652"/>
              <a:gd name="T14" fmla="*/ 12509160 w 598"/>
              <a:gd name="T15" fmla="*/ 366970180 h 652"/>
              <a:gd name="T16" fmla="*/ 24184559 w 598"/>
              <a:gd name="T17" fmla="*/ 539910341 h 652"/>
              <a:gd name="T18" fmla="*/ 80893117 w 598"/>
              <a:gd name="T19" fmla="*/ 579279816 h 652"/>
              <a:gd name="T20" fmla="*/ 64214237 w 598"/>
              <a:gd name="T21" fmla="*/ 684730295 h 652"/>
              <a:gd name="T22" fmla="*/ 86731273 w 598"/>
              <a:gd name="T23" fmla="*/ 867513417 h 652"/>
              <a:gd name="T24" fmla="*/ 138436350 w 598"/>
              <a:gd name="T25" fmla="*/ 906881707 h 652"/>
              <a:gd name="T26" fmla="*/ 155115230 w 598"/>
              <a:gd name="T27" fmla="*/ 916723483 h 652"/>
              <a:gd name="T28" fmla="*/ 200983064 w 598"/>
              <a:gd name="T29" fmla="*/ 849234987 h 652"/>
              <a:gd name="T30" fmla="*/ 292717819 w 598"/>
              <a:gd name="T31" fmla="*/ 916723483 h 652"/>
              <a:gd name="T32" fmla="*/ 372777175 w 598"/>
              <a:gd name="T33" fmla="*/ 829550249 h 652"/>
              <a:gd name="T34" fmla="*/ 435323889 w 598"/>
              <a:gd name="T35" fmla="*/ 762061753 h 652"/>
              <a:gd name="T36" fmla="*/ 475353567 w 598"/>
              <a:gd name="T37" fmla="*/ 627083575 h 652"/>
              <a:gd name="T38" fmla="*/ 446999288 w 598"/>
              <a:gd name="T39" fmla="*/ 549753303 h 652"/>
              <a:gd name="T40" fmla="*/ 469516324 w 598"/>
              <a:gd name="T41" fmla="*/ 492106582 h 652"/>
              <a:gd name="T42" fmla="*/ 498704365 w 598"/>
              <a:gd name="T43" fmla="*/ 404933349 h 652"/>
              <a:gd name="T44" fmla="*/ 487028966 w 598"/>
              <a:gd name="T45" fmla="*/ 269955170 h 652"/>
              <a:gd name="T46" fmla="*/ 372777175 w 598"/>
              <a:gd name="T47" fmla="*/ 134978178 h 652"/>
              <a:gd name="T48" fmla="*/ 361101776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5"/>
          <p:cNvSpPr>
            <a:spLocks/>
          </p:cNvSpPr>
          <p:nvPr/>
        </p:nvSpPr>
        <p:spPr bwMode="auto">
          <a:xfrm rot="16200000">
            <a:off x="1382956" y="2582158"/>
            <a:ext cx="762000" cy="914400"/>
          </a:xfrm>
          <a:custGeom>
            <a:avLst/>
            <a:gdLst>
              <a:gd name="T0" fmla="*/ 703064779 w 598"/>
              <a:gd name="T1" fmla="*/ 135714070 h 652"/>
              <a:gd name="T2" fmla="*/ 402678773 w 598"/>
              <a:gd name="T3" fmla="*/ 0 h 652"/>
              <a:gd name="T4" fmla="*/ 246803900 w 598"/>
              <a:gd name="T5" fmla="*/ 66873213 h 652"/>
              <a:gd name="T6" fmla="*/ 202963415 w 598"/>
              <a:gd name="T7" fmla="*/ 188820795 h 652"/>
              <a:gd name="T8" fmla="*/ 113659054 w 598"/>
              <a:gd name="T9" fmla="*/ 338302756 h 652"/>
              <a:gd name="T10" fmla="*/ 79561465 w 598"/>
              <a:gd name="T11" fmla="*/ 350104406 h 652"/>
              <a:gd name="T12" fmla="*/ 47087268 w 598"/>
              <a:gd name="T13" fmla="*/ 432713153 h 652"/>
              <a:gd name="T14" fmla="*/ 24355967 w 598"/>
              <a:gd name="T15" fmla="*/ 513354258 h 652"/>
              <a:gd name="T16" fmla="*/ 47087268 w 598"/>
              <a:gd name="T17" fmla="*/ 755280375 h 652"/>
              <a:gd name="T18" fmla="*/ 157499538 w 598"/>
              <a:gd name="T19" fmla="*/ 810353341 h 652"/>
              <a:gd name="T20" fmla="*/ 125025341 w 598"/>
              <a:gd name="T21" fmla="*/ 957869061 h 652"/>
              <a:gd name="T22" fmla="*/ 168865826 w 598"/>
              <a:gd name="T23" fmla="*/ 1213563070 h 652"/>
              <a:gd name="T24" fmla="*/ 269535201 w 598"/>
              <a:gd name="T25" fmla="*/ 1268636036 h 652"/>
              <a:gd name="T26" fmla="*/ 302009398 w 598"/>
              <a:gd name="T27" fmla="*/ 1282403926 h 652"/>
              <a:gd name="T28" fmla="*/ 391313759 w 598"/>
              <a:gd name="T29" fmla="*/ 1187993529 h 652"/>
              <a:gd name="T30" fmla="*/ 569921207 w 598"/>
              <a:gd name="T31" fmla="*/ 1282403926 h 652"/>
              <a:gd name="T32" fmla="*/ 725797355 w 598"/>
              <a:gd name="T33" fmla="*/ 1160457747 h 652"/>
              <a:gd name="T34" fmla="*/ 847574639 w 598"/>
              <a:gd name="T35" fmla="*/ 1066047350 h 652"/>
              <a:gd name="T36" fmla="*/ 925512712 w 598"/>
              <a:gd name="T37" fmla="*/ 877226555 h 652"/>
              <a:gd name="T38" fmla="*/ 870307214 w 598"/>
              <a:gd name="T39" fmla="*/ 769049669 h 652"/>
              <a:gd name="T40" fmla="*/ 914146425 w 598"/>
              <a:gd name="T41" fmla="*/ 688407162 h 652"/>
              <a:gd name="T42" fmla="*/ 970976589 w 598"/>
              <a:gd name="T43" fmla="*/ 566460983 h 652"/>
              <a:gd name="T44" fmla="*/ 948245288 w 598"/>
              <a:gd name="T45" fmla="*/ 377640188 h 652"/>
              <a:gd name="T46" fmla="*/ 725797355 w 598"/>
              <a:gd name="T47" fmla="*/ 188820795 h 652"/>
              <a:gd name="T48" fmla="*/ 703064779 w 598"/>
              <a:gd name="T49" fmla="*/ 13571407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6"/>
          <p:cNvSpPr>
            <a:spLocks/>
          </p:cNvSpPr>
          <p:nvPr/>
        </p:nvSpPr>
        <p:spPr bwMode="auto">
          <a:xfrm rot="10800000">
            <a:off x="3135556" y="2963158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8"/>
          <p:cNvSpPr>
            <a:spLocks/>
          </p:cNvSpPr>
          <p:nvPr/>
        </p:nvSpPr>
        <p:spPr bwMode="auto">
          <a:xfrm rot="10800000">
            <a:off x="2373556" y="4791958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468556" y="410615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C1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3211756" y="326795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/>
              <a:t>C4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525956" y="502055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C5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1535356" y="288695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C3</a:t>
            </a:r>
          </a:p>
        </p:txBody>
      </p:sp>
      <p:grpSp>
        <p:nvGrpSpPr>
          <p:cNvPr id="35855" name="Group 14"/>
          <p:cNvGrpSpPr>
            <a:grpSpLocks/>
          </p:cNvGrpSpPr>
          <p:nvPr/>
        </p:nvGrpSpPr>
        <p:grpSpPr bwMode="auto">
          <a:xfrm>
            <a:off x="5716447" y="536462"/>
            <a:ext cx="2895600" cy="2212975"/>
            <a:chOff x="3456" y="1440"/>
            <a:chExt cx="1872" cy="1503"/>
          </a:xfrm>
        </p:grpSpPr>
        <p:sp>
          <p:nvSpPr>
            <p:cNvPr id="3585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C2</a:t>
              </a:r>
            </a:p>
          </p:txBody>
        </p:sp>
        <p:sp>
          <p:nvSpPr>
            <p:cNvPr id="3585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C1</a:t>
              </a:r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C1</a:t>
              </a:r>
            </a:p>
          </p:txBody>
        </p:sp>
        <p:sp>
          <p:nvSpPr>
            <p:cNvPr id="3586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C3</a:t>
              </a:r>
            </a:p>
          </p:txBody>
        </p:sp>
        <p:sp>
          <p:nvSpPr>
            <p:cNvPr id="3586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C5</a:t>
              </a:r>
            </a:p>
          </p:txBody>
        </p:sp>
        <p:sp>
          <p:nvSpPr>
            <p:cNvPr id="3586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C4</a:t>
              </a:r>
            </a:p>
          </p:txBody>
        </p:sp>
        <p:sp>
          <p:nvSpPr>
            <p:cNvPr id="3586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C2</a:t>
              </a:r>
            </a:p>
          </p:txBody>
        </p:sp>
        <p:sp>
          <p:nvSpPr>
            <p:cNvPr id="3586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C3</a:t>
              </a:r>
            </a:p>
          </p:txBody>
        </p:sp>
        <p:sp>
          <p:nvSpPr>
            <p:cNvPr id="3586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C4</a:t>
              </a:r>
            </a:p>
          </p:txBody>
        </p:sp>
        <p:sp>
          <p:nvSpPr>
            <p:cNvPr id="3587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C5</a:t>
              </a:r>
            </a:p>
          </p:txBody>
        </p:sp>
        <p:sp>
          <p:nvSpPr>
            <p:cNvPr id="3587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6" name="Text Box 37"/>
          <p:cNvSpPr txBox="1">
            <a:spLocks noChangeArrowheads="1"/>
          </p:cNvSpPr>
          <p:nvPr/>
        </p:nvSpPr>
        <p:spPr bwMode="auto">
          <a:xfrm>
            <a:off x="6161924" y="282374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4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859346"/>
              </p:ext>
            </p:extLst>
          </p:nvPr>
        </p:nvGraphicFramePr>
        <p:xfrm>
          <a:off x="941466" y="3594596"/>
          <a:ext cx="708539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35843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466" y="3594596"/>
                        <a:ext cx="708539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7"/>
          <p:cNvSpPr>
            <a:spLocks/>
          </p:cNvSpPr>
          <p:nvPr/>
        </p:nvSpPr>
        <p:spPr bwMode="auto">
          <a:xfrm>
            <a:off x="1078156" y="4868158"/>
            <a:ext cx="774700" cy="773113"/>
          </a:xfrm>
          <a:custGeom>
            <a:avLst/>
            <a:gdLst>
              <a:gd name="T0" fmla="*/ 726695805 w 598"/>
              <a:gd name="T1" fmla="*/ 97015010 h 652"/>
              <a:gd name="T2" fmla="*/ 416213405 w 598"/>
              <a:gd name="T3" fmla="*/ 0 h 652"/>
              <a:gd name="T4" fmla="*/ 255099123 w 598"/>
              <a:gd name="T5" fmla="*/ 47804944 h 652"/>
              <a:gd name="T6" fmla="*/ 209785651 w 598"/>
              <a:gd name="T7" fmla="*/ 134978178 h 652"/>
              <a:gd name="T8" fmla="*/ 117479757 w 598"/>
              <a:gd name="T9" fmla="*/ 241834964 h 652"/>
              <a:gd name="T10" fmla="*/ 82236089 w 598"/>
              <a:gd name="T11" fmla="*/ 250271619 h 652"/>
              <a:gd name="T12" fmla="*/ 48670074 w 598"/>
              <a:gd name="T13" fmla="*/ 309323460 h 652"/>
              <a:gd name="T14" fmla="*/ 25173864 w 598"/>
              <a:gd name="T15" fmla="*/ 366970180 h 652"/>
              <a:gd name="T16" fmla="*/ 48670074 w 598"/>
              <a:gd name="T17" fmla="*/ 539910341 h 652"/>
              <a:gd name="T18" fmla="*/ 162793230 w 598"/>
              <a:gd name="T19" fmla="*/ 579279816 h 652"/>
              <a:gd name="T20" fmla="*/ 129227215 w 598"/>
              <a:gd name="T21" fmla="*/ 684730295 h 652"/>
              <a:gd name="T22" fmla="*/ 174540687 w 598"/>
              <a:gd name="T23" fmla="*/ 867513417 h 652"/>
              <a:gd name="T24" fmla="*/ 278595334 w 598"/>
              <a:gd name="T25" fmla="*/ 906881707 h 652"/>
              <a:gd name="T26" fmla="*/ 312160054 w 598"/>
              <a:gd name="T27" fmla="*/ 916723483 h 652"/>
              <a:gd name="T28" fmla="*/ 404465947 w 598"/>
              <a:gd name="T29" fmla="*/ 849234987 h 652"/>
              <a:gd name="T30" fmla="*/ 589076439 w 598"/>
              <a:gd name="T31" fmla="*/ 916723483 h 652"/>
              <a:gd name="T32" fmla="*/ 750192016 w 598"/>
              <a:gd name="T33" fmla="*/ 829550249 h 652"/>
              <a:gd name="T34" fmla="*/ 876062629 w 598"/>
              <a:gd name="T35" fmla="*/ 762061753 h 652"/>
              <a:gd name="T36" fmla="*/ 956619770 w 598"/>
              <a:gd name="T37" fmla="*/ 627083575 h 652"/>
              <a:gd name="T38" fmla="*/ 899558839 w 598"/>
              <a:gd name="T39" fmla="*/ 549753303 h 652"/>
              <a:gd name="T40" fmla="*/ 944872312 w 598"/>
              <a:gd name="T41" fmla="*/ 492106582 h 652"/>
              <a:gd name="T42" fmla="*/ 1003612191 w 598"/>
              <a:gd name="T43" fmla="*/ 404933349 h 652"/>
              <a:gd name="T44" fmla="*/ 980115980 w 598"/>
              <a:gd name="T45" fmla="*/ 269955170 h 652"/>
              <a:gd name="T46" fmla="*/ 750192016 w 598"/>
              <a:gd name="T47" fmla="*/ 134978178 h 652"/>
              <a:gd name="T48" fmla="*/ 726695805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306756" y="509675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452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Intermediate Situation</a:t>
            </a:r>
          </a:p>
        </p:txBody>
      </p:sp>
      <p:graphicFrame>
        <p:nvGraphicFramePr>
          <p:cNvPr id="36867" name="Object 4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87861"/>
              </p:ext>
            </p:extLst>
          </p:nvPr>
        </p:nvGraphicFramePr>
        <p:xfrm>
          <a:off x="794385" y="3383825"/>
          <a:ext cx="759142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36867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" y="3383825"/>
                        <a:ext cx="759142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3390" y="1412875"/>
            <a:ext cx="5417820" cy="4530725"/>
          </a:xfrm>
        </p:spPr>
        <p:txBody>
          <a:bodyPr/>
          <a:lstStyle/>
          <a:p>
            <a:pPr algn="just" eaLnBrk="1" hangingPunct="1"/>
            <a:r>
              <a:rPr lang="en-US" altLang="en-US" sz="2800" dirty="0" smtClean="0"/>
              <a:t>We want to merge the two closest clusters (C2 and C5)  and update the proximity matrix</a:t>
            </a:r>
          </a:p>
          <a:p>
            <a:pPr lvl="1" algn="just" eaLnBrk="1" hangingPunct="1"/>
            <a:endParaRPr lang="en-US" altLang="en-US" sz="2000" dirty="0" smtClean="0"/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361101776 w 598"/>
              <a:gd name="T1" fmla="*/ 97015010 h 652"/>
              <a:gd name="T2" fmla="*/ 206820307 w 598"/>
              <a:gd name="T3" fmla="*/ 0 h 652"/>
              <a:gd name="T4" fmla="*/ 126760951 w 598"/>
              <a:gd name="T5" fmla="*/ 47804944 h 652"/>
              <a:gd name="T6" fmla="*/ 104243915 w 598"/>
              <a:gd name="T7" fmla="*/ 134978178 h 652"/>
              <a:gd name="T8" fmla="*/ 58376994 w 598"/>
              <a:gd name="T9" fmla="*/ 241834964 h 652"/>
              <a:gd name="T10" fmla="*/ 40863439 w 598"/>
              <a:gd name="T11" fmla="*/ 250271619 h 652"/>
              <a:gd name="T12" fmla="*/ 24184559 w 598"/>
              <a:gd name="T13" fmla="*/ 309323460 h 652"/>
              <a:gd name="T14" fmla="*/ 12509160 w 598"/>
              <a:gd name="T15" fmla="*/ 366970180 h 652"/>
              <a:gd name="T16" fmla="*/ 24184559 w 598"/>
              <a:gd name="T17" fmla="*/ 539910341 h 652"/>
              <a:gd name="T18" fmla="*/ 80893117 w 598"/>
              <a:gd name="T19" fmla="*/ 579279816 h 652"/>
              <a:gd name="T20" fmla="*/ 64214237 w 598"/>
              <a:gd name="T21" fmla="*/ 684730295 h 652"/>
              <a:gd name="T22" fmla="*/ 86731273 w 598"/>
              <a:gd name="T23" fmla="*/ 867513417 h 652"/>
              <a:gd name="T24" fmla="*/ 138436350 w 598"/>
              <a:gd name="T25" fmla="*/ 906881707 h 652"/>
              <a:gd name="T26" fmla="*/ 155115230 w 598"/>
              <a:gd name="T27" fmla="*/ 916723483 h 652"/>
              <a:gd name="T28" fmla="*/ 200983064 w 598"/>
              <a:gd name="T29" fmla="*/ 849234987 h 652"/>
              <a:gd name="T30" fmla="*/ 292717819 w 598"/>
              <a:gd name="T31" fmla="*/ 916723483 h 652"/>
              <a:gd name="T32" fmla="*/ 372777175 w 598"/>
              <a:gd name="T33" fmla="*/ 829550249 h 652"/>
              <a:gd name="T34" fmla="*/ 435323889 w 598"/>
              <a:gd name="T35" fmla="*/ 762061753 h 652"/>
              <a:gd name="T36" fmla="*/ 475353567 w 598"/>
              <a:gd name="T37" fmla="*/ 627083575 h 652"/>
              <a:gd name="T38" fmla="*/ 446999288 w 598"/>
              <a:gd name="T39" fmla="*/ 549753303 h 652"/>
              <a:gd name="T40" fmla="*/ 469516324 w 598"/>
              <a:gd name="T41" fmla="*/ 492106582 h 652"/>
              <a:gd name="T42" fmla="*/ 498704365 w 598"/>
              <a:gd name="T43" fmla="*/ 404933349 h 652"/>
              <a:gd name="T44" fmla="*/ 487028966 w 598"/>
              <a:gd name="T45" fmla="*/ 269955170 h 652"/>
              <a:gd name="T46" fmla="*/ 372777175 w 598"/>
              <a:gd name="T47" fmla="*/ 134978178 h 652"/>
              <a:gd name="T48" fmla="*/ 361101776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703064779 w 598"/>
              <a:gd name="T1" fmla="*/ 135714070 h 652"/>
              <a:gd name="T2" fmla="*/ 402678773 w 598"/>
              <a:gd name="T3" fmla="*/ 0 h 652"/>
              <a:gd name="T4" fmla="*/ 246803900 w 598"/>
              <a:gd name="T5" fmla="*/ 66873213 h 652"/>
              <a:gd name="T6" fmla="*/ 202963415 w 598"/>
              <a:gd name="T7" fmla="*/ 188820795 h 652"/>
              <a:gd name="T8" fmla="*/ 113659054 w 598"/>
              <a:gd name="T9" fmla="*/ 338302756 h 652"/>
              <a:gd name="T10" fmla="*/ 79561465 w 598"/>
              <a:gd name="T11" fmla="*/ 350104406 h 652"/>
              <a:gd name="T12" fmla="*/ 47087268 w 598"/>
              <a:gd name="T13" fmla="*/ 432713153 h 652"/>
              <a:gd name="T14" fmla="*/ 24355967 w 598"/>
              <a:gd name="T15" fmla="*/ 513354258 h 652"/>
              <a:gd name="T16" fmla="*/ 47087268 w 598"/>
              <a:gd name="T17" fmla="*/ 755280375 h 652"/>
              <a:gd name="T18" fmla="*/ 157499538 w 598"/>
              <a:gd name="T19" fmla="*/ 810353341 h 652"/>
              <a:gd name="T20" fmla="*/ 125025341 w 598"/>
              <a:gd name="T21" fmla="*/ 957869061 h 652"/>
              <a:gd name="T22" fmla="*/ 168865826 w 598"/>
              <a:gd name="T23" fmla="*/ 1213563070 h 652"/>
              <a:gd name="T24" fmla="*/ 269535201 w 598"/>
              <a:gd name="T25" fmla="*/ 1268636036 h 652"/>
              <a:gd name="T26" fmla="*/ 302009398 w 598"/>
              <a:gd name="T27" fmla="*/ 1282403926 h 652"/>
              <a:gd name="T28" fmla="*/ 391313759 w 598"/>
              <a:gd name="T29" fmla="*/ 1187993529 h 652"/>
              <a:gd name="T30" fmla="*/ 569921207 w 598"/>
              <a:gd name="T31" fmla="*/ 1282403926 h 652"/>
              <a:gd name="T32" fmla="*/ 725797355 w 598"/>
              <a:gd name="T33" fmla="*/ 1160457747 h 652"/>
              <a:gd name="T34" fmla="*/ 847574639 w 598"/>
              <a:gd name="T35" fmla="*/ 1066047350 h 652"/>
              <a:gd name="T36" fmla="*/ 925512712 w 598"/>
              <a:gd name="T37" fmla="*/ 877226555 h 652"/>
              <a:gd name="T38" fmla="*/ 870307214 w 598"/>
              <a:gd name="T39" fmla="*/ 769049669 h 652"/>
              <a:gd name="T40" fmla="*/ 914146425 w 598"/>
              <a:gd name="T41" fmla="*/ 688407162 h 652"/>
              <a:gd name="T42" fmla="*/ 970976589 w 598"/>
              <a:gd name="T43" fmla="*/ 566460983 h 652"/>
              <a:gd name="T44" fmla="*/ 948245288 w 598"/>
              <a:gd name="T45" fmla="*/ 377640188 h 652"/>
              <a:gd name="T46" fmla="*/ 725797355 w 598"/>
              <a:gd name="T47" fmla="*/ 188820795 h 652"/>
              <a:gd name="T48" fmla="*/ 703064779 w 598"/>
              <a:gd name="T49" fmla="*/ 13571407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726695805 w 598"/>
              <a:gd name="T1" fmla="*/ 97015010 h 652"/>
              <a:gd name="T2" fmla="*/ 416213405 w 598"/>
              <a:gd name="T3" fmla="*/ 0 h 652"/>
              <a:gd name="T4" fmla="*/ 255099123 w 598"/>
              <a:gd name="T5" fmla="*/ 47804944 h 652"/>
              <a:gd name="T6" fmla="*/ 209785651 w 598"/>
              <a:gd name="T7" fmla="*/ 134978178 h 652"/>
              <a:gd name="T8" fmla="*/ 117479757 w 598"/>
              <a:gd name="T9" fmla="*/ 241834964 h 652"/>
              <a:gd name="T10" fmla="*/ 82236089 w 598"/>
              <a:gd name="T11" fmla="*/ 250271619 h 652"/>
              <a:gd name="T12" fmla="*/ 48670074 w 598"/>
              <a:gd name="T13" fmla="*/ 309323460 h 652"/>
              <a:gd name="T14" fmla="*/ 25173864 w 598"/>
              <a:gd name="T15" fmla="*/ 366970180 h 652"/>
              <a:gd name="T16" fmla="*/ 48670074 w 598"/>
              <a:gd name="T17" fmla="*/ 539910341 h 652"/>
              <a:gd name="T18" fmla="*/ 162793230 w 598"/>
              <a:gd name="T19" fmla="*/ 579279816 h 652"/>
              <a:gd name="T20" fmla="*/ 129227215 w 598"/>
              <a:gd name="T21" fmla="*/ 684730295 h 652"/>
              <a:gd name="T22" fmla="*/ 174540687 w 598"/>
              <a:gd name="T23" fmla="*/ 867513417 h 652"/>
              <a:gd name="T24" fmla="*/ 278595334 w 598"/>
              <a:gd name="T25" fmla="*/ 906881707 h 652"/>
              <a:gd name="T26" fmla="*/ 312160054 w 598"/>
              <a:gd name="T27" fmla="*/ 916723483 h 652"/>
              <a:gd name="T28" fmla="*/ 404465947 w 598"/>
              <a:gd name="T29" fmla="*/ 849234987 h 652"/>
              <a:gd name="T30" fmla="*/ 589076439 w 598"/>
              <a:gd name="T31" fmla="*/ 916723483 h 652"/>
              <a:gd name="T32" fmla="*/ 750192016 w 598"/>
              <a:gd name="T33" fmla="*/ 829550249 h 652"/>
              <a:gd name="T34" fmla="*/ 876062629 w 598"/>
              <a:gd name="T35" fmla="*/ 762061753 h 652"/>
              <a:gd name="T36" fmla="*/ 956619770 w 598"/>
              <a:gd name="T37" fmla="*/ 627083575 h 652"/>
              <a:gd name="T38" fmla="*/ 899558839 w 598"/>
              <a:gd name="T39" fmla="*/ 549753303 h 652"/>
              <a:gd name="T40" fmla="*/ 944872312 w 598"/>
              <a:gd name="T41" fmla="*/ 492106582 h 652"/>
              <a:gd name="T42" fmla="*/ 1003612191 w 598"/>
              <a:gd name="T43" fmla="*/ 404933349 h 652"/>
              <a:gd name="T44" fmla="*/ 980115980 w 598"/>
              <a:gd name="T45" fmla="*/ 269955170 h 652"/>
              <a:gd name="T46" fmla="*/ 750192016 w 598"/>
              <a:gd name="T47" fmla="*/ 134978178 h 652"/>
              <a:gd name="T48" fmla="*/ 726695805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C1</a:t>
            </a: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C4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C2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C5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C3</a:t>
            </a:r>
          </a:p>
        </p:txBody>
      </p:sp>
      <p:grpSp>
        <p:nvGrpSpPr>
          <p:cNvPr id="36879" name="Group 14"/>
          <p:cNvGrpSpPr>
            <a:grpSpLocks/>
          </p:cNvGrpSpPr>
          <p:nvPr/>
        </p:nvGrpSpPr>
        <p:grpSpPr bwMode="auto">
          <a:xfrm>
            <a:off x="6015990" y="684033"/>
            <a:ext cx="2971800" cy="2193925"/>
            <a:chOff x="3456" y="1094"/>
            <a:chExt cx="1920" cy="1503"/>
          </a:xfrm>
        </p:grpSpPr>
        <p:sp>
          <p:nvSpPr>
            <p:cNvPr id="3688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C2</a:t>
              </a:r>
            </a:p>
          </p:txBody>
        </p:sp>
        <p:sp>
          <p:nvSpPr>
            <p:cNvPr id="3688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C1</a:t>
              </a:r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C1</a:t>
              </a:r>
            </a:p>
          </p:txBody>
        </p:sp>
        <p:sp>
          <p:nvSpPr>
            <p:cNvPr id="3688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C3</a:t>
              </a:r>
            </a:p>
          </p:txBody>
        </p:sp>
        <p:sp>
          <p:nvSpPr>
            <p:cNvPr id="3689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C5</a:t>
              </a:r>
            </a:p>
          </p:txBody>
        </p:sp>
        <p:sp>
          <p:nvSpPr>
            <p:cNvPr id="3689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C4</a:t>
              </a:r>
            </a:p>
          </p:txBody>
        </p:sp>
        <p:sp>
          <p:nvSpPr>
            <p:cNvPr id="3689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C2</a:t>
              </a:r>
            </a:p>
          </p:txBody>
        </p:sp>
        <p:sp>
          <p:nvSpPr>
            <p:cNvPr id="3689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C3</a:t>
              </a:r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C4</a:t>
              </a:r>
            </a:p>
          </p:txBody>
        </p:sp>
        <p:sp>
          <p:nvSpPr>
            <p:cNvPr id="3689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C5</a:t>
              </a:r>
            </a:p>
          </p:txBody>
        </p:sp>
        <p:sp>
          <p:nvSpPr>
            <p:cNvPr id="3689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880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Text Box 42"/>
          <p:cNvSpPr txBox="1">
            <a:spLocks noChangeArrowheads="1"/>
          </p:cNvSpPr>
          <p:nvPr/>
        </p:nvSpPr>
        <p:spPr bwMode="auto">
          <a:xfrm>
            <a:off x="6430327" y="299272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After Merging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5692776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 question is “How do we update the proximity matrix?” </a:t>
            </a:r>
          </a:p>
          <a:p>
            <a:pPr lvl="1" eaLnBrk="1" hangingPunct="1"/>
            <a:endParaRPr lang="en-US" altLang="en-US" sz="2800" dirty="0" smtClean="0"/>
          </a:p>
        </p:txBody>
      </p:sp>
      <p:sp>
        <p:nvSpPr>
          <p:cNvPr id="37893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361101776 w 598"/>
              <a:gd name="T1" fmla="*/ 97015010 h 652"/>
              <a:gd name="T2" fmla="*/ 206820307 w 598"/>
              <a:gd name="T3" fmla="*/ 0 h 652"/>
              <a:gd name="T4" fmla="*/ 126760951 w 598"/>
              <a:gd name="T5" fmla="*/ 47804944 h 652"/>
              <a:gd name="T6" fmla="*/ 104243915 w 598"/>
              <a:gd name="T7" fmla="*/ 134978178 h 652"/>
              <a:gd name="T8" fmla="*/ 58376994 w 598"/>
              <a:gd name="T9" fmla="*/ 241834964 h 652"/>
              <a:gd name="T10" fmla="*/ 40863439 w 598"/>
              <a:gd name="T11" fmla="*/ 250271619 h 652"/>
              <a:gd name="T12" fmla="*/ 24184559 w 598"/>
              <a:gd name="T13" fmla="*/ 309323460 h 652"/>
              <a:gd name="T14" fmla="*/ 12509160 w 598"/>
              <a:gd name="T15" fmla="*/ 366970180 h 652"/>
              <a:gd name="T16" fmla="*/ 24184559 w 598"/>
              <a:gd name="T17" fmla="*/ 539910341 h 652"/>
              <a:gd name="T18" fmla="*/ 80893117 w 598"/>
              <a:gd name="T19" fmla="*/ 579279816 h 652"/>
              <a:gd name="T20" fmla="*/ 64214237 w 598"/>
              <a:gd name="T21" fmla="*/ 684730295 h 652"/>
              <a:gd name="T22" fmla="*/ 86731273 w 598"/>
              <a:gd name="T23" fmla="*/ 867513417 h 652"/>
              <a:gd name="T24" fmla="*/ 138436350 w 598"/>
              <a:gd name="T25" fmla="*/ 906881707 h 652"/>
              <a:gd name="T26" fmla="*/ 155115230 w 598"/>
              <a:gd name="T27" fmla="*/ 916723483 h 652"/>
              <a:gd name="T28" fmla="*/ 200983064 w 598"/>
              <a:gd name="T29" fmla="*/ 849234987 h 652"/>
              <a:gd name="T30" fmla="*/ 292717819 w 598"/>
              <a:gd name="T31" fmla="*/ 916723483 h 652"/>
              <a:gd name="T32" fmla="*/ 372777175 w 598"/>
              <a:gd name="T33" fmla="*/ 829550249 h 652"/>
              <a:gd name="T34" fmla="*/ 435323889 w 598"/>
              <a:gd name="T35" fmla="*/ 762061753 h 652"/>
              <a:gd name="T36" fmla="*/ 475353567 w 598"/>
              <a:gd name="T37" fmla="*/ 627083575 h 652"/>
              <a:gd name="T38" fmla="*/ 446999288 w 598"/>
              <a:gd name="T39" fmla="*/ 549753303 h 652"/>
              <a:gd name="T40" fmla="*/ 469516324 w 598"/>
              <a:gd name="T41" fmla="*/ 492106582 h 652"/>
              <a:gd name="T42" fmla="*/ 498704365 w 598"/>
              <a:gd name="T43" fmla="*/ 404933349 h 652"/>
              <a:gd name="T44" fmla="*/ 487028966 w 598"/>
              <a:gd name="T45" fmla="*/ 269955170 h 652"/>
              <a:gd name="T46" fmla="*/ 372777175 w 598"/>
              <a:gd name="T47" fmla="*/ 134978178 h 652"/>
              <a:gd name="T48" fmla="*/ 361101776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703064779 w 598"/>
              <a:gd name="T1" fmla="*/ 135714070 h 652"/>
              <a:gd name="T2" fmla="*/ 402678773 w 598"/>
              <a:gd name="T3" fmla="*/ 0 h 652"/>
              <a:gd name="T4" fmla="*/ 246803900 w 598"/>
              <a:gd name="T5" fmla="*/ 66873213 h 652"/>
              <a:gd name="T6" fmla="*/ 202963415 w 598"/>
              <a:gd name="T7" fmla="*/ 188820795 h 652"/>
              <a:gd name="T8" fmla="*/ 113659054 w 598"/>
              <a:gd name="T9" fmla="*/ 338302756 h 652"/>
              <a:gd name="T10" fmla="*/ 79561465 w 598"/>
              <a:gd name="T11" fmla="*/ 350104406 h 652"/>
              <a:gd name="T12" fmla="*/ 47087268 w 598"/>
              <a:gd name="T13" fmla="*/ 432713153 h 652"/>
              <a:gd name="T14" fmla="*/ 24355967 w 598"/>
              <a:gd name="T15" fmla="*/ 513354258 h 652"/>
              <a:gd name="T16" fmla="*/ 47087268 w 598"/>
              <a:gd name="T17" fmla="*/ 755280375 h 652"/>
              <a:gd name="T18" fmla="*/ 157499538 w 598"/>
              <a:gd name="T19" fmla="*/ 810353341 h 652"/>
              <a:gd name="T20" fmla="*/ 125025341 w 598"/>
              <a:gd name="T21" fmla="*/ 957869061 h 652"/>
              <a:gd name="T22" fmla="*/ 168865826 w 598"/>
              <a:gd name="T23" fmla="*/ 1213563070 h 652"/>
              <a:gd name="T24" fmla="*/ 269535201 w 598"/>
              <a:gd name="T25" fmla="*/ 1268636036 h 652"/>
              <a:gd name="T26" fmla="*/ 302009398 w 598"/>
              <a:gd name="T27" fmla="*/ 1282403926 h 652"/>
              <a:gd name="T28" fmla="*/ 391313759 w 598"/>
              <a:gd name="T29" fmla="*/ 1187993529 h 652"/>
              <a:gd name="T30" fmla="*/ 569921207 w 598"/>
              <a:gd name="T31" fmla="*/ 1282403926 h 652"/>
              <a:gd name="T32" fmla="*/ 725797355 w 598"/>
              <a:gd name="T33" fmla="*/ 1160457747 h 652"/>
              <a:gd name="T34" fmla="*/ 847574639 w 598"/>
              <a:gd name="T35" fmla="*/ 1066047350 h 652"/>
              <a:gd name="T36" fmla="*/ 925512712 w 598"/>
              <a:gd name="T37" fmla="*/ 877226555 h 652"/>
              <a:gd name="T38" fmla="*/ 870307214 w 598"/>
              <a:gd name="T39" fmla="*/ 769049669 h 652"/>
              <a:gd name="T40" fmla="*/ 914146425 w 598"/>
              <a:gd name="T41" fmla="*/ 688407162 h 652"/>
              <a:gd name="T42" fmla="*/ 970976589 w 598"/>
              <a:gd name="T43" fmla="*/ 566460983 h 652"/>
              <a:gd name="T44" fmla="*/ 948245288 w 598"/>
              <a:gd name="T45" fmla="*/ 377640188 h 652"/>
              <a:gd name="T46" fmla="*/ 725797355 w 598"/>
              <a:gd name="T47" fmla="*/ 188820795 h 652"/>
              <a:gd name="T48" fmla="*/ 703064779 w 598"/>
              <a:gd name="T49" fmla="*/ 13571407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C1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C4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64544" y="625475"/>
            <a:ext cx="3124200" cy="2803525"/>
            <a:chOff x="5257800" y="1997075"/>
            <a:chExt cx="3124200" cy="2803525"/>
          </a:xfrm>
        </p:grpSpPr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6248400" y="3184525"/>
              <a:ext cx="2133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/>
                <a:t>?        ?        ?        ?    	   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6727825" y="28035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?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6727825" y="36417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?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6727825" y="40227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?</a:t>
              </a:r>
            </a:p>
          </p:txBody>
        </p:sp>
        <p:sp>
          <p:nvSpPr>
            <p:cNvPr id="37905" name="Text Box 16"/>
            <p:cNvSpPr txBox="1">
              <a:spLocks noChangeArrowheads="1"/>
            </p:cNvSpPr>
            <p:nvPr/>
          </p:nvSpPr>
          <p:spPr bwMode="auto">
            <a:xfrm>
              <a:off x="6705600" y="1997075"/>
              <a:ext cx="5334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C2 </a:t>
              </a:r>
              <a:r>
                <a:rPr lang="en-US" altLang="en-US" sz="1400"/>
                <a:t>U </a:t>
              </a:r>
              <a:r>
                <a:rPr lang="en-US" altLang="en-US" sz="1400" b="1"/>
                <a:t>C5</a:t>
              </a:r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6172200" y="24225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C1</a:t>
              </a:r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>
              <a:off x="6096000" y="2422525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5791200" y="2727325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Text Box 20"/>
            <p:cNvSpPr txBox="1">
              <a:spLocks noChangeArrowheads="1"/>
            </p:cNvSpPr>
            <p:nvPr/>
          </p:nvSpPr>
          <p:spPr bwMode="auto">
            <a:xfrm>
              <a:off x="5715000" y="28035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C1</a:t>
              </a:r>
            </a:p>
          </p:txBody>
        </p:sp>
        <p:sp>
          <p:nvSpPr>
            <p:cNvPr id="37910" name="Text Box 21"/>
            <p:cNvSpPr txBox="1">
              <a:spLocks noChangeArrowheads="1"/>
            </p:cNvSpPr>
            <p:nvPr/>
          </p:nvSpPr>
          <p:spPr bwMode="auto">
            <a:xfrm>
              <a:off x="5715000" y="36417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C3</a:t>
              </a:r>
            </a:p>
          </p:txBody>
        </p:sp>
        <p:sp>
          <p:nvSpPr>
            <p:cNvPr id="37911" name="Text Box 22"/>
            <p:cNvSpPr txBox="1">
              <a:spLocks noChangeArrowheads="1"/>
            </p:cNvSpPr>
            <p:nvPr/>
          </p:nvSpPr>
          <p:spPr bwMode="auto">
            <a:xfrm>
              <a:off x="5715000" y="40989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C4</a:t>
              </a:r>
            </a:p>
          </p:txBody>
        </p:sp>
        <p:sp>
          <p:nvSpPr>
            <p:cNvPr id="37912" name="Text Box 23"/>
            <p:cNvSpPr txBox="1">
              <a:spLocks noChangeArrowheads="1"/>
            </p:cNvSpPr>
            <p:nvPr/>
          </p:nvSpPr>
          <p:spPr bwMode="auto">
            <a:xfrm>
              <a:off x="5257800" y="326072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/>
                <a:t>C2 </a:t>
              </a:r>
              <a:r>
                <a:rPr lang="en-US" altLang="en-US" sz="1400" dirty="0"/>
                <a:t>U </a:t>
              </a:r>
              <a:r>
                <a:rPr lang="en-US" altLang="en-US" sz="1400" b="1" dirty="0"/>
                <a:t>C5</a:t>
              </a:r>
            </a:p>
          </p:txBody>
        </p:sp>
        <p:sp>
          <p:nvSpPr>
            <p:cNvPr id="37913" name="Text Box 24"/>
            <p:cNvSpPr txBox="1">
              <a:spLocks noChangeArrowheads="1"/>
            </p:cNvSpPr>
            <p:nvPr/>
          </p:nvSpPr>
          <p:spPr bwMode="auto">
            <a:xfrm>
              <a:off x="7162800" y="24225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C3</a:t>
              </a:r>
            </a:p>
          </p:txBody>
        </p:sp>
        <p:sp>
          <p:nvSpPr>
            <p:cNvPr id="37914" name="Text Box 25"/>
            <p:cNvSpPr txBox="1">
              <a:spLocks noChangeArrowheads="1"/>
            </p:cNvSpPr>
            <p:nvPr/>
          </p:nvSpPr>
          <p:spPr bwMode="auto">
            <a:xfrm>
              <a:off x="7696200" y="2422525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C4</a:t>
              </a:r>
            </a:p>
          </p:txBody>
        </p:sp>
        <p:sp>
          <p:nvSpPr>
            <p:cNvPr id="37915" name="Line 26"/>
            <p:cNvSpPr>
              <a:spLocks noChangeShapeType="1"/>
            </p:cNvSpPr>
            <p:nvPr/>
          </p:nvSpPr>
          <p:spPr bwMode="auto">
            <a:xfrm>
              <a:off x="5791200" y="3108325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7"/>
            <p:cNvSpPr>
              <a:spLocks noChangeShapeType="1"/>
            </p:cNvSpPr>
            <p:nvPr/>
          </p:nvSpPr>
          <p:spPr bwMode="auto">
            <a:xfrm>
              <a:off x="5791200" y="3946525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Line 28"/>
            <p:cNvSpPr>
              <a:spLocks noChangeShapeType="1"/>
            </p:cNvSpPr>
            <p:nvPr/>
          </p:nvSpPr>
          <p:spPr bwMode="auto">
            <a:xfrm>
              <a:off x="5791200" y="3565525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Line 29"/>
            <p:cNvSpPr>
              <a:spLocks noChangeShapeType="1"/>
            </p:cNvSpPr>
            <p:nvPr/>
          </p:nvSpPr>
          <p:spPr bwMode="auto">
            <a:xfrm>
              <a:off x="5791200" y="4327525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Line 30"/>
            <p:cNvSpPr>
              <a:spLocks noChangeShapeType="1"/>
            </p:cNvSpPr>
            <p:nvPr/>
          </p:nvSpPr>
          <p:spPr bwMode="auto">
            <a:xfrm>
              <a:off x="6629400" y="2422525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Line 31"/>
            <p:cNvSpPr>
              <a:spLocks noChangeShapeType="1"/>
            </p:cNvSpPr>
            <p:nvPr/>
          </p:nvSpPr>
          <p:spPr bwMode="auto">
            <a:xfrm>
              <a:off x="7086600" y="2422525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Line 32"/>
            <p:cNvSpPr>
              <a:spLocks noChangeShapeType="1"/>
            </p:cNvSpPr>
            <p:nvPr/>
          </p:nvSpPr>
          <p:spPr bwMode="auto">
            <a:xfrm>
              <a:off x="7620000" y="2422525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Line 33"/>
            <p:cNvSpPr>
              <a:spLocks noChangeShapeType="1"/>
            </p:cNvSpPr>
            <p:nvPr/>
          </p:nvSpPr>
          <p:spPr bwMode="auto">
            <a:xfrm>
              <a:off x="8153400" y="2422525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Text Box 34"/>
            <p:cNvSpPr txBox="1">
              <a:spLocks noChangeArrowheads="1"/>
            </p:cNvSpPr>
            <p:nvPr/>
          </p:nvSpPr>
          <p:spPr bwMode="auto">
            <a:xfrm>
              <a:off x="5867400" y="4403725"/>
              <a:ext cx="2514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Proximity Matrix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4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79658"/>
              </p:ext>
            </p:extLst>
          </p:nvPr>
        </p:nvGraphicFramePr>
        <p:xfrm>
          <a:off x="790575" y="3152775"/>
          <a:ext cx="759142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37891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152775"/>
                        <a:ext cx="759142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97015010 h 652"/>
              <a:gd name="T2" fmla="*/ 2147483647 w 598"/>
              <a:gd name="T3" fmla="*/ 0 h 652"/>
              <a:gd name="T4" fmla="*/ 2147483647 w 598"/>
              <a:gd name="T5" fmla="*/ 47804944 h 652"/>
              <a:gd name="T6" fmla="*/ 1950478020 w 598"/>
              <a:gd name="T7" fmla="*/ 134978178 h 652"/>
              <a:gd name="T8" fmla="*/ 1092268639 w 598"/>
              <a:gd name="T9" fmla="*/ 241834964 h 652"/>
              <a:gd name="T10" fmla="*/ 764586468 w 598"/>
              <a:gd name="T11" fmla="*/ 250271619 h 652"/>
              <a:gd name="T12" fmla="*/ 452511406 w 598"/>
              <a:gd name="T13" fmla="*/ 309323460 h 652"/>
              <a:gd name="T14" fmla="*/ 234059259 w 598"/>
              <a:gd name="T15" fmla="*/ 366970180 h 652"/>
              <a:gd name="T16" fmla="*/ 452511406 w 598"/>
              <a:gd name="T17" fmla="*/ 539910341 h 652"/>
              <a:gd name="T18" fmla="*/ 1513569775 w 598"/>
              <a:gd name="T19" fmla="*/ 579279816 h 652"/>
              <a:gd name="T20" fmla="*/ 1201494713 w 598"/>
              <a:gd name="T21" fmla="*/ 684730295 h 652"/>
              <a:gd name="T22" fmla="*/ 1622795848 w 598"/>
              <a:gd name="T23" fmla="*/ 867513417 h 652"/>
              <a:gd name="T24" fmla="*/ 2147483647 w 598"/>
              <a:gd name="T25" fmla="*/ 906881707 h 652"/>
              <a:gd name="T26" fmla="*/ 2147483647 w 598"/>
              <a:gd name="T27" fmla="*/ 916723483 h 652"/>
              <a:gd name="T28" fmla="*/ 2147483647 w 598"/>
              <a:gd name="T29" fmla="*/ 849234987 h 652"/>
              <a:gd name="T30" fmla="*/ 2147483647 w 598"/>
              <a:gd name="T31" fmla="*/ 916723483 h 652"/>
              <a:gd name="T32" fmla="*/ 2147483647 w 598"/>
              <a:gd name="T33" fmla="*/ 829550249 h 652"/>
              <a:gd name="T34" fmla="*/ 2147483647 w 598"/>
              <a:gd name="T35" fmla="*/ 762061753 h 652"/>
              <a:gd name="T36" fmla="*/ 2147483647 w 598"/>
              <a:gd name="T37" fmla="*/ 627083575 h 652"/>
              <a:gd name="T38" fmla="*/ 2147483647 w 598"/>
              <a:gd name="T39" fmla="*/ 549753303 h 652"/>
              <a:gd name="T40" fmla="*/ 2147483647 w 598"/>
              <a:gd name="T41" fmla="*/ 492106582 h 652"/>
              <a:gd name="T42" fmla="*/ 2147483647 w 598"/>
              <a:gd name="T43" fmla="*/ 404933349 h 652"/>
              <a:gd name="T44" fmla="*/ 2147483647 w 598"/>
              <a:gd name="T45" fmla="*/ 269955170 h 652"/>
              <a:gd name="T46" fmla="*/ 2147483647 w 598"/>
              <a:gd name="T47" fmla="*/ 134978178 h 652"/>
              <a:gd name="T48" fmla="*/ 2147483647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C2 </a:t>
            </a:r>
            <a:r>
              <a:rPr lang="en-US" altLang="en-US" sz="1400"/>
              <a:t>U</a:t>
            </a:r>
            <a:r>
              <a:rPr lang="en-US" altLang="en-US" sz="1400" b="1"/>
              <a:t> C5</a:t>
            </a:r>
          </a:p>
        </p:txBody>
      </p:sp>
    </p:spTree>
    <p:extLst>
      <p:ext uri="{BB962C8B-B14F-4D97-AF65-F5344CB8AC3E}">
        <p14:creationId xmlns:p14="http://schemas.microsoft.com/office/powerpoint/2010/main" val="12784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6096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to Define Inter-Cluster Similarity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3413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562600" y="1828800"/>
            <a:ext cx="3429000" cy="3508375"/>
            <a:chOff x="3456" y="1440"/>
            <a:chExt cx="2160" cy="2210"/>
          </a:xfrm>
        </p:grpSpPr>
        <p:sp>
          <p:nvSpPr>
            <p:cNvPr id="3893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3894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3894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3894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3894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3894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3894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3895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3895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3895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3895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 . .</a:t>
              </a:r>
            </a:p>
          </p:txBody>
        </p:sp>
        <p:sp>
          <p:nvSpPr>
            <p:cNvPr id="3895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</p:txBody>
        </p:sp>
      </p:grpSp>
      <p:sp>
        <p:nvSpPr>
          <p:cNvPr id="38919" name="Rectangle 31"/>
          <p:cNvSpPr>
            <a:spLocks noChangeArrowheads="1"/>
          </p:cNvSpPr>
          <p:nvPr/>
        </p:nvSpPr>
        <p:spPr bwMode="auto">
          <a:xfrm>
            <a:off x="335280" y="3199446"/>
            <a:ext cx="5791200" cy="350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MIN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MAX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Group Average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Distance Between Centroids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Other methods driven by an objective function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Ward’s Method uses squared error</a:t>
            </a:r>
            <a:endParaRPr lang="en-US" alt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0" y="1371600"/>
            <a:ext cx="4419600" cy="1828800"/>
            <a:chOff x="762000" y="1828800"/>
            <a:chExt cx="4419600" cy="1828800"/>
          </a:xfrm>
        </p:grpSpPr>
        <p:sp>
          <p:nvSpPr>
            <p:cNvPr id="38917" name="Line 29"/>
            <p:cNvSpPr>
              <a:spLocks noChangeShapeType="1"/>
            </p:cNvSpPr>
            <p:nvPr/>
          </p:nvSpPr>
          <p:spPr bwMode="auto">
            <a:xfrm>
              <a:off x="2286000" y="2819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Text Box 30"/>
            <p:cNvSpPr txBox="1">
              <a:spLocks noChangeArrowheads="1"/>
            </p:cNvSpPr>
            <p:nvPr/>
          </p:nvSpPr>
          <p:spPr bwMode="auto">
            <a:xfrm>
              <a:off x="2286000" y="2362200"/>
              <a:ext cx="1447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Similarity?</a:t>
              </a:r>
            </a:p>
          </p:txBody>
        </p:sp>
        <p:sp>
          <p:nvSpPr>
            <p:cNvPr id="38920" name="Freeform 32" descr="5%"/>
            <p:cNvSpPr>
              <a:spLocks/>
            </p:cNvSpPr>
            <p:nvPr/>
          </p:nvSpPr>
          <p:spPr bwMode="auto">
            <a:xfrm rot="-5400000">
              <a:off x="538957" y="2051843"/>
              <a:ext cx="1828800" cy="1382713"/>
            </a:xfrm>
            <a:custGeom>
              <a:avLst/>
              <a:gdLst>
                <a:gd name="T0" fmla="*/ 2147483647 w 598"/>
                <a:gd name="T1" fmla="*/ 310325757 h 652"/>
                <a:gd name="T2" fmla="*/ 2147483647 w 598"/>
                <a:gd name="T3" fmla="*/ 0 h 652"/>
                <a:gd name="T4" fmla="*/ 1421586181 w 598"/>
                <a:gd name="T5" fmla="*/ 152914909 h 652"/>
                <a:gd name="T6" fmla="*/ 1169068045 w 598"/>
                <a:gd name="T7" fmla="*/ 431758496 h 652"/>
                <a:gd name="T8" fmla="*/ 654679818 w 598"/>
                <a:gd name="T9" fmla="*/ 773566422 h 652"/>
                <a:gd name="T10" fmla="*/ 458276484 w 598"/>
                <a:gd name="T11" fmla="*/ 800550533 h 652"/>
                <a:gd name="T12" fmla="*/ 271225108 w 598"/>
                <a:gd name="T13" fmla="*/ 989445671 h 652"/>
                <a:gd name="T14" fmla="*/ 140288532 w 598"/>
                <a:gd name="T15" fmla="*/ 1173840629 h 652"/>
                <a:gd name="T16" fmla="*/ 271225108 w 598"/>
                <a:gd name="T17" fmla="*/ 1727031865 h 652"/>
                <a:gd name="T18" fmla="*/ 907197953 w 598"/>
                <a:gd name="T19" fmla="*/ 1852960543 h 652"/>
                <a:gd name="T20" fmla="*/ 720146577 w 598"/>
                <a:gd name="T21" fmla="*/ 2147483647 h 652"/>
                <a:gd name="T22" fmla="*/ 972664712 w 598"/>
                <a:gd name="T23" fmla="*/ 2147483647 h 652"/>
                <a:gd name="T24" fmla="*/ 1552522756 w 598"/>
                <a:gd name="T25" fmla="*/ 2147483647 h 652"/>
                <a:gd name="T26" fmla="*/ 1739574132 w 598"/>
                <a:gd name="T27" fmla="*/ 2147483647 h 652"/>
                <a:gd name="T28" fmla="*/ 2147483647 w 598"/>
                <a:gd name="T29" fmla="*/ 2147483647 h 652"/>
                <a:gd name="T30" fmla="*/ 2147483647 w 598"/>
                <a:gd name="T31" fmla="*/ 2147483647 h 652"/>
                <a:gd name="T32" fmla="*/ 2147483647 w 598"/>
                <a:gd name="T33" fmla="*/ 2147483647 h 652"/>
                <a:gd name="T34" fmla="*/ 2147483647 w 598"/>
                <a:gd name="T35" fmla="*/ 2147483647 h 652"/>
                <a:gd name="T36" fmla="*/ 2147483647 w 598"/>
                <a:gd name="T37" fmla="*/ 2005875452 h 652"/>
                <a:gd name="T38" fmla="*/ 2147483647 w 598"/>
                <a:gd name="T39" fmla="*/ 1758514034 h 652"/>
                <a:gd name="T40" fmla="*/ 2147483647 w 598"/>
                <a:gd name="T41" fmla="*/ 1574116956 h 652"/>
                <a:gd name="T42" fmla="*/ 2147483647 w 598"/>
                <a:gd name="T43" fmla="*/ 1295273369 h 652"/>
                <a:gd name="T44" fmla="*/ 2147483647 w 598"/>
                <a:gd name="T45" fmla="*/ 863514872 h 652"/>
                <a:gd name="T46" fmla="*/ 2147483647 w 598"/>
                <a:gd name="T47" fmla="*/ 431758496 h 652"/>
                <a:gd name="T48" fmla="*/ 2147483647 w 598"/>
                <a:gd name="T49" fmla="*/ 310325757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Oval 33"/>
            <p:cNvSpPr>
              <a:spLocks noChangeArrowheads="1"/>
            </p:cNvSpPr>
            <p:nvPr/>
          </p:nvSpPr>
          <p:spPr bwMode="auto">
            <a:xfrm rot="-5400000">
              <a:off x="18288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2" name="Oval 34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3" name="Oval 35"/>
            <p:cNvSpPr>
              <a:spLocks noChangeArrowheads="1"/>
            </p:cNvSpPr>
            <p:nvPr/>
          </p:nvSpPr>
          <p:spPr bwMode="auto">
            <a:xfrm rot="-5400000">
              <a:off x="914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4" name="Oval 36"/>
            <p:cNvSpPr>
              <a:spLocks noChangeArrowheads="1"/>
            </p:cNvSpPr>
            <p:nvPr/>
          </p:nvSpPr>
          <p:spPr bwMode="auto">
            <a:xfrm rot="-5400000">
              <a:off x="1979613" y="2513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5" name="Freeform 37" descr="5%"/>
            <p:cNvSpPr>
              <a:spLocks/>
            </p:cNvSpPr>
            <p:nvPr/>
          </p:nvSpPr>
          <p:spPr bwMode="auto">
            <a:xfrm rot="5400000" flipV="1">
              <a:off x="3429000" y="1905000"/>
              <a:ext cx="1828800" cy="1676400"/>
            </a:xfrm>
            <a:custGeom>
              <a:avLst/>
              <a:gdLst>
                <a:gd name="T0" fmla="*/ 2147483647 w 598"/>
                <a:gd name="T1" fmla="*/ 456150497 h 652"/>
                <a:gd name="T2" fmla="*/ 2147483647 w 598"/>
                <a:gd name="T3" fmla="*/ 0 h 652"/>
                <a:gd name="T4" fmla="*/ 1421586181 w 598"/>
                <a:gd name="T5" fmla="*/ 224771301 h 652"/>
                <a:gd name="T6" fmla="*/ 1169068045 w 598"/>
                <a:gd name="T7" fmla="*/ 634645958 h 652"/>
                <a:gd name="T8" fmla="*/ 654679818 w 598"/>
                <a:gd name="T9" fmla="*/ 1137072294 h 652"/>
                <a:gd name="T10" fmla="*/ 458276484 w 598"/>
                <a:gd name="T11" fmla="*/ 1176737667 h 652"/>
                <a:gd name="T12" fmla="*/ 271225108 w 598"/>
                <a:gd name="T13" fmla="*/ 1454395274 h 652"/>
                <a:gd name="T14" fmla="*/ 140288532 w 598"/>
                <a:gd name="T15" fmla="*/ 1725442413 h 652"/>
                <a:gd name="T16" fmla="*/ 271225108 w 598"/>
                <a:gd name="T17" fmla="*/ 2147483647 h 652"/>
                <a:gd name="T18" fmla="*/ 907197953 w 598"/>
                <a:gd name="T19" fmla="*/ 2147483647 h 652"/>
                <a:gd name="T20" fmla="*/ 720146577 w 598"/>
                <a:gd name="T21" fmla="*/ 2147483647 h 652"/>
                <a:gd name="T22" fmla="*/ 972664712 w 598"/>
                <a:gd name="T23" fmla="*/ 2147483647 h 652"/>
                <a:gd name="T24" fmla="*/ 1552522756 w 598"/>
                <a:gd name="T25" fmla="*/ 2147483647 h 652"/>
                <a:gd name="T26" fmla="*/ 1739574132 w 598"/>
                <a:gd name="T27" fmla="*/ 2147483647 h 652"/>
                <a:gd name="T28" fmla="*/ 2147483647 w 598"/>
                <a:gd name="T29" fmla="*/ 2147483647 h 652"/>
                <a:gd name="T30" fmla="*/ 2147483647 w 598"/>
                <a:gd name="T31" fmla="*/ 2147483647 h 652"/>
                <a:gd name="T32" fmla="*/ 2147483647 w 598"/>
                <a:gd name="T33" fmla="*/ 2147483647 h 652"/>
                <a:gd name="T34" fmla="*/ 2147483647 w 598"/>
                <a:gd name="T35" fmla="*/ 2147483647 h 652"/>
                <a:gd name="T36" fmla="*/ 2147483647 w 598"/>
                <a:gd name="T37" fmla="*/ 2147483647 h 652"/>
                <a:gd name="T38" fmla="*/ 2147483647 w 598"/>
                <a:gd name="T39" fmla="*/ 2147483647 h 652"/>
                <a:gd name="T40" fmla="*/ 2147483647 w 598"/>
                <a:gd name="T41" fmla="*/ 2147483647 h 652"/>
                <a:gd name="T42" fmla="*/ 2147483647 w 598"/>
                <a:gd name="T43" fmla="*/ 1903937875 h 652"/>
                <a:gd name="T44" fmla="*/ 2147483647 w 598"/>
                <a:gd name="T45" fmla="*/ 1269291917 h 652"/>
                <a:gd name="T46" fmla="*/ 2147483647 w 598"/>
                <a:gd name="T47" fmla="*/ 634645958 h 652"/>
                <a:gd name="T48" fmla="*/ 2147483647 w 598"/>
                <a:gd name="T49" fmla="*/ 456150497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Oval 38"/>
            <p:cNvSpPr>
              <a:spLocks noChangeArrowheads="1"/>
            </p:cNvSpPr>
            <p:nvPr/>
          </p:nvSpPr>
          <p:spPr bwMode="auto">
            <a:xfrm rot="5400000" flipV="1"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7" name="Oval 39"/>
            <p:cNvSpPr>
              <a:spLocks noChangeArrowheads="1"/>
            </p:cNvSpPr>
            <p:nvPr/>
          </p:nvSpPr>
          <p:spPr bwMode="auto">
            <a:xfrm rot="5400000" flipV="1">
              <a:off x="3592513" y="23606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8" name="Oval 40"/>
            <p:cNvSpPr>
              <a:spLocks noChangeArrowheads="1"/>
            </p:cNvSpPr>
            <p:nvPr/>
          </p:nvSpPr>
          <p:spPr bwMode="auto">
            <a:xfrm rot="5400000" flipV="1">
              <a:off x="41148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9" name="Oval 41"/>
            <p:cNvSpPr>
              <a:spLocks noChangeArrowheads="1"/>
            </p:cNvSpPr>
            <p:nvPr/>
          </p:nvSpPr>
          <p:spPr bwMode="auto">
            <a:xfrm rot="5400000" flipV="1">
              <a:off x="4114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8930" name="Text Box 42"/>
          <p:cNvSpPr txBox="1">
            <a:spLocks noChangeArrowheads="1"/>
          </p:cNvSpPr>
          <p:nvPr/>
        </p:nvSpPr>
        <p:spPr bwMode="auto">
          <a:xfrm>
            <a:off x="6126480" y="46021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2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89598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to Define Inter-Cluster Similarity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33369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3995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3996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3996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3996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3997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3997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3997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3997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3997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3997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3997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 . .</a:t>
              </a:r>
            </a:p>
          </p:txBody>
        </p:sp>
        <p:sp>
          <p:nvSpPr>
            <p:cNvPr id="3997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</p:txBody>
        </p:sp>
      </p:grpSp>
      <p:sp>
        <p:nvSpPr>
          <p:cNvPr id="39941" name="Freeform 29" descr="5%"/>
          <p:cNvSpPr>
            <a:spLocks/>
          </p:cNvSpPr>
          <p:nvPr/>
        </p:nvSpPr>
        <p:spPr bwMode="auto">
          <a:xfrm rot="-5400000">
            <a:off x="538957" y="1594644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30"/>
          <p:cNvSpPr>
            <a:spLocks noChangeArrowheads="1"/>
          </p:cNvSpPr>
          <p:nvPr/>
        </p:nvSpPr>
        <p:spPr bwMode="auto">
          <a:xfrm rot="-5400000">
            <a:off x="1828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Oval 31"/>
          <p:cNvSpPr>
            <a:spLocks noChangeArrowheads="1"/>
          </p:cNvSpPr>
          <p:nvPr/>
        </p:nvSpPr>
        <p:spPr bwMode="auto">
          <a:xfrm rot="-5400000">
            <a:off x="1752600" y="1752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Oval 32"/>
          <p:cNvSpPr>
            <a:spLocks noChangeArrowheads="1"/>
          </p:cNvSpPr>
          <p:nvPr/>
        </p:nvSpPr>
        <p:spPr bwMode="auto">
          <a:xfrm rot="-5400000">
            <a:off x="914400" y="22098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Oval 33"/>
          <p:cNvSpPr>
            <a:spLocks noChangeArrowheads="1"/>
          </p:cNvSpPr>
          <p:nvPr/>
        </p:nvSpPr>
        <p:spPr bwMode="auto">
          <a:xfrm rot="-5400000">
            <a:off x="1979613" y="20558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Freeform 34" descr="5%"/>
          <p:cNvSpPr>
            <a:spLocks/>
          </p:cNvSpPr>
          <p:nvPr/>
        </p:nvSpPr>
        <p:spPr bwMode="auto">
          <a:xfrm rot="5400000" flipV="1">
            <a:off x="3429000" y="1447801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Oval 35"/>
          <p:cNvSpPr>
            <a:spLocks noChangeArrowheads="1"/>
          </p:cNvSpPr>
          <p:nvPr/>
        </p:nvSpPr>
        <p:spPr bwMode="auto">
          <a:xfrm rot="5400000" flipV="1">
            <a:off x="4953000" y="1905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8" name="Oval 36"/>
          <p:cNvSpPr>
            <a:spLocks noChangeArrowheads="1"/>
          </p:cNvSpPr>
          <p:nvPr/>
        </p:nvSpPr>
        <p:spPr bwMode="auto">
          <a:xfrm rot="5400000" flipV="1">
            <a:off x="3592513" y="19034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Oval 37"/>
          <p:cNvSpPr>
            <a:spLocks noChangeArrowheads="1"/>
          </p:cNvSpPr>
          <p:nvPr/>
        </p:nvSpPr>
        <p:spPr bwMode="auto">
          <a:xfrm rot="5400000" flipV="1">
            <a:off x="4114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0" name="Oval 38"/>
          <p:cNvSpPr>
            <a:spLocks noChangeArrowheads="1"/>
          </p:cNvSpPr>
          <p:nvPr/>
        </p:nvSpPr>
        <p:spPr bwMode="auto">
          <a:xfrm rot="5400000" flipV="1">
            <a:off x="4114800" y="1524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1" name="Line 39"/>
          <p:cNvSpPr>
            <a:spLocks noChangeShapeType="1"/>
          </p:cNvSpPr>
          <p:nvPr/>
        </p:nvSpPr>
        <p:spPr bwMode="auto">
          <a:xfrm flipV="1">
            <a:off x="2057400" y="1905001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Text Box 40"/>
          <p:cNvSpPr txBox="1">
            <a:spLocks noChangeArrowheads="1"/>
          </p:cNvSpPr>
          <p:nvPr/>
        </p:nvSpPr>
        <p:spPr bwMode="auto">
          <a:xfrm>
            <a:off x="5943600" y="502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Proximity Matrix</a:t>
            </a:r>
          </a:p>
        </p:txBody>
      </p:sp>
      <p:sp>
        <p:nvSpPr>
          <p:cNvPr id="3995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MIN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MAX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Group Average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Distance Between Centroids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Other methods driven by an objective function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Ward’s Method uses squared error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1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to Define Inter-Cluster Similarity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33369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4097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4099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4099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4099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4099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4099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4099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4099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4099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4099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4100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 . .</a:t>
              </a:r>
            </a:p>
          </p:txBody>
        </p:sp>
        <p:sp>
          <p:nvSpPr>
            <p:cNvPr id="4100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</p:txBody>
        </p:sp>
      </p:grpSp>
      <p:sp>
        <p:nvSpPr>
          <p:cNvPr id="40965" name="Freeform 29" descr="5%"/>
          <p:cNvSpPr>
            <a:spLocks/>
          </p:cNvSpPr>
          <p:nvPr/>
        </p:nvSpPr>
        <p:spPr bwMode="auto">
          <a:xfrm rot="-5400000">
            <a:off x="538957" y="1594644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30"/>
          <p:cNvSpPr>
            <a:spLocks noChangeArrowheads="1"/>
          </p:cNvSpPr>
          <p:nvPr/>
        </p:nvSpPr>
        <p:spPr bwMode="auto">
          <a:xfrm rot="-5400000">
            <a:off x="1828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Oval 31"/>
          <p:cNvSpPr>
            <a:spLocks noChangeArrowheads="1"/>
          </p:cNvSpPr>
          <p:nvPr/>
        </p:nvSpPr>
        <p:spPr bwMode="auto">
          <a:xfrm rot="-5400000">
            <a:off x="1752600" y="1752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Oval 32"/>
          <p:cNvSpPr>
            <a:spLocks noChangeArrowheads="1"/>
          </p:cNvSpPr>
          <p:nvPr/>
        </p:nvSpPr>
        <p:spPr bwMode="auto">
          <a:xfrm rot="-5400000">
            <a:off x="914400" y="22098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9" name="Oval 33"/>
          <p:cNvSpPr>
            <a:spLocks noChangeArrowheads="1"/>
          </p:cNvSpPr>
          <p:nvPr/>
        </p:nvSpPr>
        <p:spPr bwMode="auto">
          <a:xfrm rot="-5400000">
            <a:off x="1979613" y="20558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0" name="Freeform 34" descr="5%"/>
          <p:cNvSpPr>
            <a:spLocks/>
          </p:cNvSpPr>
          <p:nvPr/>
        </p:nvSpPr>
        <p:spPr bwMode="auto">
          <a:xfrm rot="5400000" flipV="1">
            <a:off x="3429000" y="1447801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Oval 35"/>
          <p:cNvSpPr>
            <a:spLocks noChangeArrowheads="1"/>
          </p:cNvSpPr>
          <p:nvPr/>
        </p:nvSpPr>
        <p:spPr bwMode="auto">
          <a:xfrm rot="5400000" flipV="1">
            <a:off x="4953000" y="1905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2" name="Oval 36"/>
          <p:cNvSpPr>
            <a:spLocks noChangeArrowheads="1"/>
          </p:cNvSpPr>
          <p:nvPr/>
        </p:nvSpPr>
        <p:spPr bwMode="auto">
          <a:xfrm rot="5400000" flipV="1">
            <a:off x="3592513" y="19034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3" name="Oval 37"/>
          <p:cNvSpPr>
            <a:spLocks noChangeArrowheads="1"/>
          </p:cNvSpPr>
          <p:nvPr/>
        </p:nvSpPr>
        <p:spPr bwMode="auto">
          <a:xfrm rot="5400000" flipV="1">
            <a:off x="4114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4" name="Oval 38"/>
          <p:cNvSpPr>
            <a:spLocks noChangeArrowheads="1"/>
          </p:cNvSpPr>
          <p:nvPr/>
        </p:nvSpPr>
        <p:spPr bwMode="auto">
          <a:xfrm rot="5400000" flipV="1">
            <a:off x="4114800" y="1524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5" name="Line 39"/>
          <p:cNvSpPr>
            <a:spLocks noChangeShapeType="1"/>
          </p:cNvSpPr>
          <p:nvPr/>
        </p:nvSpPr>
        <p:spPr bwMode="auto">
          <a:xfrm flipV="1">
            <a:off x="990600" y="1981201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40"/>
          <p:cNvSpPr txBox="1">
            <a:spLocks noChangeArrowheads="1"/>
          </p:cNvSpPr>
          <p:nvPr/>
        </p:nvSpPr>
        <p:spPr bwMode="auto">
          <a:xfrm>
            <a:off x="5943600" y="502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Proximity Matrix</a:t>
            </a:r>
          </a:p>
        </p:txBody>
      </p:sp>
      <p:sp>
        <p:nvSpPr>
          <p:cNvPr id="40977" name="Rectangle 41"/>
          <p:cNvSpPr>
            <a:spLocks noChangeArrowheads="1"/>
          </p:cNvSpPr>
          <p:nvPr/>
        </p:nvSpPr>
        <p:spPr bwMode="auto">
          <a:xfrm>
            <a:off x="381000" y="3214687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MIN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MAX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Group Average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Distance Between Centroids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Other methods driven by an objective function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Ward’s Method uses squared error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9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to Define Inter-Cluster Similarity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3413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5486400" y="1828800"/>
            <a:ext cx="3429000" cy="3508375"/>
            <a:chOff x="3456" y="1440"/>
            <a:chExt cx="2160" cy="2210"/>
          </a:xfrm>
        </p:grpSpPr>
        <p:sp>
          <p:nvSpPr>
            <p:cNvPr id="4201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4203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4203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4203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4203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4203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4203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4203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4203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4203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4203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 . .</a:t>
              </a:r>
            </a:p>
          </p:txBody>
        </p:sp>
        <p:sp>
          <p:nvSpPr>
            <p:cNvPr id="4204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</p:txBody>
        </p:sp>
      </p:grpSp>
      <p:sp>
        <p:nvSpPr>
          <p:cNvPr id="41989" name="Freeform 29" descr="5%"/>
          <p:cNvSpPr>
            <a:spLocks/>
          </p:cNvSpPr>
          <p:nvPr/>
        </p:nvSpPr>
        <p:spPr bwMode="auto">
          <a:xfrm rot="-5400000">
            <a:off x="538957" y="1594644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30"/>
          <p:cNvSpPr>
            <a:spLocks noChangeArrowheads="1"/>
          </p:cNvSpPr>
          <p:nvPr/>
        </p:nvSpPr>
        <p:spPr bwMode="auto">
          <a:xfrm rot="-5400000">
            <a:off x="1828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Oval 31"/>
          <p:cNvSpPr>
            <a:spLocks noChangeArrowheads="1"/>
          </p:cNvSpPr>
          <p:nvPr/>
        </p:nvSpPr>
        <p:spPr bwMode="auto">
          <a:xfrm rot="-5400000">
            <a:off x="1752600" y="1752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2" name="Oval 32"/>
          <p:cNvSpPr>
            <a:spLocks noChangeArrowheads="1"/>
          </p:cNvSpPr>
          <p:nvPr/>
        </p:nvSpPr>
        <p:spPr bwMode="auto">
          <a:xfrm rot="-5400000">
            <a:off x="914400" y="22098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Oval 33"/>
          <p:cNvSpPr>
            <a:spLocks noChangeArrowheads="1"/>
          </p:cNvSpPr>
          <p:nvPr/>
        </p:nvSpPr>
        <p:spPr bwMode="auto">
          <a:xfrm rot="-5400000">
            <a:off x="1979613" y="20558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Freeform 34" descr="5%"/>
          <p:cNvSpPr>
            <a:spLocks/>
          </p:cNvSpPr>
          <p:nvPr/>
        </p:nvSpPr>
        <p:spPr bwMode="auto">
          <a:xfrm rot="5400000" flipV="1">
            <a:off x="3429000" y="1447801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Oval 35"/>
          <p:cNvSpPr>
            <a:spLocks noChangeArrowheads="1"/>
          </p:cNvSpPr>
          <p:nvPr/>
        </p:nvSpPr>
        <p:spPr bwMode="auto">
          <a:xfrm rot="5400000" flipV="1">
            <a:off x="4953000" y="1905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Oval 36"/>
          <p:cNvSpPr>
            <a:spLocks noChangeArrowheads="1"/>
          </p:cNvSpPr>
          <p:nvPr/>
        </p:nvSpPr>
        <p:spPr bwMode="auto">
          <a:xfrm rot="5400000" flipV="1">
            <a:off x="3592513" y="1905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Oval 37"/>
          <p:cNvSpPr>
            <a:spLocks noChangeArrowheads="1"/>
          </p:cNvSpPr>
          <p:nvPr/>
        </p:nvSpPr>
        <p:spPr bwMode="auto">
          <a:xfrm rot="5400000" flipV="1">
            <a:off x="4114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Oval 38"/>
          <p:cNvSpPr>
            <a:spLocks noChangeArrowheads="1"/>
          </p:cNvSpPr>
          <p:nvPr/>
        </p:nvSpPr>
        <p:spPr bwMode="auto">
          <a:xfrm rot="5400000" flipV="1">
            <a:off x="4114800" y="1524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Line 39"/>
          <p:cNvSpPr>
            <a:spLocks noChangeShapeType="1"/>
          </p:cNvSpPr>
          <p:nvPr/>
        </p:nvSpPr>
        <p:spPr bwMode="auto">
          <a:xfrm>
            <a:off x="1905000" y="2514601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0"/>
          <p:cNvSpPr>
            <a:spLocks noChangeShapeType="1"/>
          </p:cNvSpPr>
          <p:nvPr/>
        </p:nvSpPr>
        <p:spPr bwMode="auto">
          <a:xfrm flipV="1">
            <a:off x="1905000" y="1981201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1"/>
          <p:cNvSpPr>
            <a:spLocks noChangeShapeType="1"/>
          </p:cNvSpPr>
          <p:nvPr/>
        </p:nvSpPr>
        <p:spPr bwMode="auto">
          <a:xfrm flipV="1">
            <a:off x="1905000" y="1600201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2"/>
          <p:cNvSpPr>
            <a:spLocks noChangeShapeType="1"/>
          </p:cNvSpPr>
          <p:nvPr/>
        </p:nvSpPr>
        <p:spPr bwMode="auto">
          <a:xfrm flipV="1">
            <a:off x="1905000" y="1981201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43"/>
          <p:cNvSpPr>
            <a:spLocks noChangeShapeType="1"/>
          </p:cNvSpPr>
          <p:nvPr/>
        </p:nvSpPr>
        <p:spPr bwMode="auto">
          <a:xfrm>
            <a:off x="2057400" y="2133601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44"/>
          <p:cNvSpPr>
            <a:spLocks noChangeShapeType="1"/>
          </p:cNvSpPr>
          <p:nvPr/>
        </p:nvSpPr>
        <p:spPr bwMode="auto">
          <a:xfrm flipV="1">
            <a:off x="2057400" y="1981201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45"/>
          <p:cNvSpPr>
            <a:spLocks noChangeShapeType="1"/>
          </p:cNvSpPr>
          <p:nvPr/>
        </p:nvSpPr>
        <p:spPr bwMode="auto">
          <a:xfrm flipV="1">
            <a:off x="2057400" y="1600201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46"/>
          <p:cNvSpPr>
            <a:spLocks noChangeShapeType="1"/>
          </p:cNvSpPr>
          <p:nvPr/>
        </p:nvSpPr>
        <p:spPr bwMode="auto">
          <a:xfrm flipV="1">
            <a:off x="2057400" y="1981201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47"/>
          <p:cNvSpPr>
            <a:spLocks noChangeShapeType="1"/>
          </p:cNvSpPr>
          <p:nvPr/>
        </p:nvSpPr>
        <p:spPr bwMode="auto">
          <a:xfrm>
            <a:off x="990600" y="2209801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48"/>
          <p:cNvSpPr>
            <a:spLocks noChangeShapeType="1"/>
          </p:cNvSpPr>
          <p:nvPr/>
        </p:nvSpPr>
        <p:spPr bwMode="auto">
          <a:xfrm flipV="1">
            <a:off x="990600" y="1981201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49"/>
          <p:cNvSpPr>
            <a:spLocks noChangeShapeType="1"/>
          </p:cNvSpPr>
          <p:nvPr/>
        </p:nvSpPr>
        <p:spPr bwMode="auto">
          <a:xfrm flipV="1">
            <a:off x="990600" y="1600201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50"/>
          <p:cNvSpPr>
            <a:spLocks noChangeShapeType="1"/>
          </p:cNvSpPr>
          <p:nvPr/>
        </p:nvSpPr>
        <p:spPr bwMode="auto">
          <a:xfrm flipV="1">
            <a:off x="990600" y="1981201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51"/>
          <p:cNvSpPr>
            <a:spLocks noChangeShapeType="1"/>
          </p:cNvSpPr>
          <p:nvPr/>
        </p:nvSpPr>
        <p:spPr bwMode="auto">
          <a:xfrm>
            <a:off x="1828800" y="1752601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52"/>
          <p:cNvSpPr>
            <a:spLocks noChangeShapeType="1"/>
          </p:cNvSpPr>
          <p:nvPr/>
        </p:nvSpPr>
        <p:spPr bwMode="auto">
          <a:xfrm>
            <a:off x="1828800" y="1752601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53"/>
          <p:cNvSpPr>
            <a:spLocks noChangeShapeType="1"/>
          </p:cNvSpPr>
          <p:nvPr/>
        </p:nvSpPr>
        <p:spPr bwMode="auto">
          <a:xfrm flipV="1">
            <a:off x="1828800" y="1600201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54"/>
          <p:cNvSpPr>
            <a:spLocks noChangeShapeType="1"/>
          </p:cNvSpPr>
          <p:nvPr/>
        </p:nvSpPr>
        <p:spPr bwMode="auto">
          <a:xfrm>
            <a:off x="1828800" y="1752601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Text Box 55"/>
          <p:cNvSpPr txBox="1">
            <a:spLocks noChangeArrowheads="1"/>
          </p:cNvSpPr>
          <p:nvPr/>
        </p:nvSpPr>
        <p:spPr bwMode="auto">
          <a:xfrm>
            <a:off x="5943600" y="5105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Proximity Matrix</a:t>
            </a:r>
          </a:p>
        </p:txBody>
      </p:sp>
      <p:sp>
        <p:nvSpPr>
          <p:cNvPr id="42016" name="Rectangle 56"/>
          <p:cNvSpPr>
            <a:spLocks noChangeArrowheads="1"/>
          </p:cNvSpPr>
          <p:nvPr/>
        </p:nvSpPr>
        <p:spPr bwMode="auto">
          <a:xfrm>
            <a:off x="259080" y="3352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MIN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MAX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Group Average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Distance Between Centroids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Other methods driven by an objective function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Ward’s Method uses squared error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6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665185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Notion of a Cluster can be Ambiguous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6217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1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2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3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4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5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6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7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8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38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218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38" name="Group 26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6195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8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9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0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744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745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746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204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5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6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7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8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9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0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1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2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3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4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5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96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5761" name="Group 49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6173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0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1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2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3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0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1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2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3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94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74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5784" name="Group 7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6151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4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5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6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790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791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792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60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1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2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3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4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5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6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7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8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9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0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1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2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52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6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V="1">
            <a:off x="1447800" y="2286001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Freeform 3" descr="5%"/>
          <p:cNvSpPr>
            <a:spLocks/>
          </p:cNvSpPr>
          <p:nvPr/>
        </p:nvSpPr>
        <p:spPr bwMode="auto">
          <a:xfrm rot="-5400000">
            <a:off x="538957" y="1594644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to Define Inter-Cluster Similarity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82625" y="33369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4302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4304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4304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4304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4304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4304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p1</a:t>
              </a:r>
            </a:p>
          </p:txBody>
        </p:sp>
        <p:sp>
          <p:nvSpPr>
            <p:cNvPr id="4304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p2</a:t>
              </a:r>
            </a:p>
          </p:txBody>
        </p:sp>
        <p:sp>
          <p:nvSpPr>
            <p:cNvPr id="4304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p3</a:t>
              </a:r>
            </a:p>
          </p:txBody>
        </p:sp>
        <p:sp>
          <p:nvSpPr>
            <p:cNvPr id="4304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p4</a:t>
              </a:r>
            </a:p>
          </p:txBody>
        </p:sp>
        <p:sp>
          <p:nvSpPr>
            <p:cNvPr id="4304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p5</a:t>
              </a:r>
            </a:p>
          </p:txBody>
        </p:sp>
        <p:sp>
          <p:nvSpPr>
            <p:cNvPr id="4305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 . .</a:t>
              </a:r>
            </a:p>
          </p:txBody>
        </p:sp>
        <p:sp>
          <p:nvSpPr>
            <p:cNvPr id="4305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.</a:t>
              </a:r>
            </a:p>
          </p:txBody>
        </p:sp>
      </p:grpSp>
      <p:sp>
        <p:nvSpPr>
          <p:cNvPr id="43015" name="Oval 31"/>
          <p:cNvSpPr>
            <a:spLocks noChangeArrowheads="1"/>
          </p:cNvSpPr>
          <p:nvPr/>
        </p:nvSpPr>
        <p:spPr bwMode="auto">
          <a:xfrm rot="-5400000">
            <a:off x="1828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Oval 32"/>
          <p:cNvSpPr>
            <a:spLocks noChangeArrowheads="1"/>
          </p:cNvSpPr>
          <p:nvPr/>
        </p:nvSpPr>
        <p:spPr bwMode="auto">
          <a:xfrm rot="-5400000">
            <a:off x="1752600" y="1752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Oval 33"/>
          <p:cNvSpPr>
            <a:spLocks noChangeArrowheads="1"/>
          </p:cNvSpPr>
          <p:nvPr/>
        </p:nvSpPr>
        <p:spPr bwMode="auto">
          <a:xfrm rot="-5400000">
            <a:off x="914400" y="22098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Oval 34"/>
          <p:cNvSpPr>
            <a:spLocks noChangeArrowheads="1"/>
          </p:cNvSpPr>
          <p:nvPr/>
        </p:nvSpPr>
        <p:spPr bwMode="auto">
          <a:xfrm rot="-5400000">
            <a:off x="1979613" y="20558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Freeform 35" descr="5%"/>
          <p:cNvSpPr>
            <a:spLocks/>
          </p:cNvSpPr>
          <p:nvPr/>
        </p:nvSpPr>
        <p:spPr bwMode="auto">
          <a:xfrm rot="5400000" flipV="1">
            <a:off x="3429000" y="1447801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Oval 36"/>
          <p:cNvSpPr>
            <a:spLocks noChangeArrowheads="1"/>
          </p:cNvSpPr>
          <p:nvPr/>
        </p:nvSpPr>
        <p:spPr bwMode="auto">
          <a:xfrm rot="5400000" flipV="1">
            <a:off x="4953000" y="1905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Oval 37"/>
          <p:cNvSpPr>
            <a:spLocks noChangeArrowheads="1"/>
          </p:cNvSpPr>
          <p:nvPr/>
        </p:nvSpPr>
        <p:spPr bwMode="auto">
          <a:xfrm rot="5400000" flipV="1">
            <a:off x="3592513" y="190341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2" name="Oval 38"/>
          <p:cNvSpPr>
            <a:spLocks noChangeArrowheads="1"/>
          </p:cNvSpPr>
          <p:nvPr/>
        </p:nvSpPr>
        <p:spPr bwMode="auto">
          <a:xfrm rot="5400000" flipV="1">
            <a:off x="4114800" y="25146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3" name="Oval 39"/>
          <p:cNvSpPr>
            <a:spLocks noChangeArrowheads="1"/>
          </p:cNvSpPr>
          <p:nvPr/>
        </p:nvSpPr>
        <p:spPr bwMode="auto">
          <a:xfrm rot="5400000" flipV="1">
            <a:off x="4114800" y="152400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Text Box 40"/>
          <p:cNvSpPr txBox="1">
            <a:spLocks noChangeArrowheads="1"/>
          </p:cNvSpPr>
          <p:nvPr/>
        </p:nvSpPr>
        <p:spPr bwMode="auto">
          <a:xfrm>
            <a:off x="5943600" y="502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Proximity Matrix</a:t>
            </a:r>
          </a:p>
        </p:txBody>
      </p:sp>
      <p:sp>
        <p:nvSpPr>
          <p:cNvPr id="43025" name="Rectangle 41"/>
          <p:cNvSpPr>
            <a:spLocks noChangeArrowheads="1"/>
          </p:cNvSpPr>
          <p:nvPr/>
        </p:nvSpPr>
        <p:spPr bwMode="auto">
          <a:xfrm>
            <a:off x="304800" y="3352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MIN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MAX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Group Average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Distance Between Centroids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dirty="0">
                <a:latin typeface="+mj-lt"/>
              </a:rPr>
              <a:t>Other methods driven by an objective function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Ward’s Method uses squared error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43026" name="Text Box 42"/>
          <p:cNvSpPr txBox="1">
            <a:spLocks noChangeArrowheads="1"/>
          </p:cNvSpPr>
          <p:nvPr/>
        </p:nvSpPr>
        <p:spPr bwMode="auto">
          <a:xfrm>
            <a:off x="1295400" y="2133601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43027" name="Text Box 43"/>
          <p:cNvSpPr txBox="1">
            <a:spLocks noChangeArrowheads="1"/>
          </p:cNvSpPr>
          <p:nvPr/>
        </p:nvSpPr>
        <p:spPr bwMode="auto">
          <a:xfrm>
            <a:off x="4191000" y="2133601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Cluster Similarity: MIN or Single Link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Similarity of two clusters is based on the </a:t>
            </a:r>
            <a:r>
              <a:rPr lang="en-US" altLang="en-US" sz="2800" b="1" u="sng" dirty="0" smtClean="0"/>
              <a:t>two most similar (closest) points</a:t>
            </a:r>
            <a:r>
              <a:rPr lang="en-US" altLang="en-US" sz="2800" dirty="0" smtClean="0"/>
              <a:t> in the different clusters</a:t>
            </a:r>
          </a:p>
          <a:p>
            <a:pPr lvl="1" eaLnBrk="1" hangingPunct="1"/>
            <a:r>
              <a:rPr lang="en-US" altLang="en-US" sz="2400" dirty="0" smtClean="0"/>
              <a:t>Determined by one pair of points, i.e., by one link in the proximity graph.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411"/>
              </p:ext>
            </p:extLst>
          </p:nvPr>
        </p:nvGraphicFramePr>
        <p:xfrm>
          <a:off x="-105180" y="3738881"/>
          <a:ext cx="4671786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5180" y="3738881"/>
                        <a:ext cx="4671786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4876801" y="3124200"/>
            <a:ext cx="3505200" cy="3019425"/>
            <a:chOff x="3616" y="2256"/>
            <a:chExt cx="1777" cy="1614"/>
          </a:xfrm>
        </p:grpSpPr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219200" y="4628300"/>
            <a:ext cx="609600" cy="301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12143" y="5711477"/>
            <a:ext cx="1356669" cy="4209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Hierarchical Clustering: MIN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14400" y="64008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Nested Clusters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791200" y="64008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Dendrogram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747713" y="2459038"/>
            <a:ext cx="3054350" cy="2744787"/>
            <a:chOff x="471" y="1117"/>
            <a:chExt cx="1924" cy="1729"/>
          </a:xfrm>
        </p:grpSpPr>
        <p:sp>
          <p:nvSpPr>
            <p:cNvPr id="4507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400" b="1"/>
            </a:p>
          </p:txBody>
        </p:sp>
        <p:sp>
          <p:nvSpPr>
            <p:cNvPr id="4508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400" b="1"/>
            </a:p>
          </p:txBody>
        </p:sp>
        <p:sp>
          <p:nvSpPr>
            <p:cNvPr id="4508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400" b="1"/>
            </a:p>
          </p:txBody>
        </p:sp>
        <p:sp>
          <p:nvSpPr>
            <p:cNvPr id="4508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400" b="1"/>
            </a:p>
          </p:txBody>
        </p:sp>
        <p:sp>
          <p:nvSpPr>
            <p:cNvPr id="4508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400" b="1"/>
            </a:p>
          </p:txBody>
        </p:sp>
        <p:sp>
          <p:nvSpPr>
            <p:cNvPr id="4508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400" b="1"/>
            </a:p>
          </p:txBody>
        </p:sp>
      </p:grpSp>
      <p:grpSp>
        <p:nvGrpSpPr>
          <p:cNvPr id="172050" name="Group 18"/>
          <p:cNvGrpSpPr>
            <a:grpSpLocks/>
          </p:cNvGrpSpPr>
          <p:nvPr/>
        </p:nvGrpSpPr>
        <p:grpSpPr bwMode="auto">
          <a:xfrm>
            <a:off x="2495550" y="3549650"/>
            <a:ext cx="1423988" cy="914400"/>
            <a:chOff x="1572" y="1804"/>
            <a:chExt cx="897" cy="576"/>
          </a:xfrm>
        </p:grpSpPr>
        <p:sp>
          <p:nvSpPr>
            <p:cNvPr id="4507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</a:rPr>
                <a:t>1</a:t>
              </a:r>
              <a:endParaRPr lang="en-US" altLang="en-US" sz="1400" b="1"/>
            </a:p>
          </p:txBody>
        </p:sp>
      </p:grpSp>
      <p:grpSp>
        <p:nvGrpSpPr>
          <p:cNvPr id="172053" name="Group 21"/>
          <p:cNvGrpSpPr>
            <a:grpSpLocks/>
          </p:cNvGrpSpPr>
          <p:nvPr/>
        </p:nvGrpSpPr>
        <p:grpSpPr bwMode="auto">
          <a:xfrm>
            <a:off x="527050" y="3175000"/>
            <a:ext cx="1735138" cy="1103313"/>
            <a:chOff x="332" y="1568"/>
            <a:chExt cx="1093" cy="695"/>
          </a:xfrm>
        </p:grpSpPr>
        <p:sp>
          <p:nvSpPr>
            <p:cNvPr id="4507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</a:rPr>
                <a:t>2</a:t>
              </a:r>
              <a:endParaRPr lang="en-US" altLang="en-US" sz="1400" b="1"/>
            </a:p>
          </p:txBody>
        </p:sp>
      </p:grpSp>
      <p:grpSp>
        <p:nvGrpSpPr>
          <p:cNvPr id="172056" name="Group 24"/>
          <p:cNvGrpSpPr>
            <a:grpSpLocks/>
          </p:cNvGrpSpPr>
          <p:nvPr/>
        </p:nvGrpSpPr>
        <p:grpSpPr bwMode="auto">
          <a:xfrm>
            <a:off x="444500" y="2757488"/>
            <a:ext cx="3675063" cy="2097087"/>
            <a:chOff x="280" y="1305"/>
            <a:chExt cx="2315" cy="1321"/>
          </a:xfrm>
        </p:grpSpPr>
        <p:sp>
          <p:nvSpPr>
            <p:cNvPr id="4507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</a:rPr>
                <a:t>3</a:t>
              </a:r>
              <a:endParaRPr lang="en-US" altLang="en-US" sz="1400" b="1"/>
            </a:p>
          </p:txBody>
        </p:sp>
      </p:grpSp>
      <p:grpSp>
        <p:nvGrpSpPr>
          <p:cNvPr id="172059" name="Group 27"/>
          <p:cNvGrpSpPr>
            <a:grpSpLocks/>
          </p:cNvGrpSpPr>
          <p:nvPr/>
        </p:nvGrpSpPr>
        <p:grpSpPr bwMode="auto">
          <a:xfrm>
            <a:off x="382588" y="2636838"/>
            <a:ext cx="3795712" cy="2868612"/>
            <a:chOff x="241" y="1229"/>
            <a:chExt cx="2391" cy="1807"/>
          </a:xfrm>
        </p:grpSpPr>
        <p:sp>
          <p:nvSpPr>
            <p:cNvPr id="4507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</a:rPr>
                <a:t>4</a:t>
              </a:r>
              <a:endParaRPr lang="en-US" altLang="en-US" sz="1400" b="1"/>
            </a:p>
          </p:txBody>
        </p:sp>
      </p:grpSp>
      <p:grpSp>
        <p:nvGrpSpPr>
          <p:cNvPr id="172062" name="Group 30"/>
          <p:cNvGrpSpPr>
            <a:grpSpLocks/>
          </p:cNvGrpSpPr>
          <p:nvPr/>
        </p:nvGrpSpPr>
        <p:grpSpPr bwMode="auto">
          <a:xfrm>
            <a:off x="307975" y="2233613"/>
            <a:ext cx="4003675" cy="3530600"/>
            <a:chOff x="194" y="975"/>
            <a:chExt cx="2522" cy="2224"/>
          </a:xfrm>
        </p:grpSpPr>
        <p:sp>
          <p:nvSpPr>
            <p:cNvPr id="4506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</a:rPr>
                <a:t>5</a:t>
              </a:r>
              <a:endParaRPr lang="en-US" altLang="en-US" sz="1400" b="1"/>
            </a:p>
          </p:txBody>
        </p:sp>
        <p:sp>
          <p:nvSpPr>
            <p:cNvPr id="4506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206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Strength of MIN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46087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Two Clusters</a:t>
              </a:r>
            </a:p>
          </p:txBody>
        </p:sp>
        <p:pic>
          <p:nvPicPr>
            <p:cNvPr id="4608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Can handle non-elliptical shapes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Limitations of MIN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Two Clusters</a:t>
              </a:r>
            </a:p>
          </p:txBody>
        </p:sp>
        <p:pic>
          <p:nvPicPr>
            <p:cNvPr id="471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Sensitive to noise and 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9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" y="457200"/>
            <a:ext cx="8229600" cy="990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Cluster Similarity: MAX or Complete Linkage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Similarity of two clusters is based on the </a:t>
            </a:r>
            <a:r>
              <a:rPr lang="en-US" altLang="en-US" sz="2800" b="1" u="sng" dirty="0" smtClean="0"/>
              <a:t>two least similar (most distant) points </a:t>
            </a:r>
            <a:r>
              <a:rPr lang="en-US" altLang="en-US" sz="2800" dirty="0" smtClean="0"/>
              <a:t>in the different clusters</a:t>
            </a:r>
          </a:p>
          <a:p>
            <a:pPr lvl="1" eaLnBrk="1" hangingPunct="1"/>
            <a:r>
              <a:rPr lang="en-US" altLang="en-US" sz="2400" dirty="0" smtClean="0"/>
              <a:t>Determined by all pairs of points in the two clusters</a:t>
            </a:r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09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53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154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1447800" y="4461306"/>
            <a:ext cx="609600" cy="301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628017"/>
            <a:ext cx="609600" cy="301194"/>
          </a:xfrm>
          <a:prstGeom prst="rect">
            <a:avLst/>
          </a:prstGeom>
          <a:solidFill>
            <a:srgbClr val="0000CC">
              <a:alpha val="20000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62600" y="5775960"/>
            <a:ext cx="1260792" cy="3038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16775" y="5775960"/>
            <a:ext cx="1260792" cy="303848"/>
          </a:xfrm>
          <a:prstGeom prst="rect">
            <a:avLst/>
          </a:prstGeom>
          <a:solidFill>
            <a:srgbClr val="0000CC">
              <a:alpha val="20000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Hierarchical Clustering: MAX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Nested Clusters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Dendrogram</a:t>
            </a: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4917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400" b="1"/>
            </a:p>
          </p:txBody>
        </p:sp>
        <p:sp>
          <p:nvSpPr>
            <p:cNvPr id="4918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400" b="1"/>
            </a:p>
          </p:txBody>
        </p:sp>
        <p:sp>
          <p:nvSpPr>
            <p:cNvPr id="4918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400" b="1"/>
            </a:p>
          </p:txBody>
        </p:sp>
        <p:sp>
          <p:nvSpPr>
            <p:cNvPr id="4918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400" b="1"/>
            </a:p>
          </p:txBody>
        </p:sp>
        <p:sp>
          <p:nvSpPr>
            <p:cNvPr id="4918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400" b="1"/>
            </a:p>
          </p:txBody>
        </p:sp>
        <p:sp>
          <p:nvSpPr>
            <p:cNvPr id="4918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400" b="1"/>
            </a:p>
          </p:txBody>
        </p:sp>
      </p:grpSp>
      <p:grpSp>
        <p:nvGrpSpPr>
          <p:cNvPr id="176147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4917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FF0000"/>
                  </a:solidFill>
                </a:rPr>
                <a:t>1</a:t>
              </a:r>
              <a:endParaRPr lang="en-US" altLang="en-US" sz="1400" b="1"/>
            </a:p>
          </p:txBody>
        </p:sp>
      </p:grpSp>
      <p:grpSp>
        <p:nvGrpSpPr>
          <p:cNvPr id="176150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4917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FF0000"/>
                  </a:solidFill>
                </a:rPr>
                <a:t>2</a:t>
              </a:r>
              <a:endParaRPr lang="en-US" altLang="en-US" sz="1400" b="1"/>
            </a:p>
          </p:txBody>
        </p:sp>
      </p:grpSp>
      <p:grpSp>
        <p:nvGrpSpPr>
          <p:cNvPr id="176153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4916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FF0000"/>
                  </a:solidFill>
                </a:rPr>
                <a:t>5</a:t>
              </a:r>
              <a:endParaRPr lang="en-US" altLang="en-US" sz="1400" b="1"/>
            </a:p>
          </p:txBody>
        </p:sp>
        <p:sp>
          <p:nvSpPr>
            <p:cNvPr id="4916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4916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FF0000"/>
                  </a:solidFill>
                </a:rPr>
                <a:t>3</a:t>
              </a:r>
              <a:endParaRPr lang="en-US" altLang="en-US" sz="1400" b="1"/>
            </a:p>
          </p:txBody>
        </p:sp>
        <p:sp>
          <p:nvSpPr>
            <p:cNvPr id="4916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159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4916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rgbClr val="FF0000"/>
                  </a:solidFill>
                </a:rPr>
                <a:t>4</a:t>
              </a:r>
              <a:endParaRPr lang="en-US" altLang="en-US" sz="1400" b="1"/>
            </a:p>
          </p:txBody>
        </p:sp>
        <p:sp>
          <p:nvSpPr>
            <p:cNvPr id="4916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8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Strength of MAX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370013" y="49672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9050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4341813" y="1828800"/>
            <a:ext cx="4268787" cy="3505200"/>
            <a:chOff x="2735" y="768"/>
            <a:chExt cx="2689" cy="2208"/>
          </a:xfrm>
        </p:grpSpPr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Two Clusters</a:t>
              </a:r>
            </a:p>
          </p:txBody>
        </p:sp>
        <p:pic>
          <p:nvPicPr>
            <p:cNvPr id="5018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455613" y="59436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Less susceptible to noise and 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8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Limitations of MAX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52720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grpSp>
        <p:nvGrpSpPr>
          <p:cNvPr id="178181" name="Group 5"/>
          <p:cNvGrpSpPr>
            <a:grpSpLocks/>
          </p:cNvGrpSpPr>
          <p:nvPr/>
        </p:nvGrpSpPr>
        <p:grpSpPr bwMode="auto">
          <a:xfrm>
            <a:off x="4418013" y="1905000"/>
            <a:ext cx="4268787" cy="3733800"/>
            <a:chOff x="2783" y="864"/>
            <a:chExt cx="2689" cy="2352"/>
          </a:xfrm>
        </p:grpSpPr>
        <p:pic>
          <p:nvPicPr>
            <p:cNvPr id="5120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Two Clusters</a:t>
              </a:r>
            </a:p>
          </p:txBody>
        </p:sp>
      </p:grp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609600" y="5772150"/>
            <a:ext cx="632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Tx/>
              <a:buChar char="•"/>
            </a:pPr>
            <a:r>
              <a:rPr lang="en-US" altLang="en-US" sz="2800" dirty="0"/>
              <a:t>Tends to break large clusters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altLang="en-US" sz="2800" dirty="0"/>
              <a:t>Biased towards globular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3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Cluster Similarity: Group Average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13385" y="1348582"/>
            <a:ext cx="8610600" cy="30654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Proximity of two clusters is the average of pairwise proximity between points in the two clusters.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lvl="4" eaLnBrk="1" hangingPunct="1"/>
            <a:endParaRPr lang="en-US" altLang="en-US" sz="1400" dirty="0" smtClean="0"/>
          </a:p>
          <a:p>
            <a:pPr eaLnBrk="1" hangingPunct="1"/>
            <a:r>
              <a:rPr lang="en-US" altLang="en-US" sz="2800" dirty="0" smtClean="0"/>
              <a:t>Need to use average connectivity for scalability since total proximity favors large clusters</a:t>
            </a:r>
          </a:p>
          <a:p>
            <a:pPr eaLnBrk="1" hangingPunct="1"/>
            <a:endParaRPr lang="en-US" altLang="en-US" sz="2200" dirty="0" smtClean="0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057400" y="2286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4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381756"/>
              </p:ext>
            </p:extLst>
          </p:nvPr>
        </p:nvGraphicFramePr>
        <p:xfrm>
          <a:off x="228600" y="42545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5" name="Worksheet" r:id="rId5" imgW="2294001" imgH="1013841" progId="Excel.Sheet.8">
                  <p:embed/>
                </p:oleObj>
              </mc:Choice>
              <mc:Fallback>
                <p:oleObj name="Worksheet" r:id="rId5" imgW="2294001" imgH="1013841" progId="Excel.Sheet.8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545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5410200" y="3949700"/>
            <a:ext cx="2957513" cy="2755900"/>
            <a:chOff x="3504" y="2112"/>
            <a:chExt cx="1863" cy="1736"/>
          </a:xfrm>
        </p:grpSpPr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3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Types of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</a:t>
            </a:r>
            <a:r>
              <a:rPr lang="en-US" altLang="en-US" sz="2800" dirty="0" smtClean="0">
                <a:solidFill>
                  <a:srgbClr val="FF0000"/>
                </a:solidFill>
              </a:rPr>
              <a:t>clustering</a:t>
            </a:r>
            <a:r>
              <a:rPr lang="en-US" altLang="en-US" sz="2800" dirty="0" smtClean="0"/>
              <a:t> is a set of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Important distinction between </a:t>
            </a:r>
            <a:r>
              <a:rPr lang="en-US" altLang="en-US" sz="2800" dirty="0" smtClean="0">
                <a:solidFill>
                  <a:srgbClr val="FF0000"/>
                </a:solidFill>
              </a:rPr>
              <a:t>hierarchical</a:t>
            </a:r>
            <a:r>
              <a:rPr lang="en-US" altLang="en-US" sz="2800" dirty="0" smtClean="0"/>
              <a:t> and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partitional</a:t>
            </a:r>
            <a:r>
              <a:rPr lang="en-US" altLang="en-US" sz="2800" dirty="0" smtClean="0">
                <a:solidFill>
                  <a:srgbClr val="FFCC00"/>
                </a:solidFill>
              </a:rPr>
              <a:t> </a:t>
            </a:r>
            <a:r>
              <a:rPr lang="en-US" altLang="en-US" sz="2800" dirty="0" smtClean="0"/>
              <a:t>sets of clusters </a:t>
            </a:r>
            <a:endParaRPr lang="en-US" altLang="en-US" sz="2800" dirty="0" smtClean="0">
              <a:solidFill>
                <a:srgbClr val="FFCC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Partitional</a:t>
            </a:r>
            <a:r>
              <a:rPr lang="en-US" altLang="en-US" sz="2800" dirty="0" smtClean="0"/>
              <a:t>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division data objects into non-overlapping subsets (clusters) such that each data object is in exactly one subset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Hierarchical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set of nested clusters organized as a hierarchical tree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Hierarchical Clustering: Group Average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Nested Clusters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Dendrogram</a:t>
            </a:r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5327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400" b="1"/>
            </a:p>
          </p:txBody>
        </p:sp>
        <p:sp>
          <p:nvSpPr>
            <p:cNvPr id="5327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400" b="1"/>
            </a:p>
          </p:txBody>
        </p:sp>
        <p:sp>
          <p:nvSpPr>
            <p:cNvPr id="5327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400" b="1"/>
            </a:p>
          </p:txBody>
        </p:sp>
        <p:sp>
          <p:nvSpPr>
            <p:cNvPr id="5327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400" b="1"/>
            </a:p>
          </p:txBody>
        </p:sp>
        <p:sp>
          <p:nvSpPr>
            <p:cNvPr id="5328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400" b="1"/>
            </a:p>
          </p:txBody>
        </p:sp>
        <p:sp>
          <p:nvSpPr>
            <p:cNvPr id="5328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400" b="1"/>
            </a:p>
          </p:txBody>
        </p:sp>
      </p:grpSp>
      <p:grpSp>
        <p:nvGrpSpPr>
          <p:cNvPr id="18024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5326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1</a:t>
              </a:r>
              <a:endParaRPr lang="en-US" altLang="en-US" sz="1400" b="1"/>
            </a:p>
          </p:txBody>
        </p:sp>
      </p:grpSp>
      <p:grpSp>
        <p:nvGrpSpPr>
          <p:cNvPr id="180246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5326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2</a:t>
              </a:r>
              <a:endParaRPr lang="en-US" altLang="en-US" sz="1400" b="1"/>
            </a:p>
          </p:txBody>
        </p:sp>
      </p:grpSp>
      <p:grpSp>
        <p:nvGrpSpPr>
          <p:cNvPr id="180249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5326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5</a:t>
              </a:r>
              <a:endParaRPr lang="en-US" altLang="en-US" sz="1400" b="1"/>
            </a:p>
          </p:txBody>
        </p:sp>
        <p:sp>
          <p:nvSpPr>
            <p:cNvPr id="5326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52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3</a:t>
              </a:r>
              <a:endParaRPr lang="en-US" altLang="en-US" sz="1400" b="1"/>
            </a:p>
          </p:txBody>
        </p:sp>
        <p:sp>
          <p:nvSpPr>
            <p:cNvPr id="5326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55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5326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4</a:t>
              </a:r>
              <a:endParaRPr lang="en-US" altLang="en-US" sz="1400" b="1"/>
            </a:p>
          </p:txBody>
        </p:sp>
        <p:sp>
          <p:nvSpPr>
            <p:cNvPr id="5326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8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Hierarchical Clustering: Group Average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800" dirty="0" smtClean="0"/>
              <a:t>Compromise between Single and Complete Link</a:t>
            </a:r>
          </a:p>
          <a:p>
            <a:pPr marL="533400" indent="-533400" eaLnBrk="1" hangingPunct="1"/>
            <a:endParaRPr lang="en-US" altLang="en-US" sz="2800" dirty="0" smtClean="0"/>
          </a:p>
          <a:p>
            <a:pPr marL="533400" indent="-533400" eaLnBrk="1" hangingPunct="1"/>
            <a:r>
              <a:rPr lang="en-US" altLang="en-US" sz="2800" dirty="0" smtClean="0"/>
              <a:t>Strengths</a:t>
            </a:r>
          </a:p>
          <a:p>
            <a:pPr marL="914400" lvl="1" indent="-457200" eaLnBrk="1" hangingPunct="1"/>
            <a:r>
              <a:rPr lang="en-US" altLang="en-US" sz="2400" dirty="0" smtClean="0"/>
              <a:t>Less susceptible to noise and outliers</a:t>
            </a:r>
          </a:p>
          <a:p>
            <a:pPr marL="533400" indent="-533400" eaLnBrk="1" hangingPunct="1"/>
            <a:endParaRPr lang="en-US" altLang="en-US" sz="2800" dirty="0" smtClean="0"/>
          </a:p>
          <a:p>
            <a:pPr marL="533400" indent="-533400" eaLnBrk="1" hangingPunct="1"/>
            <a:r>
              <a:rPr lang="en-US" altLang="en-US" sz="2800" dirty="0" smtClean="0"/>
              <a:t>Limitations</a:t>
            </a:r>
          </a:p>
          <a:p>
            <a:pPr marL="914400" lvl="1" indent="-457200" eaLnBrk="1" hangingPunct="1"/>
            <a:r>
              <a:rPr lang="en-US" altLang="en-US" sz="2400" dirty="0" smtClean="0"/>
              <a:t>Biased towards globular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8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 Similarity: Ward’s Method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Similarity of two clusters is based on </a:t>
            </a:r>
            <a:r>
              <a:rPr lang="en-US" sz="2800" b="1" u="sng" dirty="0" smtClean="0"/>
              <a:t>the increase in squared error</a:t>
            </a:r>
            <a:r>
              <a:rPr lang="en-US" sz="2800" dirty="0" smtClean="0"/>
              <a:t> when two clusters are merged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Similar to group average if distance between points is distance squared</a:t>
            </a: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Less susceptible to noise and outliers</a:t>
            </a: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Biased towards globular clusters</a:t>
            </a: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Hierarchical analogue of K-means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Can be used to initialize K-means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5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Hierarchical Clustering: Comparison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35325" y="533717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Group Average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30725" y="495617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Ward’s Method</a:t>
            </a:r>
          </a:p>
        </p:txBody>
      </p:sp>
      <p:grpSp>
        <p:nvGrpSpPr>
          <p:cNvPr id="56325" name="Group 5"/>
          <p:cNvGrpSpPr>
            <a:grpSpLocks noChangeAspect="1"/>
          </p:cNvGrpSpPr>
          <p:nvPr/>
        </p:nvGrpSpPr>
        <p:grpSpPr bwMode="auto">
          <a:xfrm>
            <a:off x="6270625" y="4516438"/>
            <a:ext cx="1858963" cy="1693862"/>
            <a:chOff x="509" y="1253"/>
            <a:chExt cx="1776" cy="1618"/>
          </a:xfrm>
        </p:grpSpPr>
        <p:sp>
          <p:nvSpPr>
            <p:cNvPr id="5642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2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2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/>
            </a:p>
          </p:txBody>
        </p:sp>
        <p:sp>
          <p:nvSpPr>
            <p:cNvPr id="5643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/>
            </a:p>
          </p:txBody>
        </p:sp>
        <p:sp>
          <p:nvSpPr>
            <p:cNvPr id="5643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/>
            </a:p>
          </p:txBody>
        </p:sp>
        <p:sp>
          <p:nvSpPr>
            <p:cNvPr id="5643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/>
            </a:p>
          </p:txBody>
        </p:sp>
        <p:sp>
          <p:nvSpPr>
            <p:cNvPr id="5643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/>
            </a:p>
          </p:txBody>
        </p:sp>
        <p:sp>
          <p:nvSpPr>
            <p:cNvPr id="5643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/>
            </a:p>
          </p:txBody>
        </p:sp>
      </p:grpSp>
      <p:grpSp>
        <p:nvGrpSpPr>
          <p:cNvPr id="183314" name="Group 18"/>
          <p:cNvGrpSpPr>
            <a:grpSpLocks noChangeAspect="1"/>
          </p:cNvGrpSpPr>
          <p:nvPr/>
        </p:nvGrpSpPr>
        <p:grpSpPr bwMode="auto">
          <a:xfrm>
            <a:off x="7324725" y="5364163"/>
            <a:ext cx="857250" cy="592137"/>
            <a:chOff x="1515" y="2062"/>
            <a:chExt cx="820" cy="566"/>
          </a:xfrm>
        </p:grpSpPr>
        <p:sp>
          <p:nvSpPr>
            <p:cNvPr id="5642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  <a:endParaRPr lang="en-US" altLang="en-US" sz="1600" b="1"/>
            </a:p>
          </p:txBody>
        </p:sp>
      </p:grpSp>
      <p:grpSp>
        <p:nvGrpSpPr>
          <p:cNvPr id="183317" name="Group 21"/>
          <p:cNvGrpSpPr>
            <a:grpSpLocks noChangeAspect="1"/>
          </p:cNvGrpSpPr>
          <p:nvPr/>
        </p:nvGrpSpPr>
        <p:grpSpPr bwMode="auto">
          <a:xfrm>
            <a:off x="6211888" y="4776788"/>
            <a:ext cx="873125" cy="649287"/>
            <a:chOff x="452" y="1501"/>
            <a:chExt cx="834" cy="621"/>
          </a:xfrm>
        </p:grpSpPr>
        <p:sp>
          <p:nvSpPr>
            <p:cNvPr id="5642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2</a:t>
              </a:r>
              <a:endParaRPr lang="en-US" altLang="en-US" sz="1600" b="1"/>
            </a:p>
          </p:txBody>
        </p:sp>
      </p:grpSp>
      <p:grpSp>
        <p:nvGrpSpPr>
          <p:cNvPr id="183320" name="Group 24"/>
          <p:cNvGrpSpPr>
            <a:grpSpLocks noChangeAspect="1"/>
          </p:cNvGrpSpPr>
          <p:nvPr/>
        </p:nvGrpSpPr>
        <p:grpSpPr bwMode="auto">
          <a:xfrm>
            <a:off x="6003925" y="4275138"/>
            <a:ext cx="2413000" cy="2281237"/>
            <a:chOff x="254" y="1022"/>
            <a:chExt cx="2305" cy="2180"/>
          </a:xfrm>
        </p:grpSpPr>
        <p:sp>
          <p:nvSpPr>
            <p:cNvPr id="5642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5</a:t>
              </a:r>
              <a:endParaRPr lang="en-US" altLang="en-US" sz="1600" b="1"/>
            </a:p>
          </p:txBody>
        </p:sp>
        <p:sp>
          <p:nvSpPr>
            <p:cNvPr id="5642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23" name="Group 27"/>
          <p:cNvGrpSpPr>
            <a:grpSpLocks noChangeAspect="1"/>
          </p:cNvGrpSpPr>
          <p:nvPr/>
        </p:nvGrpSpPr>
        <p:grpSpPr bwMode="auto">
          <a:xfrm>
            <a:off x="7011988" y="5249863"/>
            <a:ext cx="1187450" cy="1141412"/>
            <a:chOff x="1217" y="1954"/>
            <a:chExt cx="1134" cy="1090"/>
          </a:xfrm>
        </p:grpSpPr>
        <p:sp>
          <p:nvSpPr>
            <p:cNvPr id="5641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3</a:t>
              </a:r>
              <a:endParaRPr lang="en-US" altLang="en-US" sz="1600" b="1"/>
            </a:p>
          </p:txBody>
        </p:sp>
        <p:sp>
          <p:nvSpPr>
            <p:cNvPr id="5642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26" name="Group 30"/>
          <p:cNvGrpSpPr>
            <a:grpSpLocks noChangeAspect="1"/>
          </p:cNvGrpSpPr>
          <p:nvPr/>
        </p:nvGrpSpPr>
        <p:grpSpPr bwMode="auto">
          <a:xfrm>
            <a:off x="6986588" y="4473575"/>
            <a:ext cx="1274762" cy="2041525"/>
            <a:chOff x="1193" y="1212"/>
            <a:chExt cx="1218" cy="1950"/>
          </a:xfrm>
        </p:grpSpPr>
        <p:sp>
          <p:nvSpPr>
            <p:cNvPr id="5641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4</a:t>
              </a:r>
              <a:endParaRPr lang="en-US" altLang="en-US" sz="1600" b="1"/>
            </a:p>
          </p:txBody>
        </p:sp>
        <p:sp>
          <p:nvSpPr>
            <p:cNvPr id="5641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1" name="Text Box 33"/>
          <p:cNvSpPr txBox="1">
            <a:spLocks noChangeArrowheads="1"/>
          </p:cNvSpPr>
          <p:nvPr/>
        </p:nvSpPr>
        <p:spPr bwMode="auto">
          <a:xfrm>
            <a:off x="3387725" y="251777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MIN</a:t>
            </a:r>
          </a:p>
        </p:txBody>
      </p:sp>
      <p:sp>
        <p:nvSpPr>
          <p:cNvPr id="56332" name="Text Box 34"/>
          <p:cNvSpPr txBox="1">
            <a:spLocks noChangeArrowheads="1"/>
          </p:cNvSpPr>
          <p:nvPr/>
        </p:nvSpPr>
        <p:spPr bwMode="auto">
          <a:xfrm>
            <a:off x="5292725" y="251777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MAX</a:t>
            </a:r>
          </a:p>
        </p:txBody>
      </p:sp>
      <p:grpSp>
        <p:nvGrpSpPr>
          <p:cNvPr id="56333" name="Group 35"/>
          <p:cNvGrpSpPr>
            <a:grpSpLocks noChangeAspect="1"/>
          </p:cNvGrpSpPr>
          <p:nvPr/>
        </p:nvGrpSpPr>
        <p:grpSpPr bwMode="auto">
          <a:xfrm>
            <a:off x="954088" y="4429125"/>
            <a:ext cx="1978025" cy="1795463"/>
            <a:chOff x="438" y="1309"/>
            <a:chExt cx="1937" cy="1757"/>
          </a:xfrm>
        </p:grpSpPr>
        <p:sp>
          <p:nvSpPr>
            <p:cNvPr id="5640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/>
            </a:p>
          </p:txBody>
        </p:sp>
        <p:sp>
          <p:nvSpPr>
            <p:cNvPr id="5641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/>
            </a:p>
          </p:txBody>
        </p:sp>
        <p:sp>
          <p:nvSpPr>
            <p:cNvPr id="5641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/>
            </a:p>
          </p:txBody>
        </p:sp>
        <p:sp>
          <p:nvSpPr>
            <p:cNvPr id="5641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/>
            </a:p>
          </p:txBody>
        </p:sp>
        <p:sp>
          <p:nvSpPr>
            <p:cNvPr id="5641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/>
            </a:p>
          </p:txBody>
        </p:sp>
        <p:sp>
          <p:nvSpPr>
            <p:cNvPr id="5641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/>
            </a:p>
          </p:txBody>
        </p:sp>
      </p:grpSp>
      <p:grpSp>
        <p:nvGrpSpPr>
          <p:cNvPr id="183344" name="Group 48"/>
          <p:cNvGrpSpPr>
            <a:grpSpLocks noChangeAspect="1"/>
          </p:cNvGrpSpPr>
          <p:nvPr/>
        </p:nvGrpSpPr>
        <p:grpSpPr bwMode="auto">
          <a:xfrm>
            <a:off x="2076450" y="5335588"/>
            <a:ext cx="917575" cy="617537"/>
            <a:chOff x="1537" y="2197"/>
            <a:chExt cx="898" cy="604"/>
          </a:xfrm>
        </p:grpSpPr>
        <p:sp>
          <p:nvSpPr>
            <p:cNvPr id="5640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  <a:endParaRPr lang="en-US" altLang="en-US" sz="1600" b="1"/>
            </a:p>
          </p:txBody>
        </p:sp>
      </p:grpSp>
      <p:grpSp>
        <p:nvGrpSpPr>
          <p:cNvPr id="183347" name="Group 51"/>
          <p:cNvGrpSpPr>
            <a:grpSpLocks noChangeAspect="1"/>
          </p:cNvGrpSpPr>
          <p:nvPr/>
        </p:nvGrpSpPr>
        <p:grpSpPr bwMode="auto">
          <a:xfrm>
            <a:off x="893763" y="4706938"/>
            <a:ext cx="1035050" cy="582612"/>
            <a:chOff x="380" y="1581"/>
            <a:chExt cx="1012" cy="570"/>
          </a:xfrm>
        </p:grpSpPr>
        <p:sp>
          <p:nvSpPr>
            <p:cNvPr id="5640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2</a:t>
              </a:r>
              <a:endParaRPr lang="en-US" altLang="en-US" sz="1600" b="1"/>
            </a:p>
          </p:txBody>
        </p:sp>
      </p:grpSp>
      <p:grpSp>
        <p:nvGrpSpPr>
          <p:cNvPr id="183350" name="Group 54"/>
          <p:cNvGrpSpPr>
            <a:grpSpLocks noChangeAspect="1"/>
          </p:cNvGrpSpPr>
          <p:nvPr/>
        </p:nvGrpSpPr>
        <p:grpSpPr bwMode="auto">
          <a:xfrm>
            <a:off x="668338" y="4270375"/>
            <a:ext cx="2578100" cy="2286000"/>
            <a:chOff x="159" y="1154"/>
            <a:chExt cx="2523" cy="2237"/>
          </a:xfrm>
        </p:grpSpPr>
        <p:sp>
          <p:nvSpPr>
            <p:cNvPr id="563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5</a:t>
              </a:r>
              <a:endParaRPr lang="en-US" altLang="en-US" sz="1600" b="1"/>
            </a:p>
          </p:txBody>
        </p:sp>
        <p:sp>
          <p:nvSpPr>
            <p:cNvPr id="564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53" name="Group 57"/>
          <p:cNvGrpSpPr>
            <a:grpSpLocks noChangeAspect="1"/>
          </p:cNvGrpSpPr>
          <p:nvPr/>
        </p:nvGrpSpPr>
        <p:grpSpPr bwMode="auto">
          <a:xfrm>
            <a:off x="1665288" y="5221288"/>
            <a:ext cx="1357312" cy="1052512"/>
            <a:chOff x="1135" y="2084"/>
            <a:chExt cx="1328" cy="1030"/>
          </a:xfrm>
        </p:grpSpPr>
        <p:sp>
          <p:nvSpPr>
            <p:cNvPr id="5639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3</a:t>
              </a:r>
              <a:endParaRPr lang="en-US" altLang="en-US" sz="1600" b="1"/>
            </a:p>
          </p:txBody>
        </p:sp>
        <p:sp>
          <p:nvSpPr>
            <p:cNvPr id="5639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56" name="Group 60"/>
          <p:cNvGrpSpPr>
            <a:grpSpLocks noChangeAspect="1"/>
          </p:cNvGrpSpPr>
          <p:nvPr/>
        </p:nvGrpSpPr>
        <p:grpSpPr bwMode="auto">
          <a:xfrm>
            <a:off x="696913" y="4552950"/>
            <a:ext cx="2432050" cy="1789113"/>
            <a:chOff x="187" y="1430"/>
            <a:chExt cx="2380" cy="1751"/>
          </a:xfrm>
        </p:grpSpPr>
        <p:sp>
          <p:nvSpPr>
            <p:cNvPr id="5639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4</a:t>
              </a:r>
              <a:endParaRPr lang="en-US" altLang="en-US" sz="1600" b="1"/>
            </a:p>
          </p:txBody>
        </p:sp>
        <p:sp>
          <p:nvSpPr>
            <p:cNvPr id="5639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39" name="Group 63"/>
          <p:cNvGrpSpPr>
            <a:grpSpLocks noChangeAspect="1"/>
          </p:cNvGrpSpPr>
          <p:nvPr/>
        </p:nvGrpSpPr>
        <p:grpSpPr bwMode="auto">
          <a:xfrm>
            <a:off x="6157913" y="1836738"/>
            <a:ext cx="1979612" cy="1797050"/>
            <a:chOff x="383" y="1437"/>
            <a:chExt cx="1902" cy="1727"/>
          </a:xfrm>
        </p:grpSpPr>
        <p:sp>
          <p:nvSpPr>
            <p:cNvPr id="5638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/>
            </a:p>
          </p:txBody>
        </p:sp>
        <p:sp>
          <p:nvSpPr>
            <p:cNvPr id="5639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/>
            </a:p>
          </p:txBody>
        </p:sp>
        <p:sp>
          <p:nvSpPr>
            <p:cNvPr id="5639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/>
            </a:p>
          </p:txBody>
        </p:sp>
        <p:sp>
          <p:nvSpPr>
            <p:cNvPr id="5639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/>
            </a:p>
          </p:txBody>
        </p:sp>
        <p:sp>
          <p:nvSpPr>
            <p:cNvPr id="5639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/>
            </a:p>
          </p:txBody>
        </p:sp>
        <p:sp>
          <p:nvSpPr>
            <p:cNvPr id="5639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/>
            </a:p>
          </p:txBody>
        </p:sp>
      </p:grpSp>
      <p:grpSp>
        <p:nvGrpSpPr>
          <p:cNvPr id="183372" name="Group 76"/>
          <p:cNvGrpSpPr>
            <a:grpSpLocks noChangeAspect="1"/>
          </p:cNvGrpSpPr>
          <p:nvPr/>
        </p:nvGrpSpPr>
        <p:grpSpPr bwMode="auto">
          <a:xfrm>
            <a:off x="7285038" y="2744788"/>
            <a:ext cx="919162" cy="617537"/>
            <a:chOff x="1465" y="2309"/>
            <a:chExt cx="883" cy="594"/>
          </a:xfrm>
        </p:grpSpPr>
        <p:sp>
          <p:nvSpPr>
            <p:cNvPr id="5638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  <a:endParaRPr lang="en-US" altLang="en-US" sz="1600" b="1"/>
            </a:p>
          </p:txBody>
        </p:sp>
      </p:grpSp>
      <p:grpSp>
        <p:nvGrpSpPr>
          <p:cNvPr id="183375" name="Group 79"/>
          <p:cNvGrpSpPr>
            <a:grpSpLocks noChangeAspect="1"/>
          </p:cNvGrpSpPr>
          <p:nvPr/>
        </p:nvGrpSpPr>
        <p:grpSpPr bwMode="auto">
          <a:xfrm>
            <a:off x="6100763" y="2114550"/>
            <a:ext cx="1036637" cy="584200"/>
            <a:chOff x="328" y="1704"/>
            <a:chExt cx="995" cy="561"/>
          </a:xfrm>
        </p:grpSpPr>
        <p:sp>
          <p:nvSpPr>
            <p:cNvPr id="5637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2</a:t>
              </a:r>
              <a:endParaRPr lang="en-US" altLang="en-US" sz="1600" b="1"/>
            </a:p>
          </p:txBody>
        </p:sp>
      </p:grpSp>
      <p:grpSp>
        <p:nvGrpSpPr>
          <p:cNvPr id="183378" name="Group 82"/>
          <p:cNvGrpSpPr>
            <a:grpSpLocks noChangeAspect="1"/>
          </p:cNvGrpSpPr>
          <p:nvPr/>
        </p:nvGrpSpPr>
        <p:grpSpPr bwMode="auto">
          <a:xfrm>
            <a:off x="5875338" y="1677988"/>
            <a:ext cx="2582862" cy="2287587"/>
            <a:chOff x="111" y="1285"/>
            <a:chExt cx="2481" cy="2197"/>
          </a:xfrm>
        </p:grpSpPr>
        <p:sp>
          <p:nvSpPr>
            <p:cNvPr id="5637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5</a:t>
              </a:r>
              <a:endParaRPr lang="en-US" altLang="en-US" sz="1600" b="1"/>
            </a:p>
          </p:txBody>
        </p:sp>
        <p:sp>
          <p:nvSpPr>
            <p:cNvPr id="5637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81" name="Group 85"/>
          <p:cNvGrpSpPr>
            <a:grpSpLocks noChangeAspect="1"/>
          </p:cNvGrpSpPr>
          <p:nvPr/>
        </p:nvGrpSpPr>
        <p:grpSpPr bwMode="auto">
          <a:xfrm>
            <a:off x="6873875" y="2595563"/>
            <a:ext cx="1416050" cy="1084262"/>
            <a:chOff x="1070" y="2167"/>
            <a:chExt cx="1361" cy="1041"/>
          </a:xfrm>
        </p:grpSpPr>
        <p:sp>
          <p:nvSpPr>
            <p:cNvPr id="5637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3</a:t>
              </a:r>
              <a:endParaRPr lang="en-US" altLang="en-US" sz="1600" b="1"/>
            </a:p>
          </p:txBody>
        </p:sp>
        <p:sp>
          <p:nvSpPr>
            <p:cNvPr id="5637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84" name="Group 88"/>
          <p:cNvGrpSpPr>
            <a:grpSpLocks noChangeAspect="1"/>
          </p:cNvGrpSpPr>
          <p:nvPr/>
        </p:nvGrpSpPr>
        <p:grpSpPr bwMode="auto">
          <a:xfrm>
            <a:off x="6043613" y="1768475"/>
            <a:ext cx="1905000" cy="996950"/>
            <a:chOff x="272" y="1372"/>
            <a:chExt cx="1831" cy="958"/>
          </a:xfrm>
        </p:grpSpPr>
        <p:sp>
          <p:nvSpPr>
            <p:cNvPr id="5637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4</a:t>
              </a:r>
              <a:endParaRPr lang="en-US" altLang="en-US" sz="1600" b="1"/>
            </a:p>
          </p:txBody>
        </p:sp>
        <p:sp>
          <p:nvSpPr>
            <p:cNvPr id="5637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5" name="Group 91"/>
          <p:cNvGrpSpPr>
            <a:grpSpLocks noChangeAspect="1"/>
          </p:cNvGrpSpPr>
          <p:nvPr/>
        </p:nvGrpSpPr>
        <p:grpSpPr bwMode="auto">
          <a:xfrm>
            <a:off x="1009650" y="1746250"/>
            <a:ext cx="1990725" cy="1806575"/>
            <a:chOff x="471" y="1117"/>
            <a:chExt cx="1935" cy="1755"/>
          </a:xfrm>
        </p:grpSpPr>
        <p:sp>
          <p:nvSpPr>
            <p:cNvPr id="5636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/>
            </a:p>
          </p:txBody>
        </p:sp>
        <p:sp>
          <p:nvSpPr>
            <p:cNvPr id="5636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/>
            </a:p>
          </p:txBody>
        </p:sp>
        <p:sp>
          <p:nvSpPr>
            <p:cNvPr id="5636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/>
            </a:p>
          </p:txBody>
        </p:sp>
        <p:sp>
          <p:nvSpPr>
            <p:cNvPr id="5637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/>
            </a:p>
          </p:txBody>
        </p:sp>
        <p:sp>
          <p:nvSpPr>
            <p:cNvPr id="5637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/>
            </a:p>
          </p:txBody>
        </p:sp>
        <p:sp>
          <p:nvSpPr>
            <p:cNvPr id="5637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/>
            </a:p>
          </p:txBody>
        </p:sp>
      </p:grpSp>
      <p:grpSp>
        <p:nvGrpSpPr>
          <p:cNvPr id="183400" name="Group 104"/>
          <p:cNvGrpSpPr>
            <a:grpSpLocks noChangeAspect="1"/>
          </p:cNvGrpSpPr>
          <p:nvPr/>
        </p:nvGrpSpPr>
        <p:grpSpPr bwMode="auto">
          <a:xfrm>
            <a:off x="2141538" y="2454275"/>
            <a:ext cx="923925" cy="592138"/>
            <a:chOff x="1572" y="1805"/>
            <a:chExt cx="897" cy="575"/>
          </a:xfrm>
        </p:grpSpPr>
        <p:sp>
          <p:nvSpPr>
            <p:cNvPr id="5635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  <a:endParaRPr lang="en-US" altLang="en-US" sz="1600" b="1"/>
            </a:p>
          </p:txBody>
        </p:sp>
      </p:grpSp>
      <p:grpSp>
        <p:nvGrpSpPr>
          <p:cNvPr id="183403" name="Group 107"/>
          <p:cNvGrpSpPr>
            <a:grpSpLocks noChangeAspect="1"/>
          </p:cNvGrpSpPr>
          <p:nvPr/>
        </p:nvGrpSpPr>
        <p:grpSpPr bwMode="auto">
          <a:xfrm>
            <a:off x="865188" y="2209800"/>
            <a:ext cx="1125537" cy="742950"/>
            <a:chOff x="332" y="1568"/>
            <a:chExt cx="1093" cy="721"/>
          </a:xfrm>
        </p:grpSpPr>
        <p:sp>
          <p:nvSpPr>
            <p:cNvPr id="5635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2</a:t>
              </a:r>
              <a:endParaRPr lang="en-US" altLang="en-US" sz="1600" b="1"/>
            </a:p>
          </p:txBody>
        </p:sp>
      </p:grpSp>
      <p:grpSp>
        <p:nvGrpSpPr>
          <p:cNvPr id="183406" name="Group 110"/>
          <p:cNvGrpSpPr>
            <a:grpSpLocks noChangeAspect="1"/>
          </p:cNvGrpSpPr>
          <p:nvPr/>
        </p:nvGrpSpPr>
        <p:grpSpPr bwMode="auto">
          <a:xfrm>
            <a:off x="812800" y="1939925"/>
            <a:ext cx="2382838" cy="1358900"/>
            <a:chOff x="280" y="1305"/>
            <a:chExt cx="2315" cy="1321"/>
          </a:xfrm>
        </p:grpSpPr>
        <p:sp>
          <p:nvSpPr>
            <p:cNvPr id="563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3</a:t>
              </a:r>
              <a:endParaRPr lang="en-US" altLang="en-US" sz="1600" b="1"/>
            </a:p>
          </p:txBody>
        </p:sp>
      </p:grpSp>
      <p:grpSp>
        <p:nvGrpSpPr>
          <p:cNvPr id="183409" name="Group 113"/>
          <p:cNvGrpSpPr>
            <a:grpSpLocks noChangeAspect="1"/>
          </p:cNvGrpSpPr>
          <p:nvPr/>
        </p:nvGrpSpPr>
        <p:grpSpPr bwMode="auto">
          <a:xfrm>
            <a:off x="771525" y="1862138"/>
            <a:ext cx="2462213" cy="1887537"/>
            <a:chOff x="241" y="1229"/>
            <a:chExt cx="2391" cy="1834"/>
          </a:xfrm>
        </p:grpSpPr>
        <p:sp>
          <p:nvSpPr>
            <p:cNvPr id="5635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4</a:t>
              </a:r>
              <a:endParaRPr lang="en-US" altLang="en-US" sz="1600" b="1"/>
            </a:p>
          </p:txBody>
        </p:sp>
      </p:grpSp>
      <p:grpSp>
        <p:nvGrpSpPr>
          <p:cNvPr id="183412" name="Group 116"/>
          <p:cNvGrpSpPr>
            <a:grpSpLocks noChangeAspect="1"/>
          </p:cNvGrpSpPr>
          <p:nvPr/>
        </p:nvGrpSpPr>
        <p:grpSpPr bwMode="auto">
          <a:xfrm>
            <a:off x="723900" y="1600200"/>
            <a:ext cx="2595563" cy="2289175"/>
            <a:chOff x="194" y="975"/>
            <a:chExt cx="2522" cy="2224"/>
          </a:xfrm>
        </p:grpSpPr>
        <p:sp>
          <p:nvSpPr>
            <p:cNvPr id="5635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FF0000"/>
                  </a:solidFill>
                </a:rPr>
                <a:t>5</a:t>
              </a:r>
              <a:endParaRPr lang="en-US" altLang="en-US" sz="1600" b="1"/>
            </a:p>
          </p:txBody>
        </p:sp>
        <p:sp>
          <p:nvSpPr>
            <p:cNvPr id="5635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DA2-A24D-4E00-914D-988211E76A33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5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Hierarchical Clustering: Time and Space requirements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O(N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) space since it uses the proximity matrix  </a:t>
            </a:r>
          </a:p>
          <a:p>
            <a:pPr lvl="1" eaLnBrk="1" hangingPunct="1"/>
            <a:r>
              <a:rPr lang="en-US" altLang="en-US" sz="2400" dirty="0" smtClean="0"/>
              <a:t>N is the number of points</a:t>
            </a:r>
          </a:p>
          <a:p>
            <a:pPr eaLnBrk="1" hangingPunct="1"/>
            <a:r>
              <a:rPr lang="en-US" altLang="en-US" sz="2800" dirty="0" smtClean="0"/>
              <a:t>O(N</a:t>
            </a:r>
            <a:r>
              <a:rPr lang="en-US" altLang="en-US" sz="2800" baseline="30000" dirty="0" smtClean="0"/>
              <a:t>3</a:t>
            </a:r>
            <a:r>
              <a:rPr lang="en-US" altLang="en-US" sz="2800" dirty="0" smtClean="0"/>
              <a:t>) time in many cases</a:t>
            </a:r>
          </a:p>
          <a:p>
            <a:pPr lvl="1" eaLnBrk="1" hangingPunct="1"/>
            <a:r>
              <a:rPr lang="en-US" altLang="en-US" sz="2400" dirty="0" smtClean="0"/>
              <a:t>There are N steps and at each step the size,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, proximity matrix must be updated and searched</a:t>
            </a:r>
          </a:p>
          <a:p>
            <a:pPr lvl="1" eaLnBrk="1" hangingPunct="1"/>
            <a:r>
              <a:rPr lang="en-US" altLang="en-US" sz="2400" dirty="0" smtClean="0"/>
              <a:t>Complexity can be reduced to O(N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log(N) ) time for some approaches</a:t>
            </a:r>
          </a:p>
          <a:p>
            <a:pPr eaLnBrk="1" hangingPunct="1"/>
            <a:endParaRPr lang="en-US" altLang="en-US" sz="2800" dirty="0" smtClean="0"/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5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Hierarchical Clustering: Problems and Limitations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Once a decision is made to combine two clusters, it cannot be undone</a:t>
            </a: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No objective function is directly minimized</a:t>
            </a: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Different schemes have problems with one or more of the following: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Sensitivity to noise and outliers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Difficulty handling different sized clusters and convex shapes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Breaking large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4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MST: Divisive Hierarchical Clustering</a:t>
            </a:r>
          </a:p>
        </p:txBody>
      </p:sp>
      <p:pic>
        <p:nvPicPr>
          <p:cNvPr id="593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>
          <a:xfrm>
            <a:off x="381000" y="3810000"/>
            <a:ext cx="4311650" cy="305752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Build MST (Minimum Spanning Tree)</a:t>
            </a:r>
          </a:p>
          <a:p>
            <a:pPr lvl="1" eaLnBrk="1" hangingPunct="1"/>
            <a:r>
              <a:rPr lang="en-US" altLang="en-US" sz="2400" dirty="0" smtClean="0"/>
              <a:t>Start with a tree that consists of any point</a:t>
            </a:r>
          </a:p>
          <a:p>
            <a:pPr lvl="1" eaLnBrk="1" hangingPunct="1"/>
            <a:r>
              <a:rPr lang="en-US" altLang="en-US" sz="2400" dirty="0" smtClean="0"/>
              <a:t>In successive steps, look for the closest pair of points (p, q)  such that one point (p) is in the current tree but the other (q) is not</a:t>
            </a:r>
          </a:p>
          <a:p>
            <a:pPr lvl="1" eaLnBrk="1" hangingPunct="1"/>
            <a:r>
              <a:rPr lang="en-US" altLang="en-US" sz="2400" dirty="0" smtClean="0"/>
              <a:t>Add q to the tree and put an edge between p and q</a:t>
            </a:r>
          </a:p>
        </p:txBody>
      </p:sp>
      <p:pic>
        <p:nvPicPr>
          <p:cNvPr id="5939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5224463" y="4057650"/>
            <a:ext cx="3919537" cy="26162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MST: Divisive Hierarchical Clustering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5444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Use MST for constructing hierarchy of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57</a:t>
            </a:fld>
            <a:endParaRPr lang="en-US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6" y="2514600"/>
            <a:ext cx="863888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7663"/>
            <a:ext cx="8610600" cy="7064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Density-Based Clustering Methods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Need density parameters as termination condition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/>
            <a:r>
              <a:rPr lang="en-US" altLang="zh-CN" sz="2400" u="sng" dirty="0" smtClean="0">
                <a:ea typeface="SimSun" panose="02010600030101010101" pitchFamily="2" charset="-122"/>
              </a:rPr>
              <a:t>DBSCAN:</a:t>
            </a:r>
            <a:r>
              <a:rPr lang="en-US" altLang="zh-CN" sz="2400" dirty="0" smtClean="0">
                <a:ea typeface="SimSun" panose="02010600030101010101" pitchFamily="2" charset="-122"/>
              </a:rPr>
              <a:t> Ester, et al. (KDD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96)</a:t>
            </a:r>
          </a:p>
          <a:p>
            <a:pPr lvl="1" eaLnBrk="1" hangingPunct="1"/>
            <a:r>
              <a:rPr lang="en-US" altLang="zh-CN" sz="2400" u="sng" dirty="0" smtClean="0">
                <a:ea typeface="SimSun" panose="02010600030101010101" pitchFamily="2" charset="-122"/>
              </a:rPr>
              <a:t>OPTICS</a:t>
            </a:r>
            <a:r>
              <a:rPr lang="en-US" altLang="zh-CN" sz="2400" dirty="0" smtClean="0">
                <a:ea typeface="SimSun" panose="02010600030101010101" pitchFamily="2" charset="-122"/>
              </a:rPr>
              <a:t>: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Ankerst</a:t>
            </a:r>
            <a:r>
              <a:rPr lang="en-US" altLang="zh-CN" sz="2400" dirty="0" smtClean="0">
                <a:ea typeface="SimSun" panose="02010600030101010101" pitchFamily="2" charset="-122"/>
              </a:rPr>
              <a:t>, et al (SIGMOD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99).</a:t>
            </a:r>
          </a:p>
          <a:p>
            <a:pPr lvl="1" eaLnBrk="1" hangingPunct="1"/>
            <a:r>
              <a:rPr lang="en-US" altLang="zh-CN" sz="2400" u="sng" dirty="0" smtClean="0">
                <a:ea typeface="SimSun" panose="02010600030101010101" pitchFamily="2" charset="-122"/>
              </a:rPr>
              <a:t>DENCLUE</a:t>
            </a:r>
            <a:r>
              <a:rPr lang="en-US" altLang="zh-CN" sz="2400" dirty="0" smtClean="0">
                <a:ea typeface="SimSun" panose="02010600030101010101" pitchFamily="2" charset="-122"/>
              </a:rPr>
              <a:t>: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Hinneburg</a:t>
            </a:r>
            <a:r>
              <a:rPr lang="en-US" altLang="zh-CN" sz="2400" dirty="0" smtClean="0">
                <a:ea typeface="SimSun" panose="02010600030101010101" pitchFamily="2" charset="-122"/>
              </a:rPr>
              <a:t> &amp; D.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Keim</a:t>
            </a:r>
            <a:r>
              <a:rPr lang="en-US" altLang="zh-CN" sz="2400" dirty="0" smtClean="0">
                <a:ea typeface="SimSun" panose="02010600030101010101" pitchFamily="2" charset="-122"/>
              </a:rPr>
              <a:t>  (KDD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98)</a:t>
            </a:r>
          </a:p>
          <a:p>
            <a:pPr lvl="1" eaLnBrk="1" hangingPunct="1"/>
            <a:r>
              <a:rPr lang="en-US" altLang="zh-CN" sz="2400" u="sng" dirty="0" smtClean="0">
                <a:ea typeface="SimSun" panose="02010600030101010101" pitchFamily="2" charset="-122"/>
              </a:rPr>
              <a:t>CLIQUE</a:t>
            </a:r>
            <a:r>
              <a:rPr lang="en-US" altLang="zh-CN" sz="2400" dirty="0" smtClean="0">
                <a:ea typeface="SimSun" panose="02010600030101010101" pitchFamily="2" charset="-122"/>
              </a:rPr>
              <a:t>: Agrawal, et al. (SIGMOD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519508-DA50-4AC9-B3DD-9430A8F2CE41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27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563563"/>
            <a:ext cx="84582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471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Two parameters</a:t>
            </a:r>
            <a:r>
              <a:rPr lang="en-US" altLang="zh-CN" sz="2800" i="1" dirty="0" smtClean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smtClean="0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sz="2400" dirty="0" smtClean="0">
                <a:ea typeface="SimSun" panose="02010600030101010101" pitchFamily="2" charset="-122"/>
              </a:rPr>
              <a:t>: Maximum radius of the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neighbourhood</a:t>
            </a:r>
            <a:endParaRPr lang="en-US" altLang="zh-CN" sz="2400" dirty="0" smtClean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 dirty="0" smtClean="0">
                <a:ea typeface="SimSun" panose="02010600030101010101" pitchFamily="2" charset="-122"/>
              </a:rPr>
              <a:t>: Minimum number of points in an Eps-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neighbourhood</a:t>
            </a:r>
            <a:r>
              <a:rPr lang="en-US" altLang="zh-CN" sz="2400" dirty="0" smtClean="0">
                <a:ea typeface="SimSun" panose="02010600030101010101" pitchFamily="2" charset="-122"/>
              </a:rPr>
              <a:t>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 smtClean="0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 smtClean="0">
                <a:ea typeface="SimSun" panose="02010600030101010101" pitchFamily="2" charset="-122"/>
              </a:rPr>
              <a:t>Eps</a:t>
            </a:r>
            <a:r>
              <a:rPr lang="en-US" altLang="zh-CN" sz="2400" i="1" dirty="0" smtClean="0">
                <a:ea typeface="SimSun" panose="02010600030101010101" pitchFamily="2" charset="-122"/>
              </a:rPr>
              <a:t>(p)</a:t>
            </a:r>
            <a:r>
              <a:rPr lang="en-US" altLang="zh-CN" sz="2400" dirty="0" smtClean="0">
                <a:ea typeface="SimSun" panose="02010600030101010101" pitchFamily="2" charset="-122"/>
              </a:rPr>
              <a:t>: {q belongs to D |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dist</a:t>
            </a:r>
            <a:r>
              <a:rPr lang="en-US" altLang="zh-CN" sz="2400" dirty="0" smtClean="0">
                <a:ea typeface="SimSun" panose="02010600030101010101" pitchFamily="2" charset="-122"/>
              </a:rPr>
              <a:t>(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p,q</a:t>
            </a:r>
            <a:r>
              <a:rPr lang="en-US" altLang="zh-CN" sz="2400" dirty="0" smtClean="0">
                <a:ea typeface="SimSun" panose="02010600030101010101" pitchFamily="2" charset="-122"/>
              </a:rPr>
              <a:t>) ≤ Eps}</a:t>
            </a:r>
          </a:p>
        </p:txBody>
      </p:sp>
      <p:grpSp>
        <p:nvGrpSpPr>
          <p:cNvPr id="47108" name="Group 50"/>
          <p:cNvGrpSpPr>
            <a:grpSpLocks/>
          </p:cNvGrpSpPr>
          <p:nvPr/>
        </p:nvGrpSpPr>
        <p:grpSpPr bwMode="auto">
          <a:xfrm>
            <a:off x="2438400" y="4572000"/>
            <a:ext cx="3879850" cy="1663700"/>
            <a:chOff x="5264150" y="4648200"/>
            <a:chExt cx="3879850" cy="1663700"/>
          </a:xfrm>
        </p:grpSpPr>
        <p:sp>
          <p:nvSpPr>
            <p:cNvPr id="47110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1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MinPts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= </a:t>
              </a:r>
              <a:r>
                <a:rPr lang="en-US" altLang="zh-CN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47111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47112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3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4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5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6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7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8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9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0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1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2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3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4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5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6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7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8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47129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47130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47109" name="Slide Number Placeholder 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C1CDA4-E370-4168-B833-E056B8AF7754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69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Partitional</a:t>
            </a:r>
            <a:r>
              <a:rPr lang="en-US" dirty="0" smtClean="0"/>
              <a:t> Clustering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153731119 w 61"/>
              <a:gd name="T1" fmla="*/ 75604688 h 64"/>
              <a:gd name="T2" fmla="*/ 138610103 w 61"/>
              <a:gd name="T3" fmla="*/ 123488450 h 64"/>
              <a:gd name="T4" fmla="*/ 108368072 w 61"/>
              <a:gd name="T5" fmla="*/ 153730325 h 64"/>
              <a:gd name="T6" fmla="*/ 60484062 w 61"/>
              <a:gd name="T7" fmla="*/ 161290000 h 64"/>
              <a:gd name="T8" fmla="*/ 22682317 w 61"/>
              <a:gd name="T9" fmla="*/ 138609388 h 64"/>
              <a:gd name="T10" fmla="*/ 0 w 61"/>
              <a:gd name="T11" fmla="*/ 98286888 h 64"/>
              <a:gd name="T12" fmla="*/ 0 w 61"/>
              <a:gd name="T13" fmla="*/ 60483750 h 64"/>
              <a:gd name="T14" fmla="*/ 22682317 w 61"/>
              <a:gd name="T15" fmla="*/ 22682200 h 64"/>
              <a:gd name="T16" fmla="*/ 60484062 w 61"/>
              <a:gd name="T17" fmla="*/ 0 h 64"/>
              <a:gd name="T18" fmla="*/ 108368072 w 61"/>
              <a:gd name="T19" fmla="*/ 7561263 h 64"/>
              <a:gd name="T20" fmla="*/ 138610103 w 61"/>
              <a:gd name="T21" fmla="*/ 37803138 h 64"/>
              <a:gd name="T22" fmla="*/ 153731119 w 61"/>
              <a:gd name="T23" fmla="*/ 7560468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153731119 w 61"/>
              <a:gd name="T1" fmla="*/ 78125638 h 62"/>
              <a:gd name="T2" fmla="*/ 138610103 w 61"/>
              <a:gd name="T3" fmla="*/ 123488450 h 62"/>
              <a:gd name="T4" fmla="*/ 108368072 w 61"/>
              <a:gd name="T5" fmla="*/ 156249688 h 62"/>
              <a:gd name="T6" fmla="*/ 60484062 w 61"/>
              <a:gd name="T7" fmla="*/ 156249688 h 62"/>
              <a:gd name="T8" fmla="*/ 22682317 w 61"/>
              <a:gd name="T9" fmla="*/ 138609388 h 62"/>
              <a:gd name="T10" fmla="*/ 0 w 61"/>
              <a:gd name="T11" fmla="*/ 100806250 h 62"/>
              <a:gd name="T12" fmla="*/ 0 w 61"/>
              <a:gd name="T13" fmla="*/ 55443438 h 62"/>
              <a:gd name="T14" fmla="*/ 22682317 w 61"/>
              <a:gd name="T15" fmla="*/ 22682200 h 62"/>
              <a:gd name="T16" fmla="*/ 60484062 w 61"/>
              <a:gd name="T17" fmla="*/ 0 h 62"/>
              <a:gd name="T18" fmla="*/ 108368072 w 61"/>
              <a:gd name="T19" fmla="*/ 7561263 h 62"/>
              <a:gd name="T20" fmla="*/ 138610103 w 61"/>
              <a:gd name="T21" fmla="*/ 40322500 h 62"/>
              <a:gd name="T22" fmla="*/ 153731119 w 61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153727944 w 61"/>
              <a:gd name="T1" fmla="*/ 78125638 h 62"/>
              <a:gd name="T2" fmla="*/ 138607084 w 61"/>
              <a:gd name="T3" fmla="*/ 115927188 h 62"/>
              <a:gd name="T4" fmla="*/ 108365365 w 61"/>
              <a:gd name="T5" fmla="*/ 148690013 h 62"/>
              <a:gd name="T6" fmla="*/ 60483438 w 61"/>
              <a:gd name="T7" fmla="*/ 156249688 h 62"/>
              <a:gd name="T8" fmla="*/ 22680495 w 61"/>
              <a:gd name="T9" fmla="*/ 133569075 h 62"/>
              <a:gd name="T10" fmla="*/ 0 w 61"/>
              <a:gd name="T11" fmla="*/ 100806250 h 62"/>
              <a:gd name="T12" fmla="*/ 0 w 61"/>
              <a:gd name="T13" fmla="*/ 55443438 h 62"/>
              <a:gd name="T14" fmla="*/ 22680495 w 61"/>
              <a:gd name="T15" fmla="*/ 17641888 h 62"/>
              <a:gd name="T16" fmla="*/ 60483438 w 61"/>
              <a:gd name="T17" fmla="*/ 0 h 62"/>
              <a:gd name="T18" fmla="*/ 108365365 w 61"/>
              <a:gd name="T19" fmla="*/ 0 h 62"/>
              <a:gd name="T20" fmla="*/ 138607084 w 61"/>
              <a:gd name="T21" fmla="*/ 32762825 h 62"/>
              <a:gd name="T22" fmla="*/ 153727944 w 61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153727944 w 61"/>
              <a:gd name="T1" fmla="*/ 78126041 h 61"/>
              <a:gd name="T2" fmla="*/ 146168308 w 61"/>
              <a:gd name="T3" fmla="*/ 115927786 h 61"/>
              <a:gd name="T4" fmla="*/ 108365365 w 61"/>
              <a:gd name="T5" fmla="*/ 146169817 h 61"/>
              <a:gd name="T6" fmla="*/ 63002787 w 61"/>
              <a:gd name="T7" fmla="*/ 153731119 h 61"/>
              <a:gd name="T8" fmla="*/ 22680495 w 61"/>
              <a:gd name="T9" fmla="*/ 138610103 h 61"/>
              <a:gd name="T10" fmla="*/ 0 w 61"/>
              <a:gd name="T11" fmla="*/ 100806770 h 61"/>
              <a:gd name="T12" fmla="*/ 0 w 61"/>
              <a:gd name="T13" fmla="*/ 52924348 h 61"/>
              <a:gd name="T14" fmla="*/ 22680495 w 61"/>
              <a:gd name="T15" fmla="*/ 15121016 h 61"/>
              <a:gd name="T16" fmla="*/ 63002787 w 61"/>
              <a:gd name="T17" fmla="*/ 0 h 61"/>
              <a:gd name="T18" fmla="*/ 108365365 w 61"/>
              <a:gd name="T19" fmla="*/ 7561302 h 61"/>
              <a:gd name="T20" fmla="*/ 146168308 w 61"/>
              <a:gd name="T21" fmla="*/ 30242031 h 61"/>
              <a:gd name="T22" fmla="*/ 153727944 w 61"/>
              <a:gd name="T23" fmla="*/ 78126041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153727944 w 61"/>
              <a:gd name="T1" fmla="*/ 75605078 h 61"/>
              <a:gd name="T2" fmla="*/ 138607084 w 61"/>
              <a:gd name="T3" fmla="*/ 115927786 h 61"/>
              <a:gd name="T4" fmla="*/ 108365365 w 61"/>
              <a:gd name="T5" fmla="*/ 146169817 h 61"/>
              <a:gd name="T6" fmla="*/ 60483438 w 61"/>
              <a:gd name="T7" fmla="*/ 153731119 h 61"/>
              <a:gd name="T8" fmla="*/ 22680495 w 61"/>
              <a:gd name="T9" fmla="*/ 138610103 h 61"/>
              <a:gd name="T10" fmla="*/ 0 w 61"/>
              <a:gd name="T11" fmla="*/ 98287395 h 61"/>
              <a:gd name="T12" fmla="*/ 0 w 61"/>
              <a:gd name="T13" fmla="*/ 52924348 h 61"/>
              <a:gd name="T14" fmla="*/ 22680495 w 61"/>
              <a:gd name="T15" fmla="*/ 15121016 h 61"/>
              <a:gd name="T16" fmla="*/ 60483438 w 61"/>
              <a:gd name="T17" fmla="*/ 0 h 61"/>
              <a:gd name="T18" fmla="*/ 108365365 w 61"/>
              <a:gd name="T19" fmla="*/ 7561302 h 61"/>
              <a:gd name="T20" fmla="*/ 138607084 w 61"/>
              <a:gd name="T21" fmla="*/ 30242031 h 61"/>
              <a:gd name="T22" fmla="*/ 153727944 w 61"/>
              <a:gd name="T23" fmla="*/ 75605078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156249688 w 62"/>
              <a:gd name="T1" fmla="*/ 78125638 h 62"/>
              <a:gd name="T2" fmla="*/ 141128750 w 62"/>
              <a:gd name="T3" fmla="*/ 115927188 h 62"/>
              <a:gd name="T4" fmla="*/ 108367513 w 62"/>
              <a:gd name="T5" fmla="*/ 146169063 h 62"/>
              <a:gd name="T6" fmla="*/ 63004700 w 62"/>
              <a:gd name="T7" fmla="*/ 156249688 h 62"/>
              <a:gd name="T8" fmla="*/ 22682200 w 62"/>
              <a:gd name="T9" fmla="*/ 138609388 h 62"/>
              <a:gd name="T10" fmla="*/ 0 w 62"/>
              <a:gd name="T11" fmla="*/ 100806250 h 62"/>
              <a:gd name="T12" fmla="*/ 0 w 62"/>
              <a:gd name="T13" fmla="*/ 55443438 h 62"/>
              <a:gd name="T14" fmla="*/ 22682200 w 62"/>
              <a:gd name="T15" fmla="*/ 15120938 h 62"/>
              <a:gd name="T16" fmla="*/ 63004700 w 62"/>
              <a:gd name="T17" fmla="*/ 0 h 62"/>
              <a:gd name="T18" fmla="*/ 108367513 w 62"/>
              <a:gd name="T19" fmla="*/ 7561263 h 62"/>
              <a:gd name="T20" fmla="*/ 141128750 w 62"/>
              <a:gd name="T21" fmla="*/ 30241875 h 62"/>
              <a:gd name="T22" fmla="*/ 156249688 w 62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153727944 w 61"/>
              <a:gd name="T1" fmla="*/ 78123647 h 61"/>
              <a:gd name="T2" fmla="*/ 138607084 w 61"/>
              <a:gd name="T3" fmla="*/ 123486225 h 61"/>
              <a:gd name="T4" fmla="*/ 108365365 w 61"/>
              <a:gd name="T5" fmla="*/ 146168308 h 61"/>
              <a:gd name="T6" fmla="*/ 60483438 w 61"/>
              <a:gd name="T7" fmla="*/ 153727944 h 61"/>
              <a:gd name="T8" fmla="*/ 22680495 w 61"/>
              <a:gd name="T9" fmla="*/ 138607084 h 61"/>
              <a:gd name="T10" fmla="*/ 0 w 61"/>
              <a:gd name="T11" fmla="*/ 100805730 h 61"/>
              <a:gd name="T12" fmla="*/ 0 w 61"/>
              <a:gd name="T13" fmla="*/ 52922214 h 61"/>
              <a:gd name="T14" fmla="*/ 22680495 w 61"/>
              <a:gd name="T15" fmla="*/ 15120859 h 61"/>
              <a:gd name="T16" fmla="*/ 60483438 w 61"/>
              <a:gd name="T17" fmla="*/ 0 h 61"/>
              <a:gd name="T18" fmla="*/ 108365365 w 61"/>
              <a:gd name="T19" fmla="*/ 7559636 h 61"/>
              <a:gd name="T20" fmla="*/ 138607084 w 61"/>
              <a:gd name="T21" fmla="*/ 37801355 h 61"/>
              <a:gd name="T22" fmla="*/ 153727944 w 61"/>
              <a:gd name="T23" fmla="*/ 7812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153731119 w 61"/>
              <a:gd name="T1" fmla="*/ 78125638 h 64"/>
              <a:gd name="T2" fmla="*/ 146169817 w 61"/>
              <a:gd name="T3" fmla="*/ 123488450 h 64"/>
              <a:gd name="T4" fmla="*/ 108368072 w 61"/>
              <a:gd name="T5" fmla="*/ 153730325 h 64"/>
              <a:gd name="T6" fmla="*/ 70564739 w 61"/>
              <a:gd name="T7" fmla="*/ 161290000 h 64"/>
              <a:gd name="T8" fmla="*/ 22682317 w 61"/>
              <a:gd name="T9" fmla="*/ 138609388 h 64"/>
              <a:gd name="T10" fmla="*/ 0 w 61"/>
              <a:gd name="T11" fmla="*/ 100806250 h 64"/>
              <a:gd name="T12" fmla="*/ 0 w 61"/>
              <a:gd name="T13" fmla="*/ 60483750 h 64"/>
              <a:gd name="T14" fmla="*/ 22682317 w 61"/>
              <a:gd name="T15" fmla="*/ 22682200 h 64"/>
              <a:gd name="T16" fmla="*/ 70564739 w 61"/>
              <a:gd name="T17" fmla="*/ 0 h 64"/>
              <a:gd name="T18" fmla="*/ 108368072 w 61"/>
              <a:gd name="T19" fmla="*/ 7561263 h 64"/>
              <a:gd name="T20" fmla="*/ 146169817 w 61"/>
              <a:gd name="T21" fmla="*/ 37803138 h 64"/>
              <a:gd name="T22" fmla="*/ 153731119 w 61"/>
              <a:gd name="T23" fmla="*/ 7812563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153731119 w 61"/>
              <a:gd name="T1" fmla="*/ 78125638 h 64"/>
              <a:gd name="T2" fmla="*/ 146169817 w 61"/>
              <a:gd name="T3" fmla="*/ 123488450 h 64"/>
              <a:gd name="T4" fmla="*/ 108368072 w 61"/>
              <a:gd name="T5" fmla="*/ 153730325 h 64"/>
              <a:gd name="T6" fmla="*/ 68045364 w 61"/>
              <a:gd name="T7" fmla="*/ 161290000 h 64"/>
              <a:gd name="T8" fmla="*/ 22682317 w 61"/>
              <a:gd name="T9" fmla="*/ 138609388 h 64"/>
              <a:gd name="T10" fmla="*/ 0 w 61"/>
              <a:gd name="T11" fmla="*/ 100806250 h 64"/>
              <a:gd name="T12" fmla="*/ 0 w 61"/>
              <a:gd name="T13" fmla="*/ 60483750 h 64"/>
              <a:gd name="T14" fmla="*/ 22682317 w 61"/>
              <a:gd name="T15" fmla="*/ 22682200 h 64"/>
              <a:gd name="T16" fmla="*/ 68045364 w 61"/>
              <a:gd name="T17" fmla="*/ 0 h 64"/>
              <a:gd name="T18" fmla="*/ 108368072 w 61"/>
              <a:gd name="T19" fmla="*/ 7561263 h 64"/>
              <a:gd name="T20" fmla="*/ 146169817 w 61"/>
              <a:gd name="T21" fmla="*/ 37803138 h 64"/>
              <a:gd name="T22" fmla="*/ 153731119 w 61"/>
              <a:gd name="T23" fmla="*/ 7812563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153731119 w 61"/>
              <a:gd name="T1" fmla="*/ 85685728 h 65"/>
              <a:gd name="T2" fmla="*/ 146169817 w 61"/>
              <a:gd name="T3" fmla="*/ 123489048 h 65"/>
              <a:gd name="T4" fmla="*/ 108368072 w 61"/>
              <a:gd name="T5" fmla="*/ 153731070 h 65"/>
              <a:gd name="T6" fmla="*/ 70564739 w 61"/>
              <a:gd name="T7" fmla="*/ 163811744 h 65"/>
              <a:gd name="T8" fmla="*/ 22682317 w 61"/>
              <a:gd name="T9" fmla="*/ 138610059 h 65"/>
              <a:gd name="T10" fmla="*/ 0 w 61"/>
              <a:gd name="T11" fmla="*/ 100806738 h 65"/>
              <a:gd name="T12" fmla="*/ 0 w 61"/>
              <a:gd name="T13" fmla="*/ 63005005 h 65"/>
              <a:gd name="T14" fmla="*/ 22682317 w 61"/>
              <a:gd name="T15" fmla="*/ 22682310 h 65"/>
              <a:gd name="T16" fmla="*/ 70564739 w 61"/>
              <a:gd name="T17" fmla="*/ 0 h 65"/>
              <a:gd name="T18" fmla="*/ 108368072 w 61"/>
              <a:gd name="T19" fmla="*/ 7561299 h 65"/>
              <a:gd name="T20" fmla="*/ 146169817 w 61"/>
              <a:gd name="T21" fmla="*/ 40322695 h 65"/>
              <a:gd name="T22" fmla="*/ 153731119 w 61"/>
              <a:gd name="T23" fmla="*/ 85685728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153731119 w 61"/>
              <a:gd name="T1" fmla="*/ 75605078 h 61"/>
              <a:gd name="T2" fmla="*/ 146169817 w 61"/>
              <a:gd name="T3" fmla="*/ 123489088 h 61"/>
              <a:gd name="T4" fmla="*/ 108368072 w 61"/>
              <a:gd name="T5" fmla="*/ 153731119 h 61"/>
              <a:gd name="T6" fmla="*/ 70564739 w 61"/>
              <a:gd name="T7" fmla="*/ 153731119 h 61"/>
              <a:gd name="T8" fmla="*/ 22682317 w 61"/>
              <a:gd name="T9" fmla="*/ 138610103 h 61"/>
              <a:gd name="T10" fmla="*/ 0 w 61"/>
              <a:gd name="T11" fmla="*/ 100806770 h 61"/>
              <a:gd name="T12" fmla="*/ 0 w 61"/>
              <a:gd name="T13" fmla="*/ 52924348 h 61"/>
              <a:gd name="T14" fmla="*/ 22682317 w 61"/>
              <a:gd name="T15" fmla="*/ 22682317 h 61"/>
              <a:gd name="T16" fmla="*/ 70564739 w 61"/>
              <a:gd name="T17" fmla="*/ 0 h 61"/>
              <a:gd name="T18" fmla="*/ 108368072 w 61"/>
              <a:gd name="T19" fmla="*/ 7561302 h 61"/>
              <a:gd name="T20" fmla="*/ 146169817 w 61"/>
              <a:gd name="T21" fmla="*/ 37803333 h 61"/>
              <a:gd name="T22" fmla="*/ 153731119 w 61"/>
              <a:gd name="T23" fmla="*/ 75605078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163808569 w 65"/>
              <a:gd name="T1" fmla="*/ 78125638 h 62"/>
              <a:gd name="T2" fmla="*/ 146168354 w 65"/>
              <a:gd name="T3" fmla="*/ 115927188 h 62"/>
              <a:gd name="T4" fmla="*/ 115926626 w 65"/>
              <a:gd name="T5" fmla="*/ 148690013 h 62"/>
              <a:gd name="T6" fmla="*/ 70564033 w 65"/>
              <a:gd name="T7" fmla="*/ 156249688 h 62"/>
              <a:gd name="T8" fmla="*/ 30241728 w 65"/>
              <a:gd name="T9" fmla="*/ 133569075 h 62"/>
              <a:gd name="T10" fmla="*/ 0 w 65"/>
              <a:gd name="T11" fmla="*/ 100806250 h 62"/>
              <a:gd name="T12" fmla="*/ 0 w 65"/>
              <a:gd name="T13" fmla="*/ 55443438 h 62"/>
              <a:gd name="T14" fmla="*/ 30241728 w 65"/>
              <a:gd name="T15" fmla="*/ 17641888 h 62"/>
              <a:gd name="T16" fmla="*/ 70564033 w 65"/>
              <a:gd name="T17" fmla="*/ 0 h 62"/>
              <a:gd name="T18" fmla="*/ 115926626 w 65"/>
              <a:gd name="T19" fmla="*/ 0 h 62"/>
              <a:gd name="T20" fmla="*/ 146168354 w 65"/>
              <a:gd name="T21" fmla="*/ 32762825 h 62"/>
              <a:gd name="T22" fmla="*/ 163808569 w 65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153727944 w 61"/>
              <a:gd name="T1" fmla="*/ 75604297 h 61"/>
              <a:gd name="T2" fmla="*/ 146168308 w 61"/>
              <a:gd name="T3" fmla="*/ 123486225 h 61"/>
              <a:gd name="T4" fmla="*/ 108365365 w 61"/>
              <a:gd name="T5" fmla="*/ 146168308 h 61"/>
              <a:gd name="T6" fmla="*/ 63002787 w 61"/>
              <a:gd name="T7" fmla="*/ 153727944 h 61"/>
              <a:gd name="T8" fmla="*/ 22680495 w 61"/>
              <a:gd name="T9" fmla="*/ 138607084 h 61"/>
              <a:gd name="T10" fmla="*/ 0 w 61"/>
              <a:gd name="T11" fmla="*/ 98284793 h 61"/>
              <a:gd name="T12" fmla="*/ 0 w 61"/>
              <a:gd name="T13" fmla="*/ 52922214 h 61"/>
              <a:gd name="T14" fmla="*/ 22680495 w 61"/>
              <a:gd name="T15" fmla="*/ 15120859 h 61"/>
              <a:gd name="T16" fmla="*/ 63002787 w 61"/>
              <a:gd name="T17" fmla="*/ 0 h 61"/>
              <a:gd name="T18" fmla="*/ 108365365 w 61"/>
              <a:gd name="T19" fmla="*/ 7559636 h 61"/>
              <a:gd name="T20" fmla="*/ 146168308 w 61"/>
              <a:gd name="T21" fmla="*/ 30241719 h 61"/>
              <a:gd name="T22" fmla="*/ 153727944 w 61"/>
              <a:gd name="T23" fmla="*/ 7560429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156249688 w 62"/>
              <a:gd name="T1" fmla="*/ 78125638 h 62"/>
              <a:gd name="T2" fmla="*/ 141128750 w 62"/>
              <a:gd name="T3" fmla="*/ 123488450 h 62"/>
              <a:gd name="T4" fmla="*/ 108367513 w 62"/>
              <a:gd name="T5" fmla="*/ 156249688 h 62"/>
              <a:gd name="T6" fmla="*/ 63004700 w 62"/>
              <a:gd name="T7" fmla="*/ 156249688 h 62"/>
              <a:gd name="T8" fmla="*/ 22682200 w 62"/>
              <a:gd name="T9" fmla="*/ 138609388 h 62"/>
              <a:gd name="T10" fmla="*/ 0 w 62"/>
              <a:gd name="T11" fmla="*/ 100806250 h 62"/>
              <a:gd name="T12" fmla="*/ 0 w 62"/>
              <a:gd name="T13" fmla="*/ 55443438 h 62"/>
              <a:gd name="T14" fmla="*/ 22682200 w 62"/>
              <a:gd name="T15" fmla="*/ 25201563 h 62"/>
              <a:gd name="T16" fmla="*/ 63004700 w 62"/>
              <a:gd name="T17" fmla="*/ 0 h 62"/>
              <a:gd name="T18" fmla="*/ 108367513 w 62"/>
              <a:gd name="T19" fmla="*/ 7561263 h 62"/>
              <a:gd name="T20" fmla="*/ 141128750 w 62"/>
              <a:gd name="T21" fmla="*/ 40322500 h 62"/>
              <a:gd name="T22" fmla="*/ 156249688 w 62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7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153731119 w 61"/>
              <a:gd name="T1" fmla="*/ 78125638 h 62"/>
              <a:gd name="T2" fmla="*/ 138610103 w 61"/>
              <a:gd name="T3" fmla="*/ 123488450 h 62"/>
              <a:gd name="T4" fmla="*/ 108368072 w 61"/>
              <a:gd name="T5" fmla="*/ 148690013 h 62"/>
              <a:gd name="T6" fmla="*/ 60484062 w 61"/>
              <a:gd name="T7" fmla="*/ 156249688 h 62"/>
              <a:gd name="T8" fmla="*/ 22682317 w 61"/>
              <a:gd name="T9" fmla="*/ 141128750 h 62"/>
              <a:gd name="T10" fmla="*/ 0 w 61"/>
              <a:gd name="T11" fmla="*/ 100806250 h 62"/>
              <a:gd name="T12" fmla="*/ 0 w 61"/>
              <a:gd name="T13" fmla="*/ 55443438 h 62"/>
              <a:gd name="T14" fmla="*/ 22682317 w 61"/>
              <a:gd name="T15" fmla="*/ 17641888 h 62"/>
              <a:gd name="T16" fmla="*/ 60484062 w 61"/>
              <a:gd name="T17" fmla="*/ 0 h 62"/>
              <a:gd name="T18" fmla="*/ 108368072 w 61"/>
              <a:gd name="T19" fmla="*/ 7561263 h 62"/>
              <a:gd name="T20" fmla="*/ 138610103 w 61"/>
              <a:gd name="T21" fmla="*/ 40322500 h 62"/>
              <a:gd name="T22" fmla="*/ 153731119 w 61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156249688 w 62"/>
              <a:gd name="T1" fmla="*/ 78125638 h 62"/>
              <a:gd name="T2" fmla="*/ 141128750 w 62"/>
              <a:gd name="T3" fmla="*/ 115927188 h 62"/>
              <a:gd name="T4" fmla="*/ 108367513 w 62"/>
              <a:gd name="T5" fmla="*/ 148690013 h 62"/>
              <a:gd name="T6" fmla="*/ 63004700 w 62"/>
              <a:gd name="T7" fmla="*/ 156249688 h 62"/>
              <a:gd name="T8" fmla="*/ 25201563 w 62"/>
              <a:gd name="T9" fmla="*/ 141128750 h 62"/>
              <a:gd name="T10" fmla="*/ 0 w 62"/>
              <a:gd name="T11" fmla="*/ 100806250 h 62"/>
              <a:gd name="T12" fmla="*/ 0 w 62"/>
              <a:gd name="T13" fmla="*/ 55443438 h 62"/>
              <a:gd name="T14" fmla="*/ 25201563 w 62"/>
              <a:gd name="T15" fmla="*/ 17641888 h 62"/>
              <a:gd name="T16" fmla="*/ 63004700 w 62"/>
              <a:gd name="T17" fmla="*/ 0 h 62"/>
              <a:gd name="T18" fmla="*/ 108367513 w 62"/>
              <a:gd name="T19" fmla="*/ 10080625 h 62"/>
              <a:gd name="T20" fmla="*/ 141128750 w 62"/>
              <a:gd name="T21" fmla="*/ 32762825 h 62"/>
              <a:gd name="T22" fmla="*/ 156249688 w 62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grpSp>
        <p:nvGrpSpPr>
          <p:cNvPr id="117780" name="Group 20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8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82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A Partitional  Clustering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4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20" y="682466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DBSCAN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45307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 smtClean="0"/>
              <a:t>DBSCAN is a density-based algorithm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Density = number of points within a specified radius (Eps)</a:t>
            </a:r>
            <a:endParaRPr lang="en-US" altLang="en-US" sz="18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A point 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core point</a:t>
            </a:r>
            <a:r>
              <a:rPr lang="en-US" altLang="en-US" sz="2400" dirty="0" smtClean="0"/>
              <a:t> if it has more than a specified number of points (</a:t>
            </a:r>
            <a:r>
              <a:rPr lang="en-US" altLang="en-US" sz="2400" dirty="0" err="1" smtClean="0"/>
              <a:t>MinPts</a:t>
            </a:r>
            <a:r>
              <a:rPr lang="en-US" altLang="en-US" sz="2400" dirty="0" smtClean="0"/>
              <a:t>) within Eps </a:t>
            </a:r>
          </a:p>
          <a:p>
            <a:pPr marL="1295400" lvl="2" indent="-381000" eaLnBrk="1" hangingPunct="1"/>
            <a:r>
              <a:rPr lang="en-US" altLang="en-US" sz="2000" dirty="0" smtClean="0"/>
              <a:t>These are points that are at the interior of a cluster</a:t>
            </a:r>
            <a:endParaRPr lang="en-US" altLang="en-US" sz="16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border point</a:t>
            </a:r>
            <a:r>
              <a:rPr lang="en-US" altLang="en-US" sz="2400" dirty="0" smtClean="0"/>
              <a:t> has fewer than </a:t>
            </a:r>
            <a:r>
              <a:rPr lang="en-US" altLang="en-US" sz="2400" dirty="0" err="1" smtClean="0"/>
              <a:t>MinPts</a:t>
            </a:r>
            <a:r>
              <a:rPr lang="en-US" altLang="en-US" sz="2400" dirty="0" smtClean="0"/>
              <a:t> within Eps, but is in the neighborhood of a core point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noise point</a:t>
            </a:r>
            <a:r>
              <a:rPr lang="en-US" altLang="en-US" sz="2400" dirty="0" smtClean="0"/>
              <a:t> is any point that is not a core point or a border point.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606" y="496253"/>
            <a:ext cx="8280400" cy="1119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DBSCAN: Core, Border, and Noise Points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0" y="1600200"/>
            <a:ext cx="7313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9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" y="472354"/>
            <a:ext cx="85344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DBSCAN: Core, Border, and Noise </a:t>
            </a:r>
            <a:r>
              <a:rPr lang="en-US" dirty="0" smtClean="0"/>
              <a:t>Points (cont'd)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348740" y="2362200"/>
            <a:ext cx="6324600" cy="2743200"/>
            <a:chOff x="672" y="1824"/>
            <a:chExt cx="4608" cy="2112"/>
          </a:xfrm>
        </p:grpSpPr>
        <p:sp>
          <p:nvSpPr>
            <p:cNvPr id="49158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9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3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8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49180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49181" name="AutoShape 28"/>
            <p:cNvSpPr>
              <a:spLocks/>
            </p:cNvSpPr>
            <p:nvPr/>
          </p:nvSpPr>
          <p:spPr bwMode="auto">
            <a:xfrm>
              <a:off x="3697" y="1921"/>
              <a:ext cx="1322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4501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Outlier/noise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9182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49183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7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A69677-AFED-45A0-AF04-9D9C55DA5D76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738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Density Reachable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(Directly) density reachable</a:t>
            </a:r>
          </a:p>
          <a:p>
            <a:pPr lvl="1" eaLnBrk="1" hangingPunct="1"/>
            <a:r>
              <a:rPr lang="en-US" altLang="en-US" sz="2400" dirty="0" smtClean="0"/>
              <a:t>A point x is </a:t>
            </a:r>
            <a:r>
              <a:rPr lang="en-US" altLang="en-US" sz="2400" dirty="0" smtClean="0">
                <a:solidFill>
                  <a:srgbClr val="FF0000"/>
                </a:solidFill>
              </a:rPr>
              <a:t>directly density reachable </a:t>
            </a:r>
            <a:r>
              <a:rPr lang="en-US" altLang="en-US" sz="2400" dirty="0" smtClean="0"/>
              <a:t>from another point y, if x </a:t>
            </a:r>
            <a:r>
              <a:rPr lang="en-US" altLang="en-US" sz="2400" dirty="0" smtClean="0">
                <a:sym typeface="Symbol" panose="05050102010706020507" pitchFamily="18" charset="2"/>
              </a:rPr>
              <a:t> N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</a:t>
            </a:r>
            <a:r>
              <a:rPr lang="en-US" altLang="en-US" sz="2400" dirty="0" smtClean="0">
                <a:sym typeface="Symbol" panose="05050102010706020507" pitchFamily="18" charset="2"/>
              </a:rPr>
              <a:t>(y) and y is a core point</a:t>
            </a:r>
          </a:p>
          <a:p>
            <a:pPr lvl="1" eaLnBrk="1" hangingPunct="1"/>
            <a:r>
              <a:rPr lang="en-US" altLang="en-US" sz="2400" dirty="0" smtClean="0">
                <a:sym typeface="Symbol" panose="05050102010706020507" pitchFamily="18" charset="2"/>
              </a:rPr>
              <a:t>A point x is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density reachable</a:t>
            </a:r>
            <a:r>
              <a:rPr lang="en-US" altLang="en-US" sz="2400" dirty="0" smtClean="0">
                <a:sym typeface="Symbol" panose="05050102010706020507" pitchFamily="18" charset="2"/>
              </a:rPr>
              <a:t> from y, if there exists a chain of points, x=x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sz="2400" dirty="0" smtClean="0">
                <a:sym typeface="Symbol" panose="05050102010706020507" pitchFamily="18" charset="2"/>
              </a:rPr>
              <a:t>,x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sym typeface="Symbol" panose="05050102010706020507" pitchFamily="18" charset="2"/>
              </a:rPr>
              <a:t>,x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,…x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l</a:t>
            </a:r>
            <a:r>
              <a:rPr lang="en-US" altLang="en-US" sz="2400" dirty="0" smtClean="0">
                <a:sym typeface="Symbol" panose="05050102010706020507" pitchFamily="18" charset="2"/>
              </a:rPr>
              <a:t>=y, such that x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ym typeface="Symbol" panose="05050102010706020507" pitchFamily="18" charset="2"/>
              </a:rPr>
              <a:t> is directly density reachable from x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i-1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 smtClean="0"/>
              <a:t>Density Connected </a:t>
            </a:r>
          </a:p>
          <a:p>
            <a:pPr lvl="1" eaLnBrk="1" hangingPunct="1"/>
            <a:r>
              <a:rPr lang="en-US" altLang="en-US" sz="2400" dirty="0" smtClean="0"/>
              <a:t>Two points x and y are </a:t>
            </a:r>
            <a:r>
              <a:rPr lang="en-US" altLang="en-US" sz="2400" dirty="0" smtClean="0">
                <a:solidFill>
                  <a:srgbClr val="FF0000"/>
                </a:solidFill>
              </a:rPr>
              <a:t>density connected</a:t>
            </a:r>
            <a:r>
              <a:rPr lang="en-US" altLang="en-US" sz="2400" dirty="0" smtClean="0"/>
              <a:t> if there exists a core point z, such that both x and y are density reachable from 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0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33401"/>
            <a:ext cx="9144000" cy="83820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8453" y="1557338"/>
            <a:ext cx="5638800" cy="5148261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A point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is </a:t>
            </a:r>
            <a:r>
              <a:rPr lang="en-US" altLang="zh-CN" sz="2400" dirty="0" smtClean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sz="2400" dirty="0" smtClean="0">
                <a:ea typeface="SimSun" panose="02010600030101010101" pitchFamily="2" charset="-122"/>
              </a:rPr>
              <a:t> from a point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q</a:t>
            </a:r>
            <a:r>
              <a:rPr lang="en-US" altLang="zh-CN" sz="2400" dirty="0" smtClean="0">
                <a:ea typeface="SimSun" panose="02010600030101010101" pitchFamily="2" charset="-122"/>
              </a:rPr>
              <a:t> w.r.t.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Eps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MinPts</a:t>
            </a:r>
            <a:r>
              <a:rPr lang="en-US" altLang="zh-CN" sz="2400" dirty="0" smtClean="0">
                <a:ea typeface="SimSun" panose="02010600030101010101" pitchFamily="2" charset="-122"/>
              </a:rPr>
              <a:t> if there is a chain of points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smtClean="0">
                <a:ea typeface="SimSun" panose="02010600030101010101" pitchFamily="2" charset="-122"/>
              </a:rPr>
              <a:t>1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err="1" smtClean="0">
                <a:ea typeface="SimSun" panose="02010600030101010101" pitchFamily="2" charset="-122"/>
              </a:rPr>
              <a:t>n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smtClean="0">
                <a:ea typeface="SimSun" panose="02010600030101010101" pitchFamily="2" charset="-122"/>
              </a:rPr>
              <a:t>1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q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err="1" smtClean="0">
                <a:ea typeface="SimSun" panose="02010600030101010101" pitchFamily="2" charset="-122"/>
              </a:rPr>
              <a:t>n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such that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smtClean="0">
                <a:ea typeface="SimSun" panose="02010600030101010101" pitchFamily="2" charset="-122"/>
              </a:rPr>
              <a:t>i+1</a:t>
            </a:r>
            <a:r>
              <a:rPr lang="en-US" altLang="zh-CN" sz="2400" dirty="0" smtClean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Density-connected: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A point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is </a:t>
            </a:r>
            <a:r>
              <a:rPr lang="en-US" altLang="zh-CN" sz="2400" dirty="0" smtClean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sz="2400" dirty="0" smtClean="0">
                <a:ea typeface="SimSun" panose="02010600030101010101" pitchFamily="2" charset="-122"/>
              </a:rPr>
              <a:t> to a point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q</a:t>
            </a:r>
            <a:r>
              <a:rPr lang="en-US" altLang="zh-CN" sz="2400" dirty="0" smtClean="0">
                <a:ea typeface="SimSun" panose="02010600030101010101" pitchFamily="2" charset="-122"/>
              </a:rPr>
              <a:t> w.r.t.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Eps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MinPts</a:t>
            </a:r>
            <a:r>
              <a:rPr lang="en-US" altLang="zh-CN" sz="2400" dirty="0" smtClean="0">
                <a:ea typeface="SimSun" panose="02010600030101010101" pitchFamily="2" charset="-122"/>
              </a:rPr>
              <a:t> if there is a point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o </a:t>
            </a:r>
            <a:r>
              <a:rPr lang="en-US" altLang="zh-CN" sz="2400" dirty="0" smtClean="0">
                <a:ea typeface="SimSun" panose="02010600030101010101" pitchFamily="2" charset="-122"/>
              </a:rPr>
              <a:t>such that both,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and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q</a:t>
            </a:r>
            <a:r>
              <a:rPr lang="en-US" altLang="zh-CN" sz="2400" dirty="0" smtClean="0">
                <a:ea typeface="SimSun" panose="02010600030101010101" pitchFamily="2" charset="-122"/>
              </a:rPr>
              <a:t> are density-reachable from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o</a:t>
            </a:r>
            <a:r>
              <a:rPr lang="en-US" altLang="zh-CN" sz="2400" dirty="0" smtClean="0">
                <a:ea typeface="SimSun" panose="02010600030101010101" pitchFamily="2" charset="-122"/>
              </a:rPr>
              <a:t> w.r.t.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Eps</a:t>
            </a:r>
            <a:r>
              <a:rPr lang="en-US" altLang="zh-CN" sz="2400" dirty="0" smtClean="0">
                <a:ea typeface="SimSun" panose="02010600030101010101" pitchFamily="2" charset="-122"/>
              </a:rPr>
              <a:t> and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MinPts</a:t>
            </a:r>
            <a:endParaRPr lang="en-US" altLang="zh-CN" sz="2400" dirty="0" smtClean="0">
              <a:ea typeface="SimSun" panose="02010600030101010101" pitchFamily="2" charset="-122"/>
            </a:endParaRPr>
          </a:p>
        </p:txBody>
      </p:sp>
      <p:sp>
        <p:nvSpPr>
          <p:cNvPr id="48132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48149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48150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1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8152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53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48156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0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1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2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3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5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6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7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8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8171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8172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7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8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9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1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2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5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6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7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8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48154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CF3CC1-6553-43E0-BF94-A272BA3205BB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94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2294"/>
            <a:ext cx="7437437" cy="5746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DBSCAN: The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Arbitrarily select a point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p</a:t>
            </a:r>
            <a:endParaRPr lang="en-US" altLang="zh-CN" sz="2800" dirty="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p</a:t>
            </a:r>
            <a:r>
              <a:rPr lang="en-US" altLang="zh-CN" sz="2800" dirty="0" smtClean="0">
                <a:ea typeface="SimSun" panose="02010600030101010101" pitchFamily="2" charset="-122"/>
              </a:rPr>
              <a:t> w.r.t.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Eps</a:t>
            </a:r>
            <a:r>
              <a:rPr lang="en-US" altLang="zh-CN" sz="2800" dirty="0" smtClean="0">
                <a:ea typeface="SimSun" panose="02010600030101010101" pitchFamily="2" charset="-122"/>
              </a:rPr>
              <a:t> and </a:t>
            </a:r>
            <a:r>
              <a:rPr lang="en-US" altLang="zh-CN" sz="2800" i="1" dirty="0" err="1" smtClean="0">
                <a:ea typeface="SimSun" panose="02010600030101010101" pitchFamily="2" charset="-122"/>
              </a:rPr>
              <a:t>MinPts</a:t>
            </a:r>
            <a:endParaRPr lang="en-US" altLang="zh-CN" sz="2800" dirty="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If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p</a:t>
            </a:r>
            <a:r>
              <a:rPr lang="en-US" altLang="zh-CN" sz="2800" dirty="0" smtClean="0">
                <a:ea typeface="SimSun" panose="02010600030101010101" pitchFamily="2" charset="-122"/>
              </a:rPr>
              <a:t> is a core point, a cluster is formed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If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p</a:t>
            </a:r>
            <a:r>
              <a:rPr lang="en-US" altLang="zh-CN" sz="2800" dirty="0" smtClean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p</a:t>
            </a:r>
            <a:r>
              <a:rPr lang="en-US" altLang="zh-CN" sz="2800" dirty="0" smtClean="0">
                <a:ea typeface="SimSun" panose="02010600030101010101" pitchFamily="2" charset="-122"/>
              </a:rPr>
              <a:t> and DBSCAN visits the next point of the database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Continue the process until all of the points have been processed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781B42-AAC1-43B8-BFFC-8B65D79348C3}" type="slidenum">
              <a:rPr lang="en-US" altLang="en-US" sz="1200"/>
              <a:pPr eaLnBrk="1" hangingPunct="1"/>
              <a:t>65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03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2538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8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44513"/>
            <a:ext cx="8280400" cy="11001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DBSCAN: Core, Border and Noise Points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95400" y="53340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562600" y="54102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Point types: </a:t>
            </a:r>
            <a:r>
              <a:rPr lang="en-US" altLang="en-US" b="1">
                <a:solidFill>
                  <a:srgbClr val="66FF33"/>
                </a:solidFill>
              </a:rPr>
              <a:t>core</a:t>
            </a:r>
            <a:r>
              <a:rPr lang="en-US" altLang="en-US" b="1"/>
              <a:t>, </a:t>
            </a:r>
            <a:r>
              <a:rPr lang="en-US" altLang="en-US" b="1">
                <a:solidFill>
                  <a:srgbClr val="003399"/>
                </a:solidFill>
              </a:rPr>
              <a:t>border</a:t>
            </a:r>
            <a:r>
              <a:rPr lang="en-US" altLang="en-US" b="1"/>
              <a:t> and </a:t>
            </a:r>
            <a:r>
              <a:rPr lang="en-US" altLang="en-US" b="1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0" y="62484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Eps = 10, MinPts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When DBSCAN Works Well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8288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14400" y="49672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4348163" y="1462088"/>
            <a:ext cx="4872037" cy="3871912"/>
            <a:chOff x="2691" y="633"/>
            <a:chExt cx="3069" cy="2439"/>
          </a:xfrm>
        </p:grpSpPr>
        <p:pic>
          <p:nvPicPr>
            <p:cNvPr id="6759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Clusters</a:t>
              </a:r>
            </a:p>
          </p:txBody>
        </p:sp>
      </p:grp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335280" y="5753884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Tx/>
              <a:buChar char="•"/>
            </a:pPr>
            <a:r>
              <a:rPr lang="en-US" altLang="en-US" sz="2800" dirty="0"/>
              <a:t> Resistant to Noise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altLang="en-US" sz="2800" dirty="0"/>
              <a:t> Can handle clusters of different shapes and sizes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8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0"/>
            <a:ext cx="64008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2055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Hierarchical Clustering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90600" y="44196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6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19050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7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400675" y="15240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8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5240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400675" y="41148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9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1148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14400" y="62484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62484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/>
              <a:t>Non-traditional </a:t>
            </a:r>
            <a:r>
              <a:rPr lang="en-US" altLang="en-US" sz="1400" b="1" dirty="0" err="1"/>
              <a:t>Dendrogram</a:t>
            </a:r>
            <a:endParaRPr lang="en-US" altLang="en-US" sz="1400" b="1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6576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Traditional Dendrogram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1819"/>
            <a:ext cx="85344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When DBSCAN Does NOT Work Well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143000" y="4419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12420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9637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706813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724400" y="16002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8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6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706813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800600" y="42672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9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69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800600" y="6553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228600" y="5789593"/>
            <a:ext cx="464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Tx/>
              <a:buChar char="•"/>
            </a:pPr>
            <a:r>
              <a:rPr lang="en-US" altLang="en-US" sz="2800" dirty="0"/>
              <a:t> Varying densities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altLang="en-US" sz="2800" dirty="0"/>
              <a:t> High-dimensional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9275"/>
            <a:ext cx="8763000" cy="552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DBSCAN: Determining EPS and </a:t>
            </a:r>
            <a:r>
              <a:rPr lang="en-US" dirty="0" err="1" smtClean="0"/>
              <a:t>MinPts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51778" y="1272857"/>
            <a:ext cx="7916862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800" dirty="0" smtClean="0"/>
              <a:t>Idea is that for points in a cluster, their k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 nearest neighbors are at roughly the same distance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800" dirty="0" smtClean="0"/>
              <a:t>Noise points have the k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 nearest neighbor at farther distance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800" dirty="0" smtClean="0"/>
              <a:t>So, plot sorted distance of every point to its k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 nearest neighbor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6309"/>
            <a:ext cx="4063956" cy="304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73" y="388694"/>
            <a:ext cx="8280400" cy="11001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70902" y="1424355"/>
            <a:ext cx="7916863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Exclusive versus non-exclusive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 non-exclusive </a:t>
            </a:r>
            <a:r>
              <a:rPr lang="en-US" altLang="en-US" sz="2400" dirty="0" err="1" smtClean="0"/>
              <a:t>clusterings</a:t>
            </a:r>
            <a:r>
              <a:rPr lang="en-US" altLang="en-US" sz="2400" dirty="0" smtClean="0"/>
              <a:t>, points may belong to multiple clusters.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Can represent multiple classes or ‘border’ points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Fuzzy versus non-fuzzy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 fuzzy clustering, a point belongs to every cluster with some weight between 0 and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Weights must sum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Probabilistic clustering has similar characteristics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Partial versus 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 some cases, we only want to cluster some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Heterogeneous versus homogeneous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Cluster of widely different sizes, shapes, and densities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Clustering Algorithms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K-means and its variants</a:t>
            </a:r>
          </a:p>
          <a:p>
            <a:pPr eaLnBrk="1" hangingPunct="1"/>
            <a:r>
              <a:rPr lang="en-US" altLang="en-US" sz="2800" dirty="0" smtClean="0"/>
              <a:t>Hierarchical clustering</a:t>
            </a:r>
          </a:p>
          <a:p>
            <a:pPr eaLnBrk="1" hangingPunct="1"/>
            <a:r>
              <a:rPr lang="en-US" altLang="en-US" sz="2800" dirty="0" smtClean="0"/>
              <a:t>Density-based clustering</a:t>
            </a:r>
          </a:p>
          <a:p>
            <a:pPr lvl="4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4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9873</TotalTime>
  <Words>2541</Words>
  <Application>Microsoft Office PowerPoint</Application>
  <PresentationFormat>On-screen Show (4:3)</PresentationFormat>
  <Paragraphs>665</Paragraphs>
  <Slides>71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71</vt:i4>
      </vt:variant>
    </vt:vector>
  </HeadingPairs>
  <TitlesOfParts>
    <vt:vector size="86" baseType="lpstr">
      <vt:lpstr>方正舒体</vt:lpstr>
      <vt:lpstr>SimSun</vt:lpstr>
      <vt:lpstr>Arial</vt:lpstr>
      <vt:lpstr>Symbol</vt:lpstr>
      <vt:lpstr>Tahoma</vt:lpstr>
      <vt:lpstr>Times New Roman</vt:lpstr>
      <vt:lpstr>Wingdings</vt:lpstr>
      <vt:lpstr>Clarity</vt:lpstr>
      <vt:lpstr>Document</vt:lpstr>
      <vt:lpstr>VISIO</vt:lpstr>
      <vt:lpstr>Bitmap Image</vt:lpstr>
      <vt:lpstr>Equation</vt:lpstr>
      <vt:lpstr>Visio</vt:lpstr>
      <vt:lpstr>Worksheet</vt:lpstr>
      <vt:lpstr>MSPhotoEd.3</vt:lpstr>
      <vt:lpstr>CS 43105 Data Mining Techniques  Chapter 8 Clustering (1)</vt:lpstr>
      <vt:lpstr>What is Cluster Analysis?</vt:lpstr>
      <vt:lpstr>Applications of Cluster Analysis</vt:lpstr>
      <vt:lpstr>Notion of a Cluster can be Ambiguous</vt:lpstr>
      <vt:lpstr>Types of Clustering</vt:lpstr>
      <vt:lpstr>Partitional Clustering</vt:lpstr>
      <vt:lpstr>Hierarchical Clustering</vt:lpstr>
      <vt:lpstr>Other Distinctions Between Sets of Clusters</vt:lpstr>
      <vt:lpstr>Clustering Algorithms</vt:lpstr>
      <vt:lpstr>K-Means Clustering</vt:lpstr>
      <vt:lpstr>K-Means Clustering – Details</vt:lpstr>
      <vt:lpstr>PowerPoint Presentation</vt:lpstr>
      <vt:lpstr>PowerPoint Presentation</vt:lpstr>
      <vt:lpstr>K-Means Clustering – Details</vt:lpstr>
      <vt:lpstr>Evaluating K-Means Clusters</vt:lpstr>
      <vt:lpstr>PowerPoint Presentation</vt:lpstr>
      <vt:lpstr>PowerPoint Presentation</vt:lpstr>
      <vt:lpstr>PowerPoint Presentation</vt:lpstr>
      <vt:lpstr>PowerPoint Presentation</vt:lpstr>
      <vt:lpstr>Issues and Limitations for K-Means</vt:lpstr>
      <vt:lpstr>Two Different K-Means Clusterings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Solutions to Initial Centroids Problem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Time and Space requirements</vt:lpstr>
      <vt:lpstr>Hierarchical Clustering: Problems and Limitations</vt:lpstr>
      <vt:lpstr>MST: Divisive Hierarchical Clustering</vt:lpstr>
      <vt:lpstr>MST: Divisive Hierarchical Clustering</vt:lpstr>
      <vt:lpstr>Density-Based Clustering Methods</vt:lpstr>
      <vt:lpstr>Density-Based Clustering: Basic Concepts</vt:lpstr>
      <vt:lpstr>DBSCAN</vt:lpstr>
      <vt:lpstr>DBSCAN: Core, Border, and Noise Points</vt:lpstr>
      <vt:lpstr>DBSCAN: Core, Border, and Noise Points (cont'd)</vt:lpstr>
      <vt:lpstr>Density Reachable</vt:lpstr>
      <vt:lpstr>Density-Reachable and Density-Connected</vt:lpstr>
      <vt:lpstr>DBSCAN: The Algorithm</vt:lpstr>
      <vt:lpstr>PowerPoint Presentation</vt:lpstr>
      <vt:lpstr>DBSCAN: Core, Border and Noise Points</vt:lpstr>
      <vt:lpstr>When DBSCAN Works Well</vt:lpstr>
      <vt:lpstr>PowerPoint Presentation</vt:lpstr>
      <vt:lpstr>When DBSCAN Does NOT Work Well</vt:lpstr>
      <vt:lpstr>DBSCAN: Determining EPS and MinPts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Lian, Xiang</cp:lastModifiedBy>
  <cp:revision>575</cp:revision>
  <dcterms:created xsi:type="dcterms:W3CDTF">2006-08-30T09:37:06Z</dcterms:created>
  <dcterms:modified xsi:type="dcterms:W3CDTF">2019-10-21T04:31:03Z</dcterms:modified>
</cp:coreProperties>
</file>