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xlinux.nist.gov/dads/HTML/manhattanDistance.html" TargetMode="External"/><Relationship Id="rId2" Type="http://schemas.openxmlformats.org/officeDocument/2006/relationships/hyperlink" Target="https://medlineplus.gov/tuberculosis" TargetMode="External"/><Relationship Id="rId1" Type="http://schemas.openxmlformats.org/officeDocument/2006/relationships/slideLayout" Target="../slideLayouts/slideLayout2.xml"/><Relationship Id="rId6" Type="http://schemas.openxmlformats.org/officeDocument/2006/relationships/hyperlink" Target="http://ieeexplore.ieee.org/document/4673555/" TargetMode="External"/><Relationship Id="rId5" Type="http://schemas.openxmlformats.org/officeDocument/2006/relationships/hyperlink" Target="https://arxiv.org/abs/1602.03308" TargetMode="External"/><Relationship Id="rId4" Type="http://schemas.openxmlformats.org/officeDocument/2006/relationships/hyperlink" Target="https://in.mathworks.com/matlabcentral/answers/346524-what-is-gabor-wavelet-transform-in-image-proce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00" y="2463800"/>
            <a:ext cx="9359900" cy="1587036"/>
          </a:xfrm>
        </p:spPr>
        <p:txBody>
          <a:bodyPr/>
          <a:lstStyle/>
          <a:p>
            <a:pPr algn="ctr"/>
            <a:r>
              <a:rPr lang="en-US" dirty="0" smtClean="0"/>
              <a:t>Image Processing(CSE4019)</a:t>
            </a:r>
            <a:endParaRPr lang="en-US" dirty="0"/>
          </a:p>
        </p:txBody>
      </p:sp>
    </p:spTree>
    <p:extLst>
      <p:ext uri="{BB962C8B-B14F-4D97-AF65-F5344CB8AC3E}">
        <p14:creationId xmlns:p14="http://schemas.microsoft.com/office/powerpoint/2010/main" val="300088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10100"/>
          </a:xfrm>
        </p:spPr>
        <p:txBody>
          <a:bodyPr>
            <a:noAutofit/>
          </a:bodyPr>
          <a:lstStyle/>
          <a:p>
            <a:pPr algn="ctr"/>
            <a:r>
              <a:rPr lang="en-US" sz="8800" smtClean="0"/>
              <a:t/>
            </a:r>
            <a:br>
              <a:rPr lang="en-US" sz="8800" smtClean="0"/>
            </a:br>
            <a:r>
              <a:rPr lang="en-US" sz="8800" smtClean="0"/>
              <a:t>Thank </a:t>
            </a:r>
            <a:r>
              <a:rPr lang="en-US" sz="8800" dirty="0" smtClean="0"/>
              <a:t>You</a:t>
            </a:r>
            <a:endParaRPr lang="en-US" sz="8800" dirty="0"/>
          </a:p>
        </p:txBody>
      </p:sp>
    </p:spTree>
    <p:extLst>
      <p:ext uri="{BB962C8B-B14F-4D97-AF65-F5344CB8AC3E}">
        <p14:creationId xmlns:p14="http://schemas.microsoft.com/office/powerpoint/2010/main" val="261414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410700" cy="1600200"/>
          </a:xfrm>
        </p:spPr>
        <p:txBody>
          <a:bodyPr/>
          <a:lstStyle/>
          <a:p>
            <a:pPr algn="ctr"/>
            <a:r>
              <a:rPr lang="en-US" sz="4000" dirty="0"/>
              <a:t>Project </a:t>
            </a:r>
            <a:r>
              <a:rPr lang="en-US" sz="4000" dirty="0" smtClean="0"/>
              <a:t>Title</a:t>
            </a:r>
            <a:r>
              <a:rPr lang="en-US" dirty="0"/>
              <a:t/>
            </a:r>
            <a:br>
              <a:rPr lang="en-US" dirty="0"/>
            </a:br>
            <a:r>
              <a:rPr lang="en-US" sz="4400" dirty="0"/>
              <a:t>Identifying Interstitial Lung Diseases</a:t>
            </a:r>
          </a:p>
        </p:txBody>
      </p:sp>
      <p:sp>
        <p:nvSpPr>
          <p:cNvPr id="3" name="Content Placeholder 2"/>
          <p:cNvSpPr>
            <a:spLocks noGrp="1"/>
          </p:cNvSpPr>
          <p:nvPr>
            <p:ph idx="1"/>
          </p:nvPr>
        </p:nvSpPr>
        <p:spPr>
          <a:xfrm>
            <a:off x="0" y="3151189"/>
            <a:ext cx="10452100" cy="2144711"/>
          </a:xfrm>
        </p:spPr>
        <p:txBody>
          <a:bodyPr>
            <a:noAutofit/>
          </a:bodyPr>
          <a:lstStyle/>
          <a:p>
            <a:pPr marL="0" indent="0">
              <a:buNone/>
            </a:pPr>
            <a:r>
              <a:rPr lang="en-US" sz="3600" dirty="0" smtClean="0"/>
              <a:t>Team members:	</a:t>
            </a:r>
            <a:r>
              <a:rPr lang="en-US" sz="3600" dirty="0"/>
              <a:t>	</a:t>
            </a:r>
            <a:r>
              <a:rPr lang="en-US" sz="3600" dirty="0" smtClean="0"/>
              <a:t>                        </a:t>
            </a:r>
            <a:r>
              <a:rPr lang="en-US" sz="3600" dirty="0" smtClean="0">
                <a:solidFill>
                  <a:srgbClr val="FF0000"/>
                </a:solidFill>
              </a:rPr>
              <a:t>Faculty:	</a:t>
            </a:r>
            <a:r>
              <a:rPr lang="en-US" sz="3600" dirty="0" smtClean="0"/>
              <a:t>	                               </a:t>
            </a:r>
            <a:r>
              <a:rPr lang="en-US" sz="3600" dirty="0" smtClean="0"/>
              <a:t>Puneet </a:t>
            </a:r>
            <a:r>
              <a:rPr lang="en-US" sz="3600" dirty="0"/>
              <a:t>Jain (15BCE1351</a:t>
            </a:r>
            <a:r>
              <a:rPr lang="en-US" sz="3600" dirty="0" smtClean="0"/>
              <a:t>)</a:t>
            </a:r>
            <a:r>
              <a:rPr lang="en-US" sz="3600" dirty="0"/>
              <a:t> </a:t>
            </a:r>
            <a:r>
              <a:rPr lang="en-US" sz="3600" dirty="0" smtClean="0"/>
              <a:t>     </a:t>
            </a:r>
            <a:r>
              <a:rPr lang="en-US" sz="3600" dirty="0" err="1" smtClean="0"/>
              <a:t>Asnathvicty</a:t>
            </a:r>
            <a:r>
              <a:rPr lang="en-US" sz="3600" dirty="0" smtClean="0"/>
              <a:t> </a:t>
            </a:r>
            <a:r>
              <a:rPr lang="en-US" sz="3600" dirty="0" err="1"/>
              <a:t>Phamilay</a:t>
            </a:r>
            <a:endParaRPr lang="en-US" sz="3600" dirty="0"/>
          </a:p>
          <a:p>
            <a:pPr marL="0" indent="0">
              <a:buNone/>
            </a:pPr>
            <a:endParaRPr lang="en-US" sz="3600" dirty="0"/>
          </a:p>
          <a:p>
            <a:pPr marL="0" indent="0">
              <a:buNone/>
            </a:pPr>
            <a:r>
              <a:rPr lang="en-US" sz="3600" dirty="0" smtClean="0"/>
              <a:t>										</a:t>
            </a:r>
            <a:endParaRPr lang="en-US" sz="2800" dirty="0" smtClean="0"/>
          </a:p>
        </p:txBody>
      </p:sp>
    </p:spTree>
    <p:extLst>
      <p:ext uri="{BB962C8B-B14F-4D97-AF65-F5344CB8AC3E}">
        <p14:creationId xmlns:p14="http://schemas.microsoft.com/office/powerpoint/2010/main" val="276674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700"/>
          </a:xfrm>
        </p:spPr>
        <p:txBody>
          <a:bodyPr/>
          <a:lstStyle/>
          <a:p>
            <a:pPr algn="ctr"/>
            <a:r>
              <a:rPr lang="en-US" dirty="0" smtClean="0"/>
              <a:t>Abstract</a:t>
            </a:r>
            <a:endParaRPr lang="en-US" dirty="0"/>
          </a:p>
        </p:txBody>
      </p:sp>
      <p:sp>
        <p:nvSpPr>
          <p:cNvPr id="3" name="Content Placeholder 2"/>
          <p:cNvSpPr>
            <a:spLocks noGrp="1"/>
          </p:cNvSpPr>
          <p:nvPr>
            <p:ph idx="1"/>
          </p:nvPr>
        </p:nvSpPr>
        <p:spPr>
          <a:xfrm>
            <a:off x="677334" y="1384301"/>
            <a:ext cx="8596668" cy="2438399"/>
          </a:xfrm>
        </p:spPr>
        <p:txBody>
          <a:bodyPr>
            <a:normAutofit/>
          </a:bodyPr>
          <a:lstStyle/>
          <a:p>
            <a:pPr marL="0" indent="0">
              <a:buNone/>
            </a:pPr>
            <a:r>
              <a:rPr lang="en-US" sz="2800" dirty="0" smtClean="0"/>
              <a:t>This </a:t>
            </a:r>
            <a:r>
              <a:rPr lang="en-US" sz="2800" dirty="0"/>
              <a:t>is project about identifying interstitial lungs disease using image processing techniques that identifies the lung diseases in the given input image and retrieves a similar image, using image feature similarity. </a:t>
            </a:r>
          </a:p>
        </p:txBody>
      </p:sp>
    </p:spTree>
    <p:extLst>
      <p:ext uri="{BB962C8B-B14F-4D97-AF65-F5344CB8AC3E}">
        <p14:creationId xmlns:p14="http://schemas.microsoft.com/office/powerpoint/2010/main" val="55435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7400"/>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677334" y="1397001"/>
            <a:ext cx="8596668" cy="4013199"/>
          </a:xfrm>
        </p:spPr>
        <p:txBody>
          <a:bodyPr>
            <a:normAutofit/>
          </a:bodyPr>
          <a:lstStyle/>
          <a:p>
            <a:pPr marL="0" indent="0">
              <a:buNone/>
            </a:pPr>
            <a:r>
              <a:rPr lang="en-US" sz="2400" dirty="0"/>
              <a:t>To design a system that retrieves similar images using the image features such as the Gabor Wavelet and Discrete Wavelet transform. The system is basically built for identifying lung diseases using the CT scans of the lungs, the existing CT scan images of the diseases are taken into the database and the feature extraction process is done upon them the values are stored in a matrix and then in the end these values of database images are compared with the query image and by using the similarity metric (manhattan distance), the most relative image is retived. </a:t>
            </a:r>
          </a:p>
        </p:txBody>
      </p:sp>
    </p:spTree>
    <p:extLst>
      <p:ext uri="{BB962C8B-B14F-4D97-AF65-F5344CB8AC3E}">
        <p14:creationId xmlns:p14="http://schemas.microsoft.com/office/powerpoint/2010/main" val="174303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38200"/>
          </a:xfrm>
        </p:spPr>
        <p:txBody>
          <a:bodyPr/>
          <a:lstStyle/>
          <a:p>
            <a:pPr algn="ctr"/>
            <a:r>
              <a:rPr lang="en-US" dirty="0" smtClean="0"/>
              <a:t>Methodology </a:t>
            </a:r>
            <a:endParaRPr lang="en-US" dirty="0"/>
          </a:p>
        </p:txBody>
      </p:sp>
      <p:sp>
        <p:nvSpPr>
          <p:cNvPr id="3" name="Content Placeholder 2"/>
          <p:cNvSpPr>
            <a:spLocks noGrp="1"/>
          </p:cNvSpPr>
          <p:nvPr>
            <p:ph idx="1"/>
          </p:nvPr>
        </p:nvSpPr>
        <p:spPr>
          <a:xfrm>
            <a:off x="677334" y="673101"/>
            <a:ext cx="8596668" cy="6184900"/>
          </a:xfrm>
        </p:spPr>
        <p:txBody>
          <a:bodyPr>
            <a:normAutofit/>
          </a:bodyPr>
          <a:lstStyle/>
          <a:p>
            <a:pPr marL="0" indent="0">
              <a:buNone/>
            </a:pPr>
            <a:r>
              <a:rPr lang="en-US" sz="2400" b="1" dirty="0"/>
              <a:t>Image Feature </a:t>
            </a:r>
            <a:r>
              <a:rPr lang="en-US" sz="2100" dirty="0"/>
              <a:t>An image texture is a set of metrics calculated in image processing designed to quantify the perceived texture of an image. Image texture gives us information about the spatial arrangement of </a:t>
            </a:r>
            <a:r>
              <a:rPr lang="en-US" sz="2100" dirty="0" smtClean="0"/>
              <a:t>color </a:t>
            </a:r>
            <a:r>
              <a:rPr lang="en-US" sz="2100" dirty="0"/>
              <a:t>or intensities in an image or selected region of an image.</a:t>
            </a:r>
          </a:p>
          <a:p>
            <a:pPr marL="0" indent="0">
              <a:buNone/>
            </a:pPr>
            <a:r>
              <a:rPr lang="en-US" sz="2100" dirty="0"/>
              <a:t>Image textures can be artificially created or found in natural scenes captured in an image. Image textures are one way that can be used to help in segmentation or classification of images. </a:t>
            </a:r>
            <a:endParaRPr lang="en-US" sz="2100" dirty="0" smtClean="0"/>
          </a:p>
          <a:p>
            <a:pPr marL="0" indent="0" algn="ctr">
              <a:buNone/>
            </a:pPr>
            <a:r>
              <a:rPr lang="en-US" sz="3600" dirty="0" smtClean="0"/>
              <a:t>Gabor Feature</a:t>
            </a:r>
          </a:p>
          <a:p>
            <a:pPr marL="0" indent="0">
              <a:buNone/>
            </a:pPr>
            <a:r>
              <a:rPr lang="en-US" sz="2100" dirty="0"/>
              <a:t>In image </a:t>
            </a:r>
            <a:r>
              <a:rPr lang="en-US" sz="2100" dirty="0" smtClean="0"/>
              <a:t>processing It </a:t>
            </a:r>
            <a:r>
              <a:rPr lang="en-US" sz="2100" dirty="0"/>
              <a:t>is a linear filter used for texture analysis, which means that it basically analyses whether there are any specific frequency content in the image in specific directions in a localized region around the point or region of analysis. Frequency and orientation representations of Gabor filters are similar to those of the human visual system, and they have been found to be particularly appropriate for texture representation and discrimination.</a:t>
            </a:r>
          </a:p>
        </p:txBody>
      </p:sp>
    </p:spTree>
    <p:extLst>
      <p:ext uri="{BB962C8B-B14F-4D97-AF65-F5344CB8AC3E}">
        <p14:creationId xmlns:p14="http://schemas.microsoft.com/office/powerpoint/2010/main" val="363691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934" y="342900"/>
            <a:ext cx="8596668" cy="6515099"/>
          </a:xfrm>
        </p:spPr>
        <p:txBody>
          <a:bodyPr>
            <a:normAutofit/>
          </a:bodyPr>
          <a:lstStyle/>
          <a:p>
            <a:pPr marL="0" indent="0" algn="ctr">
              <a:buNone/>
            </a:pPr>
            <a:r>
              <a:rPr lang="en-US" sz="3600" dirty="0" smtClean="0"/>
              <a:t>Discrete Wavelet Transform</a:t>
            </a:r>
          </a:p>
          <a:p>
            <a:pPr marL="0" indent="0">
              <a:buNone/>
            </a:pPr>
            <a:r>
              <a:rPr lang="en-US" sz="2100" dirty="0"/>
              <a:t>Wavelets are often used to denoise two dimensional signals, such as images. The following example provides three steps to remove unwanted white Gaussian noise from the noisy image shown. Matlab was used to import and filter the image.</a:t>
            </a:r>
          </a:p>
          <a:p>
            <a:pPr marL="0" indent="0">
              <a:buNone/>
            </a:pPr>
            <a:r>
              <a:rPr lang="en-US" sz="2100" dirty="0"/>
              <a:t>The first step is to choose a wavelet type, and a level N of </a:t>
            </a:r>
            <a:r>
              <a:rPr lang="en-US" sz="2100" dirty="0" smtClean="0"/>
              <a:t>decomposition</a:t>
            </a:r>
          </a:p>
          <a:p>
            <a:pPr marL="0" indent="0" algn="ctr">
              <a:buNone/>
            </a:pPr>
            <a:r>
              <a:rPr lang="en-US" sz="3600" dirty="0" smtClean="0"/>
              <a:t>Processing</a:t>
            </a:r>
          </a:p>
          <a:p>
            <a:pPr marL="0" indent="0">
              <a:buNone/>
            </a:pPr>
            <a:r>
              <a:rPr lang="en-US" sz="2100" dirty="0"/>
              <a:t>The image to be processed or the CT scan that needs to be checked is given as the query image and then it is processed in the matlab code consisting of the gabor feature extraction and the discrete wavelet transform, then the values generated are stored and compare with those of the database images using a similarity metric which here is the manhattan distance, then the image that gives us the smallest manhattan distance is thus retrieved and displayed on the screen.</a:t>
            </a:r>
            <a:endParaRPr lang="en-US" sz="2100" dirty="0" smtClean="0"/>
          </a:p>
          <a:p>
            <a:pPr marL="0" indent="0" algn="ctr">
              <a:buNone/>
            </a:pPr>
            <a:endParaRPr lang="en-US" sz="2100" dirty="0"/>
          </a:p>
          <a:p>
            <a:pPr marL="0" indent="0">
              <a:buNone/>
            </a:pPr>
            <a:endParaRPr lang="en-US" sz="2100" dirty="0"/>
          </a:p>
        </p:txBody>
      </p:sp>
    </p:spTree>
    <p:extLst>
      <p:ext uri="{BB962C8B-B14F-4D97-AF65-F5344CB8AC3E}">
        <p14:creationId xmlns:p14="http://schemas.microsoft.com/office/powerpoint/2010/main" val="367662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6401"/>
            <a:ext cx="8596668" cy="3975099"/>
          </a:xfrm>
        </p:spPr>
        <p:txBody>
          <a:bodyPr>
            <a:normAutofit/>
          </a:bodyPr>
          <a:lstStyle/>
          <a:p>
            <a:pPr marL="0" indent="0" algn="ctr">
              <a:buNone/>
            </a:pPr>
            <a:r>
              <a:rPr lang="en-US" sz="3600" dirty="0" smtClean="0"/>
              <a:t>Manhattan Distance</a:t>
            </a:r>
          </a:p>
          <a:p>
            <a:pPr marL="0" indent="0">
              <a:buNone/>
            </a:pPr>
            <a:r>
              <a:rPr lang="en-US" sz="2100" dirty="0"/>
              <a:t>The distance between two points measured along axes at right angles. In a plane with p1 at (x1, y1) and p2 at (x2, y2), it is |x1 - x2| + |y1 - y2|.</a:t>
            </a:r>
          </a:p>
          <a:p>
            <a:pPr marL="0" indent="0">
              <a:buNone/>
            </a:pPr>
            <a:r>
              <a:rPr lang="en-US" sz="2100" dirty="0"/>
              <a:t>The distance between two points in a grid based on a strictly horizontal and/or vertical path (that is, along the grid lines), as opposed to the diagonal or "as the crow flies" distance. The Manhattan distance is the simple sum of the horizontal and vertical components, whereas the diagonal distance might be computed by applying the Pythagorean theorem.</a:t>
            </a:r>
          </a:p>
          <a:p>
            <a:pPr marL="0" indent="0">
              <a:buNone/>
            </a:pPr>
            <a:endParaRPr lang="en-US" sz="2100" dirty="0"/>
          </a:p>
        </p:txBody>
      </p:sp>
    </p:spTree>
    <p:extLst>
      <p:ext uri="{BB962C8B-B14F-4D97-AF65-F5344CB8AC3E}">
        <p14:creationId xmlns:p14="http://schemas.microsoft.com/office/powerpoint/2010/main" val="69089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pPr algn="ctr"/>
            <a:r>
              <a:rPr lang="en-US" dirty="0" smtClean="0"/>
              <a:t>Observation and Result</a:t>
            </a:r>
            <a:endParaRPr lang="en-US" dirty="0"/>
          </a:p>
        </p:txBody>
      </p:sp>
      <p:sp>
        <p:nvSpPr>
          <p:cNvPr id="3" name="Content Placeholder 2"/>
          <p:cNvSpPr>
            <a:spLocks noGrp="1"/>
          </p:cNvSpPr>
          <p:nvPr>
            <p:ph idx="1"/>
          </p:nvPr>
        </p:nvSpPr>
        <p:spPr>
          <a:xfrm>
            <a:off x="677334" y="1549401"/>
            <a:ext cx="8596668" cy="1130299"/>
          </a:xfrm>
        </p:spPr>
        <p:txBody>
          <a:bodyPr>
            <a:normAutofit/>
          </a:bodyPr>
          <a:lstStyle/>
          <a:p>
            <a:pPr marL="0" indent="0">
              <a:buNone/>
            </a:pPr>
            <a:r>
              <a:rPr lang="en-US" sz="2100" dirty="0"/>
              <a:t>The following is the observed result obtained from the matlab code that is processed on a sample test image. The system retrieves 3 images that are nearly similar to that of the query </a:t>
            </a:r>
            <a:r>
              <a:rPr lang="en-US" sz="2100" dirty="0" smtClean="0"/>
              <a:t>image-</a:t>
            </a:r>
          </a:p>
          <a:p>
            <a:pPr marL="0" indent="0">
              <a:buNone/>
            </a:pPr>
            <a:endParaRPr lang="en-US" sz="2100" dirty="0"/>
          </a:p>
        </p:txBody>
      </p:sp>
      <p:pic>
        <p:nvPicPr>
          <p:cNvPr id="4" name="Picture 3"/>
          <p:cNvPicPr>
            <a:picLocks noChangeAspect="1"/>
          </p:cNvPicPr>
          <p:nvPr/>
        </p:nvPicPr>
        <p:blipFill>
          <a:blip r:embed="rId2"/>
          <a:stretch>
            <a:fillRect/>
          </a:stretch>
        </p:blipFill>
        <p:spPr>
          <a:xfrm>
            <a:off x="1039812" y="2857499"/>
            <a:ext cx="7075487" cy="4000501"/>
          </a:xfrm>
          <a:prstGeom prst="rect">
            <a:avLst/>
          </a:prstGeom>
        </p:spPr>
      </p:pic>
    </p:spTree>
    <p:extLst>
      <p:ext uri="{BB962C8B-B14F-4D97-AF65-F5344CB8AC3E}">
        <p14:creationId xmlns:p14="http://schemas.microsoft.com/office/powerpoint/2010/main" val="13944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677334" y="1371601"/>
            <a:ext cx="8596668" cy="4669762"/>
          </a:xfrm>
        </p:spPr>
        <p:txBody>
          <a:bodyPr>
            <a:normAutofit/>
          </a:bodyPr>
          <a:lstStyle/>
          <a:p>
            <a:r>
              <a:rPr lang="en-US" dirty="0"/>
              <a:t>Most of the data collected is from the online matlab help websites and also a number of medical websites. In feature extraction and the similarity measure coding where ever we needed assistance was taken form MATHWORK</a:t>
            </a:r>
            <a:r>
              <a:rPr lang="en-US" dirty="0" smtClean="0"/>
              <a:t>.</a:t>
            </a:r>
          </a:p>
          <a:p>
            <a:pPr marL="0" indent="0">
              <a:buNone/>
            </a:pPr>
            <a:r>
              <a:rPr lang="en-US" dirty="0"/>
              <a:t>The following are the reference links- </a:t>
            </a:r>
          </a:p>
          <a:p>
            <a:pPr marL="0" indent="0">
              <a:buNone/>
            </a:pPr>
            <a:r>
              <a:rPr lang="en-US" dirty="0"/>
              <a:t>[1]	</a:t>
            </a:r>
            <a:r>
              <a:rPr lang="en-US" dirty="0">
                <a:hlinkClick r:id="rId2"/>
              </a:rPr>
              <a:t>https://medlineplus.gov/tuberculosis</a:t>
            </a:r>
            <a:r>
              <a:rPr lang="en-US" dirty="0" smtClean="0"/>
              <a:t>. </a:t>
            </a:r>
            <a:endParaRPr lang="en-US" dirty="0"/>
          </a:p>
          <a:p>
            <a:pPr marL="0" indent="0">
              <a:buNone/>
            </a:pPr>
            <a:r>
              <a:rPr lang="en-US" dirty="0"/>
              <a:t>[2]	</a:t>
            </a:r>
            <a:r>
              <a:rPr lang="en-US" dirty="0">
                <a:hlinkClick r:id="rId3"/>
              </a:rPr>
              <a:t>https://</a:t>
            </a:r>
            <a:r>
              <a:rPr lang="en-US" dirty="0" smtClean="0">
                <a:hlinkClick r:id="rId3"/>
              </a:rPr>
              <a:t>xlinux.nist.gov/dads/HTML/manhattanDistance.html</a:t>
            </a:r>
            <a:r>
              <a:rPr lang="en-US" dirty="0" smtClean="0"/>
              <a:t> </a:t>
            </a:r>
            <a:endParaRPr lang="en-US" dirty="0"/>
          </a:p>
          <a:p>
            <a:pPr marL="0" indent="0">
              <a:buNone/>
            </a:pPr>
            <a:r>
              <a:rPr lang="en-US" dirty="0"/>
              <a:t>[3]	</a:t>
            </a:r>
            <a:r>
              <a:rPr lang="en-US" dirty="0">
                <a:hlinkClick r:id="rId4"/>
              </a:rPr>
              <a:t>https://</a:t>
            </a:r>
            <a:r>
              <a:rPr lang="en-US" dirty="0" smtClean="0">
                <a:hlinkClick r:id="rId4"/>
              </a:rPr>
              <a:t>in.mathworks.com/matlabcentral/answers/346524-what-is-gabor-wavelet-transform-in-image-processing</a:t>
            </a:r>
            <a:r>
              <a:rPr lang="en-US" dirty="0" smtClean="0"/>
              <a:t> </a:t>
            </a:r>
            <a:endParaRPr lang="en-US" dirty="0"/>
          </a:p>
          <a:p>
            <a:pPr marL="0" indent="0">
              <a:buNone/>
            </a:pPr>
            <a:r>
              <a:rPr lang="en-US" dirty="0"/>
              <a:t>[4]	</a:t>
            </a:r>
            <a:r>
              <a:rPr lang="en-US" dirty="0">
                <a:hlinkClick r:id="rId5"/>
              </a:rPr>
              <a:t>https://</a:t>
            </a:r>
            <a:r>
              <a:rPr lang="en-US" dirty="0" smtClean="0">
                <a:hlinkClick r:id="rId5"/>
              </a:rPr>
              <a:t>arxiv.org/abs/1602.03308</a:t>
            </a:r>
            <a:r>
              <a:rPr lang="en-US" dirty="0" smtClean="0"/>
              <a:t> </a:t>
            </a:r>
            <a:endParaRPr lang="en-US" dirty="0"/>
          </a:p>
          <a:p>
            <a:pPr marL="0" indent="0">
              <a:buNone/>
            </a:pPr>
            <a:r>
              <a:rPr lang="en-US" dirty="0"/>
              <a:t>[5]	</a:t>
            </a:r>
            <a:r>
              <a:rPr lang="en-US" dirty="0">
                <a:hlinkClick r:id="rId6"/>
              </a:rPr>
              <a:t>http://ieeexplore.ieee.org/document/4673555</a:t>
            </a:r>
            <a:r>
              <a:rPr lang="en-US" dirty="0" smtClean="0">
                <a:hlinkClick r:id="rId6"/>
              </a:rPr>
              <a:t>/</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3045650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649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Image Processing(CSE4019)</vt:lpstr>
      <vt:lpstr>Project Title Identifying Interstitial Lung Diseases</vt:lpstr>
      <vt:lpstr>Abstract</vt:lpstr>
      <vt:lpstr>Introduction</vt:lpstr>
      <vt:lpstr>Methodology </vt:lpstr>
      <vt:lpstr>PowerPoint Presentation</vt:lpstr>
      <vt:lpstr>PowerPoint Presentation</vt:lpstr>
      <vt:lpstr>Observation and Result</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Processing(CSE4019)</dc:title>
  <dc:creator>Harendra Singh</dc:creator>
  <cp:lastModifiedBy>puneet jain</cp:lastModifiedBy>
  <cp:revision>13</cp:revision>
  <dcterms:created xsi:type="dcterms:W3CDTF">2017-11-10T04:47:24Z</dcterms:created>
  <dcterms:modified xsi:type="dcterms:W3CDTF">2018-06-03T21:15:57Z</dcterms:modified>
</cp:coreProperties>
</file>