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1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D342802-0FA7-4DF2-8C02-CB384E190B88}" type="datetimeFigureOut">
              <a:rPr lang="en-IN" smtClean="0"/>
              <a:pPr/>
              <a:t>04-06-2018</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7AF33A7B-6F56-45AE-9F9B-0EC10E9DCCF4}" type="slidenum">
              <a:rPr lang="en-IN" smtClean="0"/>
              <a:pPr/>
              <a:t>‹#›</a:t>
            </a:fld>
            <a:endParaRPr lang="en-IN"/>
          </a:p>
        </p:txBody>
      </p:sp>
    </p:spTree>
    <p:extLst>
      <p:ext uri="{BB962C8B-B14F-4D97-AF65-F5344CB8AC3E}">
        <p14:creationId xmlns:p14="http://schemas.microsoft.com/office/powerpoint/2010/main" val="301481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F33A7B-6F56-45AE-9F9B-0EC10E9DCCF4}" type="slidenum">
              <a:rPr lang="en-IN" smtClean="0"/>
              <a:pPr/>
              <a:t>1</a:t>
            </a:fld>
            <a:endParaRPr lang="en-IN"/>
          </a:p>
        </p:txBody>
      </p:sp>
    </p:spTree>
    <p:extLst>
      <p:ext uri="{BB962C8B-B14F-4D97-AF65-F5344CB8AC3E}">
        <p14:creationId xmlns:p14="http://schemas.microsoft.com/office/powerpoint/2010/main" val="2642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6/4/2018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6/4/2018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6/4/2018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7999"/>
                </a:moveTo>
                <a:lnTo>
                  <a:pt x="12191999" y="6857999"/>
                </a:lnTo>
                <a:lnTo>
                  <a:pt x="12191999" y="0"/>
                </a:lnTo>
                <a:lnTo>
                  <a:pt x="0" y="0"/>
                </a:lnTo>
                <a:lnTo>
                  <a:pt x="0" y="6857999"/>
                </a:lnTo>
                <a:close/>
              </a:path>
            </a:pathLst>
          </a:custGeom>
          <a:ln w="57149">
            <a:solidFill>
              <a:srgbClr val="000000"/>
            </a:solidFill>
          </a:ln>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6/4/2018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00073" y="150870"/>
            <a:ext cx="8279130" cy="923330"/>
          </a:xfrm>
          <a:prstGeom prst="rect">
            <a:avLst/>
          </a:prstGeom>
        </p:spPr>
        <p:txBody>
          <a:bodyPr vert="horz" wrap="square" lIns="0" tIns="0" rIns="0" bIns="0" rtlCol="0">
            <a:spAutoFit/>
          </a:bodyPr>
          <a:lstStyle/>
          <a:p>
            <a:pPr algn="ctr">
              <a:lnSpc>
                <a:spcPct val="100000"/>
              </a:lnSpc>
            </a:pPr>
            <a:r>
              <a:rPr lang="en-US" sz="1200" b="1" spc="-20" dirty="0">
                <a:solidFill>
                  <a:srgbClr val="6F2F9F"/>
                </a:solidFill>
                <a:latin typeface="Calibri"/>
                <a:cs typeface="Calibri"/>
              </a:rPr>
              <a:t>Article Search Engine</a:t>
            </a:r>
            <a:endParaRPr sz="1200" b="1" spc="-20" dirty="0">
              <a:solidFill>
                <a:srgbClr val="6F2F9F"/>
              </a:solidFill>
              <a:latin typeface="Calibri"/>
              <a:cs typeface="Calibri"/>
            </a:endParaRPr>
          </a:p>
          <a:p>
            <a:pPr algn="ctr">
              <a:lnSpc>
                <a:spcPct val="100000"/>
              </a:lnSpc>
            </a:pPr>
            <a:r>
              <a:rPr lang="en-US" sz="1200" b="1" spc="-5" dirty="0">
                <a:solidFill>
                  <a:srgbClr val="980000"/>
                </a:solidFill>
                <a:latin typeface="Calibri"/>
                <a:cs typeface="Calibri"/>
              </a:rPr>
              <a:t>PUNEET JAIN(15BCE1351</a:t>
            </a:r>
            <a:r>
              <a:rPr lang="en-US" sz="1200" b="1" spc="-5" dirty="0" smtClean="0">
                <a:solidFill>
                  <a:schemeClr val="accent2">
                    <a:lumMod val="75000"/>
                  </a:schemeClr>
                </a:solidFill>
                <a:latin typeface="Calibri"/>
                <a:cs typeface="Calibri"/>
              </a:rPr>
              <a:t>)</a:t>
            </a:r>
            <a:endParaRPr lang="en-US" sz="1200" b="1" dirty="0">
              <a:solidFill>
                <a:schemeClr val="accent2">
                  <a:lumMod val="75000"/>
                </a:schemeClr>
              </a:solidFill>
            </a:endParaRPr>
          </a:p>
          <a:p>
            <a:pPr algn="ctr">
              <a:lnSpc>
                <a:spcPct val="100000"/>
              </a:lnSpc>
            </a:pPr>
            <a:r>
              <a:rPr sz="1200" b="1" spc="-5" dirty="0">
                <a:latin typeface="Calibri"/>
                <a:cs typeface="Calibri"/>
              </a:rPr>
              <a:t>Under </a:t>
            </a:r>
            <a:r>
              <a:rPr sz="1200" b="1" dirty="0">
                <a:latin typeface="Calibri"/>
                <a:cs typeface="Calibri"/>
              </a:rPr>
              <a:t>the </a:t>
            </a:r>
            <a:r>
              <a:rPr sz="1200" b="1" spc="-5" dirty="0">
                <a:latin typeface="Calibri"/>
                <a:cs typeface="Calibri"/>
              </a:rPr>
              <a:t>guidance </a:t>
            </a:r>
            <a:r>
              <a:rPr sz="1200" b="1" dirty="0">
                <a:latin typeface="Calibri"/>
                <a:cs typeface="Calibri"/>
              </a:rPr>
              <a:t>of</a:t>
            </a:r>
            <a:r>
              <a:rPr lang="en-IN" sz="1200" b="1" dirty="0">
                <a:latin typeface="Calibri"/>
                <a:cs typeface="Calibri"/>
              </a:rPr>
              <a:t>  </a:t>
            </a:r>
            <a:r>
              <a:rPr lang="en-IN" sz="1200" b="1" dirty="0" err="1">
                <a:latin typeface="Calibri"/>
                <a:cs typeface="Calibri"/>
              </a:rPr>
              <a:t>Prof.</a:t>
            </a:r>
            <a:r>
              <a:rPr lang="en-IN" sz="1200" b="1" dirty="0">
                <a:latin typeface="Calibri"/>
                <a:cs typeface="Calibri"/>
              </a:rPr>
              <a:t> </a:t>
            </a:r>
            <a:r>
              <a:rPr lang="en-US" sz="1200" dirty="0"/>
              <a:t>. Dr. R. NANDHINI </a:t>
            </a:r>
            <a:r>
              <a:rPr sz="1200" b="1" spc="-5" dirty="0">
                <a:latin typeface="Calibri"/>
                <a:cs typeface="Calibri"/>
              </a:rPr>
              <a:t>, </a:t>
            </a:r>
            <a:r>
              <a:rPr sz="1200" b="1" spc="-10" dirty="0">
                <a:latin typeface="Calibri"/>
                <a:cs typeface="Calibri"/>
              </a:rPr>
              <a:t>Work </a:t>
            </a:r>
            <a:r>
              <a:rPr sz="1200" b="1" dirty="0">
                <a:latin typeface="Calibri"/>
                <a:cs typeface="Calibri"/>
              </a:rPr>
              <a:t>done </a:t>
            </a:r>
            <a:r>
              <a:rPr sz="1200" b="1" spc="-10" dirty="0">
                <a:latin typeface="Calibri"/>
                <a:cs typeface="Calibri"/>
              </a:rPr>
              <a:t>at </a:t>
            </a:r>
            <a:r>
              <a:rPr sz="1200" b="1" spc="-5" dirty="0">
                <a:latin typeface="Calibri"/>
                <a:cs typeface="Calibri"/>
              </a:rPr>
              <a:t>VIT </a:t>
            </a:r>
            <a:r>
              <a:rPr sz="1200" b="1" spc="-10" dirty="0">
                <a:latin typeface="Calibri"/>
                <a:cs typeface="Calibri"/>
              </a:rPr>
              <a:t>University, </a:t>
            </a:r>
            <a:r>
              <a:rPr sz="1200" b="1" spc="-5" dirty="0">
                <a:latin typeface="Calibri"/>
                <a:cs typeface="Calibri"/>
              </a:rPr>
              <a:t>Chennai</a:t>
            </a:r>
            <a:endParaRPr lang="en-IN" sz="1200" b="1" spc="-5" dirty="0">
              <a:latin typeface="Calibri"/>
              <a:cs typeface="Calibri"/>
            </a:endParaRPr>
          </a:p>
          <a:p>
            <a:pPr algn="ctr">
              <a:lnSpc>
                <a:spcPct val="100000"/>
              </a:lnSpc>
            </a:pPr>
            <a:r>
              <a:rPr sz="1200" b="1" spc="-5" dirty="0">
                <a:latin typeface="Calibri"/>
                <a:cs typeface="Calibri"/>
              </a:rPr>
              <a:t> </a:t>
            </a:r>
            <a:r>
              <a:rPr lang="en-IN" sz="1200" b="1" spc="-5" dirty="0">
                <a:latin typeface="Calibri"/>
                <a:cs typeface="Calibri"/>
              </a:rPr>
              <a:t>B</a:t>
            </a:r>
            <a:r>
              <a:rPr sz="1200" b="1" spc="-35" dirty="0">
                <a:solidFill>
                  <a:srgbClr val="6F2F9F"/>
                </a:solidFill>
                <a:latin typeface="Calibri"/>
                <a:cs typeface="Calibri"/>
              </a:rPr>
              <a:t>.Tech </a:t>
            </a:r>
            <a:r>
              <a:rPr sz="1200" b="1" spc="-5" dirty="0">
                <a:solidFill>
                  <a:srgbClr val="6F2F9F"/>
                </a:solidFill>
                <a:latin typeface="Calibri"/>
                <a:cs typeface="Calibri"/>
              </a:rPr>
              <a:t>C</a:t>
            </a:r>
            <a:r>
              <a:rPr lang="en-IN" sz="1200" b="1" spc="-5" dirty="0" err="1">
                <a:solidFill>
                  <a:srgbClr val="6F2F9F"/>
                </a:solidFill>
                <a:latin typeface="Calibri"/>
                <a:cs typeface="Calibri"/>
              </a:rPr>
              <a:t>omputer</a:t>
            </a:r>
            <a:r>
              <a:rPr lang="en-IN" sz="1200" b="1" spc="-5" dirty="0">
                <a:solidFill>
                  <a:srgbClr val="6F2F9F"/>
                </a:solidFill>
                <a:latin typeface="Calibri"/>
                <a:cs typeface="Calibri"/>
              </a:rPr>
              <a:t>  Science Engineering </a:t>
            </a:r>
            <a:r>
              <a:rPr sz="1200" b="1" dirty="0">
                <a:solidFill>
                  <a:srgbClr val="6F2F9F"/>
                </a:solidFill>
                <a:latin typeface="Calibri"/>
                <a:cs typeface="Calibri"/>
              </a:rPr>
              <a:t>(201</a:t>
            </a:r>
            <a:r>
              <a:rPr lang="en-US" sz="1200" b="1" dirty="0">
                <a:solidFill>
                  <a:srgbClr val="6F2F9F"/>
                </a:solidFill>
                <a:latin typeface="Calibri"/>
                <a:cs typeface="Calibri"/>
              </a:rPr>
              <a:t>6</a:t>
            </a:r>
            <a:r>
              <a:rPr sz="1200" b="1" dirty="0">
                <a:solidFill>
                  <a:srgbClr val="6F2F9F"/>
                </a:solidFill>
                <a:latin typeface="Calibri"/>
                <a:cs typeface="Calibri"/>
              </a:rPr>
              <a:t>-201</a:t>
            </a:r>
            <a:r>
              <a:rPr lang="en-US" sz="1200" b="1" dirty="0">
                <a:solidFill>
                  <a:srgbClr val="6F2F9F"/>
                </a:solidFill>
                <a:latin typeface="Calibri"/>
                <a:cs typeface="Calibri"/>
              </a:rPr>
              <a:t>7</a:t>
            </a:r>
            <a:r>
              <a:rPr sz="1200" b="1" dirty="0">
                <a:solidFill>
                  <a:srgbClr val="6F2F9F"/>
                </a:solidFill>
                <a:latin typeface="Calibri"/>
                <a:cs typeface="Calibri"/>
              </a:rPr>
              <a:t>)</a:t>
            </a:r>
            <a:endParaRPr sz="1200" dirty="0">
              <a:latin typeface="Calibri"/>
              <a:cs typeface="Calibri"/>
            </a:endParaRPr>
          </a:p>
          <a:p>
            <a:pPr marL="3810" algn="ctr">
              <a:lnSpc>
                <a:spcPct val="100000"/>
              </a:lnSpc>
            </a:pPr>
            <a:r>
              <a:rPr sz="1200" b="1" dirty="0">
                <a:solidFill>
                  <a:srgbClr val="6F2F9F"/>
                </a:solidFill>
                <a:latin typeface="Calibri"/>
                <a:cs typeface="Calibri"/>
              </a:rPr>
              <a:t>SCHOOL OF </a:t>
            </a:r>
            <a:r>
              <a:rPr sz="1200" b="1" spc="-5" dirty="0">
                <a:solidFill>
                  <a:srgbClr val="6F2F9F"/>
                </a:solidFill>
                <a:latin typeface="Calibri"/>
                <a:cs typeface="Calibri"/>
              </a:rPr>
              <a:t>COMPUTING </a:t>
            </a:r>
            <a:r>
              <a:rPr sz="1200" b="1" dirty="0">
                <a:solidFill>
                  <a:srgbClr val="6F2F9F"/>
                </a:solidFill>
                <a:latin typeface="Calibri"/>
                <a:cs typeface="Calibri"/>
              </a:rPr>
              <a:t>SCIENCE &amp; ENGINEERING, </a:t>
            </a:r>
            <a:r>
              <a:rPr sz="1200" b="1" spc="-5" dirty="0">
                <a:solidFill>
                  <a:srgbClr val="6F2F9F"/>
                </a:solidFill>
                <a:latin typeface="Calibri"/>
                <a:cs typeface="Calibri"/>
              </a:rPr>
              <a:t>VIT</a:t>
            </a:r>
            <a:r>
              <a:rPr sz="1200" b="1" dirty="0">
                <a:solidFill>
                  <a:srgbClr val="6F2F9F"/>
                </a:solidFill>
                <a:latin typeface="Calibri"/>
                <a:cs typeface="Calibri"/>
              </a:rPr>
              <a:t> </a:t>
            </a:r>
            <a:r>
              <a:rPr sz="1200" b="1" spc="-5" dirty="0">
                <a:solidFill>
                  <a:srgbClr val="6F2F9F"/>
                </a:solidFill>
                <a:latin typeface="Calibri"/>
                <a:cs typeface="Calibri"/>
              </a:rPr>
              <a:t>UNIVERSITY</a:t>
            </a:r>
            <a:endParaRPr sz="1200" dirty="0">
              <a:latin typeface="Calibri"/>
              <a:cs typeface="Calibri"/>
            </a:endParaRPr>
          </a:p>
        </p:txBody>
      </p:sp>
      <p:sp>
        <p:nvSpPr>
          <p:cNvPr id="3" name="object 3"/>
          <p:cNvSpPr/>
          <p:nvPr/>
        </p:nvSpPr>
        <p:spPr>
          <a:xfrm>
            <a:off x="111240" y="44555"/>
            <a:ext cx="2631960" cy="106074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400" y="1143000"/>
            <a:ext cx="1856172" cy="333628"/>
          </a:xfrm>
          <a:prstGeom prst="rect">
            <a:avLst/>
          </a:prstGeom>
          <a:blipFill>
            <a:blip r:embed="rId4" cstate="print"/>
            <a:stretch>
              <a:fillRect/>
            </a:stretch>
          </a:blipFill>
          <a:ln>
            <a:solidFill>
              <a:schemeClr val="accent1"/>
            </a:solidFill>
          </a:ln>
        </p:spPr>
        <p:txBody>
          <a:bodyPr wrap="square" lIns="0" tIns="0" rIns="0" bIns="0" rtlCol="0"/>
          <a:lstStyle/>
          <a:p>
            <a:r>
              <a:rPr lang="en-US" b="1" dirty="0">
                <a:solidFill>
                  <a:schemeClr val="bg1"/>
                </a:solidFill>
              </a:rPr>
              <a:t>INTRODUCTION</a:t>
            </a:r>
            <a:endParaRPr b="1" dirty="0">
              <a:solidFill>
                <a:schemeClr val="bg1"/>
              </a:solidFill>
            </a:endParaRPr>
          </a:p>
        </p:txBody>
      </p:sp>
      <p:sp>
        <p:nvSpPr>
          <p:cNvPr id="6" name="object 6"/>
          <p:cNvSpPr/>
          <p:nvPr/>
        </p:nvSpPr>
        <p:spPr>
          <a:xfrm>
            <a:off x="64770" y="1540105"/>
            <a:ext cx="3998976" cy="232714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12776" y="1732788"/>
            <a:ext cx="3902964" cy="227837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42390" y="1545389"/>
            <a:ext cx="3879463" cy="2763380"/>
          </a:xfrm>
          <a:prstGeom prst="rect">
            <a:avLst/>
          </a:prstGeom>
          <a:blipFill>
            <a:blip r:embed="rId7" cstate="print"/>
            <a:stretch>
              <a:fillRect/>
            </a:stretch>
          </a:blipFill>
        </p:spPr>
        <p:txBody>
          <a:bodyPr wrap="square" lIns="0" tIns="0" rIns="0" bIns="0" rtlCol="0"/>
          <a:lstStyle/>
          <a:p>
            <a:r>
              <a:rPr lang="en-US" sz="1700" dirty="0"/>
              <a:t>The main purpose of our online ticket</a:t>
            </a:r>
          </a:p>
          <a:p>
            <a:r>
              <a:rPr lang="en-US" sz="1700" dirty="0"/>
              <a:t>booking system is to provide an alternate and convenient way for a customer to buy cinema tickets. It is an automatic system. After the data has been fed into the database, the staff does not need to do anything with the order once it is received through the system. In fact, there is similar system on the internet, but there is no refund method found in the existing system.</a:t>
            </a:r>
          </a:p>
        </p:txBody>
      </p:sp>
      <p:sp>
        <p:nvSpPr>
          <p:cNvPr id="13" name="object 13"/>
          <p:cNvSpPr/>
          <p:nvPr/>
        </p:nvSpPr>
        <p:spPr>
          <a:xfrm>
            <a:off x="152400" y="4572000"/>
            <a:ext cx="1343524" cy="319414"/>
          </a:xfrm>
          <a:prstGeom prst="rect">
            <a:avLst/>
          </a:prstGeom>
          <a:blipFill>
            <a:blip r:embed="rId8" cstate="print"/>
            <a:stretch>
              <a:fillRect/>
            </a:stretch>
          </a:blipFill>
        </p:spPr>
        <p:txBody>
          <a:bodyPr wrap="square" lIns="0" tIns="0" rIns="0" bIns="0" rtlCol="0"/>
          <a:lstStyle/>
          <a:p>
            <a:r>
              <a:rPr lang="en-US" b="1" dirty="0">
                <a:solidFill>
                  <a:schemeClr val="bg1"/>
                </a:solidFill>
              </a:rPr>
              <a:t>OBJECTIVE</a:t>
            </a:r>
            <a:endParaRPr b="1" dirty="0">
              <a:solidFill>
                <a:schemeClr val="bg1"/>
              </a:solidFill>
            </a:endParaRPr>
          </a:p>
        </p:txBody>
      </p:sp>
      <p:sp>
        <p:nvSpPr>
          <p:cNvPr id="15" name="object 15"/>
          <p:cNvSpPr/>
          <p:nvPr/>
        </p:nvSpPr>
        <p:spPr>
          <a:xfrm>
            <a:off x="187233" y="5052163"/>
            <a:ext cx="3866021" cy="1574979"/>
          </a:xfrm>
          <a:prstGeom prst="rect">
            <a:avLst/>
          </a:prstGeom>
          <a:blipFill>
            <a:blip r:embed="rId9" cstate="print"/>
            <a:stretch>
              <a:fillRect/>
            </a:stretch>
          </a:blipFill>
        </p:spPr>
        <p:txBody>
          <a:bodyPr wrap="square" lIns="0" tIns="0" rIns="0" bIns="0" rtlCol="0"/>
          <a:lstStyle/>
          <a:p>
            <a:r>
              <a:rPr lang="en-US" sz="1400" dirty="0"/>
              <a:t> The main purpose of online ticket booking system is </a:t>
            </a:r>
          </a:p>
          <a:p>
            <a:r>
              <a:rPr lang="en-US" sz="1400" dirty="0"/>
              <a:t>to another way for the customer to buy movie ticket, it provide a anytime anyplace service for the customer,  minimize the number of staff at the ticket box, promote the film on the internet, increase the profit .It is an automatic system . </a:t>
            </a:r>
          </a:p>
        </p:txBody>
      </p:sp>
      <p:sp>
        <p:nvSpPr>
          <p:cNvPr id="17" name="object 17"/>
          <p:cNvSpPr/>
          <p:nvPr/>
        </p:nvSpPr>
        <p:spPr>
          <a:xfrm>
            <a:off x="4191000" y="5410200"/>
            <a:ext cx="3773424" cy="350517"/>
          </a:xfrm>
          <a:prstGeom prst="rect">
            <a:avLst/>
          </a:prstGeom>
          <a:blipFill>
            <a:blip r:embed="rId10" cstate="print"/>
            <a:stretch>
              <a:fillRect/>
            </a:stretch>
          </a:blipFill>
        </p:spPr>
        <p:txBody>
          <a:bodyPr wrap="square" lIns="0" tIns="0" rIns="0" bIns="0" rtlCol="0"/>
          <a:lstStyle/>
          <a:p>
            <a:r>
              <a:rPr lang="en-US" b="1" dirty="0">
                <a:solidFill>
                  <a:schemeClr val="bg1"/>
                </a:solidFill>
              </a:rPr>
              <a:t>REFERENCES and ACKNOWLEDGEMENT</a:t>
            </a:r>
          </a:p>
        </p:txBody>
      </p:sp>
      <p:sp>
        <p:nvSpPr>
          <p:cNvPr id="19" name="object 19"/>
          <p:cNvSpPr/>
          <p:nvPr/>
        </p:nvSpPr>
        <p:spPr>
          <a:xfrm>
            <a:off x="4191000" y="5867400"/>
            <a:ext cx="3879850" cy="838200"/>
          </a:xfrm>
          <a:prstGeom prst="rect">
            <a:avLst/>
          </a:prstGeom>
          <a:blipFill>
            <a:blip r:embed="rId11" cstate="print"/>
            <a:stretch>
              <a:fillRect/>
            </a:stretch>
          </a:blipFill>
        </p:spPr>
        <p:txBody>
          <a:bodyPr wrap="square" lIns="0" tIns="0" rIns="0" bIns="0" rtlCol="0"/>
          <a:lstStyle/>
          <a:p>
            <a:pPr algn="just"/>
            <a:r>
              <a:rPr lang="en-US" sz="1100" dirty="0"/>
              <a:t>W3schools.com and tutorialspoint.com</a:t>
            </a:r>
          </a:p>
          <a:p>
            <a:r>
              <a:rPr lang="en-US" sz="1100" dirty="0"/>
              <a:t>We would like to thank our faculty Prof. Dr. R. NANDHINI for his constant support and guidelines throughout the project.</a:t>
            </a:r>
            <a:endParaRPr lang="en-IN" sz="1100" dirty="0"/>
          </a:p>
          <a:p>
            <a:r>
              <a:rPr lang="en-US" sz="1100" dirty="0"/>
              <a:t>We would also like to thank our school, SCSE for this wonderful opportunity.</a:t>
            </a:r>
            <a:endParaRPr lang="en-IN" sz="900" dirty="0"/>
          </a:p>
        </p:txBody>
      </p:sp>
      <p:sp>
        <p:nvSpPr>
          <p:cNvPr id="24" name="object 24"/>
          <p:cNvSpPr/>
          <p:nvPr/>
        </p:nvSpPr>
        <p:spPr>
          <a:xfrm>
            <a:off x="4157593" y="1204426"/>
            <a:ext cx="3045582" cy="320440"/>
          </a:xfrm>
          <a:prstGeom prst="rect">
            <a:avLst/>
          </a:prstGeom>
          <a:blipFill>
            <a:blip r:embed="rId12" cstate="print"/>
            <a:stretch>
              <a:fillRect/>
            </a:stretch>
          </a:blipFill>
        </p:spPr>
        <p:txBody>
          <a:bodyPr wrap="square" lIns="0" tIns="0" rIns="0" bIns="0" rtlCol="0"/>
          <a:lstStyle/>
          <a:p>
            <a:r>
              <a:rPr lang="en-US" b="1" spc="-5" dirty="0">
                <a:solidFill>
                  <a:srgbClr val="FFFFFF"/>
                </a:solidFill>
                <a:cs typeface="Calibri"/>
              </a:rPr>
              <a:t>SCOPE OF PROJECT</a:t>
            </a:r>
            <a:endParaRPr lang="en-US" dirty="0"/>
          </a:p>
        </p:txBody>
      </p:sp>
      <p:sp>
        <p:nvSpPr>
          <p:cNvPr id="25" name="object 25"/>
          <p:cNvSpPr txBox="1"/>
          <p:nvPr/>
        </p:nvSpPr>
        <p:spPr>
          <a:xfrm>
            <a:off x="4157593" y="1201058"/>
            <a:ext cx="3046095" cy="323807"/>
          </a:xfrm>
          <a:prstGeom prst="rect">
            <a:avLst/>
          </a:prstGeom>
          <a:ln w="6349">
            <a:solidFill>
              <a:srgbClr val="4471C4"/>
            </a:solidFill>
          </a:ln>
        </p:spPr>
        <p:txBody>
          <a:bodyPr vert="horz" wrap="square" lIns="0" tIns="46355" rIns="0" bIns="0" rtlCol="0">
            <a:spAutoFit/>
          </a:bodyPr>
          <a:lstStyle/>
          <a:p>
            <a:pPr marL="126364">
              <a:lnSpc>
                <a:spcPct val="100000"/>
              </a:lnSpc>
              <a:spcBef>
                <a:spcPts val="365"/>
              </a:spcBef>
            </a:pPr>
            <a:endParaRPr sz="1800" dirty="0">
              <a:latin typeface="Calibri"/>
              <a:cs typeface="Calibri"/>
            </a:endParaRPr>
          </a:p>
        </p:txBody>
      </p:sp>
      <p:sp>
        <p:nvSpPr>
          <p:cNvPr id="26" name="object 26"/>
          <p:cNvSpPr/>
          <p:nvPr/>
        </p:nvSpPr>
        <p:spPr>
          <a:xfrm>
            <a:off x="4169299" y="1676400"/>
            <a:ext cx="3755501" cy="1981200"/>
          </a:xfrm>
          <a:prstGeom prst="rect">
            <a:avLst/>
          </a:prstGeom>
          <a:blipFill>
            <a:blip r:embed="rId13" cstate="print"/>
            <a:stretch>
              <a:fillRect/>
            </a:stretch>
          </a:blipFill>
        </p:spPr>
        <p:txBody>
          <a:bodyPr wrap="square" lIns="0" tIns="0" rIns="0" bIns="0" rtlCol="0"/>
          <a:lstStyle/>
          <a:p>
            <a:r>
              <a:rPr lang="en-US" sz="1600" dirty="0"/>
              <a:t>More features can be added like</a:t>
            </a:r>
            <a:endParaRPr lang="en-US" sz="1400" dirty="0"/>
          </a:p>
          <a:p>
            <a:pPr marL="342900" indent="-342900">
              <a:buAutoNum type="arabicPeriod"/>
            </a:pPr>
            <a:r>
              <a:rPr lang="en-US" sz="1400" dirty="0"/>
              <a:t>Allow customers to comment on movies.</a:t>
            </a:r>
          </a:p>
          <a:p>
            <a:pPr marL="342900" indent="-342900">
              <a:buAutoNum type="arabicPeriod"/>
            </a:pPr>
            <a:r>
              <a:rPr lang="en-US" sz="1400" dirty="0"/>
              <a:t>SMS notification after successful seat reservation.</a:t>
            </a:r>
          </a:p>
          <a:p>
            <a:r>
              <a:rPr lang="en-US" sz="1400" dirty="0"/>
              <a:t>3.     Home delivery of ticket may be provided.</a:t>
            </a:r>
          </a:p>
          <a:p>
            <a:r>
              <a:rPr lang="en-US" sz="1400" dirty="0"/>
              <a:t>4.      Online booking of purchases of eatables( cold drinks, popcorn </a:t>
            </a:r>
            <a:r>
              <a:rPr lang="en-US" sz="1400" dirty="0" err="1"/>
              <a:t>etc</a:t>
            </a:r>
            <a:r>
              <a:rPr lang="en-US" sz="1400" dirty="0"/>
              <a:t> ) can be provided. </a:t>
            </a:r>
          </a:p>
          <a:p>
            <a:pPr marL="342900" indent="-342900">
              <a:buAutoNum type="arabicPeriod"/>
            </a:pPr>
            <a:endParaRPr lang="en-US" sz="1600" dirty="0"/>
          </a:p>
        </p:txBody>
      </p:sp>
      <p:sp>
        <p:nvSpPr>
          <p:cNvPr id="28" name="object 28"/>
          <p:cNvSpPr/>
          <p:nvPr/>
        </p:nvSpPr>
        <p:spPr>
          <a:xfrm>
            <a:off x="8231885" y="1216298"/>
            <a:ext cx="3426715" cy="308567"/>
          </a:xfrm>
          <a:prstGeom prst="rect">
            <a:avLst/>
          </a:prstGeom>
          <a:blipFill>
            <a:blip r:embed="rId14" cstate="print"/>
            <a:stretch>
              <a:fillRect/>
            </a:stretch>
          </a:blipFill>
        </p:spPr>
        <p:txBody>
          <a:bodyPr wrap="square" lIns="0" tIns="0" rIns="0" bIns="0" rtlCol="0"/>
          <a:lstStyle/>
          <a:p>
            <a:r>
              <a:rPr lang="en-IN" b="1" spc="-5" dirty="0">
                <a:solidFill>
                  <a:srgbClr val="FFFFFF"/>
                </a:solidFill>
                <a:cs typeface="Calibri"/>
              </a:rPr>
              <a:t>METHODOLOGY</a:t>
            </a:r>
            <a:endParaRPr lang="en-IN" dirty="0">
              <a:cs typeface="Calibri"/>
            </a:endParaRPr>
          </a:p>
        </p:txBody>
      </p:sp>
      <p:sp>
        <p:nvSpPr>
          <p:cNvPr id="29" name="object 29"/>
          <p:cNvSpPr txBox="1"/>
          <p:nvPr/>
        </p:nvSpPr>
        <p:spPr>
          <a:xfrm>
            <a:off x="8229601" y="1216298"/>
            <a:ext cx="3429000" cy="323807"/>
          </a:xfrm>
          <a:prstGeom prst="rect">
            <a:avLst/>
          </a:prstGeom>
          <a:ln w="6349">
            <a:solidFill>
              <a:srgbClr val="4471C4"/>
            </a:solidFill>
          </a:ln>
        </p:spPr>
        <p:txBody>
          <a:bodyPr vert="horz" wrap="square" lIns="0" tIns="46355" rIns="0" bIns="0" rtlCol="0">
            <a:spAutoFit/>
          </a:bodyPr>
          <a:lstStyle/>
          <a:p>
            <a:pPr marL="127000">
              <a:lnSpc>
                <a:spcPct val="100000"/>
              </a:lnSpc>
              <a:spcBef>
                <a:spcPts val="365"/>
              </a:spcBef>
            </a:pPr>
            <a:endParaRPr sz="1800">
              <a:latin typeface="Calibri"/>
              <a:cs typeface="Calibri"/>
            </a:endParaRPr>
          </a:p>
        </p:txBody>
      </p:sp>
      <p:sp>
        <p:nvSpPr>
          <p:cNvPr id="30" name="object 30"/>
          <p:cNvSpPr/>
          <p:nvPr/>
        </p:nvSpPr>
        <p:spPr>
          <a:xfrm>
            <a:off x="8231885" y="1676400"/>
            <a:ext cx="3879850" cy="1752600"/>
          </a:xfrm>
          <a:custGeom>
            <a:avLst/>
            <a:gdLst/>
            <a:ahLst/>
            <a:cxnLst/>
            <a:rect l="l" t="t" r="r" b="b"/>
            <a:pathLst>
              <a:path w="3879850" h="1654175">
                <a:moveTo>
                  <a:pt x="0" y="1654170"/>
                </a:moveTo>
                <a:lnTo>
                  <a:pt x="3879463" y="1654170"/>
                </a:lnTo>
                <a:lnTo>
                  <a:pt x="3879463" y="0"/>
                </a:lnTo>
                <a:lnTo>
                  <a:pt x="0" y="0"/>
                </a:lnTo>
                <a:lnTo>
                  <a:pt x="0" y="1654170"/>
                </a:lnTo>
                <a:close/>
              </a:path>
            </a:pathLst>
          </a:custGeom>
          <a:solidFill>
            <a:srgbClr val="FFC000"/>
          </a:solidFill>
        </p:spPr>
        <p:txBody>
          <a:bodyPr wrap="square" lIns="0" tIns="0" rIns="0" bIns="0" rtlCol="0"/>
          <a:lstStyle/>
          <a:p>
            <a:r>
              <a:rPr lang="en-US" sz="1400" dirty="0"/>
              <a:t>The methodology applied in our project is the use frontend  HTML , CSS  and use of make the database and connect it to website which is done by </a:t>
            </a:r>
            <a:r>
              <a:rPr lang="en-US" sz="1400" dirty="0" err="1"/>
              <a:t>php</a:t>
            </a:r>
            <a:r>
              <a:rPr lang="en-US" sz="1400" dirty="0"/>
              <a:t>. Databases are implemented incrementally until we delivered the final  project .To make the backend we have used </a:t>
            </a:r>
            <a:r>
              <a:rPr lang="en-US" sz="1400" dirty="0" err="1"/>
              <a:t>xampp</a:t>
            </a:r>
            <a:r>
              <a:rPr lang="en-US" sz="1400" dirty="0"/>
              <a:t>.</a:t>
            </a:r>
            <a:r>
              <a:rPr lang="en-US" sz="1400" b="1" dirty="0"/>
              <a:t> XAMPP</a:t>
            </a:r>
            <a:r>
              <a:rPr lang="en-US" sz="1400" dirty="0"/>
              <a:t>  is a free and open source cross-platform local web server. </a:t>
            </a:r>
            <a:endParaRPr lang="en-IN" sz="1400" dirty="0"/>
          </a:p>
          <a:p>
            <a:endParaRPr sz="1400" dirty="0"/>
          </a:p>
        </p:txBody>
      </p:sp>
      <p:sp>
        <p:nvSpPr>
          <p:cNvPr id="31" name="object 31"/>
          <p:cNvSpPr txBox="1"/>
          <p:nvPr/>
        </p:nvSpPr>
        <p:spPr>
          <a:xfrm>
            <a:off x="8349748" y="1790696"/>
            <a:ext cx="65405" cy="149225"/>
          </a:xfrm>
          <a:prstGeom prst="rect">
            <a:avLst/>
          </a:prstGeom>
        </p:spPr>
        <p:txBody>
          <a:bodyPr vert="horz" wrap="square" lIns="0" tIns="0" rIns="0" bIns="0" rtlCol="0">
            <a:spAutoFit/>
          </a:bodyPr>
          <a:lstStyle/>
          <a:p>
            <a:pPr marL="12700">
              <a:lnSpc>
                <a:spcPct val="100000"/>
              </a:lnSpc>
            </a:pPr>
            <a:r>
              <a:rPr sz="900">
                <a:solidFill>
                  <a:srgbClr val="FFFFFF"/>
                </a:solidFill>
                <a:latin typeface="Arial"/>
                <a:cs typeface="Arial"/>
              </a:rPr>
              <a:t>•</a:t>
            </a:r>
            <a:endParaRPr sz="900">
              <a:latin typeface="Arial"/>
              <a:cs typeface="Arial"/>
            </a:endParaRPr>
          </a:p>
        </p:txBody>
      </p:sp>
      <p:sp>
        <p:nvSpPr>
          <p:cNvPr id="32" name="object 32"/>
          <p:cNvSpPr txBox="1"/>
          <p:nvPr/>
        </p:nvSpPr>
        <p:spPr>
          <a:xfrm>
            <a:off x="8349748" y="2065016"/>
            <a:ext cx="65405" cy="138499"/>
          </a:xfrm>
          <a:prstGeom prst="rect">
            <a:avLst/>
          </a:prstGeom>
        </p:spPr>
        <p:txBody>
          <a:bodyPr vert="horz" wrap="square" lIns="0" tIns="0" rIns="0" bIns="0" rtlCol="0">
            <a:spAutoFit/>
          </a:bodyPr>
          <a:lstStyle/>
          <a:p>
            <a:pPr marL="12700">
              <a:lnSpc>
                <a:spcPct val="100000"/>
              </a:lnSpc>
            </a:pPr>
            <a:endParaRPr sz="900">
              <a:latin typeface="Arial"/>
              <a:cs typeface="Arial"/>
            </a:endParaRPr>
          </a:p>
        </p:txBody>
      </p:sp>
      <p:sp>
        <p:nvSpPr>
          <p:cNvPr id="33" name="object 33"/>
          <p:cNvSpPr txBox="1"/>
          <p:nvPr/>
        </p:nvSpPr>
        <p:spPr>
          <a:xfrm>
            <a:off x="8349748" y="2339590"/>
            <a:ext cx="66040" cy="138499"/>
          </a:xfrm>
          <a:prstGeom prst="rect">
            <a:avLst/>
          </a:prstGeom>
        </p:spPr>
        <p:txBody>
          <a:bodyPr vert="horz" wrap="square" lIns="0" tIns="0" rIns="0" bIns="0" rtlCol="0">
            <a:spAutoFit/>
          </a:bodyPr>
          <a:lstStyle/>
          <a:p>
            <a:pPr marL="12700">
              <a:lnSpc>
                <a:spcPct val="100000"/>
              </a:lnSpc>
            </a:pPr>
            <a:endParaRPr sz="900">
              <a:latin typeface="Arial"/>
              <a:cs typeface="Arial"/>
            </a:endParaRPr>
          </a:p>
        </p:txBody>
      </p:sp>
      <p:sp>
        <p:nvSpPr>
          <p:cNvPr id="34" name="object 34"/>
          <p:cNvSpPr txBox="1"/>
          <p:nvPr/>
        </p:nvSpPr>
        <p:spPr>
          <a:xfrm>
            <a:off x="8349748" y="2613910"/>
            <a:ext cx="65405" cy="276999"/>
          </a:xfrm>
          <a:prstGeom prst="rect">
            <a:avLst/>
          </a:prstGeom>
        </p:spPr>
        <p:txBody>
          <a:bodyPr vert="horz" wrap="square" lIns="0" tIns="0" rIns="0" bIns="0" rtlCol="0">
            <a:spAutoFit/>
          </a:bodyPr>
          <a:lstStyle/>
          <a:p>
            <a:pPr marL="12700">
              <a:lnSpc>
                <a:spcPct val="100000"/>
              </a:lnSpc>
            </a:pPr>
            <a:endParaRPr sz="900">
              <a:latin typeface="Arial"/>
              <a:cs typeface="Arial"/>
            </a:endParaRPr>
          </a:p>
          <a:p>
            <a:pPr marL="12700">
              <a:lnSpc>
                <a:spcPct val="100000"/>
              </a:lnSpc>
            </a:pPr>
            <a:endParaRPr sz="900">
              <a:latin typeface="Arial"/>
              <a:cs typeface="Arial"/>
            </a:endParaRPr>
          </a:p>
        </p:txBody>
      </p:sp>
      <p:sp>
        <p:nvSpPr>
          <p:cNvPr id="36" name="object 36"/>
          <p:cNvSpPr/>
          <p:nvPr/>
        </p:nvSpPr>
        <p:spPr>
          <a:xfrm>
            <a:off x="4191000" y="3810000"/>
            <a:ext cx="2993503" cy="304800"/>
          </a:xfrm>
          <a:prstGeom prst="rect">
            <a:avLst/>
          </a:prstGeom>
          <a:blipFill>
            <a:blip r:embed="rId15" cstate="print"/>
            <a:stretch>
              <a:fillRect/>
            </a:stretch>
          </a:blipFill>
        </p:spPr>
        <p:txBody>
          <a:bodyPr wrap="square" lIns="0" tIns="0" rIns="0" bIns="0" rtlCol="0"/>
          <a:lstStyle/>
          <a:p>
            <a:r>
              <a:rPr lang="en-US" b="1" dirty="0">
                <a:solidFill>
                  <a:schemeClr val="bg1"/>
                </a:solidFill>
              </a:rPr>
              <a:t>CONCLUSION</a:t>
            </a:r>
            <a:endParaRPr b="1" dirty="0">
              <a:solidFill>
                <a:schemeClr val="bg1"/>
              </a:solidFill>
            </a:endParaRPr>
          </a:p>
        </p:txBody>
      </p:sp>
      <p:sp>
        <p:nvSpPr>
          <p:cNvPr id="38" name="object 38"/>
          <p:cNvSpPr/>
          <p:nvPr/>
        </p:nvSpPr>
        <p:spPr>
          <a:xfrm>
            <a:off x="4191000" y="4191000"/>
            <a:ext cx="3879463" cy="1132551"/>
          </a:xfrm>
          <a:prstGeom prst="rect">
            <a:avLst/>
          </a:prstGeom>
          <a:blipFill>
            <a:blip r:embed="rId16" cstate="print"/>
            <a:stretch>
              <a:fillRect/>
            </a:stretch>
          </a:blipFill>
        </p:spPr>
        <p:txBody>
          <a:bodyPr wrap="square" lIns="0" tIns="0" rIns="0" bIns="0" rtlCol="0"/>
          <a:lstStyle/>
          <a:p>
            <a:r>
              <a:rPr lang="en-US" sz="1400" dirty="0"/>
              <a:t>Use of this interface help customer having immediate information about running movies and reserve their seat without wasting their precious time.</a:t>
            </a:r>
          </a:p>
          <a:p>
            <a:r>
              <a:rPr lang="en-US" sz="1400" dirty="0"/>
              <a:t>User friendly interface also for the admin to add  and delete movie information.</a:t>
            </a:r>
            <a:endParaRPr sz="1400" dirty="0"/>
          </a:p>
        </p:txBody>
      </p:sp>
      <p:sp>
        <p:nvSpPr>
          <p:cNvPr id="40" name="object 28"/>
          <p:cNvSpPr/>
          <p:nvPr/>
        </p:nvSpPr>
        <p:spPr>
          <a:xfrm>
            <a:off x="8305800" y="3581400"/>
            <a:ext cx="3426715" cy="383901"/>
          </a:xfrm>
          <a:prstGeom prst="rect">
            <a:avLst/>
          </a:prstGeom>
          <a:blipFill>
            <a:blip r:embed="rId14" cstate="print"/>
            <a:stretch>
              <a:fillRect/>
            </a:stretch>
          </a:blipFill>
        </p:spPr>
        <p:txBody>
          <a:bodyPr wrap="square" lIns="0" tIns="0" rIns="0" bIns="0" rtlCol="0"/>
          <a:lstStyle/>
          <a:p>
            <a:r>
              <a:rPr lang="en-IN" b="1" spc="-5" dirty="0">
                <a:solidFill>
                  <a:srgbClr val="FFFFFF"/>
                </a:solidFill>
                <a:cs typeface="Calibri"/>
              </a:rPr>
              <a:t>RESULTS AND OBSERVATIONS</a:t>
            </a:r>
            <a:r>
              <a:rPr lang="en-IN" b="1" spc="-10" dirty="0">
                <a:solidFill>
                  <a:srgbClr val="FFFFFF"/>
                </a:solidFill>
                <a:cs typeface="Calibri"/>
              </a:rPr>
              <a:t>:</a:t>
            </a:r>
            <a:endParaRPr lang="en-IN" dirty="0">
              <a:cs typeface="Calibri"/>
            </a:endParaRPr>
          </a:p>
        </p:txBody>
      </p:sp>
      <p:sp>
        <p:nvSpPr>
          <p:cNvPr id="41" name="object 30"/>
          <p:cNvSpPr/>
          <p:nvPr/>
        </p:nvSpPr>
        <p:spPr>
          <a:xfrm>
            <a:off x="8305800" y="4038600"/>
            <a:ext cx="3733800" cy="2514600"/>
          </a:xfrm>
          <a:custGeom>
            <a:avLst/>
            <a:gdLst/>
            <a:ahLst/>
            <a:cxnLst/>
            <a:rect l="l" t="t" r="r" b="b"/>
            <a:pathLst>
              <a:path w="3879850" h="1654175">
                <a:moveTo>
                  <a:pt x="0" y="1654170"/>
                </a:moveTo>
                <a:lnTo>
                  <a:pt x="3879463" y="1654170"/>
                </a:lnTo>
                <a:lnTo>
                  <a:pt x="3879463" y="0"/>
                </a:lnTo>
                <a:lnTo>
                  <a:pt x="0" y="0"/>
                </a:lnTo>
                <a:lnTo>
                  <a:pt x="0" y="1654170"/>
                </a:lnTo>
                <a:close/>
              </a:path>
            </a:pathLst>
          </a:custGeom>
          <a:solidFill>
            <a:srgbClr val="D698CA"/>
          </a:solidFill>
        </p:spPr>
        <p:txBody>
          <a:bodyPr wrap="square" lIns="0" tIns="0" rIns="0" bIns="0" rtlCol="0"/>
          <a:lstStyle/>
          <a:p>
            <a:pPr marL="171450" indent="-171450">
              <a:buFontTx/>
              <a:buChar char="-"/>
            </a:pPr>
            <a:endParaRPr sz="1000" dirty="0"/>
          </a:p>
        </p:txBody>
      </p:sp>
      <p:sp>
        <p:nvSpPr>
          <p:cNvPr id="9" name="TextBox 8"/>
          <p:cNvSpPr txBox="1"/>
          <p:nvPr/>
        </p:nvSpPr>
        <p:spPr>
          <a:xfrm>
            <a:off x="2971800" y="4495800"/>
            <a:ext cx="184731" cy="369332"/>
          </a:xfrm>
          <a:prstGeom prst="rect">
            <a:avLst/>
          </a:prstGeom>
          <a:noFill/>
        </p:spPr>
        <p:txBody>
          <a:bodyPr wrap="none" rtlCol="0">
            <a:spAutoFit/>
          </a:bodyPr>
          <a:lstStyle/>
          <a:p>
            <a:endParaRPr lang="en-IN" dirty="0"/>
          </a:p>
        </p:txBody>
      </p:sp>
      <p:pic>
        <p:nvPicPr>
          <p:cNvPr id="10" name="Picture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37201" y="4011168"/>
            <a:ext cx="3774534" cy="27859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3827</TotalTime>
  <Words>394</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Inspiron</dc:creator>
  <cp:lastModifiedBy>puneet jain</cp:lastModifiedBy>
  <cp:revision>95</cp:revision>
  <dcterms:created xsi:type="dcterms:W3CDTF">2016-03-07T18:59:01Z</dcterms:created>
  <dcterms:modified xsi:type="dcterms:W3CDTF">2018-06-03T20:00:11Z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2016-03-06T00:00:00Z</vt:filetime>
  </property>
  <property fmtid="{D5CDD505-2E9C-101B-9397-08002B2CF9AE}" pid="3" name="Creator">
    <vt:lpwstr>Online2PDF.com</vt:lpwstr>
  </property>
  <property fmtid="{D5CDD505-2E9C-101B-9397-08002B2CF9AE}" pid="4" name="LastSaved">
    <vt:filetime>2016-03-07T00:00:00Z</vt:filetime>
  </property>
</Properties>
</file>