
<file path=[Content_Types].xml><?xml version="1.0" encoding="utf-8"?>
<Types xmlns="http://schemas.openxmlformats.org/package/2006/content-types">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69" r:id="rId4"/>
    <p:sldId id="259" r:id="rId5"/>
    <p:sldId id="263" r:id="rId6"/>
    <p:sldId id="260" r:id="rId7"/>
    <p:sldId id="261" r:id="rId8"/>
    <p:sldId id="262" r:id="rId9"/>
    <p:sldId id="270" r:id="rId10"/>
    <p:sldId id="265" r:id="rId11"/>
    <p:sldId id="266" r:id="rId12"/>
    <p:sldId id="264" r:id="rId13"/>
    <p:sldId id="267" r:id="rId14"/>
    <p:sldId id="26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5" autoAdjust="0"/>
    <p:restoredTop sz="94660"/>
  </p:normalViewPr>
  <p:slideViewPr>
    <p:cSldViewPr snapToGrid="0">
      <p:cViewPr varScale="1">
        <p:scale>
          <a:sx n="88" d="100"/>
          <a:sy n="88" d="100"/>
        </p:scale>
        <p:origin x="355" y="67"/>
      </p:cViewPr>
      <p:guideLst/>
    </p:cSldViewPr>
  </p:slideViewPr>
  <p:notesTextViewPr>
    <p:cViewPr>
      <p:scale>
        <a:sx n="1" d="1"/>
        <a:sy n="1" d="1"/>
      </p:scale>
      <p:origin x="0" y="0"/>
    </p:cViewPr>
  </p:notesTextViewPr>
  <p:notesViewPr>
    <p:cSldViewPr snapToGrid="0">
      <p:cViewPr varScale="1">
        <p:scale>
          <a:sx n="100" d="100"/>
          <a:sy n="100" d="100"/>
        </p:scale>
        <p:origin x="3552" y="7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386247E-E161-4A7D-8414-A680043B480C}" type="datetimeFigureOut">
              <a:rPr lang="en-US" smtClean="0"/>
              <a:t>9/6/2018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57424D-6443-4BD4-B005-EE16AFA1F93E}" type="slidenum">
              <a:rPr lang="en-US" smtClean="0"/>
              <a:t>‹#›</a:t>
            </a:fld>
            <a:endParaRPr lang="en-US"/>
          </a:p>
        </p:txBody>
      </p:sp>
    </p:spTree>
    <p:extLst>
      <p:ext uri="{BB962C8B-B14F-4D97-AF65-F5344CB8AC3E}">
        <p14:creationId xmlns:p14="http://schemas.microsoft.com/office/powerpoint/2010/main" val="39923033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57424D-6443-4BD4-B005-EE16AFA1F93E}" type="slidenum">
              <a:rPr lang="en-US" smtClean="0"/>
              <a:t>2</a:t>
            </a:fld>
            <a:endParaRPr lang="en-US"/>
          </a:p>
        </p:txBody>
      </p:sp>
    </p:spTree>
    <p:extLst>
      <p:ext uri="{BB962C8B-B14F-4D97-AF65-F5344CB8AC3E}">
        <p14:creationId xmlns:p14="http://schemas.microsoft.com/office/powerpoint/2010/main" val="16110222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57424D-6443-4BD4-B005-EE16AFA1F93E}" type="slidenum">
              <a:rPr lang="en-US" smtClean="0"/>
              <a:t>4</a:t>
            </a:fld>
            <a:endParaRPr lang="en-US"/>
          </a:p>
        </p:txBody>
      </p:sp>
    </p:spTree>
    <p:extLst>
      <p:ext uri="{BB962C8B-B14F-4D97-AF65-F5344CB8AC3E}">
        <p14:creationId xmlns:p14="http://schemas.microsoft.com/office/powerpoint/2010/main" val="28131350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57424D-6443-4BD4-B005-EE16AFA1F93E}" type="slidenum">
              <a:rPr lang="en-US" smtClean="0"/>
              <a:t>5</a:t>
            </a:fld>
            <a:endParaRPr lang="en-US"/>
          </a:p>
        </p:txBody>
      </p:sp>
    </p:spTree>
    <p:extLst>
      <p:ext uri="{BB962C8B-B14F-4D97-AF65-F5344CB8AC3E}">
        <p14:creationId xmlns:p14="http://schemas.microsoft.com/office/powerpoint/2010/main" val="5641258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57424D-6443-4BD4-B005-EE16AFA1F93E}" type="slidenum">
              <a:rPr lang="en-US" smtClean="0"/>
              <a:t>6</a:t>
            </a:fld>
            <a:endParaRPr lang="en-US"/>
          </a:p>
        </p:txBody>
      </p:sp>
    </p:spTree>
    <p:extLst>
      <p:ext uri="{BB962C8B-B14F-4D97-AF65-F5344CB8AC3E}">
        <p14:creationId xmlns:p14="http://schemas.microsoft.com/office/powerpoint/2010/main" val="27476659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embeddings are essentially unsupervised techniques. We’ll come back to that at the end.</a:t>
            </a:r>
          </a:p>
        </p:txBody>
      </p:sp>
      <p:sp>
        <p:nvSpPr>
          <p:cNvPr id="4" name="Slide Number Placeholder 3"/>
          <p:cNvSpPr>
            <a:spLocks noGrp="1"/>
          </p:cNvSpPr>
          <p:nvPr>
            <p:ph type="sldNum" sz="quarter" idx="10"/>
          </p:nvPr>
        </p:nvSpPr>
        <p:spPr/>
        <p:txBody>
          <a:bodyPr/>
          <a:lstStyle/>
          <a:p>
            <a:fld id="{6957424D-6443-4BD4-B005-EE16AFA1F93E}" type="slidenum">
              <a:rPr lang="en-US" smtClean="0"/>
              <a:t>7</a:t>
            </a:fld>
            <a:endParaRPr lang="en-US"/>
          </a:p>
        </p:txBody>
      </p:sp>
    </p:spTree>
    <p:extLst>
      <p:ext uri="{BB962C8B-B14F-4D97-AF65-F5344CB8AC3E}">
        <p14:creationId xmlns:p14="http://schemas.microsoft.com/office/powerpoint/2010/main" val="41766499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57424D-6443-4BD4-B005-EE16AFA1F93E}" type="slidenum">
              <a:rPr lang="en-US" smtClean="0"/>
              <a:t>8</a:t>
            </a:fld>
            <a:endParaRPr lang="en-US"/>
          </a:p>
        </p:txBody>
      </p:sp>
    </p:spTree>
    <p:extLst>
      <p:ext uri="{BB962C8B-B14F-4D97-AF65-F5344CB8AC3E}">
        <p14:creationId xmlns:p14="http://schemas.microsoft.com/office/powerpoint/2010/main" val="14909987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4F3DB-A308-41A2-B74E-DEE23740615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EA04489-047E-4E8C-9D86-560325F5BA7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2B96418-E688-4767-8EE6-8CAB81733A59}"/>
              </a:ext>
            </a:extLst>
          </p:cNvPr>
          <p:cNvSpPr>
            <a:spLocks noGrp="1"/>
          </p:cNvSpPr>
          <p:nvPr>
            <p:ph type="dt" sz="half" idx="10"/>
          </p:nvPr>
        </p:nvSpPr>
        <p:spPr/>
        <p:txBody>
          <a:bodyPr/>
          <a:lstStyle/>
          <a:p>
            <a:fld id="{71459950-B371-40CC-BAFD-4CFF20F72272}" type="datetimeFigureOut">
              <a:rPr lang="en-US" smtClean="0"/>
              <a:t>9/6/2018</a:t>
            </a:fld>
            <a:endParaRPr lang="en-US"/>
          </a:p>
        </p:txBody>
      </p:sp>
      <p:sp>
        <p:nvSpPr>
          <p:cNvPr id="5" name="Footer Placeholder 4">
            <a:extLst>
              <a:ext uri="{FF2B5EF4-FFF2-40B4-BE49-F238E27FC236}">
                <a16:creationId xmlns:a16="http://schemas.microsoft.com/office/drawing/2014/main" id="{2DE7AD6B-F636-44C6-A63B-3E7B3C6F8B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BE9C64-BDFE-4094-A58F-E5C0D7372424}"/>
              </a:ext>
            </a:extLst>
          </p:cNvPr>
          <p:cNvSpPr>
            <a:spLocks noGrp="1"/>
          </p:cNvSpPr>
          <p:nvPr>
            <p:ph type="sldNum" sz="quarter" idx="12"/>
          </p:nvPr>
        </p:nvSpPr>
        <p:spPr/>
        <p:txBody>
          <a:bodyPr/>
          <a:lstStyle/>
          <a:p>
            <a:fld id="{34CB81B8-AAA7-4954-ABE5-D7B2149FD73A}" type="slidenum">
              <a:rPr lang="en-US" smtClean="0"/>
              <a:t>‹#›</a:t>
            </a:fld>
            <a:endParaRPr lang="en-US"/>
          </a:p>
        </p:txBody>
      </p:sp>
    </p:spTree>
    <p:extLst>
      <p:ext uri="{BB962C8B-B14F-4D97-AF65-F5344CB8AC3E}">
        <p14:creationId xmlns:p14="http://schemas.microsoft.com/office/powerpoint/2010/main" val="13263684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71CA8-3A6C-4D31-88BE-B66CD997A78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DC477E5-9AE8-4D6B-AD62-F6F3BA85AB1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0C7047-2681-43D7-99CE-E048927E9767}"/>
              </a:ext>
            </a:extLst>
          </p:cNvPr>
          <p:cNvSpPr>
            <a:spLocks noGrp="1"/>
          </p:cNvSpPr>
          <p:nvPr>
            <p:ph type="dt" sz="half" idx="10"/>
          </p:nvPr>
        </p:nvSpPr>
        <p:spPr/>
        <p:txBody>
          <a:bodyPr/>
          <a:lstStyle/>
          <a:p>
            <a:fld id="{71459950-B371-40CC-BAFD-4CFF20F72272}" type="datetimeFigureOut">
              <a:rPr lang="en-US" smtClean="0"/>
              <a:t>9/6/2018</a:t>
            </a:fld>
            <a:endParaRPr lang="en-US"/>
          </a:p>
        </p:txBody>
      </p:sp>
      <p:sp>
        <p:nvSpPr>
          <p:cNvPr id="5" name="Footer Placeholder 4">
            <a:extLst>
              <a:ext uri="{FF2B5EF4-FFF2-40B4-BE49-F238E27FC236}">
                <a16:creationId xmlns:a16="http://schemas.microsoft.com/office/drawing/2014/main" id="{626BB20C-4555-4252-BB2E-3021A04F1B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36E30C-507D-458E-A743-7818EFF3F086}"/>
              </a:ext>
            </a:extLst>
          </p:cNvPr>
          <p:cNvSpPr>
            <a:spLocks noGrp="1"/>
          </p:cNvSpPr>
          <p:nvPr>
            <p:ph type="sldNum" sz="quarter" idx="12"/>
          </p:nvPr>
        </p:nvSpPr>
        <p:spPr/>
        <p:txBody>
          <a:bodyPr/>
          <a:lstStyle/>
          <a:p>
            <a:fld id="{34CB81B8-AAA7-4954-ABE5-D7B2149FD73A}" type="slidenum">
              <a:rPr lang="en-US" smtClean="0"/>
              <a:t>‹#›</a:t>
            </a:fld>
            <a:endParaRPr lang="en-US"/>
          </a:p>
        </p:txBody>
      </p:sp>
    </p:spTree>
    <p:extLst>
      <p:ext uri="{BB962C8B-B14F-4D97-AF65-F5344CB8AC3E}">
        <p14:creationId xmlns:p14="http://schemas.microsoft.com/office/powerpoint/2010/main" val="30568253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C61C549-AB82-47A3-8FF8-BC71F3F8EB9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CCFE9B2-5163-414B-A08B-CD736C211D0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0456FF-D2F4-401E-9501-452ED28A917E}"/>
              </a:ext>
            </a:extLst>
          </p:cNvPr>
          <p:cNvSpPr>
            <a:spLocks noGrp="1"/>
          </p:cNvSpPr>
          <p:nvPr>
            <p:ph type="dt" sz="half" idx="10"/>
          </p:nvPr>
        </p:nvSpPr>
        <p:spPr/>
        <p:txBody>
          <a:bodyPr/>
          <a:lstStyle/>
          <a:p>
            <a:fld id="{71459950-B371-40CC-BAFD-4CFF20F72272}" type="datetimeFigureOut">
              <a:rPr lang="en-US" smtClean="0"/>
              <a:t>9/6/2018</a:t>
            </a:fld>
            <a:endParaRPr lang="en-US"/>
          </a:p>
        </p:txBody>
      </p:sp>
      <p:sp>
        <p:nvSpPr>
          <p:cNvPr id="5" name="Footer Placeholder 4">
            <a:extLst>
              <a:ext uri="{FF2B5EF4-FFF2-40B4-BE49-F238E27FC236}">
                <a16:creationId xmlns:a16="http://schemas.microsoft.com/office/drawing/2014/main" id="{1EE20552-CC1B-430B-8475-0D4B9860D0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DDA91F-AA82-4603-9255-40062FB2DD4E}"/>
              </a:ext>
            </a:extLst>
          </p:cNvPr>
          <p:cNvSpPr>
            <a:spLocks noGrp="1"/>
          </p:cNvSpPr>
          <p:nvPr>
            <p:ph type="sldNum" sz="quarter" idx="12"/>
          </p:nvPr>
        </p:nvSpPr>
        <p:spPr/>
        <p:txBody>
          <a:bodyPr/>
          <a:lstStyle/>
          <a:p>
            <a:fld id="{34CB81B8-AAA7-4954-ABE5-D7B2149FD73A}" type="slidenum">
              <a:rPr lang="en-US" smtClean="0"/>
              <a:t>‹#›</a:t>
            </a:fld>
            <a:endParaRPr lang="en-US"/>
          </a:p>
        </p:txBody>
      </p:sp>
    </p:spTree>
    <p:extLst>
      <p:ext uri="{BB962C8B-B14F-4D97-AF65-F5344CB8AC3E}">
        <p14:creationId xmlns:p14="http://schemas.microsoft.com/office/powerpoint/2010/main" val="19813703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C723D-5BA8-417A-899C-22DC45EF99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2946244-AD57-455F-82B0-A560F3D5B74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D349EE-3FA6-48DB-BCF7-ED89BBAC0370}"/>
              </a:ext>
            </a:extLst>
          </p:cNvPr>
          <p:cNvSpPr>
            <a:spLocks noGrp="1"/>
          </p:cNvSpPr>
          <p:nvPr>
            <p:ph type="dt" sz="half" idx="10"/>
          </p:nvPr>
        </p:nvSpPr>
        <p:spPr/>
        <p:txBody>
          <a:bodyPr/>
          <a:lstStyle/>
          <a:p>
            <a:fld id="{71459950-B371-40CC-BAFD-4CFF20F72272}" type="datetimeFigureOut">
              <a:rPr lang="en-US" smtClean="0"/>
              <a:t>9/6/2018</a:t>
            </a:fld>
            <a:endParaRPr lang="en-US"/>
          </a:p>
        </p:txBody>
      </p:sp>
      <p:sp>
        <p:nvSpPr>
          <p:cNvPr id="5" name="Footer Placeholder 4">
            <a:extLst>
              <a:ext uri="{FF2B5EF4-FFF2-40B4-BE49-F238E27FC236}">
                <a16:creationId xmlns:a16="http://schemas.microsoft.com/office/drawing/2014/main" id="{725AD7B7-2450-40CC-A99F-1CB5104900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B3D7DE-49EA-4562-A515-B9BE2223C582}"/>
              </a:ext>
            </a:extLst>
          </p:cNvPr>
          <p:cNvSpPr>
            <a:spLocks noGrp="1"/>
          </p:cNvSpPr>
          <p:nvPr>
            <p:ph type="sldNum" sz="quarter" idx="12"/>
          </p:nvPr>
        </p:nvSpPr>
        <p:spPr/>
        <p:txBody>
          <a:bodyPr/>
          <a:lstStyle/>
          <a:p>
            <a:fld id="{34CB81B8-AAA7-4954-ABE5-D7B2149FD73A}" type="slidenum">
              <a:rPr lang="en-US" smtClean="0"/>
              <a:t>‹#›</a:t>
            </a:fld>
            <a:endParaRPr lang="en-US"/>
          </a:p>
        </p:txBody>
      </p:sp>
    </p:spTree>
    <p:extLst>
      <p:ext uri="{BB962C8B-B14F-4D97-AF65-F5344CB8AC3E}">
        <p14:creationId xmlns:p14="http://schemas.microsoft.com/office/powerpoint/2010/main" val="23339385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A5C6-8B4C-4462-82B5-2FC9D2BBB8A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EE133B1-E724-4AF8-8ECB-3A1410D4CF2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4D1F711-F6C5-4EB6-8F2A-B37936F57609}"/>
              </a:ext>
            </a:extLst>
          </p:cNvPr>
          <p:cNvSpPr>
            <a:spLocks noGrp="1"/>
          </p:cNvSpPr>
          <p:nvPr>
            <p:ph type="dt" sz="half" idx="10"/>
          </p:nvPr>
        </p:nvSpPr>
        <p:spPr/>
        <p:txBody>
          <a:bodyPr/>
          <a:lstStyle/>
          <a:p>
            <a:fld id="{71459950-B371-40CC-BAFD-4CFF20F72272}" type="datetimeFigureOut">
              <a:rPr lang="en-US" smtClean="0"/>
              <a:t>9/6/2018</a:t>
            </a:fld>
            <a:endParaRPr lang="en-US"/>
          </a:p>
        </p:txBody>
      </p:sp>
      <p:sp>
        <p:nvSpPr>
          <p:cNvPr id="5" name="Footer Placeholder 4">
            <a:extLst>
              <a:ext uri="{FF2B5EF4-FFF2-40B4-BE49-F238E27FC236}">
                <a16:creationId xmlns:a16="http://schemas.microsoft.com/office/drawing/2014/main" id="{6EFC58C2-3922-4953-9119-134FBBD9C8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663174-EB1C-4383-AE68-0FD67239D48B}"/>
              </a:ext>
            </a:extLst>
          </p:cNvPr>
          <p:cNvSpPr>
            <a:spLocks noGrp="1"/>
          </p:cNvSpPr>
          <p:nvPr>
            <p:ph type="sldNum" sz="quarter" idx="12"/>
          </p:nvPr>
        </p:nvSpPr>
        <p:spPr/>
        <p:txBody>
          <a:bodyPr/>
          <a:lstStyle/>
          <a:p>
            <a:fld id="{34CB81B8-AAA7-4954-ABE5-D7B2149FD73A}" type="slidenum">
              <a:rPr lang="en-US" smtClean="0"/>
              <a:t>‹#›</a:t>
            </a:fld>
            <a:endParaRPr lang="en-US"/>
          </a:p>
        </p:txBody>
      </p:sp>
    </p:spTree>
    <p:extLst>
      <p:ext uri="{BB962C8B-B14F-4D97-AF65-F5344CB8AC3E}">
        <p14:creationId xmlns:p14="http://schemas.microsoft.com/office/powerpoint/2010/main" val="13359489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8BC7B-D9A3-4506-9310-4AB83752BE2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BDF04A9-C25A-43B8-95C1-EC873ACD9B75}"/>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65BE2E8-9D4E-4661-91D1-680D32D0B89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1074768-B56C-48E3-97B1-9BE75B7994C9}"/>
              </a:ext>
            </a:extLst>
          </p:cNvPr>
          <p:cNvSpPr>
            <a:spLocks noGrp="1"/>
          </p:cNvSpPr>
          <p:nvPr>
            <p:ph type="dt" sz="half" idx="10"/>
          </p:nvPr>
        </p:nvSpPr>
        <p:spPr/>
        <p:txBody>
          <a:bodyPr/>
          <a:lstStyle/>
          <a:p>
            <a:fld id="{71459950-B371-40CC-BAFD-4CFF20F72272}" type="datetimeFigureOut">
              <a:rPr lang="en-US" smtClean="0"/>
              <a:t>9/6/2018</a:t>
            </a:fld>
            <a:endParaRPr lang="en-US"/>
          </a:p>
        </p:txBody>
      </p:sp>
      <p:sp>
        <p:nvSpPr>
          <p:cNvPr id="6" name="Footer Placeholder 5">
            <a:extLst>
              <a:ext uri="{FF2B5EF4-FFF2-40B4-BE49-F238E27FC236}">
                <a16:creationId xmlns:a16="http://schemas.microsoft.com/office/drawing/2014/main" id="{89FFB7B3-1257-4734-9B9D-9F0CB49960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F28A60-4C97-4969-BE79-45794ED7CD7E}"/>
              </a:ext>
            </a:extLst>
          </p:cNvPr>
          <p:cNvSpPr>
            <a:spLocks noGrp="1"/>
          </p:cNvSpPr>
          <p:nvPr>
            <p:ph type="sldNum" sz="quarter" idx="12"/>
          </p:nvPr>
        </p:nvSpPr>
        <p:spPr/>
        <p:txBody>
          <a:bodyPr/>
          <a:lstStyle/>
          <a:p>
            <a:fld id="{34CB81B8-AAA7-4954-ABE5-D7B2149FD73A}" type="slidenum">
              <a:rPr lang="en-US" smtClean="0"/>
              <a:t>‹#›</a:t>
            </a:fld>
            <a:endParaRPr lang="en-US"/>
          </a:p>
        </p:txBody>
      </p:sp>
    </p:spTree>
    <p:extLst>
      <p:ext uri="{BB962C8B-B14F-4D97-AF65-F5344CB8AC3E}">
        <p14:creationId xmlns:p14="http://schemas.microsoft.com/office/powerpoint/2010/main" val="31674999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015C4-F641-48F3-81CE-E244E01E555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E803D39-66B8-477A-A646-91801EF5594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23FEC1C-9F42-4BB8-BDBF-63D339332A7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079BA19-2B33-4786-9762-E53DB89C4B9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E9A85DD-A92C-4C6D-AB7C-D965CA01236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C821648-B536-4565-9087-8646FCF03F08}"/>
              </a:ext>
            </a:extLst>
          </p:cNvPr>
          <p:cNvSpPr>
            <a:spLocks noGrp="1"/>
          </p:cNvSpPr>
          <p:nvPr>
            <p:ph type="dt" sz="half" idx="10"/>
          </p:nvPr>
        </p:nvSpPr>
        <p:spPr/>
        <p:txBody>
          <a:bodyPr/>
          <a:lstStyle/>
          <a:p>
            <a:fld id="{71459950-B371-40CC-BAFD-4CFF20F72272}" type="datetimeFigureOut">
              <a:rPr lang="en-US" smtClean="0"/>
              <a:t>9/6/2018</a:t>
            </a:fld>
            <a:endParaRPr lang="en-US"/>
          </a:p>
        </p:txBody>
      </p:sp>
      <p:sp>
        <p:nvSpPr>
          <p:cNvPr id="8" name="Footer Placeholder 7">
            <a:extLst>
              <a:ext uri="{FF2B5EF4-FFF2-40B4-BE49-F238E27FC236}">
                <a16:creationId xmlns:a16="http://schemas.microsoft.com/office/drawing/2014/main" id="{D0D77FFE-0566-4998-BD56-9E80DC7F92E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A109F85-612A-4872-8C5B-501A2ECB9569}"/>
              </a:ext>
            </a:extLst>
          </p:cNvPr>
          <p:cNvSpPr>
            <a:spLocks noGrp="1"/>
          </p:cNvSpPr>
          <p:nvPr>
            <p:ph type="sldNum" sz="quarter" idx="12"/>
          </p:nvPr>
        </p:nvSpPr>
        <p:spPr/>
        <p:txBody>
          <a:bodyPr/>
          <a:lstStyle/>
          <a:p>
            <a:fld id="{34CB81B8-AAA7-4954-ABE5-D7B2149FD73A}" type="slidenum">
              <a:rPr lang="en-US" smtClean="0"/>
              <a:t>‹#›</a:t>
            </a:fld>
            <a:endParaRPr lang="en-US"/>
          </a:p>
        </p:txBody>
      </p:sp>
    </p:spTree>
    <p:extLst>
      <p:ext uri="{BB962C8B-B14F-4D97-AF65-F5344CB8AC3E}">
        <p14:creationId xmlns:p14="http://schemas.microsoft.com/office/powerpoint/2010/main" val="27570539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11C3F-F44B-4A53-AAA3-2B11BC9BB4D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CE5F849-7835-4139-A2B0-F299A0A9DC9A}"/>
              </a:ext>
            </a:extLst>
          </p:cNvPr>
          <p:cNvSpPr>
            <a:spLocks noGrp="1"/>
          </p:cNvSpPr>
          <p:nvPr>
            <p:ph type="dt" sz="half" idx="10"/>
          </p:nvPr>
        </p:nvSpPr>
        <p:spPr/>
        <p:txBody>
          <a:bodyPr/>
          <a:lstStyle/>
          <a:p>
            <a:fld id="{71459950-B371-40CC-BAFD-4CFF20F72272}" type="datetimeFigureOut">
              <a:rPr lang="en-US" smtClean="0"/>
              <a:t>9/6/2018</a:t>
            </a:fld>
            <a:endParaRPr lang="en-US"/>
          </a:p>
        </p:txBody>
      </p:sp>
      <p:sp>
        <p:nvSpPr>
          <p:cNvPr id="4" name="Footer Placeholder 3">
            <a:extLst>
              <a:ext uri="{FF2B5EF4-FFF2-40B4-BE49-F238E27FC236}">
                <a16:creationId xmlns:a16="http://schemas.microsoft.com/office/drawing/2014/main" id="{CB5B47E0-CE9B-457C-96CF-FAE1521902E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94541DD-CD44-47F5-BAB5-F2404EED7F8F}"/>
              </a:ext>
            </a:extLst>
          </p:cNvPr>
          <p:cNvSpPr>
            <a:spLocks noGrp="1"/>
          </p:cNvSpPr>
          <p:nvPr>
            <p:ph type="sldNum" sz="quarter" idx="12"/>
          </p:nvPr>
        </p:nvSpPr>
        <p:spPr/>
        <p:txBody>
          <a:bodyPr/>
          <a:lstStyle/>
          <a:p>
            <a:fld id="{34CB81B8-AAA7-4954-ABE5-D7B2149FD73A}" type="slidenum">
              <a:rPr lang="en-US" smtClean="0"/>
              <a:t>‹#›</a:t>
            </a:fld>
            <a:endParaRPr lang="en-US"/>
          </a:p>
        </p:txBody>
      </p:sp>
    </p:spTree>
    <p:extLst>
      <p:ext uri="{BB962C8B-B14F-4D97-AF65-F5344CB8AC3E}">
        <p14:creationId xmlns:p14="http://schemas.microsoft.com/office/powerpoint/2010/main" val="7807204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630DD48-FA32-402D-A8AA-16D18A14DE2A}"/>
              </a:ext>
            </a:extLst>
          </p:cNvPr>
          <p:cNvSpPr>
            <a:spLocks noGrp="1"/>
          </p:cNvSpPr>
          <p:nvPr>
            <p:ph type="dt" sz="half" idx="10"/>
          </p:nvPr>
        </p:nvSpPr>
        <p:spPr/>
        <p:txBody>
          <a:bodyPr/>
          <a:lstStyle/>
          <a:p>
            <a:fld id="{71459950-B371-40CC-BAFD-4CFF20F72272}" type="datetimeFigureOut">
              <a:rPr lang="en-US" smtClean="0"/>
              <a:t>9/6/2018</a:t>
            </a:fld>
            <a:endParaRPr lang="en-US"/>
          </a:p>
        </p:txBody>
      </p:sp>
      <p:sp>
        <p:nvSpPr>
          <p:cNvPr id="3" name="Footer Placeholder 2">
            <a:extLst>
              <a:ext uri="{FF2B5EF4-FFF2-40B4-BE49-F238E27FC236}">
                <a16:creationId xmlns:a16="http://schemas.microsoft.com/office/drawing/2014/main" id="{0564D4D6-E2AB-4344-9AF8-18C47720704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F7507E3-E630-46FD-B7E3-878A110953F6}"/>
              </a:ext>
            </a:extLst>
          </p:cNvPr>
          <p:cNvSpPr>
            <a:spLocks noGrp="1"/>
          </p:cNvSpPr>
          <p:nvPr>
            <p:ph type="sldNum" sz="quarter" idx="12"/>
          </p:nvPr>
        </p:nvSpPr>
        <p:spPr/>
        <p:txBody>
          <a:bodyPr/>
          <a:lstStyle/>
          <a:p>
            <a:fld id="{34CB81B8-AAA7-4954-ABE5-D7B2149FD73A}" type="slidenum">
              <a:rPr lang="en-US" smtClean="0"/>
              <a:t>‹#›</a:t>
            </a:fld>
            <a:endParaRPr lang="en-US"/>
          </a:p>
        </p:txBody>
      </p:sp>
    </p:spTree>
    <p:extLst>
      <p:ext uri="{BB962C8B-B14F-4D97-AF65-F5344CB8AC3E}">
        <p14:creationId xmlns:p14="http://schemas.microsoft.com/office/powerpoint/2010/main" val="8585398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BD16D-DEC2-4378-A588-31BEEA37C65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24C3BF6-8C0D-4A14-8686-45667E99E83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CE9C7B3-C944-4A63-B27E-F6F21B83F8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4D6E043-C2DB-41BC-9E1F-81605AF5CA37}"/>
              </a:ext>
            </a:extLst>
          </p:cNvPr>
          <p:cNvSpPr>
            <a:spLocks noGrp="1"/>
          </p:cNvSpPr>
          <p:nvPr>
            <p:ph type="dt" sz="half" idx="10"/>
          </p:nvPr>
        </p:nvSpPr>
        <p:spPr/>
        <p:txBody>
          <a:bodyPr/>
          <a:lstStyle/>
          <a:p>
            <a:fld id="{71459950-B371-40CC-BAFD-4CFF20F72272}" type="datetimeFigureOut">
              <a:rPr lang="en-US" smtClean="0"/>
              <a:t>9/6/2018</a:t>
            </a:fld>
            <a:endParaRPr lang="en-US"/>
          </a:p>
        </p:txBody>
      </p:sp>
      <p:sp>
        <p:nvSpPr>
          <p:cNvPr id="6" name="Footer Placeholder 5">
            <a:extLst>
              <a:ext uri="{FF2B5EF4-FFF2-40B4-BE49-F238E27FC236}">
                <a16:creationId xmlns:a16="http://schemas.microsoft.com/office/drawing/2014/main" id="{CF576B51-A427-4EE5-8607-B4F2CB0F6C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DE08977-59F8-4768-8610-833B7524123B}"/>
              </a:ext>
            </a:extLst>
          </p:cNvPr>
          <p:cNvSpPr>
            <a:spLocks noGrp="1"/>
          </p:cNvSpPr>
          <p:nvPr>
            <p:ph type="sldNum" sz="quarter" idx="12"/>
          </p:nvPr>
        </p:nvSpPr>
        <p:spPr/>
        <p:txBody>
          <a:bodyPr/>
          <a:lstStyle/>
          <a:p>
            <a:fld id="{34CB81B8-AAA7-4954-ABE5-D7B2149FD73A}" type="slidenum">
              <a:rPr lang="en-US" smtClean="0"/>
              <a:t>‹#›</a:t>
            </a:fld>
            <a:endParaRPr lang="en-US"/>
          </a:p>
        </p:txBody>
      </p:sp>
    </p:spTree>
    <p:extLst>
      <p:ext uri="{BB962C8B-B14F-4D97-AF65-F5344CB8AC3E}">
        <p14:creationId xmlns:p14="http://schemas.microsoft.com/office/powerpoint/2010/main" val="25184696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1BE84-6EC1-4627-A7AF-E542CA44A97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87002ED-AFCD-480A-9B20-51816AF33ED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C9FB852-5002-4B81-93B7-2904FE52F5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53D6000-793B-4A74-A9FC-4C2C7A2F9B3C}"/>
              </a:ext>
            </a:extLst>
          </p:cNvPr>
          <p:cNvSpPr>
            <a:spLocks noGrp="1"/>
          </p:cNvSpPr>
          <p:nvPr>
            <p:ph type="dt" sz="half" idx="10"/>
          </p:nvPr>
        </p:nvSpPr>
        <p:spPr/>
        <p:txBody>
          <a:bodyPr/>
          <a:lstStyle/>
          <a:p>
            <a:fld id="{71459950-B371-40CC-BAFD-4CFF20F72272}" type="datetimeFigureOut">
              <a:rPr lang="en-US" smtClean="0"/>
              <a:t>9/6/2018</a:t>
            </a:fld>
            <a:endParaRPr lang="en-US"/>
          </a:p>
        </p:txBody>
      </p:sp>
      <p:sp>
        <p:nvSpPr>
          <p:cNvPr id="6" name="Footer Placeholder 5">
            <a:extLst>
              <a:ext uri="{FF2B5EF4-FFF2-40B4-BE49-F238E27FC236}">
                <a16:creationId xmlns:a16="http://schemas.microsoft.com/office/drawing/2014/main" id="{14FF3EE9-D09B-4489-8692-6CC364F1E2C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A1435A-EEBF-46EF-A307-07A16597E985}"/>
              </a:ext>
            </a:extLst>
          </p:cNvPr>
          <p:cNvSpPr>
            <a:spLocks noGrp="1"/>
          </p:cNvSpPr>
          <p:nvPr>
            <p:ph type="sldNum" sz="quarter" idx="12"/>
          </p:nvPr>
        </p:nvSpPr>
        <p:spPr/>
        <p:txBody>
          <a:bodyPr/>
          <a:lstStyle/>
          <a:p>
            <a:fld id="{34CB81B8-AAA7-4954-ABE5-D7B2149FD73A}" type="slidenum">
              <a:rPr lang="en-US" smtClean="0"/>
              <a:t>‹#›</a:t>
            </a:fld>
            <a:endParaRPr lang="en-US"/>
          </a:p>
        </p:txBody>
      </p:sp>
    </p:spTree>
    <p:extLst>
      <p:ext uri="{BB962C8B-B14F-4D97-AF65-F5344CB8AC3E}">
        <p14:creationId xmlns:p14="http://schemas.microsoft.com/office/powerpoint/2010/main" val="10253323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5975D18-C990-4809-BB35-38C81924509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A04B405-172F-4237-81B6-A24C4153DAE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0D940F-5DB9-48FB-BED9-44653BA501A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459950-B371-40CC-BAFD-4CFF20F72272}" type="datetimeFigureOut">
              <a:rPr lang="en-US" smtClean="0"/>
              <a:t>9/6/2018</a:t>
            </a:fld>
            <a:endParaRPr lang="en-US"/>
          </a:p>
        </p:txBody>
      </p:sp>
      <p:sp>
        <p:nvSpPr>
          <p:cNvPr id="5" name="Footer Placeholder 4">
            <a:extLst>
              <a:ext uri="{FF2B5EF4-FFF2-40B4-BE49-F238E27FC236}">
                <a16:creationId xmlns:a16="http://schemas.microsoft.com/office/drawing/2014/main" id="{54A9CC3D-B144-413C-8B9A-CD6574C23C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75D011C-E852-49B7-B4E7-5E99BD99393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CB81B8-AAA7-4954-ABE5-D7B2149FD73A}" type="slidenum">
              <a:rPr lang="en-US" smtClean="0"/>
              <a:t>‹#›</a:t>
            </a:fld>
            <a:endParaRPr lang="en-US"/>
          </a:p>
        </p:txBody>
      </p:sp>
    </p:spTree>
    <p:extLst>
      <p:ext uri="{BB962C8B-B14F-4D97-AF65-F5344CB8AC3E}">
        <p14:creationId xmlns:p14="http://schemas.microsoft.com/office/powerpoint/2010/main" val="8722480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github.com/PJ7668/ml-for-ssa"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tmp"/><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tmp"/><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tmp"/></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7C5B5-2FAF-4C13-81A9-4158FC2B1F53}"/>
              </a:ext>
            </a:extLst>
          </p:cNvPr>
          <p:cNvSpPr>
            <a:spLocks noGrp="1"/>
          </p:cNvSpPr>
          <p:nvPr>
            <p:ph type="ctrTitle"/>
          </p:nvPr>
        </p:nvSpPr>
        <p:spPr/>
        <p:txBody>
          <a:bodyPr/>
          <a:lstStyle/>
          <a:p>
            <a:r>
              <a:rPr lang="en-US" dirty="0"/>
              <a:t>Machine Learning for</a:t>
            </a:r>
            <a:br>
              <a:rPr lang="en-US" dirty="0"/>
            </a:br>
            <a:r>
              <a:rPr lang="en-US" dirty="0"/>
              <a:t>Space Situational Awareness</a:t>
            </a:r>
          </a:p>
        </p:txBody>
      </p:sp>
      <p:sp>
        <p:nvSpPr>
          <p:cNvPr id="3" name="Subtitle 2">
            <a:extLst>
              <a:ext uri="{FF2B5EF4-FFF2-40B4-BE49-F238E27FC236}">
                <a16:creationId xmlns:a16="http://schemas.microsoft.com/office/drawing/2014/main" id="{C5566044-F5A2-4E8D-9813-03D113D8C999}"/>
              </a:ext>
            </a:extLst>
          </p:cNvPr>
          <p:cNvSpPr>
            <a:spLocks noGrp="1"/>
          </p:cNvSpPr>
          <p:nvPr>
            <p:ph type="subTitle" idx="1"/>
          </p:nvPr>
        </p:nvSpPr>
        <p:spPr/>
        <p:txBody>
          <a:bodyPr/>
          <a:lstStyle/>
          <a:p>
            <a:r>
              <a:rPr lang="en-US" dirty="0"/>
              <a:t>AMOS 2018 – Short Course</a:t>
            </a:r>
            <a:br>
              <a:rPr lang="en-US" dirty="0"/>
            </a:br>
            <a:br>
              <a:rPr lang="en-US" dirty="0"/>
            </a:br>
            <a:r>
              <a:rPr lang="en-US" dirty="0"/>
              <a:t>Code Examples</a:t>
            </a:r>
          </a:p>
        </p:txBody>
      </p:sp>
    </p:spTree>
    <p:extLst>
      <p:ext uri="{BB962C8B-B14F-4D97-AF65-F5344CB8AC3E}">
        <p14:creationId xmlns:p14="http://schemas.microsoft.com/office/powerpoint/2010/main" val="28756016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9B202-80CE-4948-A80E-959B61F2A911}"/>
              </a:ext>
            </a:extLst>
          </p:cNvPr>
          <p:cNvSpPr>
            <a:spLocks noGrp="1"/>
          </p:cNvSpPr>
          <p:nvPr>
            <p:ph type="title"/>
          </p:nvPr>
        </p:nvSpPr>
        <p:spPr/>
        <p:txBody>
          <a:bodyPr/>
          <a:lstStyle/>
          <a:p>
            <a:r>
              <a:rPr lang="en-US" dirty="0"/>
              <a:t>Classification</a:t>
            </a:r>
          </a:p>
        </p:txBody>
      </p:sp>
      <p:sp>
        <p:nvSpPr>
          <p:cNvPr id="3" name="Content Placeholder 2">
            <a:extLst>
              <a:ext uri="{FF2B5EF4-FFF2-40B4-BE49-F238E27FC236}">
                <a16:creationId xmlns:a16="http://schemas.microsoft.com/office/drawing/2014/main" id="{73C5B286-A9F0-4B3E-8095-CAE1E58B7090}"/>
              </a:ext>
            </a:extLst>
          </p:cNvPr>
          <p:cNvSpPr>
            <a:spLocks noGrp="1"/>
          </p:cNvSpPr>
          <p:nvPr>
            <p:ph idx="1"/>
          </p:nvPr>
        </p:nvSpPr>
        <p:spPr/>
        <p:txBody>
          <a:bodyPr>
            <a:normAutofit fontScale="70000" lnSpcReduction="20000"/>
          </a:bodyPr>
          <a:lstStyle/>
          <a:p>
            <a:pPr marL="0" indent="0">
              <a:buNone/>
            </a:pPr>
            <a:r>
              <a:rPr lang="en-US" dirty="0"/>
              <a:t>Rules of Thumb:</a:t>
            </a:r>
          </a:p>
          <a:p>
            <a:r>
              <a:rPr lang="en-US" dirty="0"/>
              <a:t>Avoid hand-selected/engineered features (at least initially)</a:t>
            </a:r>
          </a:p>
          <a:p>
            <a:r>
              <a:rPr lang="en-US" dirty="0"/>
              <a:t>Split train/test data based on some deterministic criteria</a:t>
            </a:r>
          </a:p>
          <a:p>
            <a:pPr lvl="1"/>
            <a:r>
              <a:rPr lang="en-US" dirty="0"/>
              <a:t>For example, test samples are precisely those for which SAT_ID % 5 == 0. This helps to avoid accidently letting the same or equivalent examples fall into your train and test sets.</a:t>
            </a:r>
          </a:p>
          <a:p>
            <a:r>
              <a:rPr lang="en-US" dirty="0"/>
              <a:t>Be very careful with metrics and class imbalance.</a:t>
            </a:r>
          </a:p>
          <a:p>
            <a:pPr lvl="1"/>
            <a:r>
              <a:rPr lang="en-US" dirty="0"/>
              <a:t>For example, if 95% of your data belongs to the same class, reporting a 96% accuracy needs some qualifications.</a:t>
            </a:r>
          </a:p>
          <a:p>
            <a:r>
              <a:rPr lang="en-US" dirty="0"/>
              <a:t>Identify a single-number metric to help simplify model comparisons.</a:t>
            </a:r>
          </a:p>
          <a:p>
            <a:r>
              <a:rPr lang="en-US" dirty="0"/>
              <a:t>Normalize your feature data.</a:t>
            </a:r>
          </a:p>
          <a:p>
            <a:r>
              <a:rPr lang="en-US" dirty="0"/>
              <a:t>Focus on the simplest version of a problem first and avoid extensive hyperparameter optimization until you can demonstrate that the most basic thing is working.</a:t>
            </a:r>
          </a:p>
          <a:p>
            <a:r>
              <a:rPr lang="en-US" dirty="0"/>
              <a:t>Make sure the model is learning the training data before even worrying about the test data. If your model can’t even memorize the training data well, either your problem is going to work or something else is broken.</a:t>
            </a:r>
          </a:p>
        </p:txBody>
      </p:sp>
    </p:spTree>
    <p:extLst>
      <p:ext uri="{BB962C8B-B14F-4D97-AF65-F5344CB8AC3E}">
        <p14:creationId xmlns:p14="http://schemas.microsoft.com/office/powerpoint/2010/main" val="18129241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22603D-14F1-4117-A473-59E0C22862C3}"/>
              </a:ext>
            </a:extLst>
          </p:cNvPr>
          <p:cNvSpPr>
            <a:spLocks noGrp="1"/>
          </p:cNvSpPr>
          <p:nvPr>
            <p:ph type="title"/>
          </p:nvPr>
        </p:nvSpPr>
        <p:spPr/>
        <p:txBody>
          <a:bodyPr/>
          <a:lstStyle/>
          <a:p>
            <a:r>
              <a:rPr lang="en-US" dirty="0"/>
              <a:t>Convolutional Neural Networks</a:t>
            </a:r>
          </a:p>
        </p:txBody>
      </p:sp>
      <p:sp>
        <p:nvSpPr>
          <p:cNvPr id="5" name="Text Placeholder 4">
            <a:extLst>
              <a:ext uri="{FF2B5EF4-FFF2-40B4-BE49-F238E27FC236}">
                <a16:creationId xmlns:a16="http://schemas.microsoft.com/office/drawing/2014/main" id="{ABC9E725-B1B7-45D9-9C9A-5C7785D16D7B}"/>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41803937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descr="A picture containing tree&#10;&#10;Description generated with very high confidence">
            <a:extLst>
              <a:ext uri="{FF2B5EF4-FFF2-40B4-BE49-F238E27FC236}">
                <a16:creationId xmlns:a16="http://schemas.microsoft.com/office/drawing/2014/main" id="{1EC7C5AF-A993-4E55-8F31-DFAF1A4D304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00332" y="330587"/>
            <a:ext cx="8791336" cy="5477884"/>
          </a:xfrm>
        </p:spPr>
      </p:pic>
      <p:sp>
        <p:nvSpPr>
          <p:cNvPr id="12" name="TextBox 11">
            <a:extLst>
              <a:ext uri="{FF2B5EF4-FFF2-40B4-BE49-F238E27FC236}">
                <a16:creationId xmlns:a16="http://schemas.microsoft.com/office/drawing/2014/main" id="{85E2DEF5-9AF7-47F0-9E07-FD2DD0C514AB}"/>
              </a:ext>
            </a:extLst>
          </p:cNvPr>
          <p:cNvSpPr txBox="1"/>
          <p:nvPr/>
        </p:nvSpPr>
        <p:spPr>
          <a:xfrm>
            <a:off x="2272100" y="6062065"/>
            <a:ext cx="7647799" cy="369332"/>
          </a:xfrm>
          <a:prstGeom prst="rect">
            <a:avLst/>
          </a:prstGeom>
          <a:noFill/>
        </p:spPr>
        <p:txBody>
          <a:bodyPr wrap="none" rtlCol="0">
            <a:spAutoFit/>
          </a:bodyPr>
          <a:lstStyle/>
          <a:p>
            <a:r>
              <a:rPr lang="en-US" dirty="0"/>
              <a:t>Example light curves from alcdef.org: Asteroid </a:t>
            </a:r>
            <a:r>
              <a:rPr lang="en-US" dirty="0" err="1"/>
              <a:t>Lightcurve</a:t>
            </a:r>
            <a:r>
              <a:rPr lang="en-US" dirty="0"/>
              <a:t> Photometry Database </a:t>
            </a:r>
          </a:p>
        </p:txBody>
      </p:sp>
    </p:spTree>
    <p:extLst>
      <p:ext uri="{BB962C8B-B14F-4D97-AF65-F5344CB8AC3E}">
        <p14:creationId xmlns:p14="http://schemas.microsoft.com/office/powerpoint/2010/main" val="42196937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9C2F62-D6D9-4D9E-A116-C6C3DFDDB6DB}"/>
              </a:ext>
            </a:extLst>
          </p:cNvPr>
          <p:cNvSpPr>
            <a:spLocks noGrp="1"/>
          </p:cNvSpPr>
          <p:nvPr>
            <p:ph idx="1"/>
          </p:nvPr>
        </p:nvSpPr>
        <p:spPr>
          <a:xfrm>
            <a:off x="838200" y="2234485"/>
            <a:ext cx="10515600" cy="3942477"/>
          </a:xfrm>
        </p:spPr>
        <p:txBody>
          <a:bodyPr>
            <a:normAutofit/>
          </a:bodyPr>
          <a:lstStyle/>
          <a:p>
            <a:r>
              <a:rPr lang="en-US" dirty="0"/>
              <a:t>Goal: Recognize asteroids based just on their light curves.</a:t>
            </a:r>
          </a:p>
          <a:p>
            <a:r>
              <a:rPr lang="en-US" dirty="0"/>
              <a:t>Our features are translationally invariant in the sense that:</a:t>
            </a:r>
          </a:p>
          <a:p>
            <a:pPr lvl="1"/>
            <a:r>
              <a:rPr lang="en-US" dirty="0"/>
              <a:t>If we happened to start collecting the light curve a few seconds earlier or later, then we would still be looking at the same object.</a:t>
            </a:r>
          </a:p>
          <a:p>
            <a:pPr lvl="1"/>
            <a:r>
              <a:rPr lang="en-US" dirty="0"/>
              <a:t>Likewise, if there was some property near the beginning of the light curve that was important for asteroid recognition, the same property located in the middle or near the end, should be just as important.</a:t>
            </a:r>
          </a:p>
          <a:p>
            <a:r>
              <a:rPr lang="en-US" dirty="0"/>
              <a:t>This is the motivation behind convolutional neural networks.</a:t>
            </a:r>
          </a:p>
        </p:txBody>
      </p:sp>
      <p:pic>
        <p:nvPicPr>
          <p:cNvPr id="4" name="Content Placeholder 8" descr="A picture containing tree&#10;&#10;Description generated with very high confidence">
            <a:extLst>
              <a:ext uri="{FF2B5EF4-FFF2-40B4-BE49-F238E27FC236}">
                <a16:creationId xmlns:a16="http://schemas.microsoft.com/office/drawing/2014/main" id="{E3D8B3B9-97B5-4D47-9FD5-F4F9EEA4E0AB}"/>
              </a:ext>
            </a:extLst>
          </p:cNvPr>
          <p:cNvPicPr>
            <a:picLocks noChangeAspect="1"/>
          </p:cNvPicPr>
          <p:nvPr/>
        </p:nvPicPr>
        <p:blipFill rotWithShape="1">
          <a:blip r:embed="rId2">
            <a:extLst>
              <a:ext uri="{28A0092B-C50C-407E-A947-70E740481C1C}">
                <a14:useLocalDpi xmlns:a14="http://schemas.microsoft.com/office/drawing/2010/main" val="0"/>
              </a:ext>
            </a:extLst>
          </a:blip>
          <a:srcRect t="20231" b="59820"/>
          <a:stretch/>
        </p:blipFill>
        <p:spPr>
          <a:xfrm>
            <a:off x="361146" y="523034"/>
            <a:ext cx="11333574" cy="1408798"/>
          </a:xfrm>
          <a:prstGeom prst="rect">
            <a:avLst/>
          </a:prstGeom>
        </p:spPr>
      </p:pic>
    </p:spTree>
    <p:extLst>
      <p:ext uri="{BB962C8B-B14F-4D97-AF65-F5344CB8AC3E}">
        <p14:creationId xmlns:p14="http://schemas.microsoft.com/office/powerpoint/2010/main" val="2493189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53FF5-6DAA-4EA5-8840-7A286EA84128}"/>
              </a:ext>
            </a:extLst>
          </p:cNvPr>
          <p:cNvSpPr>
            <a:spLocks noGrp="1"/>
          </p:cNvSpPr>
          <p:nvPr>
            <p:ph type="title"/>
          </p:nvPr>
        </p:nvSpPr>
        <p:spPr/>
        <p:txBody>
          <a:bodyPr/>
          <a:lstStyle/>
          <a:p>
            <a:r>
              <a:rPr lang="en-US" dirty="0"/>
              <a:t>1D – CNN Diagram Goes Here</a:t>
            </a:r>
          </a:p>
        </p:txBody>
      </p:sp>
      <p:sp>
        <p:nvSpPr>
          <p:cNvPr id="3" name="Content Placeholder 2">
            <a:extLst>
              <a:ext uri="{FF2B5EF4-FFF2-40B4-BE49-F238E27FC236}">
                <a16:creationId xmlns:a16="http://schemas.microsoft.com/office/drawing/2014/main" id="{B70D2A16-A042-4A77-A998-8A7D5C3EDFB7}"/>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106879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0991C-83B8-4B10-AD4A-DC40695E3F8A}"/>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E7499A67-876B-42E0-BDAF-FF7F7060B881}"/>
              </a:ext>
            </a:extLst>
          </p:cNvPr>
          <p:cNvSpPr>
            <a:spLocks noGrp="1"/>
          </p:cNvSpPr>
          <p:nvPr>
            <p:ph idx="1"/>
          </p:nvPr>
        </p:nvSpPr>
        <p:spPr/>
        <p:txBody>
          <a:bodyPr>
            <a:normAutofit lnSpcReduction="10000"/>
          </a:bodyPr>
          <a:lstStyle/>
          <a:p>
            <a:r>
              <a:rPr lang="en-US" dirty="0"/>
              <a:t>Tooling (&lt; 5m): Software and libraries for ML/DL</a:t>
            </a:r>
          </a:p>
          <a:p>
            <a:r>
              <a:rPr lang="en-US" dirty="0"/>
              <a:t>Dimensionality Reduction (10m): PCA, TSNE, UMAP</a:t>
            </a:r>
          </a:p>
          <a:p>
            <a:r>
              <a:rPr lang="en-US" dirty="0"/>
              <a:t>Supervised Learning (60m):</a:t>
            </a:r>
          </a:p>
          <a:p>
            <a:pPr lvl="1"/>
            <a:r>
              <a:rPr lang="en-US" dirty="0"/>
              <a:t>Tabular Data: TLE example with fully-connected network (MLP)</a:t>
            </a:r>
          </a:p>
          <a:p>
            <a:pPr lvl="1"/>
            <a:r>
              <a:rPr lang="en-US" dirty="0"/>
              <a:t>Time-Series Data: 1D-CNN and Recurrent Neural Network (RNN)</a:t>
            </a:r>
          </a:p>
          <a:p>
            <a:r>
              <a:rPr lang="en-US" dirty="0"/>
              <a:t>Break (10m)</a:t>
            </a:r>
          </a:p>
          <a:p>
            <a:r>
              <a:rPr lang="en-US" dirty="0"/>
              <a:t>Unsupervised Techniques (40m)</a:t>
            </a:r>
          </a:p>
          <a:p>
            <a:pPr lvl="1"/>
            <a:r>
              <a:rPr lang="en-US" dirty="0"/>
              <a:t>Transfer Learning</a:t>
            </a:r>
          </a:p>
          <a:p>
            <a:pPr lvl="1"/>
            <a:r>
              <a:rPr lang="en-US" dirty="0"/>
              <a:t>Self-Supervision: Auto-Encoders and Auto-Encoder Style Algorithms</a:t>
            </a:r>
          </a:p>
          <a:p>
            <a:pPr lvl="1"/>
            <a:r>
              <a:rPr lang="en-US" dirty="0"/>
              <a:t>Domain Adaptation on Synthetic Data</a:t>
            </a:r>
          </a:p>
          <a:p>
            <a:pPr lvl="1"/>
            <a:endParaRPr lang="en-US" dirty="0"/>
          </a:p>
        </p:txBody>
      </p:sp>
    </p:spTree>
    <p:extLst>
      <p:ext uri="{BB962C8B-B14F-4D97-AF65-F5344CB8AC3E}">
        <p14:creationId xmlns:p14="http://schemas.microsoft.com/office/powerpoint/2010/main" val="37416310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575B7-DB72-487B-A8E5-1E51663A5079}"/>
              </a:ext>
            </a:extLst>
          </p:cNvPr>
          <p:cNvSpPr>
            <a:spLocks noGrp="1"/>
          </p:cNvSpPr>
          <p:nvPr>
            <p:ph type="title"/>
          </p:nvPr>
        </p:nvSpPr>
        <p:spPr/>
        <p:txBody>
          <a:bodyPr/>
          <a:lstStyle/>
          <a:p>
            <a:r>
              <a:rPr lang="en-US" dirty="0"/>
              <a:t>Disclaimer</a:t>
            </a:r>
          </a:p>
        </p:txBody>
      </p:sp>
      <p:sp>
        <p:nvSpPr>
          <p:cNvPr id="3" name="Content Placeholder 2">
            <a:extLst>
              <a:ext uri="{FF2B5EF4-FFF2-40B4-BE49-F238E27FC236}">
                <a16:creationId xmlns:a16="http://schemas.microsoft.com/office/drawing/2014/main" id="{40DEC478-4A88-4BAB-9D7B-82C53F7655A0}"/>
              </a:ext>
            </a:extLst>
          </p:cNvPr>
          <p:cNvSpPr>
            <a:spLocks noGrp="1"/>
          </p:cNvSpPr>
          <p:nvPr>
            <p:ph idx="1"/>
          </p:nvPr>
        </p:nvSpPr>
        <p:spPr/>
        <p:txBody>
          <a:bodyPr/>
          <a:lstStyle/>
          <a:p>
            <a:r>
              <a:rPr lang="en-US" dirty="0"/>
              <a:t>Examples are intended to help convey the workflow of a machine learning approach to a problem. They certainly aren’t intended as optimal solutions to real problems.</a:t>
            </a:r>
          </a:p>
          <a:p>
            <a:endParaRPr lang="en-US" dirty="0"/>
          </a:p>
          <a:p>
            <a:r>
              <a:rPr lang="en-US" dirty="0"/>
              <a:t>All code can be found here:</a:t>
            </a:r>
          </a:p>
          <a:p>
            <a:pPr lvl="1"/>
            <a:r>
              <a:rPr lang="en-US" dirty="0">
                <a:hlinkClick r:id="rId2"/>
              </a:rPr>
              <a:t>https://github.com/PJ7668/ml-for-ssa</a:t>
            </a:r>
            <a:endParaRPr lang="en-US" dirty="0"/>
          </a:p>
          <a:p>
            <a:pPr marL="457200" lvl="1" indent="0">
              <a:buNone/>
            </a:pPr>
            <a:endParaRPr lang="en-US" dirty="0"/>
          </a:p>
        </p:txBody>
      </p:sp>
    </p:spTree>
    <p:extLst>
      <p:ext uri="{BB962C8B-B14F-4D97-AF65-F5344CB8AC3E}">
        <p14:creationId xmlns:p14="http://schemas.microsoft.com/office/powerpoint/2010/main" val="10781093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EFB1D-B591-450A-9BEB-4C165C6A95BD}"/>
              </a:ext>
            </a:extLst>
          </p:cNvPr>
          <p:cNvSpPr>
            <a:spLocks noGrp="1"/>
          </p:cNvSpPr>
          <p:nvPr>
            <p:ph type="title"/>
          </p:nvPr>
        </p:nvSpPr>
        <p:spPr/>
        <p:txBody>
          <a:bodyPr/>
          <a:lstStyle/>
          <a:p>
            <a:r>
              <a:rPr lang="en-US" dirty="0"/>
              <a:t>Tooling for Machine/Deep Learning</a:t>
            </a:r>
          </a:p>
        </p:txBody>
      </p:sp>
      <p:sp>
        <p:nvSpPr>
          <p:cNvPr id="3" name="Content Placeholder 2">
            <a:extLst>
              <a:ext uri="{FF2B5EF4-FFF2-40B4-BE49-F238E27FC236}">
                <a16:creationId xmlns:a16="http://schemas.microsoft.com/office/drawing/2014/main" id="{F16D02D0-44D3-4A39-A8E0-83526D259CE7}"/>
              </a:ext>
            </a:extLst>
          </p:cNvPr>
          <p:cNvSpPr>
            <a:spLocks noGrp="1"/>
          </p:cNvSpPr>
          <p:nvPr>
            <p:ph idx="1"/>
          </p:nvPr>
        </p:nvSpPr>
        <p:spPr/>
        <p:txBody>
          <a:bodyPr>
            <a:normAutofit fontScale="85000" lnSpcReduction="20000"/>
          </a:bodyPr>
          <a:lstStyle/>
          <a:p>
            <a:r>
              <a:rPr lang="en-US" dirty="0"/>
              <a:t>Primary Deep Learning platforms:</a:t>
            </a:r>
          </a:p>
          <a:p>
            <a:pPr lvl="1"/>
            <a:r>
              <a:rPr lang="en-US" dirty="0"/>
              <a:t>TensorFlow (Google)</a:t>
            </a:r>
          </a:p>
          <a:p>
            <a:pPr lvl="1"/>
            <a:r>
              <a:rPr lang="en-US" dirty="0" err="1"/>
              <a:t>PyTorch</a:t>
            </a:r>
            <a:r>
              <a:rPr lang="en-US" dirty="0"/>
              <a:t> / Caffe2 (Facebook with support from Nvidia)</a:t>
            </a:r>
          </a:p>
          <a:p>
            <a:pPr lvl="1"/>
            <a:r>
              <a:rPr lang="en-US" dirty="0" err="1"/>
              <a:t>MXNet</a:t>
            </a:r>
            <a:r>
              <a:rPr lang="en-US" dirty="0"/>
              <a:t> (apache project with Amazon support)</a:t>
            </a:r>
          </a:p>
          <a:p>
            <a:pPr marL="457200" lvl="1" indent="0">
              <a:buNone/>
            </a:pPr>
            <a:endParaRPr lang="en-US" dirty="0"/>
          </a:p>
          <a:p>
            <a:r>
              <a:rPr lang="en-US" dirty="0"/>
              <a:t>Use whatever environment you feel productive in:</a:t>
            </a:r>
          </a:p>
          <a:p>
            <a:pPr lvl="1"/>
            <a:r>
              <a:rPr lang="en-US" dirty="0"/>
              <a:t>R (</a:t>
            </a:r>
            <a:r>
              <a:rPr lang="en-US" dirty="0" err="1"/>
              <a:t>keras</a:t>
            </a:r>
            <a:r>
              <a:rPr lang="en-US" dirty="0"/>
              <a:t> interface)</a:t>
            </a:r>
          </a:p>
          <a:p>
            <a:pPr lvl="1"/>
            <a:r>
              <a:rPr lang="en-US" dirty="0"/>
              <a:t>MATLAB (Neural Networking Toolkit)</a:t>
            </a:r>
          </a:p>
          <a:p>
            <a:pPr lvl="1"/>
            <a:r>
              <a:rPr lang="en-US" dirty="0"/>
              <a:t>Python (</a:t>
            </a:r>
            <a:r>
              <a:rPr lang="en-US" dirty="0" err="1"/>
              <a:t>keras+tensorflow</a:t>
            </a:r>
            <a:r>
              <a:rPr lang="en-US" dirty="0"/>
              <a:t> or </a:t>
            </a:r>
            <a:r>
              <a:rPr lang="en-US" dirty="0" err="1"/>
              <a:t>pytorch</a:t>
            </a:r>
            <a:r>
              <a:rPr lang="en-US" dirty="0"/>
              <a:t>)</a:t>
            </a:r>
          </a:p>
          <a:p>
            <a:pPr lvl="1"/>
            <a:endParaRPr lang="en-US" dirty="0"/>
          </a:p>
          <a:p>
            <a:r>
              <a:rPr lang="en-US" dirty="0"/>
              <a:t>Hardware:</a:t>
            </a:r>
          </a:p>
          <a:p>
            <a:pPr lvl="1"/>
            <a:r>
              <a:rPr lang="en-US" dirty="0"/>
              <a:t>There may come a time you need a GPU, but you don’t need it to get started.</a:t>
            </a:r>
          </a:p>
          <a:p>
            <a:pPr lvl="1"/>
            <a:r>
              <a:rPr lang="en-US" dirty="0"/>
              <a:t>When you do, you’ll almost certainly be wanting Nvidia hardware running their CUDA libraries, which are well optimized for deep learning on GPUs.</a:t>
            </a:r>
          </a:p>
        </p:txBody>
      </p:sp>
    </p:spTree>
    <p:extLst>
      <p:ext uri="{BB962C8B-B14F-4D97-AF65-F5344CB8AC3E}">
        <p14:creationId xmlns:p14="http://schemas.microsoft.com/office/powerpoint/2010/main" val="4463071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AB2CD-3526-41D2-BDB0-A0BF2E6DDFC6}"/>
              </a:ext>
            </a:extLst>
          </p:cNvPr>
          <p:cNvSpPr>
            <a:spLocks noGrp="1"/>
          </p:cNvSpPr>
          <p:nvPr>
            <p:ph type="title"/>
          </p:nvPr>
        </p:nvSpPr>
        <p:spPr/>
        <p:txBody>
          <a:bodyPr/>
          <a:lstStyle/>
          <a:p>
            <a:r>
              <a:rPr lang="en-US" dirty="0"/>
              <a:t>Dimensionality Reduction</a:t>
            </a:r>
          </a:p>
        </p:txBody>
      </p:sp>
      <p:sp>
        <p:nvSpPr>
          <p:cNvPr id="3" name="Content Placeholder 2">
            <a:extLst>
              <a:ext uri="{FF2B5EF4-FFF2-40B4-BE49-F238E27FC236}">
                <a16:creationId xmlns:a16="http://schemas.microsoft.com/office/drawing/2014/main" id="{E022CBBC-3667-4DD7-A4A2-B942E9ACAE7B}"/>
              </a:ext>
            </a:extLst>
          </p:cNvPr>
          <p:cNvSpPr>
            <a:spLocks noGrp="1"/>
          </p:cNvSpPr>
          <p:nvPr>
            <p:ph idx="1"/>
          </p:nvPr>
        </p:nvSpPr>
        <p:spPr/>
        <p:txBody>
          <a:bodyPr>
            <a:normAutofit/>
          </a:bodyPr>
          <a:lstStyle/>
          <a:p>
            <a:r>
              <a:rPr lang="en-US" dirty="0"/>
              <a:t>ML tasks can have many possible input features.</a:t>
            </a:r>
          </a:p>
          <a:p>
            <a:r>
              <a:rPr lang="en-US" dirty="0"/>
              <a:t>Deep Learning Rule of Thumb:</a:t>
            </a:r>
          </a:p>
          <a:p>
            <a:pPr lvl="1"/>
            <a:r>
              <a:rPr lang="en-US" dirty="0"/>
              <a:t>Avoid hand-selecting or engineering features.</a:t>
            </a:r>
          </a:p>
          <a:p>
            <a:pPr lvl="1"/>
            <a:r>
              <a:rPr lang="en-US" dirty="0"/>
              <a:t>When practical, give neural network access to raw data to identify its own combinations of features.</a:t>
            </a:r>
          </a:p>
          <a:p>
            <a:r>
              <a:rPr lang="en-US" dirty="0"/>
              <a:t>However, using “all the features” is not always practical. Dimensionality reduction techniques can be useful for:</a:t>
            </a:r>
          </a:p>
          <a:p>
            <a:pPr lvl="1"/>
            <a:r>
              <a:rPr lang="en-US" dirty="0"/>
              <a:t>Visualization</a:t>
            </a:r>
          </a:p>
          <a:p>
            <a:pPr lvl="1"/>
            <a:r>
              <a:rPr lang="en-US" dirty="0"/>
              <a:t>Reduce the feature space</a:t>
            </a:r>
          </a:p>
          <a:p>
            <a:endParaRPr lang="en-US" dirty="0"/>
          </a:p>
        </p:txBody>
      </p:sp>
    </p:spTree>
    <p:extLst>
      <p:ext uri="{BB962C8B-B14F-4D97-AF65-F5344CB8AC3E}">
        <p14:creationId xmlns:p14="http://schemas.microsoft.com/office/powerpoint/2010/main" val="34837007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7E5AD-552A-4B05-9F0B-4868732F3066}"/>
              </a:ext>
            </a:extLst>
          </p:cNvPr>
          <p:cNvSpPr>
            <a:spLocks noGrp="1"/>
          </p:cNvSpPr>
          <p:nvPr>
            <p:ph type="title"/>
          </p:nvPr>
        </p:nvSpPr>
        <p:spPr/>
        <p:txBody>
          <a:bodyPr/>
          <a:lstStyle/>
          <a:p>
            <a:r>
              <a:rPr lang="en-US" dirty="0"/>
              <a:t>Dimensionality Reduction</a:t>
            </a:r>
          </a:p>
        </p:txBody>
      </p:sp>
      <p:pic>
        <p:nvPicPr>
          <p:cNvPr id="5" name="Content Placeholder 4" descr="A screenshot of a cell phone&#10;&#10;Description generated with high confidence">
            <a:extLst>
              <a:ext uri="{FF2B5EF4-FFF2-40B4-BE49-F238E27FC236}">
                <a16:creationId xmlns:a16="http://schemas.microsoft.com/office/drawing/2014/main" id="{959645A2-47F4-43E9-AD3D-729EA748402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1690688"/>
            <a:ext cx="7430151" cy="4636612"/>
          </a:xfrm>
        </p:spPr>
      </p:pic>
      <p:sp>
        <p:nvSpPr>
          <p:cNvPr id="6" name="TextBox 5">
            <a:extLst>
              <a:ext uri="{FF2B5EF4-FFF2-40B4-BE49-F238E27FC236}">
                <a16:creationId xmlns:a16="http://schemas.microsoft.com/office/drawing/2014/main" id="{3CEA6EED-2711-40A3-B430-D502367BCBA3}"/>
              </a:ext>
            </a:extLst>
          </p:cNvPr>
          <p:cNvSpPr txBox="1"/>
          <p:nvPr/>
        </p:nvSpPr>
        <p:spPr>
          <a:xfrm>
            <a:off x="8551572" y="1647720"/>
            <a:ext cx="3348507" cy="2308324"/>
          </a:xfrm>
          <a:prstGeom prst="rect">
            <a:avLst/>
          </a:prstGeom>
          <a:noFill/>
        </p:spPr>
        <p:txBody>
          <a:bodyPr wrap="square" rtlCol="0">
            <a:spAutoFit/>
          </a:bodyPr>
          <a:lstStyle/>
          <a:p>
            <a:r>
              <a:rPr lang="en-US" dirty="0"/>
              <a:t>Sample TLE data.</a:t>
            </a:r>
            <a:br>
              <a:rPr lang="en-US" dirty="0"/>
            </a:br>
            <a:endParaRPr lang="en-US" dirty="0"/>
          </a:p>
          <a:p>
            <a:r>
              <a:rPr lang="en-US" dirty="0"/>
              <a:t>9 real valued fields</a:t>
            </a:r>
          </a:p>
          <a:p>
            <a:r>
              <a:rPr lang="en-US" dirty="0"/>
              <a:t>1 categorical field (group)</a:t>
            </a:r>
          </a:p>
          <a:p>
            <a:endParaRPr lang="en-US" dirty="0"/>
          </a:p>
          <a:p>
            <a:r>
              <a:rPr lang="en-US" dirty="0"/>
              <a:t>“group” comes from the way </a:t>
            </a:r>
            <a:r>
              <a:rPr lang="en-US" dirty="0" err="1"/>
              <a:t>CelesTrak</a:t>
            </a:r>
            <a:r>
              <a:rPr lang="en-US" dirty="0"/>
              <a:t> categorized the given TLE.</a:t>
            </a:r>
          </a:p>
        </p:txBody>
      </p:sp>
    </p:spTree>
    <p:extLst>
      <p:ext uri="{BB962C8B-B14F-4D97-AF65-F5344CB8AC3E}">
        <p14:creationId xmlns:p14="http://schemas.microsoft.com/office/powerpoint/2010/main" val="25991862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descr="A close up of a map&#10;&#10;Description generated with high confidence">
            <a:extLst>
              <a:ext uri="{FF2B5EF4-FFF2-40B4-BE49-F238E27FC236}">
                <a16:creationId xmlns:a16="http://schemas.microsoft.com/office/drawing/2014/main" id="{6E17C891-F704-4492-AF81-D89485BED9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10757" y="4150125"/>
            <a:ext cx="6123536" cy="2139008"/>
          </a:xfrm>
          <a:prstGeom prst="rect">
            <a:avLst/>
          </a:prstGeom>
        </p:spPr>
      </p:pic>
      <p:pic>
        <p:nvPicPr>
          <p:cNvPr id="13" name="Content Placeholder 12" descr="A close up of a map&#10;&#10;Description generated with very high confidence">
            <a:extLst>
              <a:ext uri="{FF2B5EF4-FFF2-40B4-BE49-F238E27FC236}">
                <a16:creationId xmlns:a16="http://schemas.microsoft.com/office/drawing/2014/main" id="{F3BF2446-A31C-4757-9E34-111CFD81EF1E}"/>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727656" y="206397"/>
            <a:ext cx="10736688" cy="3738670"/>
          </a:xfrm>
        </p:spPr>
      </p:pic>
      <p:sp>
        <p:nvSpPr>
          <p:cNvPr id="14" name="TextBox 13">
            <a:extLst>
              <a:ext uri="{FF2B5EF4-FFF2-40B4-BE49-F238E27FC236}">
                <a16:creationId xmlns:a16="http://schemas.microsoft.com/office/drawing/2014/main" id="{D09D8EB7-72D3-4B0D-8B5C-B37C9389FDC0}"/>
              </a:ext>
            </a:extLst>
          </p:cNvPr>
          <p:cNvSpPr txBox="1"/>
          <p:nvPr/>
        </p:nvSpPr>
        <p:spPr>
          <a:xfrm>
            <a:off x="757707" y="4150125"/>
            <a:ext cx="4479334" cy="2308324"/>
          </a:xfrm>
          <a:prstGeom prst="rect">
            <a:avLst/>
          </a:prstGeom>
          <a:noFill/>
        </p:spPr>
        <p:txBody>
          <a:bodyPr wrap="square" rtlCol="0">
            <a:spAutoFit/>
          </a:bodyPr>
          <a:lstStyle/>
          <a:p>
            <a:pPr marL="285750" indent="-285750">
              <a:buFont typeface="Arial" panose="020B0604020202020204" pitchFamily="34" charset="0"/>
              <a:buChar char="•"/>
            </a:pPr>
            <a:r>
              <a:rPr lang="en-US" dirty="0"/>
              <a:t>2D embeddings of the 9D feature vectors</a:t>
            </a:r>
          </a:p>
          <a:p>
            <a:pPr marL="285750" indent="-285750">
              <a:buFont typeface="Arial" panose="020B0604020202020204" pitchFamily="34" charset="0"/>
              <a:buChar char="•"/>
            </a:pPr>
            <a:r>
              <a:rPr lang="en-US" dirty="0"/>
              <a:t>Group field mapped to color</a:t>
            </a:r>
          </a:p>
          <a:p>
            <a:pPr marL="285750" indent="-285750">
              <a:buFont typeface="Arial" panose="020B0604020202020204" pitchFamily="34" charset="0"/>
              <a:buChar char="•"/>
            </a:pPr>
            <a:r>
              <a:rPr lang="en-US" dirty="0"/>
              <a:t>(right) Just “planet” and “resource” groups</a:t>
            </a:r>
          </a:p>
          <a:p>
            <a:pPr marL="285750" indent="-285750">
              <a:buFont typeface="Arial" panose="020B0604020202020204" pitchFamily="34" charset="0"/>
              <a:buChar char="•"/>
            </a:pPr>
            <a:endParaRPr lang="en-US" dirty="0"/>
          </a:p>
          <a:p>
            <a:r>
              <a:rPr lang="en-US" dirty="0"/>
              <a:t>The visualizations suggest we should be able to make some better-than-random guesses about the group field based just on the numeric fields.</a:t>
            </a:r>
          </a:p>
        </p:txBody>
      </p:sp>
    </p:spTree>
    <p:extLst>
      <p:ext uri="{BB962C8B-B14F-4D97-AF65-F5344CB8AC3E}">
        <p14:creationId xmlns:p14="http://schemas.microsoft.com/office/powerpoint/2010/main" val="13201208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C361C-257F-4D6C-A685-21C8DCDCA1E0}"/>
              </a:ext>
            </a:extLst>
          </p:cNvPr>
          <p:cNvSpPr>
            <a:spLocks noGrp="1"/>
          </p:cNvSpPr>
          <p:nvPr>
            <p:ph type="title"/>
          </p:nvPr>
        </p:nvSpPr>
        <p:spPr/>
        <p:txBody>
          <a:bodyPr/>
          <a:lstStyle/>
          <a:p>
            <a:r>
              <a:rPr lang="en-US" dirty="0"/>
              <a:t>Classification</a:t>
            </a:r>
          </a:p>
        </p:txBody>
      </p:sp>
      <p:sp>
        <p:nvSpPr>
          <p:cNvPr id="3" name="Content Placeholder 2">
            <a:extLst>
              <a:ext uri="{FF2B5EF4-FFF2-40B4-BE49-F238E27FC236}">
                <a16:creationId xmlns:a16="http://schemas.microsoft.com/office/drawing/2014/main" id="{855D344C-4EB5-4C8B-980C-77375A99B607}"/>
              </a:ext>
            </a:extLst>
          </p:cNvPr>
          <p:cNvSpPr>
            <a:spLocks noGrp="1"/>
          </p:cNvSpPr>
          <p:nvPr>
            <p:ph idx="1"/>
          </p:nvPr>
        </p:nvSpPr>
        <p:spPr/>
        <p:txBody>
          <a:bodyPr>
            <a:normAutofit lnSpcReduction="10000"/>
          </a:bodyPr>
          <a:lstStyle/>
          <a:p>
            <a:pPr marL="0" indent="0">
              <a:buNone/>
            </a:pPr>
            <a:r>
              <a:rPr lang="en-US" dirty="0"/>
              <a:t>Goal: Predict group field based on 9 TLE derived, numeric fields.</a:t>
            </a:r>
          </a:p>
          <a:p>
            <a:pPr marL="0" indent="0">
              <a:buNone/>
            </a:pPr>
            <a:endParaRPr lang="en-US" dirty="0"/>
          </a:p>
          <a:p>
            <a:pPr marL="0" indent="0">
              <a:buNone/>
            </a:pPr>
            <a:r>
              <a:rPr lang="en-US" b="1" dirty="0"/>
              <a:t>Machine Learning Work Flow</a:t>
            </a:r>
          </a:p>
          <a:p>
            <a:pPr marL="514350" indent="-514350">
              <a:buFont typeface="+mj-lt"/>
              <a:buAutoNum type="arabicPeriod"/>
            </a:pPr>
            <a:r>
              <a:rPr lang="en-US" dirty="0"/>
              <a:t>Split data into train, test, and validation sets</a:t>
            </a:r>
          </a:p>
          <a:p>
            <a:pPr marL="514350" indent="-514350">
              <a:buFont typeface="+mj-lt"/>
              <a:buAutoNum type="arabicPeriod"/>
            </a:pPr>
            <a:r>
              <a:rPr lang="en-US" dirty="0"/>
              <a:t>Choose a metric (preferably a single, real-valued number)</a:t>
            </a:r>
          </a:p>
          <a:p>
            <a:pPr marL="514350" indent="-514350">
              <a:buFont typeface="+mj-lt"/>
              <a:buAutoNum type="arabicPeriod"/>
            </a:pPr>
            <a:r>
              <a:rPr lang="en-US" dirty="0"/>
              <a:t>Choose a model</a:t>
            </a:r>
          </a:p>
          <a:p>
            <a:pPr marL="971550" lvl="1" indent="-514350">
              <a:buFont typeface="+mj-lt"/>
              <a:buAutoNum type="arabicPeriod"/>
            </a:pPr>
            <a:r>
              <a:rPr lang="en-US" dirty="0"/>
              <a:t>Train model on train set</a:t>
            </a:r>
          </a:p>
          <a:p>
            <a:pPr marL="971550" lvl="1" indent="-514350">
              <a:buFont typeface="+mj-lt"/>
              <a:buAutoNum type="arabicPeriod"/>
            </a:pPr>
            <a:r>
              <a:rPr lang="en-US" dirty="0"/>
              <a:t>Compute metric on test set</a:t>
            </a:r>
          </a:p>
          <a:p>
            <a:pPr marL="971550" lvl="1" indent="-514350">
              <a:buFont typeface="+mj-lt"/>
              <a:buAutoNum type="arabicPeriod"/>
            </a:pPr>
            <a:r>
              <a:rPr lang="en-US" dirty="0"/>
              <a:t>Adjust model and repeat</a:t>
            </a:r>
          </a:p>
          <a:p>
            <a:pPr marL="514350" indent="-514350">
              <a:buFont typeface="+mj-lt"/>
              <a:buAutoNum type="arabicPeriod"/>
            </a:pPr>
            <a:r>
              <a:rPr lang="en-US" dirty="0"/>
              <a:t>Evaluate model on validation set</a:t>
            </a:r>
          </a:p>
        </p:txBody>
      </p:sp>
    </p:spTree>
    <p:extLst>
      <p:ext uri="{BB962C8B-B14F-4D97-AF65-F5344CB8AC3E}">
        <p14:creationId xmlns:p14="http://schemas.microsoft.com/office/powerpoint/2010/main" val="21940742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73B25-638E-41C3-BF08-9BECE5E6D159}"/>
              </a:ext>
            </a:extLst>
          </p:cNvPr>
          <p:cNvSpPr>
            <a:spLocks noGrp="1"/>
          </p:cNvSpPr>
          <p:nvPr>
            <p:ph type="title"/>
          </p:nvPr>
        </p:nvSpPr>
        <p:spPr/>
        <p:txBody>
          <a:bodyPr/>
          <a:lstStyle/>
          <a:p>
            <a:r>
              <a:rPr lang="en-US" dirty="0"/>
              <a:t>Vocabulary</a:t>
            </a:r>
          </a:p>
        </p:txBody>
      </p:sp>
      <p:sp>
        <p:nvSpPr>
          <p:cNvPr id="3" name="Content Placeholder 2">
            <a:extLst>
              <a:ext uri="{FF2B5EF4-FFF2-40B4-BE49-F238E27FC236}">
                <a16:creationId xmlns:a16="http://schemas.microsoft.com/office/drawing/2014/main" id="{A6A8D6DC-1844-4471-9B01-90755151DB0C}"/>
              </a:ext>
            </a:extLst>
          </p:cNvPr>
          <p:cNvSpPr>
            <a:spLocks noGrp="1"/>
          </p:cNvSpPr>
          <p:nvPr>
            <p:ph idx="1"/>
          </p:nvPr>
        </p:nvSpPr>
        <p:spPr/>
        <p:txBody>
          <a:bodyPr>
            <a:normAutofit fontScale="92500" lnSpcReduction="10000"/>
          </a:bodyPr>
          <a:lstStyle/>
          <a:p>
            <a:r>
              <a:rPr lang="en-US" dirty="0"/>
              <a:t>Train/Test/Validation Sets:</a:t>
            </a:r>
          </a:p>
          <a:p>
            <a:pPr lvl="1"/>
            <a:r>
              <a:rPr lang="en-US" dirty="0"/>
              <a:t>Train: Data used to update model parameters.</a:t>
            </a:r>
          </a:p>
          <a:p>
            <a:pPr lvl="1"/>
            <a:r>
              <a:rPr lang="en-US" dirty="0"/>
              <a:t>Test: Data used to update model hyper-</a:t>
            </a:r>
            <a:r>
              <a:rPr lang="en-US" dirty="0" err="1"/>
              <a:t>parmeters</a:t>
            </a:r>
            <a:r>
              <a:rPr lang="en-US" dirty="0"/>
              <a:t>.</a:t>
            </a:r>
          </a:p>
          <a:p>
            <a:pPr lvl="1"/>
            <a:r>
              <a:rPr lang="en-US" dirty="0"/>
              <a:t>Validation: Data used to measure performance of selected model.</a:t>
            </a:r>
          </a:p>
          <a:p>
            <a:r>
              <a:rPr lang="en-US" dirty="0"/>
              <a:t>Training Vocabulary:</a:t>
            </a:r>
          </a:p>
          <a:p>
            <a:pPr lvl="1"/>
            <a:r>
              <a:rPr lang="en-US" dirty="0"/>
              <a:t>Epoch – one full pass through test train set</a:t>
            </a:r>
          </a:p>
          <a:p>
            <a:pPr lvl="1"/>
            <a:r>
              <a:rPr lang="en-US" dirty="0"/>
              <a:t>Batch Size – how many examples to evaluate at once. Typically, a </a:t>
            </a:r>
            <a:r>
              <a:rPr lang="en-US" dirty="0" err="1"/>
              <a:t>gradiant</a:t>
            </a:r>
            <a:r>
              <a:rPr lang="en-US" dirty="0"/>
              <a:t> is computed on this data.</a:t>
            </a:r>
          </a:p>
          <a:p>
            <a:pPr lvl="1"/>
            <a:r>
              <a:rPr lang="en-US" dirty="0"/>
              <a:t>Loss – </a:t>
            </a:r>
            <a:r>
              <a:rPr lang="en-US" i="1" dirty="0"/>
              <a:t>differentiable</a:t>
            </a:r>
            <a:r>
              <a:rPr lang="en-US" dirty="0"/>
              <a:t> function comparing predictions and targets: model(x) vs y.</a:t>
            </a:r>
          </a:p>
          <a:p>
            <a:pPr lvl="1"/>
            <a:r>
              <a:rPr lang="en-US" dirty="0"/>
              <a:t>Stochastic Gradient Descent (SGD) – the algorithm for efficiently updating model parameters by computing partial derivatives of loss(model(x), y) over a batch of samples.</a:t>
            </a:r>
          </a:p>
          <a:p>
            <a:endParaRPr lang="en-US" dirty="0"/>
          </a:p>
        </p:txBody>
      </p:sp>
    </p:spTree>
    <p:extLst>
      <p:ext uri="{BB962C8B-B14F-4D97-AF65-F5344CB8AC3E}">
        <p14:creationId xmlns:p14="http://schemas.microsoft.com/office/powerpoint/2010/main" val="34598322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1223</TotalTime>
  <Words>849</Words>
  <Application>Microsoft Office PowerPoint</Application>
  <PresentationFormat>Widescreen</PresentationFormat>
  <Paragraphs>98</Paragraphs>
  <Slides>14</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Machine Learning for Space Situational Awareness</vt:lpstr>
      <vt:lpstr>Outline</vt:lpstr>
      <vt:lpstr>Disclaimer</vt:lpstr>
      <vt:lpstr>Tooling for Machine/Deep Learning</vt:lpstr>
      <vt:lpstr>Dimensionality Reduction</vt:lpstr>
      <vt:lpstr>Dimensionality Reduction</vt:lpstr>
      <vt:lpstr>PowerPoint Presentation</vt:lpstr>
      <vt:lpstr>Classification</vt:lpstr>
      <vt:lpstr>Vocabulary</vt:lpstr>
      <vt:lpstr>Classification</vt:lpstr>
      <vt:lpstr>Convolutional Neural Networks</vt:lpstr>
      <vt:lpstr>PowerPoint Presentation</vt:lpstr>
      <vt:lpstr>PowerPoint Presentation</vt:lpstr>
      <vt:lpstr>1D – CNN Diagram Goes Here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for Space Situational Awareness</dc:title>
  <dc:creator>Pula, Kyle K.</dc:creator>
  <cp:lastModifiedBy>Pula, Kyle K.</cp:lastModifiedBy>
  <cp:revision>29</cp:revision>
  <dcterms:created xsi:type="dcterms:W3CDTF">2018-09-03T03:06:38Z</dcterms:created>
  <dcterms:modified xsi:type="dcterms:W3CDTF">2018-09-06T12:28:29Z</dcterms:modified>
</cp:coreProperties>
</file>