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27"/>
  </p:notesMasterIdLst>
  <p:handoutMasterIdLst>
    <p:handoutMasterId r:id="rId28"/>
  </p:handoutMasterIdLst>
  <p:sldIdLst>
    <p:sldId id="260" r:id="rId5"/>
    <p:sldId id="261" r:id="rId6"/>
    <p:sldId id="269" r:id="rId7"/>
    <p:sldId id="270" r:id="rId8"/>
    <p:sldId id="263" r:id="rId9"/>
    <p:sldId id="271" r:id="rId10"/>
    <p:sldId id="272" r:id="rId11"/>
    <p:sldId id="262" r:id="rId12"/>
    <p:sldId id="273" r:id="rId13"/>
    <p:sldId id="274" r:id="rId14"/>
    <p:sldId id="265" r:id="rId15"/>
    <p:sldId id="266" r:id="rId16"/>
    <p:sldId id="264" r:id="rId17"/>
    <p:sldId id="267" r:id="rId18"/>
    <p:sldId id="268" r:id="rId19"/>
    <p:sldId id="275" r:id="rId20"/>
    <p:sldId id="276" r:id="rId21"/>
    <p:sldId id="277" r:id="rId22"/>
    <p:sldId id="278" r:id="rId23"/>
    <p:sldId id="279" r:id="rId24"/>
    <p:sldId id="280" r:id="rId25"/>
    <p:sldId id="258" r:id="rId26"/>
  </p:sldIdLst>
  <p:sldSz cx="9144000" cy="6858000" type="screen4x3"/>
  <p:notesSz cx="7010400" cy="9296400"/>
  <p:defaultTextStyle>
    <a:defPPr>
      <a:defRPr lang="en-US"/>
    </a:defPPr>
    <a:lvl1pPr algn="l" rtl="0" fontAlgn="base">
      <a:lnSpc>
        <a:spcPct val="90000"/>
      </a:lnSpc>
      <a:spcBef>
        <a:spcPct val="0"/>
      </a:spcBef>
      <a:spcAft>
        <a:spcPct val="60000"/>
      </a:spcAft>
      <a:buClr>
        <a:srgbClr val="CC0000"/>
      </a:buClr>
      <a:buFont typeface="Wingdings" pitchFamily="2" charset="2"/>
      <a:buChar char="§"/>
      <a:defRPr sz="2000" b="1" kern="1200">
        <a:solidFill>
          <a:schemeClr val="tx1"/>
        </a:solidFill>
        <a:latin typeface="Tahoma" pitchFamily="34" charset="0"/>
        <a:ea typeface="+mn-ea"/>
        <a:cs typeface="+mn-cs"/>
      </a:defRPr>
    </a:lvl1pPr>
    <a:lvl2pPr marL="457200" algn="l" rtl="0" fontAlgn="base">
      <a:lnSpc>
        <a:spcPct val="90000"/>
      </a:lnSpc>
      <a:spcBef>
        <a:spcPct val="0"/>
      </a:spcBef>
      <a:spcAft>
        <a:spcPct val="60000"/>
      </a:spcAft>
      <a:buClr>
        <a:srgbClr val="CC0000"/>
      </a:buClr>
      <a:buFont typeface="Wingdings" pitchFamily="2" charset="2"/>
      <a:buChar char="§"/>
      <a:defRPr sz="2000" b="1" kern="1200">
        <a:solidFill>
          <a:schemeClr val="tx1"/>
        </a:solidFill>
        <a:latin typeface="Tahoma" pitchFamily="34" charset="0"/>
        <a:ea typeface="+mn-ea"/>
        <a:cs typeface="+mn-cs"/>
      </a:defRPr>
    </a:lvl2pPr>
    <a:lvl3pPr marL="914400" algn="l" rtl="0" fontAlgn="base">
      <a:lnSpc>
        <a:spcPct val="90000"/>
      </a:lnSpc>
      <a:spcBef>
        <a:spcPct val="0"/>
      </a:spcBef>
      <a:spcAft>
        <a:spcPct val="60000"/>
      </a:spcAft>
      <a:buClr>
        <a:srgbClr val="CC0000"/>
      </a:buClr>
      <a:buFont typeface="Wingdings" pitchFamily="2" charset="2"/>
      <a:buChar char="§"/>
      <a:defRPr sz="2000" b="1" kern="1200">
        <a:solidFill>
          <a:schemeClr val="tx1"/>
        </a:solidFill>
        <a:latin typeface="Tahoma" pitchFamily="34" charset="0"/>
        <a:ea typeface="+mn-ea"/>
        <a:cs typeface="+mn-cs"/>
      </a:defRPr>
    </a:lvl3pPr>
    <a:lvl4pPr marL="1371600" algn="l" rtl="0" fontAlgn="base">
      <a:lnSpc>
        <a:spcPct val="90000"/>
      </a:lnSpc>
      <a:spcBef>
        <a:spcPct val="0"/>
      </a:spcBef>
      <a:spcAft>
        <a:spcPct val="60000"/>
      </a:spcAft>
      <a:buClr>
        <a:srgbClr val="CC0000"/>
      </a:buClr>
      <a:buFont typeface="Wingdings" pitchFamily="2" charset="2"/>
      <a:buChar char="§"/>
      <a:defRPr sz="2000" b="1" kern="1200">
        <a:solidFill>
          <a:schemeClr val="tx1"/>
        </a:solidFill>
        <a:latin typeface="Tahoma" pitchFamily="34" charset="0"/>
        <a:ea typeface="+mn-ea"/>
        <a:cs typeface="+mn-cs"/>
      </a:defRPr>
    </a:lvl4pPr>
    <a:lvl5pPr marL="1828800" algn="l" rtl="0" fontAlgn="base">
      <a:lnSpc>
        <a:spcPct val="90000"/>
      </a:lnSpc>
      <a:spcBef>
        <a:spcPct val="0"/>
      </a:spcBef>
      <a:spcAft>
        <a:spcPct val="60000"/>
      </a:spcAft>
      <a:buClr>
        <a:srgbClr val="CC0000"/>
      </a:buClr>
      <a:buFont typeface="Wingdings" pitchFamily="2" charset="2"/>
      <a:buChar char="§"/>
      <a:defRPr sz="2000" b="1" kern="1200">
        <a:solidFill>
          <a:schemeClr val="tx1"/>
        </a:solidFill>
        <a:latin typeface="Tahoma" pitchFamily="34" charset="0"/>
        <a:ea typeface="+mn-ea"/>
        <a:cs typeface="+mn-cs"/>
      </a:defRPr>
    </a:lvl5pPr>
    <a:lvl6pPr marL="2286000" algn="l" defTabSz="914400" rtl="0" eaLnBrk="1" latinLnBrk="0" hangingPunct="1">
      <a:defRPr sz="2000" b="1" kern="1200">
        <a:solidFill>
          <a:schemeClr val="tx1"/>
        </a:solidFill>
        <a:latin typeface="Tahoma" pitchFamily="34" charset="0"/>
        <a:ea typeface="+mn-ea"/>
        <a:cs typeface="+mn-cs"/>
      </a:defRPr>
    </a:lvl6pPr>
    <a:lvl7pPr marL="2743200" algn="l" defTabSz="914400" rtl="0" eaLnBrk="1" latinLnBrk="0" hangingPunct="1">
      <a:defRPr sz="2000" b="1" kern="1200">
        <a:solidFill>
          <a:schemeClr val="tx1"/>
        </a:solidFill>
        <a:latin typeface="Tahoma" pitchFamily="34" charset="0"/>
        <a:ea typeface="+mn-ea"/>
        <a:cs typeface="+mn-cs"/>
      </a:defRPr>
    </a:lvl7pPr>
    <a:lvl8pPr marL="3200400" algn="l" defTabSz="914400" rtl="0" eaLnBrk="1" latinLnBrk="0" hangingPunct="1">
      <a:defRPr sz="2000" b="1" kern="1200">
        <a:solidFill>
          <a:schemeClr val="tx1"/>
        </a:solidFill>
        <a:latin typeface="Tahoma" pitchFamily="34" charset="0"/>
        <a:ea typeface="+mn-ea"/>
        <a:cs typeface="+mn-cs"/>
      </a:defRPr>
    </a:lvl8pPr>
    <a:lvl9pPr marL="3657600" algn="l" defTabSz="914400" rtl="0" eaLnBrk="1" latinLnBrk="0" hangingPunct="1">
      <a:defRPr sz="2000"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507F"/>
    <a:srgbClr val="262626"/>
    <a:srgbClr val="8E8D8D"/>
    <a:srgbClr val="4A4C4D"/>
    <a:srgbClr val="2D68A3"/>
    <a:srgbClr val="4C4D4E"/>
    <a:srgbClr val="CC2131"/>
    <a:srgbClr val="990000"/>
    <a:srgbClr val="4848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0" autoAdjust="0"/>
    <p:restoredTop sz="81302" autoAdjust="0"/>
  </p:normalViewPr>
  <p:slideViewPr>
    <p:cSldViewPr snapToGrid="0">
      <p:cViewPr varScale="1">
        <p:scale>
          <a:sx n="92" d="100"/>
          <a:sy n="92" d="100"/>
        </p:scale>
        <p:origin x="9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2" d="100"/>
        <a:sy n="142" d="100"/>
      </p:scale>
      <p:origin x="0" y="0"/>
    </p:cViewPr>
  </p:sorterViewPr>
  <p:notesViewPr>
    <p:cSldViewPr snapToGrid="0">
      <p:cViewPr varScale="1">
        <p:scale>
          <a:sx n="55" d="100"/>
          <a:sy n="55" d="100"/>
        </p:scale>
        <p:origin x="-2172"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1"/>
            <a:ext cx="3038145" cy="465743"/>
          </a:xfrm>
          <a:prstGeom prst="rect">
            <a:avLst/>
          </a:prstGeom>
          <a:noFill/>
          <a:ln w="9525">
            <a:noFill/>
            <a:miter lim="800000"/>
            <a:headEnd/>
            <a:tailEnd/>
          </a:ln>
          <a:effectLst/>
        </p:spPr>
        <p:txBody>
          <a:bodyPr vert="horz" wrap="square" lIns="93361" tIns="46680" rIns="93361" bIns="46680" numCol="1" anchor="t" anchorCtr="0" compatLnSpc="1">
            <a:prstTxWarp prst="textNoShape">
              <a:avLst/>
            </a:prstTxWarp>
          </a:bodyPr>
          <a:lstStyle>
            <a:lvl1pPr defTabSz="933083">
              <a:lnSpc>
                <a:spcPct val="100000"/>
              </a:lnSpc>
              <a:spcAft>
                <a:spcPct val="0"/>
              </a:spcAft>
              <a:buClrTx/>
              <a:buFontTx/>
              <a:buNone/>
              <a:defRPr sz="1200" b="0">
                <a:latin typeface="Times New Roman" pitchFamily="18" charset="0"/>
              </a:defRPr>
            </a:lvl1pPr>
          </a:lstStyle>
          <a:p>
            <a:pPr>
              <a:defRPr/>
            </a:pPr>
            <a:endParaRPr lang="en-US"/>
          </a:p>
        </p:txBody>
      </p:sp>
      <p:sp>
        <p:nvSpPr>
          <p:cNvPr id="31747" name="Rectangle 3"/>
          <p:cNvSpPr>
            <a:spLocks noGrp="1" noChangeArrowheads="1"/>
          </p:cNvSpPr>
          <p:nvPr>
            <p:ph type="dt" sz="quarter" idx="1"/>
          </p:nvPr>
        </p:nvSpPr>
        <p:spPr bwMode="auto">
          <a:xfrm>
            <a:off x="3972257" y="1"/>
            <a:ext cx="3038144" cy="465743"/>
          </a:xfrm>
          <a:prstGeom prst="rect">
            <a:avLst/>
          </a:prstGeom>
          <a:noFill/>
          <a:ln w="9525">
            <a:noFill/>
            <a:miter lim="800000"/>
            <a:headEnd/>
            <a:tailEnd/>
          </a:ln>
          <a:effectLst/>
        </p:spPr>
        <p:txBody>
          <a:bodyPr vert="horz" wrap="square" lIns="93361" tIns="46680" rIns="93361" bIns="46680" numCol="1" anchor="t" anchorCtr="0" compatLnSpc="1">
            <a:prstTxWarp prst="textNoShape">
              <a:avLst/>
            </a:prstTxWarp>
          </a:bodyPr>
          <a:lstStyle>
            <a:lvl1pPr algn="r" defTabSz="933083">
              <a:lnSpc>
                <a:spcPct val="100000"/>
              </a:lnSpc>
              <a:spcAft>
                <a:spcPct val="0"/>
              </a:spcAft>
              <a:buClrTx/>
              <a:buFontTx/>
              <a:buNone/>
              <a:defRPr sz="1200" b="0">
                <a:latin typeface="Times New Roman" pitchFamily="18" charset="0"/>
              </a:defRPr>
            </a:lvl1pPr>
          </a:lstStyle>
          <a:p>
            <a:pPr>
              <a:defRPr/>
            </a:pPr>
            <a:endParaRPr lang="en-US"/>
          </a:p>
        </p:txBody>
      </p:sp>
      <p:sp>
        <p:nvSpPr>
          <p:cNvPr id="31748" name="Rectangle 4"/>
          <p:cNvSpPr>
            <a:spLocks noGrp="1" noChangeArrowheads="1"/>
          </p:cNvSpPr>
          <p:nvPr>
            <p:ph type="ftr" sz="quarter" idx="2"/>
          </p:nvPr>
        </p:nvSpPr>
        <p:spPr bwMode="auto">
          <a:xfrm>
            <a:off x="1" y="8830658"/>
            <a:ext cx="3038145" cy="465742"/>
          </a:xfrm>
          <a:prstGeom prst="rect">
            <a:avLst/>
          </a:prstGeom>
          <a:noFill/>
          <a:ln w="9525">
            <a:noFill/>
            <a:miter lim="800000"/>
            <a:headEnd/>
            <a:tailEnd/>
          </a:ln>
          <a:effectLst/>
        </p:spPr>
        <p:txBody>
          <a:bodyPr vert="horz" wrap="square" lIns="93361" tIns="46680" rIns="93361" bIns="46680" numCol="1" anchor="b" anchorCtr="0" compatLnSpc="1">
            <a:prstTxWarp prst="textNoShape">
              <a:avLst/>
            </a:prstTxWarp>
          </a:bodyPr>
          <a:lstStyle>
            <a:lvl1pPr defTabSz="933083">
              <a:lnSpc>
                <a:spcPct val="100000"/>
              </a:lnSpc>
              <a:spcAft>
                <a:spcPct val="0"/>
              </a:spcAft>
              <a:buClrTx/>
              <a:buFontTx/>
              <a:buNone/>
              <a:defRPr sz="1200" b="0">
                <a:latin typeface="Times New Roman" pitchFamily="18" charset="0"/>
              </a:defRPr>
            </a:lvl1pPr>
          </a:lstStyle>
          <a:p>
            <a:pPr>
              <a:defRPr/>
            </a:pPr>
            <a:endParaRPr lang="en-US"/>
          </a:p>
        </p:txBody>
      </p:sp>
      <p:sp>
        <p:nvSpPr>
          <p:cNvPr id="31749" name="Rectangle 5"/>
          <p:cNvSpPr>
            <a:spLocks noGrp="1" noChangeArrowheads="1"/>
          </p:cNvSpPr>
          <p:nvPr>
            <p:ph type="sldNum" sz="quarter" idx="3"/>
          </p:nvPr>
        </p:nvSpPr>
        <p:spPr bwMode="auto">
          <a:xfrm>
            <a:off x="3972257" y="8830658"/>
            <a:ext cx="3038144" cy="465742"/>
          </a:xfrm>
          <a:prstGeom prst="rect">
            <a:avLst/>
          </a:prstGeom>
          <a:noFill/>
          <a:ln w="9525">
            <a:noFill/>
            <a:miter lim="800000"/>
            <a:headEnd/>
            <a:tailEnd/>
          </a:ln>
          <a:effectLst/>
        </p:spPr>
        <p:txBody>
          <a:bodyPr vert="horz" wrap="square" lIns="93361" tIns="46680" rIns="93361" bIns="46680" numCol="1" anchor="b" anchorCtr="0" compatLnSpc="1">
            <a:prstTxWarp prst="textNoShape">
              <a:avLst/>
            </a:prstTxWarp>
          </a:bodyPr>
          <a:lstStyle>
            <a:lvl1pPr algn="r" defTabSz="933083">
              <a:lnSpc>
                <a:spcPct val="100000"/>
              </a:lnSpc>
              <a:spcAft>
                <a:spcPct val="0"/>
              </a:spcAft>
              <a:buClrTx/>
              <a:buFontTx/>
              <a:buNone/>
              <a:defRPr sz="1200" b="0">
                <a:latin typeface="Times New Roman" pitchFamily="18" charset="0"/>
              </a:defRPr>
            </a:lvl1pPr>
          </a:lstStyle>
          <a:p>
            <a:pPr>
              <a:defRPr/>
            </a:pPr>
            <a:fld id="{75A9FF56-E5F9-4ECE-BF3A-E72110AA792E}" type="slidenum">
              <a:rPr lang="en-US"/>
              <a:pPr>
                <a:defRPr/>
              </a:pPr>
              <a:t>‹#›</a:t>
            </a:fld>
            <a:endParaRPr lang="en-US" dirty="0"/>
          </a:p>
        </p:txBody>
      </p:sp>
    </p:spTree>
    <p:extLst>
      <p:ext uri="{BB962C8B-B14F-4D97-AF65-F5344CB8AC3E}">
        <p14:creationId xmlns:p14="http://schemas.microsoft.com/office/powerpoint/2010/main" val="2387393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1" y="1"/>
            <a:ext cx="3038145" cy="465743"/>
          </a:xfrm>
          <a:prstGeom prst="rect">
            <a:avLst/>
          </a:prstGeom>
          <a:noFill/>
          <a:ln w="9525">
            <a:noFill/>
            <a:miter lim="800000"/>
            <a:headEnd/>
            <a:tailEnd/>
          </a:ln>
          <a:effectLst/>
        </p:spPr>
        <p:txBody>
          <a:bodyPr vert="horz" wrap="square" lIns="93361" tIns="46680" rIns="93361" bIns="46680" numCol="1" anchor="t" anchorCtr="0" compatLnSpc="1">
            <a:prstTxWarp prst="textNoShape">
              <a:avLst/>
            </a:prstTxWarp>
          </a:bodyPr>
          <a:lstStyle>
            <a:lvl1pPr defTabSz="933083">
              <a:lnSpc>
                <a:spcPct val="100000"/>
              </a:lnSpc>
              <a:spcAft>
                <a:spcPct val="0"/>
              </a:spcAft>
              <a:buClrTx/>
              <a:buFontTx/>
              <a:buNone/>
              <a:defRPr sz="1200" b="0">
                <a:latin typeface="Times New Roman" pitchFamily="18" charset="0"/>
              </a:defRPr>
            </a:lvl1pPr>
          </a:lstStyle>
          <a:p>
            <a:pPr>
              <a:defRPr/>
            </a:pPr>
            <a:endParaRPr lang="en-US"/>
          </a:p>
        </p:txBody>
      </p:sp>
      <p:sp>
        <p:nvSpPr>
          <p:cNvPr id="32771" name="Rectangle 3"/>
          <p:cNvSpPr>
            <a:spLocks noGrp="1" noChangeArrowheads="1"/>
          </p:cNvSpPr>
          <p:nvPr>
            <p:ph type="dt" idx="1"/>
          </p:nvPr>
        </p:nvSpPr>
        <p:spPr bwMode="auto">
          <a:xfrm>
            <a:off x="3972257" y="1"/>
            <a:ext cx="3038144" cy="465743"/>
          </a:xfrm>
          <a:prstGeom prst="rect">
            <a:avLst/>
          </a:prstGeom>
          <a:noFill/>
          <a:ln w="9525">
            <a:noFill/>
            <a:miter lim="800000"/>
            <a:headEnd/>
            <a:tailEnd/>
          </a:ln>
          <a:effectLst/>
        </p:spPr>
        <p:txBody>
          <a:bodyPr vert="horz" wrap="square" lIns="93361" tIns="46680" rIns="93361" bIns="46680" numCol="1" anchor="t" anchorCtr="0" compatLnSpc="1">
            <a:prstTxWarp prst="textNoShape">
              <a:avLst/>
            </a:prstTxWarp>
          </a:bodyPr>
          <a:lstStyle>
            <a:lvl1pPr algn="r" defTabSz="933083">
              <a:lnSpc>
                <a:spcPct val="100000"/>
              </a:lnSpc>
              <a:spcAft>
                <a:spcPct val="0"/>
              </a:spcAft>
              <a:buClrTx/>
              <a:buFontTx/>
              <a:buNone/>
              <a:defRPr sz="1200" b="0">
                <a:latin typeface="Times New Roman" pitchFamily="18" charset="0"/>
              </a:defRPr>
            </a:lvl1pPr>
          </a:lstStyle>
          <a:p>
            <a:pPr>
              <a:defRPr/>
            </a:pPr>
            <a:endParaRPr lang="en-US"/>
          </a:p>
        </p:txBody>
      </p:sp>
      <p:sp>
        <p:nvSpPr>
          <p:cNvPr id="747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935634" y="4414561"/>
            <a:ext cx="5139134" cy="4185532"/>
          </a:xfrm>
          <a:prstGeom prst="rect">
            <a:avLst/>
          </a:prstGeom>
          <a:noFill/>
          <a:ln w="9525">
            <a:noFill/>
            <a:miter lim="800000"/>
            <a:headEnd/>
            <a:tailEnd/>
          </a:ln>
          <a:effectLst/>
        </p:spPr>
        <p:txBody>
          <a:bodyPr vert="horz" wrap="square" lIns="93361" tIns="46680" rIns="93361" bIns="466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1" y="8830658"/>
            <a:ext cx="3038145" cy="465742"/>
          </a:xfrm>
          <a:prstGeom prst="rect">
            <a:avLst/>
          </a:prstGeom>
          <a:noFill/>
          <a:ln w="9525">
            <a:noFill/>
            <a:miter lim="800000"/>
            <a:headEnd/>
            <a:tailEnd/>
          </a:ln>
          <a:effectLst/>
        </p:spPr>
        <p:txBody>
          <a:bodyPr vert="horz" wrap="square" lIns="93361" tIns="46680" rIns="93361" bIns="46680" numCol="1" anchor="b" anchorCtr="0" compatLnSpc="1">
            <a:prstTxWarp prst="textNoShape">
              <a:avLst/>
            </a:prstTxWarp>
          </a:bodyPr>
          <a:lstStyle>
            <a:lvl1pPr defTabSz="933083">
              <a:lnSpc>
                <a:spcPct val="100000"/>
              </a:lnSpc>
              <a:spcAft>
                <a:spcPct val="0"/>
              </a:spcAft>
              <a:buClrTx/>
              <a:buFontTx/>
              <a:buNone/>
              <a:defRPr sz="1200" b="0">
                <a:latin typeface="Times New Roman" pitchFamily="18" charset="0"/>
              </a:defRPr>
            </a:lvl1pPr>
          </a:lstStyle>
          <a:p>
            <a:pPr>
              <a:defRPr/>
            </a:pPr>
            <a:endParaRPr lang="en-US"/>
          </a:p>
        </p:txBody>
      </p:sp>
      <p:sp>
        <p:nvSpPr>
          <p:cNvPr id="32775" name="Rectangle 7"/>
          <p:cNvSpPr>
            <a:spLocks noGrp="1" noChangeArrowheads="1"/>
          </p:cNvSpPr>
          <p:nvPr>
            <p:ph type="sldNum" sz="quarter" idx="5"/>
          </p:nvPr>
        </p:nvSpPr>
        <p:spPr bwMode="auto">
          <a:xfrm>
            <a:off x="3972257" y="8830658"/>
            <a:ext cx="3038144" cy="465742"/>
          </a:xfrm>
          <a:prstGeom prst="rect">
            <a:avLst/>
          </a:prstGeom>
          <a:noFill/>
          <a:ln w="9525">
            <a:noFill/>
            <a:miter lim="800000"/>
            <a:headEnd/>
            <a:tailEnd/>
          </a:ln>
          <a:effectLst/>
        </p:spPr>
        <p:txBody>
          <a:bodyPr vert="horz" wrap="square" lIns="93361" tIns="46680" rIns="93361" bIns="46680" numCol="1" anchor="b" anchorCtr="0" compatLnSpc="1">
            <a:prstTxWarp prst="textNoShape">
              <a:avLst/>
            </a:prstTxWarp>
          </a:bodyPr>
          <a:lstStyle>
            <a:lvl1pPr algn="r" defTabSz="933083">
              <a:lnSpc>
                <a:spcPct val="100000"/>
              </a:lnSpc>
              <a:spcAft>
                <a:spcPct val="0"/>
              </a:spcAft>
              <a:buClrTx/>
              <a:buFontTx/>
              <a:buNone/>
              <a:defRPr sz="1200" b="0">
                <a:latin typeface="Times New Roman" pitchFamily="18" charset="0"/>
              </a:defRPr>
            </a:lvl1pPr>
          </a:lstStyle>
          <a:p>
            <a:pPr>
              <a:defRPr/>
            </a:pPr>
            <a:fld id="{1553658B-92F5-423B-82DF-6AC7EC73A967}" type="slidenum">
              <a:rPr lang="en-US"/>
              <a:pPr>
                <a:defRPr/>
              </a:pPr>
              <a:t>‹#›</a:t>
            </a:fld>
            <a:endParaRPr lang="en-US" dirty="0"/>
          </a:p>
        </p:txBody>
      </p:sp>
    </p:spTree>
    <p:extLst>
      <p:ext uri="{BB962C8B-B14F-4D97-AF65-F5344CB8AC3E}">
        <p14:creationId xmlns:p14="http://schemas.microsoft.com/office/powerpoint/2010/main" val="3623121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2</a:t>
            </a:fld>
            <a:endParaRPr lang="en-US"/>
          </a:p>
        </p:txBody>
      </p:sp>
    </p:spTree>
    <p:extLst>
      <p:ext uri="{BB962C8B-B14F-4D97-AF65-F5344CB8AC3E}">
        <p14:creationId xmlns:p14="http://schemas.microsoft.com/office/powerpoint/2010/main" val="4282236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4</a:t>
            </a:fld>
            <a:endParaRPr lang="en-US"/>
          </a:p>
        </p:txBody>
      </p:sp>
    </p:spTree>
    <p:extLst>
      <p:ext uri="{BB962C8B-B14F-4D97-AF65-F5344CB8AC3E}">
        <p14:creationId xmlns:p14="http://schemas.microsoft.com/office/powerpoint/2010/main" val="76562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5</a:t>
            </a:fld>
            <a:endParaRPr lang="en-US"/>
          </a:p>
        </p:txBody>
      </p:sp>
    </p:spTree>
    <p:extLst>
      <p:ext uri="{BB962C8B-B14F-4D97-AF65-F5344CB8AC3E}">
        <p14:creationId xmlns:p14="http://schemas.microsoft.com/office/powerpoint/2010/main" val="362695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6</a:t>
            </a:fld>
            <a:endParaRPr lang="en-US"/>
          </a:p>
        </p:txBody>
      </p:sp>
    </p:spTree>
    <p:extLst>
      <p:ext uri="{BB962C8B-B14F-4D97-AF65-F5344CB8AC3E}">
        <p14:creationId xmlns:p14="http://schemas.microsoft.com/office/powerpoint/2010/main" val="89706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embeddings are essentially unsupervised techniques. We’ll come back to that at the end.</a:t>
            </a:r>
          </a:p>
        </p:txBody>
      </p:sp>
      <p:sp>
        <p:nvSpPr>
          <p:cNvPr id="4" name="Slide Number Placeholder 3"/>
          <p:cNvSpPr>
            <a:spLocks noGrp="1"/>
          </p:cNvSpPr>
          <p:nvPr>
            <p:ph type="sldNum" sz="quarter" idx="10"/>
          </p:nvPr>
        </p:nvSpPr>
        <p:spPr/>
        <p:txBody>
          <a:bodyPr/>
          <a:lstStyle/>
          <a:p>
            <a:fld id="{6957424D-6443-4BD4-B005-EE16AFA1F93E}" type="slidenum">
              <a:rPr lang="en-US" smtClean="0"/>
              <a:t>7</a:t>
            </a:fld>
            <a:endParaRPr lang="en-US"/>
          </a:p>
        </p:txBody>
      </p:sp>
    </p:spTree>
    <p:extLst>
      <p:ext uri="{BB962C8B-B14F-4D97-AF65-F5344CB8AC3E}">
        <p14:creationId xmlns:p14="http://schemas.microsoft.com/office/powerpoint/2010/main" val="147807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8</a:t>
            </a:fld>
            <a:endParaRPr lang="en-US"/>
          </a:p>
        </p:txBody>
      </p:sp>
    </p:spTree>
    <p:extLst>
      <p:ext uri="{BB962C8B-B14F-4D97-AF65-F5344CB8AC3E}">
        <p14:creationId xmlns:p14="http://schemas.microsoft.com/office/powerpoint/2010/main" val="2103777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1444" name="Rectangle 4"/>
          <p:cNvSpPr>
            <a:spLocks noGrp="1" noChangeArrowheads="1"/>
          </p:cNvSpPr>
          <p:nvPr>
            <p:ph type="ctrTitle"/>
          </p:nvPr>
        </p:nvSpPr>
        <p:spPr>
          <a:xfrm>
            <a:off x="727120" y="752158"/>
            <a:ext cx="7026991" cy="720026"/>
          </a:xfrm>
        </p:spPr>
        <p:txBody>
          <a:bodyPr anchor="ctr"/>
          <a:lstStyle>
            <a:lvl1pPr>
              <a:lnSpc>
                <a:spcPts val="3800"/>
              </a:lnSpc>
              <a:defRPr sz="3600" b="1" spc="-40" baseline="0">
                <a:solidFill>
                  <a:schemeClr val="tx1">
                    <a:lumMod val="85000"/>
                    <a:lumOff val="15000"/>
                  </a:schemeClr>
                </a:solidFill>
                <a:latin typeface="Calibri" pitchFamily="34" charset="0"/>
                <a:cs typeface="Calibri" pitchFamily="34" charset="0"/>
              </a:defRPr>
            </a:lvl1pPr>
          </a:lstStyle>
          <a:p>
            <a:endParaRPr lang="en-US" dirty="0"/>
          </a:p>
        </p:txBody>
      </p:sp>
      <p:sp>
        <p:nvSpPr>
          <p:cNvPr id="61493" name="Rectangle 53"/>
          <p:cNvSpPr>
            <a:spLocks noGrp="1" noChangeArrowheads="1"/>
          </p:cNvSpPr>
          <p:nvPr>
            <p:ph type="subTitle" idx="1"/>
          </p:nvPr>
        </p:nvSpPr>
        <p:spPr>
          <a:xfrm>
            <a:off x="736252" y="4460038"/>
            <a:ext cx="5562600" cy="301967"/>
          </a:xfrm>
        </p:spPr>
        <p:txBody>
          <a:bodyPr lIns="0" tIns="0" rIns="0" bIns="0"/>
          <a:lstStyle>
            <a:lvl1pPr marL="0" indent="0">
              <a:lnSpc>
                <a:spcPts val="2100"/>
              </a:lnSpc>
              <a:spcBef>
                <a:spcPts val="0"/>
              </a:spcBef>
              <a:spcAft>
                <a:spcPct val="0"/>
              </a:spcAft>
              <a:buFont typeface="Wingdings" pitchFamily="2" charset="2"/>
              <a:buNone/>
              <a:defRPr sz="1800" b="1" spc="-10" baseline="0">
                <a:solidFill>
                  <a:srgbClr val="40507F"/>
                </a:solidFill>
                <a:latin typeface="Calibri" pitchFamily="34" charset="0"/>
                <a:cs typeface="Calibri" pitchFamily="34" charset="0"/>
              </a:defRPr>
            </a:lvl1pPr>
          </a:lstStyle>
          <a:p>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53225" y="5389062"/>
            <a:ext cx="1356553" cy="772237"/>
          </a:xfrm>
          <a:prstGeom prst="rect">
            <a:avLst/>
          </a:prstGeom>
        </p:spPr>
      </p:pic>
      <p:sp>
        <p:nvSpPr>
          <p:cNvPr id="5" name="TextBox 4"/>
          <p:cNvSpPr txBox="1"/>
          <p:nvPr userDrawn="1"/>
        </p:nvSpPr>
        <p:spPr>
          <a:xfrm>
            <a:off x="729362" y="5914578"/>
            <a:ext cx="5772626" cy="117725"/>
          </a:xfrm>
          <a:prstGeom prst="rect">
            <a:avLst/>
          </a:prstGeom>
          <a:noFill/>
        </p:spPr>
        <p:txBody>
          <a:bodyPr wrap="square" lIns="0" tIns="0" rIns="0" bIns="0" rtlCol="0">
            <a:noAutofit/>
          </a:bodyPr>
          <a:lstStyle/>
          <a:p>
            <a:pPr algn="l">
              <a:spcAft>
                <a:spcPts val="2800"/>
              </a:spcAft>
              <a:buNone/>
            </a:pPr>
            <a:r>
              <a:rPr lang="en-US" sz="850" b="1" spc="160" baseline="0" dirty="0">
                <a:solidFill>
                  <a:srgbClr val="FF0000"/>
                </a:solidFill>
                <a:latin typeface="Calibri" pitchFamily="34" charset="0"/>
                <a:cs typeface="Calibri" pitchFamily="34" charset="0"/>
              </a:rPr>
              <a:t>INFORMATION</a:t>
            </a:r>
            <a:r>
              <a:rPr lang="en-US" sz="850" b="1" spc="160" baseline="0" dirty="0">
                <a:solidFill>
                  <a:schemeClr val="tx1">
                    <a:lumMod val="85000"/>
                    <a:lumOff val="15000"/>
                  </a:schemeClr>
                </a:solidFill>
                <a:latin typeface="Calibri" pitchFamily="34" charset="0"/>
                <a:cs typeface="Calibri" pitchFamily="34" charset="0"/>
              </a:rPr>
              <a:t> DEPLOYED.   </a:t>
            </a:r>
            <a:r>
              <a:rPr lang="en-US" sz="850" b="1" spc="160" baseline="0" dirty="0">
                <a:solidFill>
                  <a:srgbClr val="FF0000"/>
                </a:solidFill>
                <a:latin typeface="Calibri" pitchFamily="34" charset="0"/>
                <a:cs typeface="Calibri" pitchFamily="34" charset="0"/>
              </a:rPr>
              <a:t>SOLUTIONS</a:t>
            </a:r>
            <a:r>
              <a:rPr lang="en-US" sz="850" b="1" spc="160" baseline="0" dirty="0">
                <a:solidFill>
                  <a:schemeClr val="tx1">
                    <a:lumMod val="85000"/>
                    <a:lumOff val="15000"/>
                  </a:schemeClr>
                </a:solidFill>
                <a:latin typeface="Calibri" pitchFamily="34" charset="0"/>
                <a:cs typeface="Calibri" pitchFamily="34" charset="0"/>
              </a:rPr>
              <a:t> ADVANCED.   </a:t>
            </a:r>
            <a:r>
              <a:rPr lang="en-US" sz="850" b="1" spc="160" baseline="0" dirty="0">
                <a:solidFill>
                  <a:srgbClr val="FF0000"/>
                </a:solidFill>
                <a:latin typeface="Calibri" pitchFamily="34" charset="0"/>
                <a:cs typeface="Calibri" pitchFamily="34" charset="0"/>
              </a:rPr>
              <a:t>MISSIONS</a:t>
            </a:r>
            <a:r>
              <a:rPr lang="en-US" sz="850" b="1" spc="160" baseline="0" dirty="0">
                <a:solidFill>
                  <a:schemeClr val="tx1">
                    <a:lumMod val="85000"/>
                    <a:lumOff val="15000"/>
                  </a:schemeClr>
                </a:solidFill>
                <a:latin typeface="Calibri" pitchFamily="34" charset="0"/>
                <a:cs typeface="Calibri" pitchFamily="34" charset="0"/>
              </a:rPr>
              <a:t> ACCOMPLISHED.</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Break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1444" name="Rectangle 4"/>
          <p:cNvSpPr>
            <a:spLocks noGrp="1" noChangeArrowheads="1"/>
          </p:cNvSpPr>
          <p:nvPr>
            <p:ph type="ctrTitle"/>
          </p:nvPr>
        </p:nvSpPr>
        <p:spPr>
          <a:xfrm>
            <a:off x="727121" y="1002981"/>
            <a:ext cx="7797754" cy="1168720"/>
          </a:xfrm>
        </p:spPr>
        <p:txBody>
          <a:bodyPr anchor="t" anchorCtr="0">
            <a:noAutofit/>
          </a:bodyPr>
          <a:lstStyle>
            <a:lvl1pPr>
              <a:lnSpc>
                <a:spcPts val="3800"/>
              </a:lnSpc>
              <a:defRPr sz="3600" b="1" spc="-40" baseline="0">
                <a:solidFill>
                  <a:schemeClr val="tx1">
                    <a:lumMod val="85000"/>
                    <a:lumOff val="15000"/>
                  </a:schemeClr>
                </a:solidFill>
                <a:latin typeface="Calibri" pitchFamily="34" charset="0"/>
                <a:cs typeface="Calibri" pitchFamily="34" charset="0"/>
              </a:defRPr>
            </a:lvl1pPr>
          </a:lstStyle>
          <a:p>
            <a:endParaRPr lang="en-US" dirty="0"/>
          </a:p>
        </p:txBody>
      </p:sp>
      <p:sp>
        <p:nvSpPr>
          <p:cNvPr id="61493" name="Rectangle 53"/>
          <p:cNvSpPr>
            <a:spLocks noGrp="1" noChangeArrowheads="1"/>
          </p:cNvSpPr>
          <p:nvPr>
            <p:ph type="subTitle" idx="1"/>
          </p:nvPr>
        </p:nvSpPr>
        <p:spPr>
          <a:xfrm>
            <a:off x="736252" y="5655473"/>
            <a:ext cx="5562600" cy="259554"/>
          </a:xfrm>
        </p:spPr>
        <p:txBody>
          <a:bodyPr lIns="0" tIns="0" rIns="0" bIns="0"/>
          <a:lstStyle>
            <a:lvl1pPr marL="0" indent="0">
              <a:lnSpc>
                <a:spcPts val="2100"/>
              </a:lnSpc>
              <a:spcAft>
                <a:spcPct val="0"/>
              </a:spcAft>
              <a:buFont typeface="Wingdings" pitchFamily="2" charset="2"/>
              <a:buNone/>
              <a:defRPr sz="1400" b="1" spc="-10" baseline="0">
                <a:solidFill>
                  <a:srgbClr val="262626"/>
                </a:solidFill>
                <a:latin typeface="Calibri" pitchFamily="34" charset="0"/>
                <a:cs typeface="Calibri" pitchFamily="34" charset="0"/>
              </a:defRPr>
            </a:lvl1pPr>
          </a:lstStyle>
          <a:p>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53225" y="5264182"/>
            <a:ext cx="1356553" cy="772237"/>
          </a:xfrm>
          <a:prstGeom prst="rect">
            <a:avLst/>
          </a:prstGeom>
        </p:spPr>
      </p:pic>
    </p:spTree>
    <p:extLst>
      <p:ext uri="{BB962C8B-B14F-4D97-AF65-F5344CB8AC3E}">
        <p14:creationId xmlns:p14="http://schemas.microsoft.com/office/powerpoint/2010/main" val="975250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9095" y="452417"/>
            <a:ext cx="8534400" cy="384721"/>
          </a:xfrm>
        </p:spPr>
        <p:txBody>
          <a:bodyPr/>
          <a:lstStyle>
            <a:lvl1pPr>
              <a:defRPr b="1" spc="-40" baseline="0"/>
            </a:lvl1p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A5C6-8B4C-4462-82B5-2FC9D2BBB8A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EE133B1-E724-4AF8-8ECB-3A1410D4CF2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D1F711-F6C5-4EB6-8F2A-B37936F57609}"/>
              </a:ext>
            </a:extLst>
          </p:cNvPr>
          <p:cNvSpPr>
            <a:spLocks noGrp="1"/>
          </p:cNvSpPr>
          <p:nvPr>
            <p:ph type="dt" sz="half" idx="10"/>
          </p:nvPr>
        </p:nvSpPr>
        <p:spPr/>
        <p:txBody>
          <a:bodyPr/>
          <a:lstStyle/>
          <a:p>
            <a:fld id="{71459950-B371-40CC-BAFD-4CFF20F72272}" type="datetimeFigureOut">
              <a:rPr lang="en-US" smtClean="0"/>
              <a:t>9/11/2018</a:t>
            </a:fld>
            <a:endParaRPr lang="en-US"/>
          </a:p>
        </p:txBody>
      </p:sp>
      <p:sp>
        <p:nvSpPr>
          <p:cNvPr id="5" name="Footer Placeholder 4">
            <a:extLst>
              <a:ext uri="{FF2B5EF4-FFF2-40B4-BE49-F238E27FC236}">
                <a16:creationId xmlns:a16="http://schemas.microsoft.com/office/drawing/2014/main" id="{6EFC58C2-3922-4953-9119-134FBBD9C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63174-EB1C-4383-AE68-0FD67239D48B}"/>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118790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84331" y="6070598"/>
            <a:ext cx="954880" cy="588688"/>
          </a:xfrm>
          <a:prstGeom prst="rect">
            <a:avLst/>
          </a:prstGeom>
        </p:spPr>
      </p:pic>
      <p:sp>
        <p:nvSpPr>
          <p:cNvPr id="1027" name="Rectangle 2051"/>
          <p:cNvSpPr>
            <a:spLocks noGrp="1" noChangeArrowheads="1"/>
          </p:cNvSpPr>
          <p:nvPr>
            <p:ph type="title"/>
          </p:nvPr>
        </p:nvSpPr>
        <p:spPr bwMode="auto">
          <a:xfrm>
            <a:off x="369095" y="442892"/>
            <a:ext cx="8427433" cy="384721"/>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endParaRPr lang="en-US" dirty="0"/>
          </a:p>
        </p:txBody>
      </p:sp>
      <p:sp>
        <p:nvSpPr>
          <p:cNvPr id="1028" name="Rectangle 2052"/>
          <p:cNvSpPr>
            <a:spLocks noGrp="1" noChangeArrowheads="1"/>
          </p:cNvSpPr>
          <p:nvPr>
            <p:ph type="body" idx="1"/>
          </p:nvPr>
        </p:nvSpPr>
        <p:spPr bwMode="auto">
          <a:xfrm>
            <a:off x="685800" y="1704974"/>
            <a:ext cx="8229600" cy="4143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Text Box 9"/>
          <p:cNvSpPr txBox="1">
            <a:spLocks noChangeArrowheads="1"/>
          </p:cNvSpPr>
          <p:nvPr/>
        </p:nvSpPr>
        <p:spPr bwMode="auto">
          <a:xfrm>
            <a:off x="364331" y="6439871"/>
            <a:ext cx="5781675" cy="11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oAutofit/>
          </a:bodyPr>
          <a:lstStyle>
            <a:lvl1pPr eaLnBrk="0" hangingPunct="0">
              <a:defRPr sz="2000" b="1">
                <a:solidFill>
                  <a:schemeClr val="tx1"/>
                </a:solidFill>
                <a:latin typeface="Tahoma" pitchFamily="34" charset="0"/>
              </a:defRPr>
            </a:lvl1pPr>
            <a:lvl2pPr marL="742950" indent="-285750" eaLnBrk="0" hangingPunct="0">
              <a:defRPr sz="2000" b="1">
                <a:solidFill>
                  <a:schemeClr val="tx1"/>
                </a:solidFill>
                <a:latin typeface="Tahoma" pitchFamily="34" charset="0"/>
              </a:defRPr>
            </a:lvl2pPr>
            <a:lvl3pPr marL="1143000" indent="-228600" eaLnBrk="0" hangingPunct="0">
              <a:defRPr sz="2000" b="1">
                <a:solidFill>
                  <a:schemeClr val="tx1"/>
                </a:solidFill>
                <a:latin typeface="Tahoma" pitchFamily="34" charset="0"/>
              </a:defRPr>
            </a:lvl3pPr>
            <a:lvl4pPr marL="1600200" indent="-228600" eaLnBrk="0" hangingPunct="0">
              <a:defRPr sz="2000" b="1">
                <a:solidFill>
                  <a:schemeClr val="tx1"/>
                </a:solidFill>
                <a:latin typeface="Tahoma" pitchFamily="34" charset="0"/>
              </a:defRPr>
            </a:lvl4pPr>
            <a:lvl5pPr marL="2057400" indent="-228600" eaLnBrk="0" hangingPunct="0">
              <a:defRPr sz="2000" b="1">
                <a:solidFill>
                  <a:schemeClr val="tx1"/>
                </a:solidFill>
                <a:latin typeface="Tahoma" pitchFamily="34" charset="0"/>
              </a:defRPr>
            </a:lvl5pPr>
            <a:lvl6pPr marL="2514600" indent="-228600" eaLnBrk="0" fontAlgn="base" hangingPunct="0">
              <a:lnSpc>
                <a:spcPct val="90000"/>
              </a:lnSpc>
              <a:spcBef>
                <a:spcPct val="0"/>
              </a:spcBef>
              <a:spcAft>
                <a:spcPct val="60000"/>
              </a:spcAft>
              <a:buClr>
                <a:srgbClr val="CC0000"/>
              </a:buClr>
              <a:buFont typeface="Wingdings" pitchFamily="2" charset="2"/>
              <a:buChar char="§"/>
              <a:defRPr sz="2000" b="1">
                <a:solidFill>
                  <a:schemeClr val="tx1"/>
                </a:solidFill>
                <a:latin typeface="Tahoma" pitchFamily="34" charset="0"/>
              </a:defRPr>
            </a:lvl6pPr>
            <a:lvl7pPr marL="2971800" indent="-228600" eaLnBrk="0" fontAlgn="base" hangingPunct="0">
              <a:lnSpc>
                <a:spcPct val="90000"/>
              </a:lnSpc>
              <a:spcBef>
                <a:spcPct val="0"/>
              </a:spcBef>
              <a:spcAft>
                <a:spcPct val="60000"/>
              </a:spcAft>
              <a:buClr>
                <a:srgbClr val="CC0000"/>
              </a:buClr>
              <a:buFont typeface="Wingdings" pitchFamily="2" charset="2"/>
              <a:buChar char="§"/>
              <a:defRPr sz="2000" b="1">
                <a:solidFill>
                  <a:schemeClr val="tx1"/>
                </a:solidFill>
                <a:latin typeface="Tahoma" pitchFamily="34" charset="0"/>
              </a:defRPr>
            </a:lvl7pPr>
            <a:lvl8pPr marL="3429000" indent="-228600" eaLnBrk="0" fontAlgn="base" hangingPunct="0">
              <a:lnSpc>
                <a:spcPct val="90000"/>
              </a:lnSpc>
              <a:spcBef>
                <a:spcPct val="0"/>
              </a:spcBef>
              <a:spcAft>
                <a:spcPct val="60000"/>
              </a:spcAft>
              <a:buClr>
                <a:srgbClr val="CC0000"/>
              </a:buClr>
              <a:buFont typeface="Wingdings" pitchFamily="2" charset="2"/>
              <a:buChar char="§"/>
              <a:defRPr sz="2000" b="1">
                <a:solidFill>
                  <a:schemeClr val="tx1"/>
                </a:solidFill>
                <a:latin typeface="Tahoma" pitchFamily="34" charset="0"/>
              </a:defRPr>
            </a:lvl8pPr>
            <a:lvl9pPr marL="3886200" indent="-228600" eaLnBrk="0" fontAlgn="base" hangingPunct="0">
              <a:lnSpc>
                <a:spcPct val="90000"/>
              </a:lnSpc>
              <a:spcBef>
                <a:spcPct val="0"/>
              </a:spcBef>
              <a:spcAft>
                <a:spcPct val="60000"/>
              </a:spcAft>
              <a:buClr>
                <a:srgbClr val="CC0000"/>
              </a:buClr>
              <a:buFont typeface="Wingdings" pitchFamily="2" charset="2"/>
              <a:buChar char="§"/>
              <a:defRPr sz="2000" b="1">
                <a:solidFill>
                  <a:schemeClr val="tx1"/>
                </a:solidFill>
                <a:latin typeface="Tahoma" pitchFamily="34" charset="0"/>
              </a:defRPr>
            </a:lvl9pPr>
          </a:lstStyle>
          <a:p>
            <a:pPr eaLnBrk="1" hangingPunct="1">
              <a:spcBef>
                <a:spcPct val="50000"/>
              </a:spcBef>
              <a:spcAft>
                <a:spcPct val="0"/>
              </a:spcAft>
              <a:buClrTx/>
              <a:buFontTx/>
              <a:buNone/>
              <a:defRPr/>
            </a:pPr>
            <a:r>
              <a:rPr lang="en-US" sz="800" b="0" dirty="0">
                <a:solidFill>
                  <a:srgbClr val="4C4D4E"/>
                </a:solidFill>
                <a:latin typeface="Calibri" pitchFamily="34" charset="0"/>
                <a:cs typeface="Calibri" pitchFamily="34" charset="0"/>
              </a:rPr>
              <a:t> </a:t>
            </a:r>
            <a:fld id="{97AFD1BC-4BC3-4B4B-991F-205E8A31B346}" type="slidenum">
              <a:rPr lang="en-US" sz="800" b="0" smtClean="0">
                <a:solidFill>
                  <a:srgbClr val="4C4D4E"/>
                </a:solidFill>
                <a:latin typeface="Calibri" pitchFamily="34" charset="0"/>
                <a:cs typeface="Calibri" pitchFamily="34" charset="0"/>
              </a:rPr>
              <a:pPr eaLnBrk="1" hangingPunct="1">
                <a:spcBef>
                  <a:spcPct val="50000"/>
                </a:spcBef>
                <a:spcAft>
                  <a:spcPct val="0"/>
                </a:spcAft>
                <a:buClrTx/>
                <a:buFontTx/>
                <a:buNone/>
                <a:defRPr/>
              </a:pPr>
              <a:t>‹#›</a:t>
            </a:fld>
            <a:r>
              <a:rPr lang="en-US" sz="800" b="0" baseline="0" dirty="0">
                <a:solidFill>
                  <a:srgbClr val="4C4D4E"/>
                </a:solidFill>
                <a:latin typeface="Calibri" pitchFamily="34" charset="0"/>
                <a:cs typeface="Calibri" pitchFamily="34" charset="0"/>
              </a:rPr>
              <a:t>        </a:t>
            </a:r>
            <a:r>
              <a:rPr lang="en-US" sz="800" b="0" dirty="0">
                <a:solidFill>
                  <a:srgbClr val="4C4D4E"/>
                </a:solidFill>
                <a:latin typeface="Calibri" pitchFamily="34" charset="0"/>
                <a:cs typeface="Calibri" pitchFamily="34" charset="0"/>
              </a:rPr>
              <a:t>|</a:t>
            </a:r>
            <a:r>
              <a:rPr lang="en-US" sz="800" b="0" baseline="0" dirty="0">
                <a:solidFill>
                  <a:srgbClr val="4C4D4E"/>
                </a:solidFill>
                <a:latin typeface="Calibri" pitchFamily="34" charset="0"/>
                <a:cs typeface="Calibri" pitchFamily="34" charset="0"/>
              </a:rPr>
              <a:t>        CACI Information Solutions and Services        </a:t>
            </a:r>
            <a:r>
              <a:rPr lang="en-US" sz="800" b="0" dirty="0">
                <a:solidFill>
                  <a:srgbClr val="4C4D4E"/>
                </a:solidFill>
                <a:latin typeface="Calibri" pitchFamily="34" charset="0"/>
                <a:cs typeface="Calibri" pitchFamily="34" charset="0"/>
              </a:rPr>
              <a:t>| </a:t>
            </a:r>
            <a:r>
              <a:rPr lang="en-US" sz="800" b="0" baseline="0" dirty="0">
                <a:solidFill>
                  <a:srgbClr val="4C4D4E"/>
                </a:solidFill>
                <a:latin typeface="Calibri" pitchFamily="34" charset="0"/>
                <a:cs typeface="Calibri" pitchFamily="34" charset="0"/>
              </a:rPr>
              <a:t>        </a:t>
            </a:r>
            <a:r>
              <a:rPr lang="en-US" sz="800" b="0" dirty="0">
                <a:solidFill>
                  <a:srgbClr val="4C4D4E"/>
                </a:solidFill>
                <a:latin typeface="Calibri" pitchFamily="34" charset="0"/>
                <a:cs typeface="Calibri" pitchFamily="34" charset="0"/>
              </a:rPr>
              <a:t>CACI Proprietary Information</a:t>
            </a:r>
            <a:endParaRPr lang="en-US" sz="900" b="0" dirty="0">
              <a:solidFill>
                <a:srgbClr val="4C4D4E"/>
              </a:solidFill>
              <a:latin typeface="Calibri" pitchFamily="34" charset="0"/>
              <a:cs typeface="Calibri" pitchFamily="34" charset="0"/>
            </a:endParaRPr>
          </a:p>
        </p:txBody>
      </p:sp>
      <p:pic>
        <p:nvPicPr>
          <p:cNvPr id="4" name="Picture 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9144000" cy="276225"/>
          </a:xfrm>
          <a:prstGeom prst="rect">
            <a:avLst/>
          </a:prstGeom>
        </p:spPr>
      </p:pic>
    </p:spTree>
  </p:cSld>
  <p:clrMap bg1="lt1" tx1="dk1" bg2="lt2" tx2="dk2" accent1="accent1" accent2="accent2" accent3="accent3" accent4="accent4" accent5="accent5" accent6="accent6" hlink="hlink" folHlink="folHlink"/>
  <p:sldLayoutIdLst>
    <p:sldLayoutId id="2147485156" r:id="rId1"/>
    <p:sldLayoutId id="2147485157" r:id="rId2"/>
    <p:sldLayoutId id="2147485134" r:id="rId3"/>
    <p:sldLayoutId id="2147485138" r:id="rId4"/>
    <p:sldLayoutId id="2147485139" r:id="rId5"/>
    <p:sldLayoutId id="2147485158" r:id="rId6"/>
  </p:sldLayoutIdLst>
  <p:transition>
    <p:fade/>
  </p:transition>
  <p:txStyles>
    <p:titleStyle>
      <a:lvl1pPr algn="l" rtl="0" eaLnBrk="0" fontAlgn="base" hangingPunct="0">
        <a:lnSpc>
          <a:spcPts val="3000"/>
        </a:lnSpc>
        <a:spcBef>
          <a:spcPct val="0"/>
        </a:spcBef>
        <a:spcAft>
          <a:spcPct val="0"/>
        </a:spcAft>
        <a:defRPr sz="2800" b="1" spc="-40" baseline="0">
          <a:solidFill>
            <a:srgbClr val="C00000"/>
          </a:solidFill>
          <a:latin typeface="Calibri" pitchFamily="34" charset="0"/>
          <a:ea typeface="+mj-ea"/>
          <a:cs typeface="Calibri" pitchFamily="34" charset="0"/>
        </a:defRPr>
      </a:lvl1pPr>
      <a:lvl2pPr algn="l" rtl="0" eaLnBrk="0" fontAlgn="base" hangingPunct="0">
        <a:lnSpc>
          <a:spcPct val="95000"/>
        </a:lnSpc>
        <a:spcBef>
          <a:spcPct val="0"/>
        </a:spcBef>
        <a:spcAft>
          <a:spcPct val="0"/>
        </a:spcAft>
        <a:defRPr sz="2400" b="1">
          <a:solidFill>
            <a:srgbClr val="990000"/>
          </a:solidFill>
          <a:latin typeface="Tahoma" pitchFamily="34" charset="0"/>
        </a:defRPr>
      </a:lvl2pPr>
      <a:lvl3pPr algn="l" rtl="0" eaLnBrk="0" fontAlgn="base" hangingPunct="0">
        <a:lnSpc>
          <a:spcPct val="95000"/>
        </a:lnSpc>
        <a:spcBef>
          <a:spcPct val="0"/>
        </a:spcBef>
        <a:spcAft>
          <a:spcPct val="0"/>
        </a:spcAft>
        <a:defRPr sz="2400" b="1">
          <a:solidFill>
            <a:srgbClr val="990000"/>
          </a:solidFill>
          <a:latin typeface="Tahoma" pitchFamily="34" charset="0"/>
        </a:defRPr>
      </a:lvl3pPr>
      <a:lvl4pPr algn="l" rtl="0" eaLnBrk="0" fontAlgn="base" hangingPunct="0">
        <a:lnSpc>
          <a:spcPct val="95000"/>
        </a:lnSpc>
        <a:spcBef>
          <a:spcPct val="0"/>
        </a:spcBef>
        <a:spcAft>
          <a:spcPct val="0"/>
        </a:spcAft>
        <a:defRPr sz="2400" b="1">
          <a:solidFill>
            <a:srgbClr val="990000"/>
          </a:solidFill>
          <a:latin typeface="Tahoma" pitchFamily="34" charset="0"/>
        </a:defRPr>
      </a:lvl4pPr>
      <a:lvl5pPr algn="l" rtl="0" eaLnBrk="0" fontAlgn="base" hangingPunct="0">
        <a:lnSpc>
          <a:spcPct val="95000"/>
        </a:lnSpc>
        <a:spcBef>
          <a:spcPct val="0"/>
        </a:spcBef>
        <a:spcAft>
          <a:spcPct val="0"/>
        </a:spcAft>
        <a:defRPr sz="2400" b="1">
          <a:solidFill>
            <a:srgbClr val="990000"/>
          </a:solidFill>
          <a:latin typeface="Tahoma" pitchFamily="34" charset="0"/>
        </a:defRPr>
      </a:lvl5pPr>
      <a:lvl6pPr marL="457200" algn="l" rtl="0" fontAlgn="base">
        <a:lnSpc>
          <a:spcPct val="95000"/>
        </a:lnSpc>
        <a:spcBef>
          <a:spcPct val="0"/>
        </a:spcBef>
        <a:spcAft>
          <a:spcPct val="0"/>
        </a:spcAft>
        <a:defRPr sz="2400" b="1">
          <a:solidFill>
            <a:srgbClr val="990000"/>
          </a:solidFill>
          <a:latin typeface="Tahoma" pitchFamily="34" charset="0"/>
        </a:defRPr>
      </a:lvl6pPr>
      <a:lvl7pPr marL="914400" algn="l" rtl="0" fontAlgn="base">
        <a:lnSpc>
          <a:spcPct val="95000"/>
        </a:lnSpc>
        <a:spcBef>
          <a:spcPct val="0"/>
        </a:spcBef>
        <a:spcAft>
          <a:spcPct val="0"/>
        </a:spcAft>
        <a:defRPr sz="2400" b="1">
          <a:solidFill>
            <a:srgbClr val="990000"/>
          </a:solidFill>
          <a:latin typeface="Tahoma" pitchFamily="34" charset="0"/>
        </a:defRPr>
      </a:lvl7pPr>
      <a:lvl8pPr marL="1371600" algn="l" rtl="0" fontAlgn="base">
        <a:lnSpc>
          <a:spcPct val="95000"/>
        </a:lnSpc>
        <a:spcBef>
          <a:spcPct val="0"/>
        </a:spcBef>
        <a:spcAft>
          <a:spcPct val="0"/>
        </a:spcAft>
        <a:defRPr sz="2400" b="1">
          <a:solidFill>
            <a:srgbClr val="990000"/>
          </a:solidFill>
          <a:latin typeface="Tahoma" pitchFamily="34" charset="0"/>
        </a:defRPr>
      </a:lvl8pPr>
      <a:lvl9pPr marL="1828800" algn="l" rtl="0" fontAlgn="base">
        <a:lnSpc>
          <a:spcPct val="95000"/>
        </a:lnSpc>
        <a:spcBef>
          <a:spcPct val="0"/>
        </a:spcBef>
        <a:spcAft>
          <a:spcPct val="0"/>
        </a:spcAft>
        <a:defRPr sz="2400" b="1">
          <a:solidFill>
            <a:srgbClr val="990000"/>
          </a:solidFill>
          <a:latin typeface="Tahoma" pitchFamily="34" charset="0"/>
        </a:defRPr>
      </a:lvl9pPr>
    </p:titleStyle>
    <p:bodyStyle>
      <a:lvl1pPr marL="342900" indent="-342900" algn="l" rtl="0" eaLnBrk="0" fontAlgn="base" hangingPunct="0">
        <a:lnSpc>
          <a:spcPct val="90000"/>
        </a:lnSpc>
        <a:spcBef>
          <a:spcPts val="600"/>
        </a:spcBef>
        <a:spcAft>
          <a:spcPts val="600"/>
        </a:spcAft>
        <a:buClr>
          <a:srgbClr val="CC2131"/>
        </a:buClr>
        <a:buFont typeface="Wingdings" pitchFamily="2" charset="2"/>
        <a:buChar char="§"/>
        <a:defRPr lang="en-US" sz="2400" b="1" dirty="0" smtClean="0">
          <a:solidFill>
            <a:schemeClr val="tx1"/>
          </a:solidFill>
          <a:latin typeface="Calibri" pitchFamily="34" charset="0"/>
          <a:ea typeface="+mn-ea"/>
          <a:cs typeface="Calibri" pitchFamily="34" charset="0"/>
        </a:defRPr>
      </a:lvl1pPr>
      <a:lvl2pPr marL="742950" indent="-285750" algn="l" rtl="0" eaLnBrk="0" fontAlgn="base" hangingPunct="0">
        <a:lnSpc>
          <a:spcPct val="90000"/>
        </a:lnSpc>
        <a:spcBef>
          <a:spcPct val="0"/>
        </a:spcBef>
        <a:spcAft>
          <a:spcPts val="600"/>
        </a:spcAft>
        <a:buClr>
          <a:schemeClr val="tx1"/>
        </a:buClr>
        <a:buSzPct val="70000"/>
        <a:buChar char="•"/>
        <a:defRPr sz="2200">
          <a:solidFill>
            <a:schemeClr val="tx1"/>
          </a:solidFill>
          <a:latin typeface="Calibri" pitchFamily="34" charset="0"/>
          <a:cs typeface="Calibri" pitchFamily="34" charset="0"/>
        </a:defRPr>
      </a:lvl2pPr>
      <a:lvl3pPr marL="1143000" indent="-228600" algn="l" rtl="0" eaLnBrk="0" fontAlgn="base" hangingPunct="0">
        <a:lnSpc>
          <a:spcPct val="90000"/>
        </a:lnSpc>
        <a:spcBef>
          <a:spcPct val="0"/>
        </a:spcBef>
        <a:spcAft>
          <a:spcPts val="600"/>
        </a:spcAft>
        <a:buClr>
          <a:schemeClr val="tx1"/>
        </a:buClr>
        <a:buFont typeface="Tahoma" pitchFamily="34" charset="0"/>
        <a:buChar char="−"/>
        <a:defRPr sz="2000">
          <a:solidFill>
            <a:schemeClr val="tx1"/>
          </a:solidFill>
          <a:latin typeface="Calibri" pitchFamily="34" charset="0"/>
          <a:cs typeface="Calibri" pitchFamily="34" charset="0"/>
        </a:defRPr>
      </a:lvl3pPr>
      <a:lvl4pPr marL="1600200" indent="-228600" algn="l" rtl="0" eaLnBrk="0" fontAlgn="base" hangingPunct="0">
        <a:lnSpc>
          <a:spcPct val="90000"/>
        </a:lnSpc>
        <a:spcBef>
          <a:spcPct val="0"/>
        </a:spcBef>
        <a:spcAft>
          <a:spcPts val="600"/>
        </a:spcAft>
        <a:buClr>
          <a:schemeClr val="tx1"/>
        </a:buClr>
        <a:buFont typeface="Tahoma" pitchFamily="34" charset="0"/>
        <a:buChar char="−"/>
        <a:defRPr sz="1800">
          <a:solidFill>
            <a:schemeClr val="tx1"/>
          </a:solidFill>
          <a:latin typeface="Calibri" pitchFamily="34" charset="0"/>
          <a:cs typeface="Calibri" pitchFamily="34" charset="0"/>
        </a:defRPr>
      </a:lvl4pPr>
      <a:lvl5pPr marL="2057400" indent="-228600" algn="l" rtl="0" eaLnBrk="0" fontAlgn="base" hangingPunct="0">
        <a:lnSpc>
          <a:spcPct val="90000"/>
        </a:lnSpc>
        <a:spcBef>
          <a:spcPct val="0"/>
        </a:spcBef>
        <a:spcAft>
          <a:spcPts val="600"/>
        </a:spcAft>
        <a:buClr>
          <a:schemeClr val="tx1"/>
        </a:buClr>
        <a:buFont typeface="Tahoma" pitchFamily="34" charset="0"/>
        <a:buChar char="−"/>
        <a:defRPr sz="1600">
          <a:solidFill>
            <a:schemeClr val="tx1"/>
          </a:solidFill>
          <a:latin typeface="Calibri" pitchFamily="34" charset="0"/>
          <a:cs typeface="Calibri" pitchFamily="34" charset="0"/>
        </a:defRPr>
      </a:lvl5pPr>
      <a:lvl6pPr marL="2514600" indent="-228600" algn="l" rtl="0" fontAlgn="base">
        <a:lnSpc>
          <a:spcPct val="90000"/>
        </a:lnSpc>
        <a:spcBef>
          <a:spcPct val="0"/>
        </a:spcBef>
        <a:spcAft>
          <a:spcPct val="60000"/>
        </a:spcAft>
        <a:buClr>
          <a:schemeClr val="tx1"/>
        </a:buClr>
        <a:buFont typeface="Tahoma" pitchFamily="34" charset="0"/>
        <a:buChar char="−"/>
        <a:defRPr sz="1400">
          <a:solidFill>
            <a:schemeClr val="tx1"/>
          </a:solidFill>
          <a:latin typeface="+mn-lt"/>
        </a:defRPr>
      </a:lvl6pPr>
      <a:lvl7pPr marL="2971800" indent="-228600" algn="l" rtl="0" fontAlgn="base">
        <a:lnSpc>
          <a:spcPct val="90000"/>
        </a:lnSpc>
        <a:spcBef>
          <a:spcPct val="0"/>
        </a:spcBef>
        <a:spcAft>
          <a:spcPct val="60000"/>
        </a:spcAft>
        <a:buClr>
          <a:schemeClr val="tx1"/>
        </a:buClr>
        <a:buFont typeface="Tahoma" pitchFamily="34" charset="0"/>
        <a:buChar char="−"/>
        <a:defRPr sz="1400">
          <a:solidFill>
            <a:schemeClr val="tx1"/>
          </a:solidFill>
          <a:latin typeface="+mn-lt"/>
        </a:defRPr>
      </a:lvl7pPr>
      <a:lvl8pPr marL="3429000" indent="-228600" algn="l" rtl="0" fontAlgn="base">
        <a:lnSpc>
          <a:spcPct val="90000"/>
        </a:lnSpc>
        <a:spcBef>
          <a:spcPct val="0"/>
        </a:spcBef>
        <a:spcAft>
          <a:spcPct val="60000"/>
        </a:spcAft>
        <a:buClr>
          <a:schemeClr val="tx1"/>
        </a:buClr>
        <a:buFont typeface="Tahoma" pitchFamily="34" charset="0"/>
        <a:buChar char="−"/>
        <a:defRPr sz="1400">
          <a:solidFill>
            <a:schemeClr val="tx1"/>
          </a:solidFill>
          <a:latin typeface="+mn-lt"/>
        </a:defRPr>
      </a:lvl8pPr>
      <a:lvl9pPr marL="3886200" indent="-228600" algn="l" rtl="0" fontAlgn="base">
        <a:lnSpc>
          <a:spcPct val="90000"/>
        </a:lnSpc>
        <a:spcBef>
          <a:spcPct val="0"/>
        </a:spcBef>
        <a:spcAft>
          <a:spcPct val="60000"/>
        </a:spcAft>
        <a:buClr>
          <a:schemeClr val="tx1"/>
        </a:buClr>
        <a:buFont typeface="Tahom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arxiv.org/abs/1805.01978"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J7668/ml-for-ss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C5B5-2FAF-4C13-81A9-4158FC2B1F53}"/>
              </a:ext>
            </a:extLst>
          </p:cNvPr>
          <p:cNvSpPr>
            <a:spLocks noGrp="1"/>
          </p:cNvSpPr>
          <p:nvPr>
            <p:ph type="ctrTitle"/>
          </p:nvPr>
        </p:nvSpPr>
        <p:spPr/>
        <p:txBody>
          <a:bodyPr/>
          <a:lstStyle/>
          <a:p>
            <a:r>
              <a:rPr lang="en-US" dirty="0"/>
              <a:t>Machine Learning for</a:t>
            </a:r>
            <a:br>
              <a:rPr lang="en-US" dirty="0"/>
            </a:br>
            <a:r>
              <a:rPr lang="en-US" dirty="0"/>
              <a:t>Space Situational Awareness</a:t>
            </a:r>
          </a:p>
        </p:txBody>
      </p:sp>
      <p:sp>
        <p:nvSpPr>
          <p:cNvPr id="3" name="Subtitle 2">
            <a:extLst>
              <a:ext uri="{FF2B5EF4-FFF2-40B4-BE49-F238E27FC236}">
                <a16:creationId xmlns:a16="http://schemas.microsoft.com/office/drawing/2014/main" id="{C5566044-F5A2-4E8D-9813-03D113D8C999}"/>
              </a:ext>
            </a:extLst>
          </p:cNvPr>
          <p:cNvSpPr>
            <a:spLocks noGrp="1"/>
          </p:cNvSpPr>
          <p:nvPr>
            <p:ph type="subTitle" idx="1"/>
          </p:nvPr>
        </p:nvSpPr>
        <p:spPr/>
        <p:txBody>
          <a:bodyPr/>
          <a:lstStyle/>
          <a:p>
            <a:r>
              <a:rPr lang="en-US" dirty="0"/>
              <a:t>AMOS 2018 – Short Course</a:t>
            </a:r>
            <a:br>
              <a:rPr lang="en-US" dirty="0"/>
            </a:br>
            <a:br>
              <a:rPr lang="en-US" dirty="0"/>
            </a:br>
            <a:r>
              <a:rPr lang="en-US" dirty="0"/>
              <a:t>Code Examples</a:t>
            </a:r>
          </a:p>
        </p:txBody>
      </p:sp>
    </p:spTree>
    <p:extLst>
      <p:ext uri="{BB962C8B-B14F-4D97-AF65-F5344CB8AC3E}">
        <p14:creationId xmlns:p14="http://schemas.microsoft.com/office/powerpoint/2010/main" val="287560163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3B25-638E-41C3-BF08-9BECE5E6D159}"/>
              </a:ext>
            </a:extLst>
          </p:cNvPr>
          <p:cNvSpPr>
            <a:spLocks noGrp="1"/>
          </p:cNvSpPr>
          <p:nvPr>
            <p:ph type="title"/>
          </p:nvPr>
        </p:nvSpPr>
        <p:spPr/>
        <p:txBody>
          <a:bodyPr/>
          <a:lstStyle/>
          <a:p>
            <a:r>
              <a:rPr lang="en-US" dirty="0"/>
              <a:t>Summary of TLE Example</a:t>
            </a:r>
          </a:p>
        </p:txBody>
      </p:sp>
      <p:sp>
        <p:nvSpPr>
          <p:cNvPr id="3" name="Content Placeholder 2">
            <a:extLst>
              <a:ext uri="{FF2B5EF4-FFF2-40B4-BE49-F238E27FC236}">
                <a16:creationId xmlns:a16="http://schemas.microsoft.com/office/drawing/2014/main" id="{A6A8D6DC-1844-4471-9B01-90755151DB0C}"/>
              </a:ext>
            </a:extLst>
          </p:cNvPr>
          <p:cNvSpPr>
            <a:spLocks noGrp="1"/>
          </p:cNvSpPr>
          <p:nvPr>
            <p:ph idx="1"/>
          </p:nvPr>
        </p:nvSpPr>
        <p:spPr/>
        <p:txBody>
          <a:bodyPr>
            <a:normAutofit fontScale="92500" lnSpcReduction="10000"/>
          </a:bodyPr>
          <a:lstStyle/>
          <a:p>
            <a:r>
              <a:rPr lang="en-US" dirty="0"/>
              <a:t>Train/Test/Validation Sets:</a:t>
            </a:r>
          </a:p>
          <a:p>
            <a:pPr lvl="1"/>
            <a:r>
              <a:rPr lang="en-US" dirty="0"/>
              <a:t>Train: Data used to update model parameters.</a:t>
            </a:r>
          </a:p>
          <a:p>
            <a:pPr lvl="1"/>
            <a:r>
              <a:rPr lang="en-US" dirty="0"/>
              <a:t>Test: Data used to update model hyper-</a:t>
            </a:r>
            <a:r>
              <a:rPr lang="en-US" dirty="0" err="1"/>
              <a:t>parmeters</a:t>
            </a:r>
            <a:r>
              <a:rPr lang="en-US" dirty="0"/>
              <a:t>.</a:t>
            </a:r>
          </a:p>
          <a:p>
            <a:pPr lvl="1"/>
            <a:r>
              <a:rPr lang="en-US" dirty="0"/>
              <a:t>Validation: Data used to measure performance of selected model.</a:t>
            </a:r>
          </a:p>
          <a:p>
            <a:r>
              <a:rPr lang="en-US" dirty="0"/>
              <a:t>Training Vocabulary:</a:t>
            </a:r>
          </a:p>
          <a:p>
            <a:pPr lvl="1"/>
            <a:r>
              <a:rPr lang="en-US" dirty="0"/>
              <a:t>Epoch – one full pass through test train set</a:t>
            </a:r>
          </a:p>
          <a:p>
            <a:pPr lvl="1"/>
            <a:r>
              <a:rPr lang="en-US" dirty="0"/>
              <a:t>Batch Size – how many examples to evaluate at once. Typically, a </a:t>
            </a:r>
            <a:r>
              <a:rPr lang="en-US" dirty="0" err="1"/>
              <a:t>gradiant</a:t>
            </a:r>
            <a:r>
              <a:rPr lang="en-US" dirty="0"/>
              <a:t> is computed on this data.</a:t>
            </a:r>
          </a:p>
          <a:p>
            <a:pPr lvl="1"/>
            <a:r>
              <a:rPr lang="en-US" dirty="0"/>
              <a:t>Loss – </a:t>
            </a:r>
            <a:r>
              <a:rPr lang="en-US" i="1" dirty="0"/>
              <a:t>differentiable</a:t>
            </a:r>
            <a:r>
              <a:rPr lang="en-US" dirty="0"/>
              <a:t> function comparing predictions and targets: model(x) vs y.</a:t>
            </a:r>
          </a:p>
          <a:p>
            <a:pPr lvl="1"/>
            <a:r>
              <a:rPr lang="en-US" dirty="0"/>
              <a:t>Stochastic Gradient Descent (SGD) – the algorithm for efficiently updating model parameters by computing partial derivatives of loss(model(x), y) over a batch of samples.</a:t>
            </a:r>
          </a:p>
          <a:p>
            <a:endParaRPr lang="en-US" dirty="0"/>
          </a:p>
        </p:txBody>
      </p:sp>
    </p:spTree>
    <p:extLst>
      <p:ext uri="{BB962C8B-B14F-4D97-AF65-F5344CB8AC3E}">
        <p14:creationId xmlns:p14="http://schemas.microsoft.com/office/powerpoint/2010/main" val="34598322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B202-80CE-4948-A80E-959B61F2A911}"/>
              </a:ext>
            </a:extLst>
          </p:cNvPr>
          <p:cNvSpPr>
            <a:spLocks noGrp="1"/>
          </p:cNvSpPr>
          <p:nvPr>
            <p:ph type="title"/>
          </p:nvPr>
        </p:nvSpPr>
        <p:spPr/>
        <p:txBody>
          <a:bodyPr/>
          <a:lstStyle/>
          <a:p>
            <a:r>
              <a:rPr lang="en-US" dirty="0"/>
              <a:t>Summary of TLE Example</a:t>
            </a:r>
          </a:p>
        </p:txBody>
      </p:sp>
      <p:sp>
        <p:nvSpPr>
          <p:cNvPr id="3" name="Content Placeholder 2">
            <a:extLst>
              <a:ext uri="{FF2B5EF4-FFF2-40B4-BE49-F238E27FC236}">
                <a16:creationId xmlns:a16="http://schemas.microsoft.com/office/drawing/2014/main" id="{73C5B286-A9F0-4B3E-8095-CAE1E58B7090}"/>
              </a:ext>
            </a:extLst>
          </p:cNvPr>
          <p:cNvSpPr>
            <a:spLocks noGrp="1"/>
          </p:cNvSpPr>
          <p:nvPr>
            <p:ph idx="1"/>
          </p:nvPr>
        </p:nvSpPr>
        <p:spPr/>
        <p:txBody>
          <a:bodyPr>
            <a:normAutofit fontScale="70000" lnSpcReduction="20000"/>
          </a:bodyPr>
          <a:lstStyle/>
          <a:p>
            <a:r>
              <a:rPr lang="en-US" dirty="0"/>
              <a:t>Avoid hand-selected/engineered features (at least initially)</a:t>
            </a:r>
          </a:p>
          <a:p>
            <a:r>
              <a:rPr lang="en-US" dirty="0"/>
              <a:t>Split train/test data based on some deterministic criteria</a:t>
            </a:r>
          </a:p>
          <a:p>
            <a:pPr lvl="1"/>
            <a:r>
              <a:rPr lang="en-US" dirty="0"/>
              <a:t>For example, test samples are precisely those for which SAT_ID % 5 == 0. This helps to avoid accidently letting the same or equivalent examples fall into your train and test sets.</a:t>
            </a:r>
          </a:p>
          <a:p>
            <a:r>
              <a:rPr lang="en-US" dirty="0"/>
              <a:t>Be very careful with metrics and class imbalance.</a:t>
            </a:r>
          </a:p>
          <a:p>
            <a:pPr lvl="1"/>
            <a:r>
              <a:rPr lang="en-US" dirty="0"/>
              <a:t>For example, if 95% of your data belongs to the same class, reporting a 96% accuracy needs some qualifications.</a:t>
            </a:r>
          </a:p>
          <a:p>
            <a:r>
              <a:rPr lang="en-US" dirty="0"/>
              <a:t>Identify a single-number metric to help simplify model comparisons.</a:t>
            </a:r>
          </a:p>
          <a:p>
            <a:r>
              <a:rPr lang="en-US" dirty="0"/>
              <a:t>Normalize your feature data.</a:t>
            </a:r>
          </a:p>
          <a:p>
            <a:r>
              <a:rPr lang="en-US" dirty="0"/>
              <a:t>Focus on the simplest version of a problem first and avoid extensive hyperparameter optimization until you can demonstrate that the most basic thing is working.</a:t>
            </a:r>
          </a:p>
          <a:p>
            <a:r>
              <a:rPr lang="en-US" dirty="0"/>
              <a:t>Make sure the model is learning the training data before even worrying about the test data. If your model can’t even memorize the training data well, either your problem is going to work or something else is broken.</a:t>
            </a:r>
          </a:p>
          <a:p>
            <a:r>
              <a:rPr lang="en-US" dirty="0"/>
              <a:t>Even if you’re monitoring accuracy, looking at a confusion matrix is almost always helpful to understand how your model is performing.</a:t>
            </a:r>
          </a:p>
        </p:txBody>
      </p:sp>
    </p:spTree>
    <p:extLst>
      <p:ext uri="{BB962C8B-B14F-4D97-AF65-F5344CB8AC3E}">
        <p14:creationId xmlns:p14="http://schemas.microsoft.com/office/powerpoint/2010/main" val="18129241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603D-14F1-4117-A473-59E0C22862C3}"/>
              </a:ext>
            </a:extLst>
          </p:cNvPr>
          <p:cNvSpPr>
            <a:spLocks noGrp="1"/>
          </p:cNvSpPr>
          <p:nvPr>
            <p:ph type="title"/>
          </p:nvPr>
        </p:nvSpPr>
        <p:spPr/>
        <p:txBody>
          <a:bodyPr/>
          <a:lstStyle/>
          <a:p>
            <a:r>
              <a:rPr lang="en-US" dirty="0"/>
              <a:t>Convolutional Neural Networks</a:t>
            </a:r>
          </a:p>
        </p:txBody>
      </p:sp>
      <p:sp>
        <p:nvSpPr>
          <p:cNvPr id="5" name="Text Placeholder 4">
            <a:extLst>
              <a:ext uri="{FF2B5EF4-FFF2-40B4-BE49-F238E27FC236}">
                <a16:creationId xmlns:a16="http://schemas.microsoft.com/office/drawing/2014/main" id="{ABC9E725-B1B7-45D9-9C9A-5C7785D16D7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8039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tree&#10;&#10;Description generated with very high confidence">
            <a:extLst>
              <a:ext uri="{FF2B5EF4-FFF2-40B4-BE49-F238E27FC236}">
                <a16:creationId xmlns:a16="http://schemas.microsoft.com/office/drawing/2014/main" id="{1EC7C5AF-A993-4E55-8F31-DFAF1A4D30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249" y="1105190"/>
            <a:ext cx="6593502" cy="4108413"/>
          </a:xfrm>
        </p:spPr>
      </p:pic>
      <p:sp>
        <p:nvSpPr>
          <p:cNvPr id="12" name="TextBox 11">
            <a:extLst>
              <a:ext uri="{FF2B5EF4-FFF2-40B4-BE49-F238E27FC236}">
                <a16:creationId xmlns:a16="http://schemas.microsoft.com/office/drawing/2014/main" id="{85E2DEF5-9AF7-47F0-9E07-FD2DD0C514AB}"/>
              </a:ext>
            </a:extLst>
          </p:cNvPr>
          <p:cNvSpPr txBox="1"/>
          <p:nvPr/>
        </p:nvSpPr>
        <p:spPr>
          <a:xfrm>
            <a:off x="1704075" y="5403799"/>
            <a:ext cx="8052204" cy="300082"/>
          </a:xfrm>
          <a:prstGeom prst="rect">
            <a:avLst/>
          </a:prstGeom>
          <a:noFill/>
        </p:spPr>
        <p:txBody>
          <a:bodyPr wrap="none" rtlCol="0">
            <a:spAutoFit/>
          </a:bodyPr>
          <a:lstStyle/>
          <a:p>
            <a:r>
              <a:rPr lang="en-US" sz="1500" dirty="0"/>
              <a:t>Example light curves from alcdef.org: Asteroid </a:t>
            </a:r>
            <a:r>
              <a:rPr lang="en-US" sz="1500" dirty="0" err="1"/>
              <a:t>Lightcurve</a:t>
            </a:r>
            <a:r>
              <a:rPr lang="en-US" sz="1500" dirty="0"/>
              <a:t> Photometry Database </a:t>
            </a:r>
          </a:p>
        </p:txBody>
      </p:sp>
    </p:spTree>
    <p:extLst>
      <p:ext uri="{BB962C8B-B14F-4D97-AF65-F5344CB8AC3E}">
        <p14:creationId xmlns:p14="http://schemas.microsoft.com/office/powerpoint/2010/main" val="42196937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C2F62-D6D9-4D9E-A116-C6C3DFDDB6DB}"/>
              </a:ext>
            </a:extLst>
          </p:cNvPr>
          <p:cNvSpPr>
            <a:spLocks noGrp="1"/>
          </p:cNvSpPr>
          <p:nvPr>
            <p:ph idx="1"/>
          </p:nvPr>
        </p:nvSpPr>
        <p:spPr>
          <a:xfrm>
            <a:off x="628650" y="2533114"/>
            <a:ext cx="7886700" cy="2956858"/>
          </a:xfrm>
        </p:spPr>
        <p:txBody>
          <a:bodyPr>
            <a:normAutofit fontScale="92500" lnSpcReduction="10000"/>
          </a:bodyPr>
          <a:lstStyle/>
          <a:p>
            <a:r>
              <a:rPr lang="en-US" dirty="0"/>
              <a:t>Goal: Recognize asteroids based just on their light curves.</a:t>
            </a:r>
          </a:p>
          <a:p>
            <a:r>
              <a:rPr lang="en-US" dirty="0"/>
              <a:t>Our features are translationally invariant in the sense that:</a:t>
            </a:r>
          </a:p>
          <a:p>
            <a:pPr lvl="1"/>
            <a:r>
              <a:rPr lang="en-US" dirty="0"/>
              <a:t>If we happened to start collecting the light curve a few seconds earlier or later, then we would still be looking at the same object.</a:t>
            </a:r>
          </a:p>
          <a:p>
            <a:pPr lvl="1"/>
            <a:r>
              <a:rPr lang="en-US" dirty="0"/>
              <a:t>Likewise, if there was some property near the beginning of the light curve that was important for asteroid recognition, the same property located in the middle or near the end, should be just as important.</a:t>
            </a:r>
          </a:p>
          <a:p>
            <a:r>
              <a:rPr lang="en-US" dirty="0"/>
              <a:t>This is the motivation behind convolutional neural networks.</a:t>
            </a:r>
          </a:p>
        </p:txBody>
      </p:sp>
      <p:pic>
        <p:nvPicPr>
          <p:cNvPr id="4" name="Content Placeholder 8" descr="A picture containing tree&#10;&#10;Description generated with very high confidence">
            <a:extLst>
              <a:ext uri="{FF2B5EF4-FFF2-40B4-BE49-F238E27FC236}">
                <a16:creationId xmlns:a16="http://schemas.microsoft.com/office/drawing/2014/main" id="{E3D8B3B9-97B5-4D47-9FD5-F4F9EEA4E0AB}"/>
              </a:ext>
            </a:extLst>
          </p:cNvPr>
          <p:cNvPicPr>
            <a:picLocks noChangeAspect="1"/>
          </p:cNvPicPr>
          <p:nvPr/>
        </p:nvPicPr>
        <p:blipFill rotWithShape="1">
          <a:blip r:embed="rId2">
            <a:extLst>
              <a:ext uri="{28A0092B-C50C-407E-A947-70E740481C1C}">
                <a14:useLocalDpi xmlns:a14="http://schemas.microsoft.com/office/drawing/2010/main" val="0"/>
              </a:ext>
            </a:extLst>
          </a:blip>
          <a:srcRect t="20231" b="59820"/>
          <a:stretch/>
        </p:blipFill>
        <p:spPr>
          <a:xfrm>
            <a:off x="270859" y="1249525"/>
            <a:ext cx="8500181" cy="1056599"/>
          </a:xfrm>
          <a:prstGeom prst="rect">
            <a:avLst/>
          </a:prstGeom>
        </p:spPr>
      </p:pic>
    </p:spTree>
    <p:extLst>
      <p:ext uri="{BB962C8B-B14F-4D97-AF65-F5344CB8AC3E}">
        <p14:creationId xmlns:p14="http://schemas.microsoft.com/office/powerpoint/2010/main" val="2493189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3FF5-6DAA-4EA5-8840-7A286EA84128}"/>
              </a:ext>
            </a:extLst>
          </p:cNvPr>
          <p:cNvSpPr>
            <a:spLocks noGrp="1"/>
          </p:cNvSpPr>
          <p:nvPr>
            <p:ph type="title"/>
          </p:nvPr>
        </p:nvSpPr>
        <p:spPr/>
        <p:txBody>
          <a:bodyPr/>
          <a:lstStyle/>
          <a:p>
            <a:r>
              <a:rPr lang="en-US" dirty="0"/>
              <a:t>Convolutional Neural Networks</a:t>
            </a:r>
          </a:p>
        </p:txBody>
      </p:sp>
      <p:sp>
        <p:nvSpPr>
          <p:cNvPr id="3" name="Content Placeholder 2">
            <a:extLst>
              <a:ext uri="{FF2B5EF4-FFF2-40B4-BE49-F238E27FC236}">
                <a16:creationId xmlns:a16="http://schemas.microsoft.com/office/drawing/2014/main" id="{B70D2A16-A042-4A77-A998-8A7D5C3EDFB7}"/>
              </a:ext>
            </a:extLst>
          </p:cNvPr>
          <p:cNvSpPr>
            <a:spLocks noGrp="1"/>
          </p:cNvSpPr>
          <p:nvPr>
            <p:ph idx="1"/>
          </p:nvPr>
        </p:nvSpPr>
        <p:spPr/>
        <p:txBody>
          <a:bodyPr/>
          <a:lstStyle/>
          <a:p>
            <a:r>
              <a:rPr lang="en-US" dirty="0"/>
              <a:t>Discuss CNN Diagram</a:t>
            </a:r>
          </a:p>
          <a:p>
            <a:r>
              <a:rPr lang="en-US" dirty="0"/>
              <a:t>Switch to Asteroid Light Curve Notebook – Part 1</a:t>
            </a:r>
          </a:p>
        </p:txBody>
      </p:sp>
    </p:spTree>
    <p:extLst>
      <p:ext uri="{BB962C8B-B14F-4D97-AF65-F5344CB8AC3E}">
        <p14:creationId xmlns:p14="http://schemas.microsoft.com/office/powerpoint/2010/main" val="3106879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3CA8-8A30-43B6-9041-A5E886103ABB}"/>
              </a:ext>
            </a:extLst>
          </p:cNvPr>
          <p:cNvSpPr>
            <a:spLocks noGrp="1"/>
          </p:cNvSpPr>
          <p:nvPr>
            <p:ph type="title"/>
          </p:nvPr>
        </p:nvSpPr>
        <p:spPr/>
        <p:txBody>
          <a:bodyPr/>
          <a:lstStyle/>
          <a:p>
            <a:r>
              <a:rPr lang="en-US" dirty="0"/>
              <a:t>Summary of Asteroid Example</a:t>
            </a:r>
          </a:p>
        </p:txBody>
      </p:sp>
      <p:sp>
        <p:nvSpPr>
          <p:cNvPr id="3" name="Content Placeholder 2">
            <a:extLst>
              <a:ext uri="{FF2B5EF4-FFF2-40B4-BE49-F238E27FC236}">
                <a16:creationId xmlns:a16="http://schemas.microsoft.com/office/drawing/2014/main" id="{0A8CCDB2-4F60-4C1D-B794-2845EBFA060A}"/>
              </a:ext>
            </a:extLst>
          </p:cNvPr>
          <p:cNvSpPr>
            <a:spLocks noGrp="1"/>
          </p:cNvSpPr>
          <p:nvPr>
            <p:ph idx="1"/>
          </p:nvPr>
        </p:nvSpPr>
        <p:spPr/>
        <p:txBody>
          <a:bodyPr>
            <a:noAutofit/>
          </a:bodyPr>
          <a:lstStyle/>
          <a:p>
            <a:r>
              <a:rPr lang="en-US" sz="1200" dirty="0"/>
              <a:t>Outside knowledge about the structure of your data can greatly improve model performance and/or training speed.</a:t>
            </a:r>
          </a:p>
          <a:p>
            <a:r>
              <a:rPr lang="en-US" sz="1200" dirty="0"/>
              <a:t>Helpful to have a baseline model for comparison. This could be:</a:t>
            </a:r>
          </a:p>
          <a:p>
            <a:pPr lvl="1"/>
            <a:r>
              <a:rPr lang="en-US" sz="1200" dirty="0"/>
              <a:t>A “classical” ML algorithm like logistic regression or SVM.</a:t>
            </a:r>
          </a:p>
          <a:p>
            <a:pPr lvl="1"/>
            <a:r>
              <a:rPr lang="en-US" sz="1200" dirty="0"/>
              <a:t>A non-ML algorithm already being used to solve the problem.</a:t>
            </a:r>
          </a:p>
          <a:p>
            <a:pPr lvl="1"/>
            <a:r>
              <a:rPr lang="en-US" sz="1200" dirty="0"/>
              <a:t>How well a human can solve the problem (objective or subjective).</a:t>
            </a:r>
          </a:p>
          <a:p>
            <a:pPr lvl="1"/>
            <a:r>
              <a:rPr lang="en-US" sz="1200" dirty="0"/>
              <a:t>How well a human says an algorithm would need to perform for them to find it useful.</a:t>
            </a:r>
          </a:p>
          <a:p>
            <a:r>
              <a:rPr lang="en-US" sz="1200" dirty="0"/>
              <a:t>Remember there exists a Bayes Rate (performance of the “Bayes Model” that knows the “true” generation scheme)</a:t>
            </a:r>
          </a:p>
          <a:p>
            <a:r>
              <a:rPr lang="en-US" sz="1200" dirty="0"/>
              <a:t>Helpful to understand how a random model or a model that has only learned the background distribution will perform.</a:t>
            </a:r>
          </a:p>
          <a:p>
            <a:r>
              <a:rPr lang="en-US" sz="1200" dirty="0"/>
              <a:t>Neural networks can be adaptable to multi-modal input.</a:t>
            </a:r>
          </a:p>
          <a:p>
            <a:pPr lvl="1"/>
            <a:r>
              <a:rPr lang="en-US" sz="1200" dirty="0"/>
              <a:t>Combining different types of data into an analytic model can quickly become intractable, but it is fairly straightforward for a neural network.</a:t>
            </a:r>
          </a:p>
          <a:p>
            <a:pPr lvl="1"/>
            <a:r>
              <a:rPr lang="en-US" sz="1200" dirty="0"/>
              <a:t>Consider adding auxiliary tasks, i.e. predict additional outputs that you might not care about but could provide additional relevant “training signal” to improve performance on the primary task. For example, in our light curve example, we might predict the Filter value or the sampling rate as an auxiliary task.</a:t>
            </a:r>
          </a:p>
          <a:p>
            <a:r>
              <a:rPr lang="en-US" sz="1200" dirty="0"/>
              <a:t>RNNs can be a natural fit for time-series data</a:t>
            </a:r>
          </a:p>
          <a:p>
            <a:pPr lvl="1"/>
            <a:r>
              <a:rPr lang="en-US" sz="1200" dirty="0"/>
              <a:t>They are SOTA in some cases (e.g. natural language processing)</a:t>
            </a:r>
          </a:p>
          <a:p>
            <a:pPr lvl="1"/>
            <a:r>
              <a:rPr lang="en-US" sz="1200" dirty="0"/>
              <a:t>In practice, they tend to be much more finicky than CNNs.</a:t>
            </a:r>
          </a:p>
          <a:p>
            <a:pPr lvl="1"/>
            <a:r>
              <a:rPr lang="en-US" sz="1200" dirty="0"/>
              <a:t>There is some evidence that CNNs with attention mechanisms are generally a better choice.</a:t>
            </a:r>
          </a:p>
        </p:txBody>
      </p:sp>
    </p:spTree>
    <p:extLst>
      <p:ext uri="{BB962C8B-B14F-4D97-AF65-F5344CB8AC3E}">
        <p14:creationId xmlns:p14="http://schemas.microsoft.com/office/powerpoint/2010/main" val="9566871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167A-BA5F-4E1E-B73A-020C294F83D2}"/>
              </a:ext>
            </a:extLst>
          </p:cNvPr>
          <p:cNvSpPr>
            <a:spLocks noGrp="1"/>
          </p:cNvSpPr>
          <p:nvPr>
            <p:ph type="title"/>
          </p:nvPr>
        </p:nvSpPr>
        <p:spPr/>
        <p:txBody>
          <a:bodyPr/>
          <a:lstStyle/>
          <a:p>
            <a:r>
              <a:rPr lang="en-US" dirty="0"/>
              <a:t>Hard Lessons about Data and ML</a:t>
            </a:r>
          </a:p>
        </p:txBody>
      </p:sp>
      <p:sp>
        <p:nvSpPr>
          <p:cNvPr id="3" name="Content Placeholder 2">
            <a:extLst>
              <a:ext uri="{FF2B5EF4-FFF2-40B4-BE49-F238E27FC236}">
                <a16:creationId xmlns:a16="http://schemas.microsoft.com/office/drawing/2014/main" id="{FE7D8CE4-1296-4413-8BD9-C408F76A694A}"/>
              </a:ext>
            </a:extLst>
          </p:cNvPr>
          <p:cNvSpPr>
            <a:spLocks noGrp="1"/>
          </p:cNvSpPr>
          <p:nvPr>
            <p:ph idx="1"/>
          </p:nvPr>
        </p:nvSpPr>
        <p:spPr/>
        <p:txBody>
          <a:bodyPr>
            <a:normAutofit fontScale="77500" lnSpcReduction="20000"/>
          </a:bodyPr>
          <a:lstStyle/>
          <a:p>
            <a:r>
              <a:rPr lang="en-US" dirty="0"/>
              <a:t>You’ll spend 90% of your time tending to your data.</a:t>
            </a:r>
          </a:p>
          <a:p>
            <a:pPr lvl="1"/>
            <a:r>
              <a:rPr lang="en-US" dirty="0"/>
              <a:t>ML techniques are cheap and disposable.</a:t>
            </a:r>
          </a:p>
          <a:p>
            <a:pPr lvl="1"/>
            <a:r>
              <a:rPr lang="en-US" dirty="0"/>
              <a:t>Data pipelines are far more important.</a:t>
            </a:r>
          </a:p>
          <a:p>
            <a:r>
              <a:rPr lang="en-US" dirty="0"/>
              <a:t>Be suspicious of your data.</a:t>
            </a:r>
          </a:p>
          <a:p>
            <a:r>
              <a:rPr lang="en-US" dirty="0"/>
              <a:t>Be suspicious of people who give you data.</a:t>
            </a:r>
          </a:p>
          <a:p>
            <a:pPr lvl="1"/>
            <a:r>
              <a:rPr lang="en-US" dirty="0"/>
              <a:t>It’s easy to overlook biases in your data that were never a problem when humans or non-adaptive algorithms were the primary consumers of it.</a:t>
            </a:r>
          </a:p>
          <a:p>
            <a:pPr lvl="1"/>
            <a:r>
              <a:rPr lang="en-US" dirty="0"/>
              <a:t>People will greatly overestimate their ability to perform the task they want you to automate.</a:t>
            </a:r>
          </a:p>
          <a:p>
            <a:r>
              <a:rPr lang="en-US" dirty="0"/>
              <a:t>Be suspicious of yourself. When a model is working well, assume you’ve messed something up:</a:t>
            </a:r>
          </a:p>
          <a:p>
            <a:pPr lvl="1"/>
            <a:r>
              <a:rPr lang="en-US" dirty="0"/>
              <a:t>Misunderstood your class imbalance (e.g. Case 1 is 95% of your data)</a:t>
            </a:r>
          </a:p>
          <a:p>
            <a:pPr lvl="1"/>
            <a:r>
              <a:rPr lang="en-US" dirty="0"/>
              <a:t>Contaminated your test data with training data</a:t>
            </a:r>
          </a:p>
          <a:p>
            <a:pPr lvl="1"/>
            <a:r>
              <a:rPr lang="en-US" dirty="0"/>
              <a:t>Included some “feature” that amounts to cheating (e.g. one of the features is basically the target value)</a:t>
            </a:r>
          </a:p>
        </p:txBody>
      </p:sp>
    </p:spTree>
    <p:extLst>
      <p:ext uri="{BB962C8B-B14F-4D97-AF65-F5344CB8AC3E}">
        <p14:creationId xmlns:p14="http://schemas.microsoft.com/office/powerpoint/2010/main" val="13015414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1ADF-980A-4614-B1D4-FAA80623545D}"/>
              </a:ext>
            </a:extLst>
          </p:cNvPr>
          <p:cNvSpPr>
            <a:spLocks noGrp="1"/>
          </p:cNvSpPr>
          <p:nvPr>
            <p:ph type="title"/>
          </p:nvPr>
        </p:nvSpPr>
        <p:spPr/>
        <p:txBody>
          <a:bodyPr/>
          <a:lstStyle/>
          <a:p>
            <a:r>
              <a:rPr lang="en-US" dirty="0"/>
              <a:t>Unsupervised Learning</a:t>
            </a:r>
          </a:p>
        </p:txBody>
      </p:sp>
      <p:sp>
        <p:nvSpPr>
          <p:cNvPr id="3" name="Text Placeholder 2">
            <a:extLst>
              <a:ext uri="{FF2B5EF4-FFF2-40B4-BE49-F238E27FC236}">
                <a16:creationId xmlns:a16="http://schemas.microsoft.com/office/drawing/2014/main" id="{16B85D8F-DCD6-4CF6-A4D4-6EEED3DC41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634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4F3F-9BA6-4DFB-AEB3-28763AEB0D11}"/>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31C81AE3-651E-4EDB-964E-926805B4DE16}"/>
              </a:ext>
            </a:extLst>
          </p:cNvPr>
          <p:cNvSpPr>
            <a:spLocks noGrp="1"/>
          </p:cNvSpPr>
          <p:nvPr>
            <p:ph idx="1"/>
          </p:nvPr>
        </p:nvSpPr>
        <p:spPr/>
        <p:txBody>
          <a:bodyPr>
            <a:normAutofit lnSpcReduction="10000"/>
          </a:bodyPr>
          <a:lstStyle/>
          <a:p>
            <a:r>
              <a:rPr lang="en-US" dirty="0"/>
              <a:t>Supervised learning uses known target values and a differentiable loss function to drive learning.</a:t>
            </a:r>
          </a:p>
          <a:p>
            <a:r>
              <a:rPr lang="en-US" dirty="0"/>
              <a:t>However, we often have:</a:t>
            </a:r>
          </a:p>
          <a:p>
            <a:pPr lvl="1"/>
            <a:r>
              <a:rPr lang="en-US" dirty="0"/>
              <a:t>Few or no target values because they are difficult/expensive to collect.</a:t>
            </a:r>
          </a:p>
          <a:p>
            <a:pPr lvl="2"/>
            <a:r>
              <a:rPr lang="en-US" dirty="0"/>
              <a:t>Related to zero-shot or low-sample learning.</a:t>
            </a:r>
          </a:p>
          <a:p>
            <a:pPr lvl="1"/>
            <a:r>
              <a:rPr lang="en-US" dirty="0"/>
              <a:t>No target values because we don’t really know what we’re looking for.</a:t>
            </a:r>
          </a:p>
          <a:p>
            <a:pPr lvl="2"/>
            <a:r>
              <a:rPr lang="en-US" dirty="0"/>
              <a:t>We may suspect that there are some latent factors that explain observations but we haven’t gotten far enough to express what those factors are, much less actually measure them.</a:t>
            </a:r>
          </a:p>
          <a:p>
            <a:r>
              <a:rPr lang="en-US" dirty="0"/>
              <a:t>Very active area of ML research but remains a hard problem.</a:t>
            </a:r>
          </a:p>
        </p:txBody>
      </p:sp>
    </p:spTree>
    <p:extLst>
      <p:ext uri="{BB962C8B-B14F-4D97-AF65-F5344CB8AC3E}">
        <p14:creationId xmlns:p14="http://schemas.microsoft.com/office/powerpoint/2010/main" val="13120687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991C-83B8-4B10-AD4A-DC40695E3F8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7499A67-876B-42E0-BDAF-FF7F7060B881}"/>
              </a:ext>
            </a:extLst>
          </p:cNvPr>
          <p:cNvSpPr>
            <a:spLocks noGrp="1"/>
          </p:cNvSpPr>
          <p:nvPr>
            <p:ph idx="1"/>
          </p:nvPr>
        </p:nvSpPr>
        <p:spPr/>
        <p:txBody>
          <a:bodyPr>
            <a:normAutofit fontScale="92500"/>
          </a:bodyPr>
          <a:lstStyle/>
          <a:p>
            <a:r>
              <a:rPr lang="en-US" dirty="0"/>
              <a:t>Tooling (&lt; 5m): Software and libraries for ML/DL</a:t>
            </a:r>
          </a:p>
          <a:p>
            <a:r>
              <a:rPr lang="en-US" dirty="0"/>
              <a:t>Dimensionality Reduction (10m): PCA, TSNE, UMAP</a:t>
            </a:r>
          </a:p>
          <a:p>
            <a:r>
              <a:rPr lang="en-US" dirty="0"/>
              <a:t>Supervised Learning (60m):</a:t>
            </a:r>
          </a:p>
          <a:p>
            <a:pPr lvl="1"/>
            <a:r>
              <a:rPr lang="en-US" dirty="0"/>
              <a:t>Tabular Data: TLE example with fully-connected network (MLP)</a:t>
            </a:r>
          </a:p>
          <a:p>
            <a:pPr lvl="1"/>
            <a:r>
              <a:rPr lang="en-US" dirty="0"/>
              <a:t>Time-Series Data: Asteroid light curve example with 1D-CNN</a:t>
            </a:r>
          </a:p>
          <a:p>
            <a:r>
              <a:rPr lang="en-US" dirty="0"/>
              <a:t>Break (10m)</a:t>
            </a:r>
          </a:p>
          <a:p>
            <a:r>
              <a:rPr lang="en-US" dirty="0"/>
              <a:t>Unsupervised Techniques (40m)</a:t>
            </a:r>
          </a:p>
          <a:p>
            <a:pPr lvl="1"/>
            <a:r>
              <a:rPr lang="en-US" dirty="0"/>
              <a:t>Transfer Learning</a:t>
            </a:r>
          </a:p>
          <a:p>
            <a:pPr lvl="1"/>
            <a:r>
              <a:rPr lang="en-US" dirty="0"/>
              <a:t>Self-Supervision: Auto-Encoders and Auto-Encoder Style Algorithms</a:t>
            </a:r>
          </a:p>
          <a:p>
            <a:pPr lvl="1"/>
            <a:r>
              <a:rPr lang="en-US" dirty="0"/>
              <a:t>Domain Adaptation on Synthetic Data</a:t>
            </a:r>
          </a:p>
        </p:txBody>
      </p:sp>
    </p:spTree>
    <p:extLst>
      <p:ext uri="{BB962C8B-B14F-4D97-AF65-F5344CB8AC3E}">
        <p14:creationId xmlns:p14="http://schemas.microsoft.com/office/powerpoint/2010/main" val="37416310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E727-53B8-4199-AE32-3DE3B73DFC00}"/>
              </a:ext>
            </a:extLst>
          </p:cNvPr>
          <p:cNvSpPr>
            <a:spLocks noGrp="1"/>
          </p:cNvSpPr>
          <p:nvPr>
            <p:ph type="title"/>
          </p:nvPr>
        </p:nvSpPr>
        <p:spPr/>
        <p:txBody>
          <a:bodyPr/>
          <a:lstStyle/>
          <a:p>
            <a:r>
              <a:rPr lang="en-US" dirty="0"/>
              <a:t>Unsupervised Learning Techniques</a:t>
            </a:r>
          </a:p>
        </p:txBody>
      </p:sp>
      <p:sp>
        <p:nvSpPr>
          <p:cNvPr id="3" name="Content Placeholder 2">
            <a:extLst>
              <a:ext uri="{FF2B5EF4-FFF2-40B4-BE49-F238E27FC236}">
                <a16:creationId xmlns:a16="http://schemas.microsoft.com/office/drawing/2014/main" id="{E448258C-9620-474E-9319-890A299CB4A6}"/>
              </a:ext>
            </a:extLst>
          </p:cNvPr>
          <p:cNvSpPr>
            <a:spLocks noGrp="1"/>
          </p:cNvSpPr>
          <p:nvPr>
            <p:ph idx="1"/>
          </p:nvPr>
        </p:nvSpPr>
        <p:spPr/>
        <p:txBody>
          <a:bodyPr>
            <a:normAutofit fontScale="77500" lnSpcReduction="20000"/>
          </a:bodyPr>
          <a:lstStyle/>
          <a:p>
            <a:r>
              <a:rPr lang="en-US" dirty="0"/>
              <a:t>Transfer Learning</a:t>
            </a:r>
          </a:p>
          <a:p>
            <a:pPr lvl="1"/>
            <a:r>
              <a:rPr lang="en-US" dirty="0"/>
              <a:t>Parameter initialization schemes have been greatly improved NN training.</a:t>
            </a:r>
          </a:p>
          <a:p>
            <a:pPr lvl="1"/>
            <a:r>
              <a:rPr lang="en-US" dirty="0"/>
              <a:t>You can often do even better by training a set of weights (parameters) on another data set and using these trained weights as the parameter initialization for your problem.</a:t>
            </a:r>
          </a:p>
          <a:p>
            <a:pPr lvl="1"/>
            <a:r>
              <a:rPr lang="en-US" dirty="0"/>
              <a:t>Very effective technique in computer vision.</a:t>
            </a:r>
          </a:p>
          <a:p>
            <a:pPr lvl="1"/>
            <a:r>
              <a:rPr lang="en-US" dirty="0"/>
              <a:t>Simple NN + transfer learning is considered the benchmark approach for many problems.</a:t>
            </a:r>
          </a:p>
          <a:p>
            <a:r>
              <a:rPr lang="en-US" dirty="0"/>
              <a:t>Domain Adaptation on Synthetic or Out-of-Domain Data</a:t>
            </a:r>
          </a:p>
          <a:p>
            <a:pPr lvl="1"/>
            <a:r>
              <a:rPr lang="en-US" dirty="0"/>
              <a:t>NNs tend to be sensitive to low-level features that a human would know are irrelevant to the problem (e.g. differences in quantization or compression artifacts)</a:t>
            </a:r>
          </a:p>
          <a:p>
            <a:pPr lvl="1"/>
            <a:r>
              <a:rPr lang="en-US" dirty="0"/>
              <a:t>Domain adaptation can refer to</a:t>
            </a:r>
          </a:p>
          <a:p>
            <a:pPr lvl="2"/>
            <a:r>
              <a:rPr lang="en-US" dirty="0"/>
              <a:t>Transforming data from one domain to another (e.g. from sensor A to sensor B)</a:t>
            </a:r>
          </a:p>
          <a:p>
            <a:pPr lvl="2"/>
            <a:r>
              <a:rPr lang="en-US" dirty="0"/>
              <a:t>Modifying a training process in such a way that performance generalizes well to a domain for which you have no labeled data (e.g. train on data from sensor A but model still performs well on sensor B).</a:t>
            </a:r>
          </a:p>
          <a:p>
            <a:r>
              <a:rPr lang="en-US" dirty="0"/>
              <a:t>Self-Supervision: Auto-Encoder Style Algorithms</a:t>
            </a:r>
          </a:p>
        </p:txBody>
      </p:sp>
    </p:spTree>
    <p:extLst>
      <p:ext uri="{BB962C8B-B14F-4D97-AF65-F5344CB8AC3E}">
        <p14:creationId xmlns:p14="http://schemas.microsoft.com/office/powerpoint/2010/main" val="27131788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162E-3F8E-4A41-8BD4-549131A7FFCF}"/>
              </a:ext>
            </a:extLst>
          </p:cNvPr>
          <p:cNvSpPr>
            <a:spLocks noGrp="1"/>
          </p:cNvSpPr>
          <p:nvPr>
            <p:ph type="title"/>
          </p:nvPr>
        </p:nvSpPr>
        <p:spPr/>
        <p:txBody>
          <a:bodyPr/>
          <a:lstStyle/>
          <a:p>
            <a:r>
              <a:rPr lang="en-US" dirty="0"/>
              <a:t>Unsupervised Learning: Self-Supervision</a:t>
            </a:r>
          </a:p>
        </p:txBody>
      </p:sp>
      <p:sp>
        <p:nvSpPr>
          <p:cNvPr id="3" name="Content Placeholder 2">
            <a:extLst>
              <a:ext uri="{FF2B5EF4-FFF2-40B4-BE49-F238E27FC236}">
                <a16:creationId xmlns:a16="http://schemas.microsoft.com/office/drawing/2014/main" id="{5722717A-D242-4EAF-991D-EBDB06C18D45}"/>
              </a:ext>
            </a:extLst>
          </p:cNvPr>
          <p:cNvSpPr>
            <a:spLocks noGrp="1"/>
          </p:cNvSpPr>
          <p:nvPr>
            <p:ph idx="1"/>
          </p:nvPr>
        </p:nvSpPr>
        <p:spPr/>
        <p:txBody>
          <a:bodyPr>
            <a:normAutofit fontScale="77500" lnSpcReduction="20000"/>
          </a:bodyPr>
          <a:lstStyle/>
          <a:p>
            <a:r>
              <a:rPr lang="en-US" dirty="0"/>
              <a:t>Turn unsupervised problem into a supervised problem by inventing a surrogate target value. This usually amounts to solving a problem you don’t actually care about but hoping a network will learn something useful in the process.</a:t>
            </a:r>
          </a:p>
          <a:p>
            <a:r>
              <a:rPr lang="en-US" dirty="0"/>
              <a:t>Example 1: Auto-Encoder</a:t>
            </a:r>
          </a:p>
          <a:p>
            <a:pPr lvl="1"/>
            <a:r>
              <a:rPr lang="en-US" dirty="0"/>
              <a:t>Target values are the input features themselves</a:t>
            </a:r>
          </a:p>
          <a:p>
            <a:pPr lvl="1"/>
            <a:r>
              <a:rPr lang="en-US" dirty="0"/>
              <a:t>Introduces a low-dimensional “pinch point” in the network</a:t>
            </a:r>
          </a:p>
          <a:p>
            <a:pPr lvl="1"/>
            <a:r>
              <a:rPr lang="en-US" dirty="0"/>
              <a:t>A network able to recreate its input with high fidelity must have learned a low-dimensional representation of the data.</a:t>
            </a:r>
          </a:p>
          <a:p>
            <a:r>
              <a:rPr lang="en-US" dirty="0"/>
              <a:t>Example 2: Unsupervised Feature Learning</a:t>
            </a:r>
          </a:p>
          <a:p>
            <a:pPr lvl="1"/>
            <a:r>
              <a:rPr lang="en-US" dirty="0">
                <a:hlinkClick r:id="rId2"/>
              </a:rPr>
              <a:t>https://arxiv.org/abs/1805.01978</a:t>
            </a:r>
            <a:br>
              <a:rPr lang="en-US" dirty="0"/>
            </a:br>
            <a:r>
              <a:rPr lang="en-US" sz="1350" dirty="0"/>
              <a:t>Unsupervised Feature Learning via Non-Parametric Instance-level Discrimination</a:t>
            </a:r>
          </a:p>
          <a:p>
            <a:pPr lvl="1"/>
            <a:r>
              <a:rPr lang="en-US" dirty="0"/>
              <a:t>Treats unsupervised learning as a classification problem where every example is the sole representative of its own class. This can lead to many 1000s of classes.</a:t>
            </a:r>
          </a:p>
          <a:p>
            <a:pPr lvl="1"/>
            <a:r>
              <a:rPr lang="en-US" dirty="0"/>
              <a:t>Like an auto-encoder, pinch point forces network to learn low-dimensional representation of the data.</a:t>
            </a:r>
          </a:p>
        </p:txBody>
      </p:sp>
    </p:spTree>
    <p:extLst>
      <p:ext uri="{BB962C8B-B14F-4D97-AF65-F5344CB8AC3E}">
        <p14:creationId xmlns:p14="http://schemas.microsoft.com/office/powerpoint/2010/main" val="12277161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Machine Learning for Space Situational Awareness</a:t>
            </a:r>
          </a:p>
        </p:txBody>
      </p:sp>
      <p:sp>
        <p:nvSpPr>
          <p:cNvPr id="5" name="Subtitle 4"/>
          <p:cNvSpPr>
            <a:spLocks noGrp="1"/>
          </p:cNvSpPr>
          <p:nvPr>
            <p:ph type="subTitle" idx="1"/>
          </p:nvPr>
        </p:nvSpPr>
        <p:spPr/>
        <p:txBody>
          <a:bodyPr/>
          <a:lstStyle/>
          <a:p>
            <a:r>
              <a:rPr lang="en-US" dirty="0"/>
              <a:t>AMOS 2018</a:t>
            </a:r>
          </a:p>
        </p:txBody>
      </p:sp>
    </p:spTree>
    <p:extLst>
      <p:ext uri="{BB962C8B-B14F-4D97-AF65-F5344CB8AC3E}">
        <p14:creationId xmlns:p14="http://schemas.microsoft.com/office/powerpoint/2010/main" val="27583051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75B7-DB72-487B-A8E5-1E51663A5079}"/>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40DEC478-4A88-4BAB-9D7B-82C53F7655A0}"/>
              </a:ext>
            </a:extLst>
          </p:cNvPr>
          <p:cNvSpPr>
            <a:spLocks noGrp="1"/>
          </p:cNvSpPr>
          <p:nvPr>
            <p:ph idx="1"/>
          </p:nvPr>
        </p:nvSpPr>
        <p:spPr/>
        <p:txBody>
          <a:bodyPr/>
          <a:lstStyle/>
          <a:p>
            <a:r>
              <a:rPr lang="en-US" dirty="0"/>
              <a:t>The following examples illustrate some common machine learning workflows. They aren’t intended as optimal solutions to real problems.</a:t>
            </a:r>
          </a:p>
          <a:p>
            <a:r>
              <a:rPr lang="en-US" dirty="0"/>
              <a:t>Despite the slide footer, nothing presented here is actually “CACI Proprietary Information”</a:t>
            </a:r>
          </a:p>
          <a:p>
            <a:r>
              <a:rPr lang="en-US" dirty="0"/>
              <a:t>You can access the code here:</a:t>
            </a:r>
          </a:p>
          <a:p>
            <a:pPr lvl="1"/>
            <a:r>
              <a:rPr lang="en-US" dirty="0">
                <a:hlinkClick r:id="rId2"/>
              </a:rPr>
              <a:t>https://github.com/PJ7668/ml-for-ssa</a:t>
            </a:r>
            <a:endParaRPr lang="en-US" dirty="0"/>
          </a:p>
          <a:p>
            <a:pPr lvl="1"/>
            <a:r>
              <a:rPr lang="en-US" dirty="0"/>
              <a:t>The examples should all be runnable once you have:</a:t>
            </a:r>
          </a:p>
          <a:p>
            <a:pPr lvl="2"/>
            <a:r>
              <a:rPr lang="en-US" dirty="0"/>
              <a:t>Installed Anaconda (popular python distribution for data science and machine learning)</a:t>
            </a:r>
          </a:p>
          <a:p>
            <a:pPr lvl="2"/>
            <a:r>
              <a:rPr lang="en-US" dirty="0"/>
              <a:t>Downloaded the data</a:t>
            </a:r>
          </a:p>
        </p:txBody>
      </p:sp>
    </p:spTree>
    <p:extLst>
      <p:ext uri="{BB962C8B-B14F-4D97-AF65-F5344CB8AC3E}">
        <p14:creationId xmlns:p14="http://schemas.microsoft.com/office/powerpoint/2010/main" val="10781093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FB1D-B591-450A-9BEB-4C165C6A95BD}"/>
              </a:ext>
            </a:extLst>
          </p:cNvPr>
          <p:cNvSpPr>
            <a:spLocks noGrp="1"/>
          </p:cNvSpPr>
          <p:nvPr>
            <p:ph type="title"/>
          </p:nvPr>
        </p:nvSpPr>
        <p:spPr/>
        <p:txBody>
          <a:bodyPr/>
          <a:lstStyle/>
          <a:p>
            <a:r>
              <a:rPr lang="en-US" dirty="0"/>
              <a:t>Tooling for Machine/Deep Learning</a:t>
            </a:r>
          </a:p>
        </p:txBody>
      </p:sp>
      <p:sp>
        <p:nvSpPr>
          <p:cNvPr id="3" name="Content Placeholder 2">
            <a:extLst>
              <a:ext uri="{FF2B5EF4-FFF2-40B4-BE49-F238E27FC236}">
                <a16:creationId xmlns:a16="http://schemas.microsoft.com/office/drawing/2014/main" id="{F16D02D0-44D3-4A39-A8E0-83526D259CE7}"/>
              </a:ext>
            </a:extLst>
          </p:cNvPr>
          <p:cNvSpPr>
            <a:spLocks noGrp="1"/>
          </p:cNvSpPr>
          <p:nvPr>
            <p:ph idx="1"/>
          </p:nvPr>
        </p:nvSpPr>
        <p:spPr/>
        <p:txBody>
          <a:bodyPr>
            <a:normAutofit fontScale="62500" lnSpcReduction="20000"/>
          </a:bodyPr>
          <a:lstStyle/>
          <a:p>
            <a:r>
              <a:rPr lang="en-US" dirty="0"/>
              <a:t>Primary Deep Learning platforms:</a:t>
            </a:r>
          </a:p>
          <a:p>
            <a:pPr lvl="1"/>
            <a:r>
              <a:rPr lang="en-US" dirty="0"/>
              <a:t>TensorFlow (Google)</a:t>
            </a:r>
          </a:p>
          <a:p>
            <a:pPr lvl="1"/>
            <a:r>
              <a:rPr lang="en-US" dirty="0" err="1"/>
              <a:t>PyTorch</a:t>
            </a:r>
            <a:r>
              <a:rPr lang="en-US" dirty="0"/>
              <a:t> / Caffe2 (Facebook with support from Nvidia)</a:t>
            </a:r>
          </a:p>
          <a:p>
            <a:pPr lvl="1"/>
            <a:r>
              <a:rPr lang="en-US" dirty="0" err="1"/>
              <a:t>MXNet</a:t>
            </a:r>
            <a:r>
              <a:rPr lang="en-US" dirty="0"/>
              <a:t> (apache project with Amazon support)</a:t>
            </a:r>
          </a:p>
          <a:p>
            <a:r>
              <a:rPr lang="en-US" dirty="0"/>
              <a:t>Best choice depends on your goal:</a:t>
            </a:r>
          </a:p>
          <a:p>
            <a:pPr lvl="1"/>
            <a:r>
              <a:rPr lang="en-US" dirty="0"/>
              <a:t>Fundamental Research</a:t>
            </a:r>
          </a:p>
          <a:p>
            <a:pPr lvl="1"/>
            <a:r>
              <a:rPr lang="en-US" dirty="0"/>
              <a:t>Proof-of-concept</a:t>
            </a:r>
          </a:p>
          <a:p>
            <a:pPr lvl="1"/>
            <a:r>
              <a:rPr lang="en-US" dirty="0"/>
              <a:t>Operational Pipeline</a:t>
            </a:r>
          </a:p>
          <a:p>
            <a:pPr lvl="1"/>
            <a:r>
              <a:rPr lang="en-US" dirty="0"/>
              <a:t>Deployment to Embedded System</a:t>
            </a:r>
          </a:p>
          <a:p>
            <a:r>
              <a:rPr lang="en-US" dirty="0"/>
              <a:t>Use whatever environment you feel productive in:</a:t>
            </a:r>
          </a:p>
          <a:p>
            <a:pPr lvl="1"/>
            <a:r>
              <a:rPr lang="en-US" dirty="0"/>
              <a:t>R (</a:t>
            </a:r>
            <a:r>
              <a:rPr lang="en-US" dirty="0" err="1"/>
              <a:t>keras</a:t>
            </a:r>
            <a:r>
              <a:rPr lang="en-US" dirty="0"/>
              <a:t> interface)</a:t>
            </a:r>
          </a:p>
          <a:p>
            <a:pPr lvl="1"/>
            <a:r>
              <a:rPr lang="en-US" dirty="0"/>
              <a:t>MATLAB (Neural Networking Toolkit)</a:t>
            </a:r>
          </a:p>
          <a:p>
            <a:pPr lvl="1"/>
            <a:r>
              <a:rPr lang="en-US" dirty="0"/>
              <a:t>Python (</a:t>
            </a:r>
            <a:r>
              <a:rPr lang="en-US" dirty="0" err="1"/>
              <a:t>keras+tensorflow</a:t>
            </a:r>
            <a:r>
              <a:rPr lang="en-US" dirty="0"/>
              <a:t> or </a:t>
            </a:r>
            <a:r>
              <a:rPr lang="en-US" dirty="0" err="1"/>
              <a:t>pytorch</a:t>
            </a:r>
            <a:r>
              <a:rPr lang="en-US" dirty="0"/>
              <a:t>)</a:t>
            </a:r>
          </a:p>
          <a:p>
            <a:r>
              <a:rPr lang="en-US" dirty="0"/>
              <a:t>Hardware:</a:t>
            </a:r>
          </a:p>
          <a:p>
            <a:pPr lvl="1"/>
            <a:r>
              <a:rPr lang="en-US" dirty="0"/>
              <a:t>There may come a time you need a GPU, but you don’t need it to get started.</a:t>
            </a:r>
          </a:p>
          <a:p>
            <a:pPr lvl="1"/>
            <a:r>
              <a:rPr lang="en-US" dirty="0"/>
              <a:t>When you do, you’ll almost certainly be wanting Nvidia hardware running their CUDA libraries.</a:t>
            </a:r>
          </a:p>
        </p:txBody>
      </p:sp>
    </p:spTree>
    <p:extLst>
      <p:ext uri="{BB962C8B-B14F-4D97-AF65-F5344CB8AC3E}">
        <p14:creationId xmlns:p14="http://schemas.microsoft.com/office/powerpoint/2010/main" val="4463071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B2CD-3526-41D2-BDB0-A0BF2E6DDFC6}"/>
              </a:ext>
            </a:extLst>
          </p:cNvPr>
          <p:cNvSpPr>
            <a:spLocks noGrp="1"/>
          </p:cNvSpPr>
          <p:nvPr>
            <p:ph type="title"/>
          </p:nvPr>
        </p:nvSpPr>
        <p:spPr/>
        <p:txBody>
          <a:bodyPr/>
          <a:lstStyle/>
          <a:p>
            <a:r>
              <a:rPr lang="en-US" dirty="0"/>
              <a:t>Dimensionality Reduction</a:t>
            </a:r>
          </a:p>
        </p:txBody>
      </p:sp>
      <p:sp>
        <p:nvSpPr>
          <p:cNvPr id="3" name="Content Placeholder 2">
            <a:extLst>
              <a:ext uri="{FF2B5EF4-FFF2-40B4-BE49-F238E27FC236}">
                <a16:creationId xmlns:a16="http://schemas.microsoft.com/office/drawing/2014/main" id="{E022CBBC-3667-4DD7-A4A2-B942E9ACAE7B}"/>
              </a:ext>
            </a:extLst>
          </p:cNvPr>
          <p:cNvSpPr>
            <a:spLocks noGrp="1"/>
          </p:cNvSpPr>
          <p:nvPr>
            <p:ph idx="1"/>
          </p:nvPr>
        </p:nvSpPr>
        <p:spPr/>
        <p:txBody>
          <a:bodyPr>
            <a:normAutofit/>
          </a:bodyPr>
          <a:lstStyle/>
          <a:p>
            <a:r>
              <a:rPr lang="en-US" dirty="0"/>
              <a:t>ML tasks can have many possible input features.</a:t>
            </a:r>
          </a:p>
          <a:p>
            <a:r>
              <a:rPr lang="en-US" dirty="0"/>
              <a:t>Deep Learning Rule of Thumb:</a:t>
            </a:r>
          </a:p>
          <a:p>
            <a:pPr lvl="1"/>
            <a:r>
              <a:rPr lang="en-US" dirty="0"/>
              <a:t>Avoid hand-selecting or engineering features.</a:t>
            </a:r>
          </a:p>
          <a:p>
            <a:pPr lvl="1"/>
            <a:r>
              <a:rPr lang="en-US" dirty="0"/>
              <a:t>When practical, give neural network access to raw data to identify its own combinations of features.</a:t>
            </a:r>
          </a:p>
          <a:p>
            <a:r>
              <a:rPr lang="en-US" dirty="0"/>
              <a:t>However, using “all the features” is not always practical. Dimensionality reduction techniques can be useful for:</a:t>
            </a:r>
          </a:p>
          <a:p>
            <a:pPr lvl="1"/>
            <a:r>
              <a:rPr lang="en-US" dirty="0"/>
              <a:t>Visualization</a:t>
            </a:r>
          </a:p>
          <a:p>
            <a:pPr lvl="1"/>
            <a:r>
              <a:rPr lang="en-US" dirty="0"/>
              <a:t>Reduce the feature space</a:t>
            </a:r>
          </a:p>
          <a:p>
            <a:endParaRPr lang="en-US" dirty="0"/>
          </a:p>
        </p:txBody>
      </p:sp>
    </p:spTree>
    <p:extLst>
      <p:ext uri="{BB962C8B-B14F-4D97-AF65-F5344CB8AC3E}">
        <p14:creationId xmlns:p14="http://schemas.microsoft.com/office/powerpoint/2010/main" val="34837007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E5AD-552A-4B05-9F0B-4868732F3066}"/>
              </a:ext>
            </a:extLst>
          </p:cNvPr>
          <p:cNvSpPr>
            <a:spLocks noGrp="1"/>
          </p:cNvSpPr>
          <p:nvPr>
            <p:ph type="title"/>
          </p:nvPr>
        </p:nvSpPr>
        <p:spPr/>
        <p:txBody>
          <a:bodyPr/>
          <a:lstStyle/>
          <a:p>
            <a:r>
              <a:rPr lang="en-US" dirty="0"/>
              <a:t>Dimensionality Reduction</a:t>
            </a:r>
          </a:p>
        </p:txBody>
      </p:sp>
      <p:pic>
        <p:nvPicPr>
          <p:cNvPr id="5" name="Content Placeholder 4" descr="A screenshot of a cell phone&#10;&#10;Description generated with high confidence">
            <a:extLst>
              <a:ext uri="{FF2B5EF4-FFF2-40B4-BE49-F238E27FC236}">
                <a16:creationId xmlns:a16="http://schemas.microsoft.com/office/drawing/2014/main" id="{959645A2-47F4-43E9-AD3D-729EA74840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1" y="2125266"/>
            <a:ext cx="5572613" cy="3477459"/>
          </a:xfrm>
        </p:spPr>
      </p:pic>
      <p:sp>
        <p:nvSpPr>
          <p:cNvPr id="6" name="TextBox 5">
            <a:extLst>
              <a:ext uri="{FF2B5EF4-FFF2-40B4-BE49-F238E27FC236}">
                <a16:creationId xmlns:a16="http://schemas.microsoft.com/office/drawing/2014/main" id="{3CEA6EED-2711-40A3-B430-D502367BCBA3}"/>
              </a:ext>
            </a:extLst>
          </p:cNvPr>
          <p:cNvSpPr txBox="1"/>
          <p:nvPr/>
        </p:nvSpPr>
        <p:spPr>
          <a:xfrm>
            <a:off x="6413680" y="2093040"/>
            <a:ext cx="2511380" cy="2723823"/>
          </a:xfrm>
          <a:prstGeom prst="rect">
            <a:avLst/>
          </a:prstGeom>
          <a:noFill/>
        </p:spPr>
        <p:txBody>
          <a:bodyPr wrap="square" rtlCol="0">
            <a:spAutoFit/>
          </a:bodyPr>
          <a:lstStyle/>
          <a:p>
            <a:r>
              <a:rPr lang="en-US" sz="1500" dirty="0"/>
              <a:t>Sample TLE data.</a:t>
            </a:r>
            <a:br>
              <a:rPr lang="en-US" sz="1500" dirty="0"/>
            </a:br>
            <a:endParaRPr lang="en-US" sz="1500" dirty="0"/>
          </a:p>
          <a:p>
            <a:r>
              <a:rPr lang="en-US" sz="1500" dirty="0"/>
              <a:t>9 real valued fields</a:t>
            </a:r>
          </a:p>
          <a:p>
            <a:r>
              <a:rPr lang="en-US" sz="1500" dirty="0"/>
              <a:t>1 categorical field (group)</a:t>
            </a:r>
          </a:p>
          <a:p>
            <a:endParaRPr lang="en-US" sz="1500" dirty="0"/>
          </a:p>
          <a:p>
            <a:r>
              <a:rPr lang="en-US" sz="1500" dirty="0"/>
              <a:t>“group” comes from the way </a:t>
            </a:r>
            <a:r>
              <a:rPr lang="en-US" sz="1500" dirty="0" err="1"/>
              <a:t>CelesTrak</a:t>
            </a:r>
            <a:r>
              <a:rPr lang="en-US" sz="1500" dirty="0"/>
              <a:t> categorized the given TLE.</a:t>
            </a:r>
          </a:p>
        </p:txBody>
      </p:sp>
    </p:spTree>
    <p:extLst>
      <p:ext uri="{BB962C8B-B14F-4D97-AF65-F5344CB8AC3E}">
        <p14:creationId xmlns:p14="http://schemas.microsoft.com/office/powerpoint/2010/main" val="25991862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map&#10;&#10;Description generated with high confidence">
            <a:extLst>
              <a:ext uri="{FF2B5EF4-FFF2-40B4-BE49-F238E27FC236}">
                <a16:creationId xmlns:a16="http://schemas.microsoft.com/office/drawing/2014/main" id="{6E17C891-F704-4492-AF81-D89485BED9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3068" y="3969844"/>
            <a:ext cx="4592652" cy="1604256"/>
          </a:xfrm>
          <a:prstGeom prst="rect">
            <a:avLst/>
          </a:prstGeom>
        </p:spPr>
      </p:pic>
      <p:pic>
        <p:nvPicPr>
          <p:cNvPr id="13" name="Content Placeholder 12" descr="A close up of a map&#10;&#10;Description generated with very high confidence">
            <a:extLst>
              <a:ext uri="{FF2B5EF4-FFF2-40B4-BE49-F238E27FC236}">
                <a16:creationId xmlns:a16="http://schemas.microsoft.com/office/drawing/2014/main" id="{F3BF2446-A31C-4757-9E34-111CFD81EF1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45742" y="1012048"/>
            <a:ext cx="8052516" cy="2804003"/>
          </a:xfrm>
        </p:spPr>
      </p:pic>
      <p:sp>
        <p:nvSpPr>
          <p:cNvPr id="14" name="TextBox 13">
            <a:extLst>
              <a:ext uri="{FF2B5EF4-FFF2-40B4-BE49-F238E27FC236}">
                <a16:creationId xmlns:a16="http://schemas.microsoft.com/office/drawing/2014/main" id="{D09D8EB7-72D3-4B0D-8B5C-B37C9389FDC0}"/>
              </a:ext>
            </a:extLst>
          </p:cNvPr>
          <p:cNvSpPr txBox="1"/>
          <p:nvPr/>
        </p:nvSpPr>
        <p:spPr>
          <a:xfrm>
            <a:off x="568280" y="3969844"/>
            <a:ext cx="3359501" cy="2931572"/>
          </a:xfrm>
          <a:prstGeom prst="rect">
            <a:avLst/>
          </a:prstGeom>
          <a:noFill/>
        </p:spPr>
        <p:txBody>
          <a:bodyPr wrap="square" rtlCol="0">
            <a:spAutoFit/>
          </a:bodyPr>
          <a:lstStyle/>
          <a:p>
            <a:pPr marL="214313" indent="-214313">
              <a:buFont typeface="Arial" panose="020B0604020202020204" pitchFamily="34" charset="0"/>
              <a:buChar char="•"/>
            </a:pPr>
            <a:r>
              <a:rPr lang="en-US" sz="1500" dirty="0"/>
              <a:t>2D embeddings of the 9D feature vectors</a:t>
            </a:r>
          </a:p>
          <a:p>
            <a:pPr marL="214313" indent="-214313">
              <a:buFont typeface="Arial" panose="020B0604020202020204" pitchFamily="34" charset="0"/>
              <a:buChar char="•"/>
            </a:pPr>
            <a:r>
              <a:rPr lang="en-US" sz="1500" dirty="0"/>
              <a:t>Group field mapped to color</a:t>
            </a:r>
          </a:p>
          <a:p>
            <a:pPr marL="214313" indent="-214313">
              <a:buFont typeface="Arial" panose="020B0604020202020204" pitchFamily="34" charset="0"/>
              <a:buChar char="•"/>
            </a:pPr>
            <a:r>
              <a:rPr lang="en-US" sz="1500" dirty="0"/>
              <a:t>(right) Just “planet” and “resource” groups</a:t>
            </a:r>
          </a:p>
          <a:p>
            <a:pPr marL="214313" indent="-214313">
              <a:buFont typeface="Arial" panose="020B0604020202020204" pitchFamily="34" charset="0"/>
              <a:buChar char="•"/>
            </a:pPr>
            <a:endParaRPr lang="en-US" sz="1500" dirty="0"/>
          </a:p>
          <a:p>
            <a:r>
              <a:rPr lang="en-US" sz="1500" dirty="0"/>
              <a:t>The visualizations suggest we should be able to make some better-than-random guesses about the group field based just on the numeric fields.</a:t>
            </a:r>
          </a:p>
        </p:txBody>
      </p:sp>
    </p:spTree>
    <p:extLst>
      <p:ext uri="{BB962C8B-B14F-4D97-AF65-F5344CB8AC3E}">
        <p14:creationId xmlns:p14="http://schemas.microsoft.com/office/powerpoint/2010/main" val="13201208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361C-257F-4D6C-A685-21C8DCDCA1E0}"/>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855D344C-4EB5-4C8B-980C-77375A99B607}"/>
              </a:ext>
            </a:extLst>
          </p:cNvPr>
          <p:cNvSpPr>
            <a:spLocks noGrp="1"/>
          </p:cNvSpPr>
          <p:nvPr>
            <p:ph idx="1"/>
          </p:nvPr>
        </p:nvSpPr>
        <p:spPr/>
        <p:txBody>
          <a:bodyPr>
            <a:normAutofit fontScale="92500" lnSpcReduction="10000"/>
          </a:bodyPr>
          <a:lstStyle/>
          <a:p>
            <a:pPr marL="0" indent="0">
              <a:buNone/>
            </a:pPr>
            <a:r>
              <a:rPr lang="en-US" dirty="0"/>
              <a:t>Goal: Predict group field based on 9 TLE derived, numeric fields.</a:t>
            </a:r>
          </a:p>
          <a:p>
            <a:pPr marL="0" indent="0">
              <a:buNone/>
            </a:pPr>
            <a:endParaRPr lang="en-US" dirty="0"/>
          </a:p>
          <a:p>
            <a:pPr marL="0" indent="0">
              <a:buNone/>
            </a:pPr>
            <a:r>
              <a:rPr lang="en-US" b="1" dirty="0"/>
              <a:t>Machine Learning Work Flow</a:t>
            </a:r>
          </a:p>
          <a:p>
            <a:pPr marL="385763" indent="-385763">
              <a:buFont typeface="+mj-lt"/>
              <a:buAutoNum type="arabicPeriod"/>
            </a:pPr>
            <a:r>
              <a:rPr lang="en-US" dirty="0"/>
              <a:t>Split data into train, test, and validation sets</a:t>
            </a:r>
          </a:p>
          <a:p>
            <a:pPr marL="385763" indent="-385763">
              <a:buFont typeface="+mj-lt"/>
              <a:buAutoNum type="arabicPeriod"/>
            </a:pPr>
            <a:r>
              <a:rPr lang="en-US" dirty="0"/>
              <a:t>Choose a metric (preferably a single, real-valued number)</a:t>
            </a:r>
          </a:p>
          <a:p>
            <a:pPr marL="385763" indent="-385763">
              <a:buFont typeface="+mj-lt"/>
              <a:buAutoNum type="arabicPeriod"/>
            </a:pPr>
            <a:r>
              <a:rPr lang="en-US" dirty="0"/>
              <a:t>Choose a model</a:t>
            </a:r>
          </a:p>
          <a:p>
            <a:pPr marL="728663" lvl="1" indent="-385763">
              <a:buFont typeface="+mj-lt"/>
              <a:buAutoNum type="arabicPeriod"/>
            </a:pPr>
            <a:r>
              <a:rPr lang="en-US" dirty="0"/>
              <a:t>Train model on train set</a:t>
            </a:r>
          </a:p>
          <a:p>
            <a:pPr marL="728663" lvl="1" indent="-385763">
              <a:buFont typeface="+mj-lt"/>
              <a:buAutoNum type="arabicPeriod"/>
            </a:pPr>
            <a:r>
              <a:rPr lang="en-US" dirty="0"/>
              <a:t>Compute metric on test set</a:t>
            </a:r>
          </a:p>
          <a:p>
            <a:pPr marL="728663" lvl="1" indent="-385763">
              <a:buFont typeface="+mj-lt"/>
              <a:buAutoNum type="arabicPeriod"/>
            </a:pPr>
            <a:r>
              <a:rPr lang="en-US" dirty="0"/>
              <a:t>Adjust model and repeat</a:t>
            </a:r>
          </a:p>
          <a:p>
            <a:pPr marL="385763" indent="-385763">
              <a:buFont typeface="+mj-lt"/>
              <a:buAutoNum type="arabicPeriod"/>
            </a:pPr>
            <a:r>
              <a:rPr lang="en-US" dirty="0"/>
              <a:t>Evaluate model on validation set</a:t>
            </a:r>
          </a:p>
        </p:txBody>
      </p:sp>
    </p:spTree>
    <p:extLst>
      <p:ext uri="{BB962C8B-B14F-4D97-AF65-F5344CB8AC3E}">
        <p14:creationId xmlns:p14="http://schemas.microsoft.com/office/powerpoint/2010/main" val="21940742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C419-47A7-4BDF-A5AB-873D1EB5AA54}"/>
              </a:ext>
            </a:extLst>
          </p:cNvPr>
          <p:cNvSpPr>
            <a:spLocks noGrp="1"/>
          </p:cNvSpPr>
          <p:nvPr>
            <p:ph type="title"/>
          </p:nvPr>
        </p:nvSpPr>
        <p:spPr/>
        <p:txBody>
          <a:bodyPr/>
          <a:lstStyle/>
          <a:p>
            <a:r>
              <a:rPr lang="en-US" dirty="0"/>
              <a:t>Switch to TLE Notebook</a:t>
            </a:r>
          </a:p>
        </p:txBody>
      </p:sp>
    </p:spTree>
    <p:extLst>
      <p:ext uri="{BB962C8B-B14F-4D97-AF65-F5344CB8AC3E}">
        <p14:creationId xmlns:p14="http://schemas.microsoft.com/office/powerpoint/2010/main" val="2615263877"/>
      </p:ext>
    </p:extLst>
  </p:cSld>
  <p:clrMapOvr>
    <a:masterClrMapping/>
  </p:clrMapOvr>
  <p:transition>
    <p:fade/>
  </p:transition>
</p:sld>
</file>

<file path=ppt/theme/theme1.xml><?xml version="1.0" encoding="utf-8"?>
<a:theme xmlns:a="http://schemas.openxmlformats.org/drawingml/2006/main" name="Slide Master ">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2010 Title Slide Master ">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64008" rIns="0" bIns="4572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60000"/>
          </a:spcAft>
          <a:buClr>
            <a:srgbClr val="CC0000"/>
          </a:buClr>
          <a:buSzTx/>
          <a:buFont typeface="Wingdings" pitchFamily="2" charset="2"/>
          <a:buChar char="§"/>
          <a:tabLst/>
          <a:defRPr kumimoji="0" lang="en-US" sz="20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64008" rIns="0" bIns="4572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60000"/>
          </a:spcAft>
          <a:buClr>
            <a:srgbClr val="CC0000"/>
          </a:buClr>
          <a:buSzTx/>
          <a:buFont typeface="Wingdings" pitchFamily="2" charset="2"/>
          <a:buChar char="§"/>
          <a:tabLst/>
          <a:defRPr kumimoji="0" lang="en-US" sz="2000" b="1" i="0" u="none" strike="noStrike" cap="none" normalizeH="0" baseline="0" smtClean="0">
            <a:ln>
              <a:noFill/>
            </a:ln>
            <a:solidFill>
              <a:schemeClr val="tx1"/>
            </a:solidFill>
            <a:effectLst/>
            <a:latin typeface="Tahoma" pitchFamily="34" charset="0"/>
          </a:defRPr>
        </a:defPPr>
      </a:lstStyle>
    </a:lnDef>
    <a:txDef>
      <a:spPr>
        <a:noFill/>
      </a:spPr>
      <a:bodyPr wrap="none" rtlCol="0">
        <a:spAutoFit/>
      </a:bodyPr>
      <a:lstStyle>
        <a:defPPr>
          <a:defRPr dirty="0" err="1" smtClean="0"/>
        </a:defPPr>
      </a:lstStyle>
    </a:txDef>
  </a:objectDefaults>
  <a:extraClrSchemeLst>
    <a:extraClrScheme>
      <a:clrScheme name="2010 Title Slide Master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10 Title Slide Ma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10 Title Slide Master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10 Title Slide Master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10 Title Slide 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10 Title Slide 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10 Title Slide 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igrationSourceURL xmlns="82fb506e-90a7-4756-97cb-c46d62c74fd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CAFCDF369DC048A81B0D999D002C34" ma:contentTypeVersion="2" ma:contentTypeDescription="Create a new document." ma:contentTypeScope="" ma:versionID="f19060d234cf8d4554a2add62384be19">
  <xsd:schema xmlns:xsd="http://www.w3.org/2001/XMLSchema" xmlns:xs="http://www.w3.org/2001/XMLSchema" xmlns:p="http://schemas.microsoft.com/office/2006/metadata/properties" xmlns:ns2="82fb506e-90a7-4756-97cb-c46d62c74fdd" targetNamespace="http://schemas.microsoft.com/office/2006/metadata/properties" ma:root="true" ma:fieldsID="bb70da2d613bb982cf50d966ac6d7e82" ns2:_="">
    <xsd:import namespace="82fb506e-90a7-4756-97cb-c46d62c74fdd"/>
    <xsd:element name="properties">
      <xsd:complexType>
        <xsd:sequence>
          <xsd:element name="documentManagement">
            <xsd:complexType>
              <xsd:all>
                <xsd:element ref="ns2:MigrationSource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fb506e-90a7-4756-97cb-c46d62c74fdd" elementFormDefault="qualified">
    <xsd:import namespace="http://schemas.microsoft.com/office/2006/documentManagement/types"/>
    <xsd:import namespace="http://schemas.microsoft.com/office/infopath/2007/PartnerControls"/>
    <xsd:element name="MigrationSourceURL" ma:index="8" nillable="true" ma:displayName="MigrationSourceURL" ma:internalName="MigrationSourceURL">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13414D-86B0-4FD7-AE79-806A23E328E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82fb506e-90a7-4756-97cb-c46d62c74fdd"/>
    <ds:schemaRef ds:uri="http://www.w3.org/XML/1998/namespace"/>
  </ds:schemaRefs>
</ds:datastoreItem>
</file>

<file path=customXml/itemProps2.xml><?xml version="1.0" encoding="utf-8"?>
<ds:datastoreItem xmlns:ds="http://schemas.openxmlformats.org/officeDocument/2006/customXml" ds:itemID="{6B07C7A6-2BD4-4AFB-BBE0-0FC4487AD799}">
  <ds:schemaRefs>
    <ds:schemaRef ds:uri="http://schemas.microsoft.com/sharepoint/v3/contenttype/forms"/>
  </ds:schemaRefs>
</ds:datastoreItem>
</file>

<file path=customXml/itemProps3.xml><?xml version="1.0" encoding="utf-8"?>
<ds:datastoreItem xmlns:ds="http://schemas.openxmlformats.org/officeDocument/2006/customXml" ds:itemID="{6A8191B0-635E-4BDB-B0D8-995DC5A92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fb506e-90a7-4756-97cb-c46d62c74f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E:\P_Presentations\_Jobs in Progress - Presentations\2003_AllOfficers\Provided files\Presentations\JPL\FY04_AOM_JPLondon-01B.ppt</Template>
  <TotalTime>23997</TotalTime>
  <Words>1740</Words>
  <Application>Microsoft Office PowerPoint</Application>
  <PresentationFormat>On-screen Show (4:3)</PresentationFormat>
  <Paragraphs>168</Paragraphs>
  <Slides>22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Tahoma</vt:lpstr>
      <vt:lpstr>Times New Roman</vt:lpstr>
      <vt:lpstr>Wingdings</vt:lpstr>
      <vt:lpstr>Slide Master </vt:lpstr>
      <vt:lpstr>Machine Learning for Space Situational Awareness</vt:lpstr>
      <vt:lpstr>Outline</vt:lpstr>
      <vt:lpstr>Disclaimer</vt:lpstr>
      <vt:lpstr>Tooling for Machine/Deep Learning</vt:lpstr>
      <vt:lpstr>Dimensionality Reduction</vt:lpstr>
      <vt:lpstr>Dimensionality Reduction</vt:lpstr>
      <vt:lpstr>PowerPoint Presentation</vt:lpstr>
      <vt:lpstr>Classification</vt:lpstr>
      <vt:lpstr>Switch to TLE Notebook</vt:lpstr>
      <vt:lpstr>Summary of TLE Example</vt:lpstr>
      <vt:lpstr>Summary of TLE Example</vt:lpstr>
      <vt:lpstr>Convolutional Neural Networks</vt:lpstr>
      <vt:lpstr>PowerPoint Presentation</vt:lpstr>
      <vt:lpstr>PowerPoint Presentation</vt:lpstr>
      <vt:lpstr>Convolutional Neural Networks</vt:lpstr>
      <vt:lpstr>Summary of Asteroid Example</vt:lpstr>
      <vt:lpstr>Hard Lessons about Data and ML</vt:lpstr>
      <vt:lpstr>Unsupervised Learning</vt:lpstr>
      <vt:lpstr>Unsupervised Learning</vt:lpstr>
      <vt:lpstr>Unsupervised Learning Techniques</vt:lpstr>
      <vt:lpstr>Unsupervised Learning: Self-Supervision</vt:lpstr>
      <vt:lpstr>Machine Learning for Space Situational Awareness</vt:lpstr>
    </vt:vector>
  </TitlesOfParts>
  <Company>MPC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Slide</dc:title>
  <dc:creator>mpino</dc:creator>
  <cp:lastModifiedBy>Pula, Kyle K.</cp:lastModifiedBy>
  <cp:revision>804</cp:revision>
  <cp:lastPrinted>2012-11-28T18:07:57Z</cp:lastPrinted>
  <dcterms:created xsi:type="dcterms:W3CDTF">2003-11-04T18:44:50Z</dcterms:created>
  <dcterms:modified xsi:type="dcterms:W3CDTF">2018-09-11T21:46:48Z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0x010100AECAFCDF369DC048A81B0D999D002C34</vt:lpwstr>
  </property>
</Properties>
</file>