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3" r:id="rId5"/>
    <p:sldId id="260" r:id="rId6"/>
    <p:sldId id="261" r:id="rId7"/>
    <p:sldId id="262" r:id="rId8"/>
    <p:sldId id="265" r:id="rId9"/>
    <p:sldId id="266" r:id="rId10"/>
    <p:sldId id="264"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115" y="139"/>
      </p:cViewPr>
      <p:guideLst/>
    </p:cSldViewPr>
  </p:slideViewPr>
  <p:notesTextViewPr>
    <p:cViewPr>
      <p:scale>
        <a:sx n="1" d="1"/>
        <a:sy n="1" d="1"/>
      </p:scale>
      <p:origin x="0" y="0"/>
    </p:cViewPr>
  </p:notesTextViewPr>
  <p:notesViewPr>
    <p:cSldViewPr snapToGrid="0">
      <p:cViewPr varScale="1">
        <p:scale>
          <a:sx n="100" d="100"/>
          <a:sy n="100" d="100"/>
        </p:scale>
        <p:origin x="355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6247E-E161-4A7D-8414-A680043B480C}" type="datetimeFigureOut">
              <a:rPr lang="en-US" smtClean="0"/>
              <a:t>9/2/2018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7424D-6443-4BD4-B005-EE16AFA1F93E}" type="slidenum">
              <a:rPr lang="en-US" smtClean="0"/>
              <a:t>‹#›</a:t>
            </a:fld>
            <a:endParaRPr lang="en-US"/>
          </a:p>
        </p:txBody>
      </p:sp>
    </p:spTree>
    <p:extLst>
      <p:ext uri="{BB962C8B-B14F-4D97-AF65-F5344CB8AC3E}">
        <p14:creationId xmlns:p14="http://schemas.microsoft.com/office/powerpoint/2010/main" val="399230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2</a:t>
            </a:fld>
            <a:endParaRPr lang="en-US"/>
          </a:p>
        </p:txBody>
      </p:sp>
    </p:spTree>
    <p:extLst>
      <p:ext uri="{BB962C8B-B14F-4D97-AF65-F5344CB8AC3E}">
        <p14:creationId xmlns:p14="http://schemas.microsoft.com/office/powerpoint/2010/main" val="161102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3</a:t>
            </a:fld>
            <a:endParaRPr lang="en-US"/>
          </a:p>
        </p:txBody>
      </p:sp>
    </p:spTree>
    <p:extLst>
      <p:ext uri="{BB962C8B-B14F-4D97-AF65-F5344CB8AC3E}">
        <p14:creationId xmlns:p14="http://schemas.microsoft.com/office/powerpoint/2010/main" val="281313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4</a:t>
            </a:fld>
            <a:endParaRPr lang="en-US"/>
          </a:p>
        </p:txBody>
      </p:sp>
    </p:spTree>
    <p:extLst>
      <p:ext uri="{BB962C8B-B14F-4D97-AF65-F5344CB8AC3E}">
        <p14:creationId xmlns:p14="http://schemas.microsoft.com/office/powerpoint/2010/main" val="564125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5</a:t>
            </a:fld>
            <a:endParaRPr lang="en-US"/>
          </a:p>
        </p:txBody>
      </p:sp>
    </p:spTree>
    <p:extLst>
      <p:ext uri="{BB962C8B-B14F-4D97-AF65-F5344CB8AC3E}">
        <p14:creationId xmlns:p14="http://schemas.microsoft.com/office/powerpoint/2010/main" val="274766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embeddings are essentially unsupervised techniques. We’ll come back to that at the end.</a:t>
            </a:r>
          </a:p>
        </p:txBody>
      </p:sp>
      <p:sp>
        <p:nvSpPr>
          <p:cNvPr id="4" name="Slide Number Placeholder 3"/>
          <p:cNvSpPr>
            <a:spLocks noGrp="1"/>
          </p:cNvSpPr>
          <p:nvPr>
            <p:ph type="sldNum" sz="quarter" idx="10"/>
          </p:nvPr>
        </p:nvSpPr>
        <p:spPr/>
        <p:txBody>
          <a:bodyPr/>
          <a:lstStyle/>
          <a:p>
            <a:fld id="{6957424D-6443-4BD4-B005-EE16AFA1F93E}" type="slidenum">
              <a:rPr lang="en-US" smtClean="0"/>
              <a:t>6</a:t>
            </a:fld>
            <a:endParaRPr lang="en-US"/>
          </a:p>
        </p:txBody>
      </p:sp>
    </p:spTree>
    <p:extLst>
      <p:ext uri="{BB962C8B-B14F-4D97-AF65-F5344CB8AC3E}">
        <p14:creationId xmlns:p14="http://schemas.microsoft.com/office/powerpoint/2010/main" val="417664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57424D-6443-4BD4-B005-EE16AFA1F93E}" type="slidenum">
              <a:rPr lang="en-US" smtClean="0"/>
              <a:t>7</a:t>
            </a:fld>
            <a:endParaRPr lang="en-US"/>
          </a:p>
        </p:txBody>
      </p:sp>
    </p:spTree>
    <p:extLst>
      <p:ext uri="{BB962C8B-B14F-4D97-AF65-F5344CB8AC3E}">
        <p14:creationId xmlns:p14="http://schemas.microsoft.com/office/powerpoint/2010/main" val="1490998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F3DB-A308-41A2-B74E-DEE2374061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A04489-047E-4E8C-9D86-560325F5B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96418-E688-4767-8EE6-8CAB81733A59}"/>
              </a:ext>
            </a:extLst>
          </p:cNvPr>
          <p:cNvSpPr>
            <a:spLocks noGrp="1"/>
          </p:cNvSpPr>
          <p:nvPr>
            <p:ph type="dt" sz="half" idx="10"/>
          </p:nvPr>
        </p:nvSpPr>
        <p:spPr/>
        <p:txBody>
          <a:bodyPr/>
          <a:lstStyle/>
          <a:p>
            <a:fld id="{71459950-B371-40CC-BAFD-4CFF20F72272}" type="datetimeFigureOut">
              <a:rPr lang="en-US" smtClean="0"/>
              <a:t>9/2/2018</a:t>
            </a:fld>
            <a:endParaRPr lang="en-US"/>
          </a:p>
        </p:txBody>
      </p:sp>
      <p:sp>
        <p:nvSpPr>
          <p:cNvPr id="5" name="Footer Placeholder 4">
            <a:extLst>
              <a:ext uri="{FF2B5EF4-FFF2-40B4-BE49-F238E27FC236}">
                <a16:creationId xmlns:a16="http://schemas.microsoft.com/office/drawing/2014/main" id="{2DE7AD6B-F636-44C6-A63B-3E7B3C6F8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E9C64-BDFE-4094-A58F-E5C0D7372424}"/>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132636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1CA8-3A6C-4D31-88BE-B66CD997A7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C477E5-9AE8-4D6B-AD62-F6F3BA85AB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C7047-2681-43D7-99CE-E048927E9767}"/>
              </a:ext>
            </a:extLst>
          </p:cNvPr>
          <p:cNvSpPr>
            <a:spLocks noGrp="1"/>
          </p:cNvSpPr>
          <p:nvPr>
            <p:ph type="dt" sz="half" idx="10"/>
          </p:nvPr>
        </p:nvSpPr>
        <p:spPr/>
        <p:txBody>
          <a:bodyPr/>
          <a:lstStyle/>
          <a:p>
            <a:fld id="{71459950-B371-40CC-BAFD-4CFF20F72272}" type="datetimeFigureOut">
              <a:rPr lang="en-US" smtClean="0"/>
              <a:t>9/2/2018</a:t>
            </a:fld>
            <a:endParaRPr lang="en-US"/>
          </a:p>
        </p:txBody>
      </p:sp>
      <p:sp>
        <p:nvSpPr>
          <p:cNvPr id="5" name="Footer Placeholder 4">
            <a:extLst>
              <a:ext uri="{FF2B5EF4-FFF2-40B4-BE49-F238E27FC236}">
                <a16:creationId xmlns:a16="http://schemas.microsoft.com/office/drawing/2014/main" id="{626BB20C-4555-4252-BB2E-3021A04F1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6E30C-507D-458E-A743-7818EFF3F086}"/>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305682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1C549-AB82-47A3-8FF8-BC71F3F8EB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CFE9B2-5163-414B-A08B-CD736C211D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456FF-D2F4-401E-9501-452ED28A917E}"/>
              </a:ext>
            </a:extLst>
          </p:cNvPr>
          <p:cNvSpPr>
            <a:spLocks noGrp="1"/>
          </p:cNvSpPr>
          <p:nvPr>
            <p:ph type="dt" sz="half" idx="10"/>
          </p:nvPr>
        </p:nvSpPr>
        <p:spPr/>
        <p:txBody>
          <a:bodyPr/>
          <a:lstStyle/>
          <a:p>
            <a:fld id="{71459950-B371-40CC-BAFD-4CFF20F72272}" type="datetimeFigureOut">
              <a:rPr lang="en-US" smtClean="0"/>
              <a:t>9/2/2018</a:t>
            </a:fld>
            <a:endParaRPr lang="en-US"/>
          </a:p>
        </p:txBody>
      </p:sp>
      <p:sp>
        <p:nvSpPr>
          <p:cNvPr id="5" name="Footer Placeholder 4">
            <a:extLst>
              <a:ext uri="{FF2B5EF4-FFF2-40B4-BE49-F238E27FC236}">
                <a16:creationId xmlns:a16="http://schemas.microsoft.com/office/drawing/2014/main" id="{1EE20552-CC1B-430B-8475-0D4B9860D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DA91F-AA82-4603-9255-40062FB2DD4E}"/>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198137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23D-5BA8-417A-899C-22DC45EF99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946244-AD57-455F-82B0-A560F3D5B7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349EE-3FA6-48DB-BCF7-ED89BBAC0370}"/>
              </a:ext>
            </a:extLst>
          </p:cNvPr>
          <p:cNvSpPr>
            <a:spLocks noGrp="1"/>
          </p:cNvSpPr>
          <p:nvPr>
            <p:ph type="dt" sz="half" idx="10"/>
          </p:nvPr>
        </p:nvSpPr>
        <p:spPr/>
        <p:txBody>
          <a:bodyPr/>
          <a:lstStyle/>
          <a:p>
            <a:fld id="{71459950-B371-40CC-BAFD-4CFF20F72272}" type="datetimeFigureOut">
              <a:rPr lang="en-US" smtClean="0"/>
              <a:t>9/2/2018</a:t>
            </a:fld>
            <a:endParaRPr lang="en-US"/>
          </a:p>
        </p:txBody>
      </p:sp>
      <p:sp>
        <p:nvSpPr>
          <p:cNvPr id="5" name="Footer Placeholder 4">
            <a:extLst>
              <a:ext uri="{FF2B5EF4-FFF2-40B4-BE49-F238E27FC236}">
                <a16:creationId xmlns:a16="http://schemas.microsoft.com/office/drawing/2014/main" id="{725AD7B7-2450-40CC-A99F-1CB510490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3D7DE-49EA-4562-A515-B9BE2223C582}"/>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233393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A5C6-8B4C-4462-82B5-2FC9D2BBB8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E133B1-E724-4AF8-8ECB-3A1410D4CF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D1F711-F6C5-4EB6-8F2A-B37936F57609}"/>
              </a:ext>
            </a:extLst>
          </p:cNvPr>
          <p:cNvSpPr>
            <a:spLocks noGrp="1"/>
          </p:cNvSpPr>
          <p:nvPr>
            <p:ph type="dt" sz="half" idx="10"/>
          </p:nvPr>
        </p:nvSpPr>
        <p:spPr/>
        <p:txBody>
          <a:bodyPr/>
          <a:lstStyle/>
          <a:p>
            <a:fld id="{71459950-B371-40CC-BAFD-4CFF20F72272}" type="datetimeFigureOut">
              <a:rPr lang="en-US" smtClean="0"/>
              <a:t>9/2/2018</a:t>
            </a:fld>
            <a:endParaRPr lang="en-US"/>
          </a:p>
        </p:txBody>
      </p:sp>
      <p:sp>
        <p:nvSpPr>
          <p:cNvPr id="5" name="Footer Placeholder 4">
            <a:extLst>
              <a:ext uri="{FF2B5EF4-FFF2-40B4-BE49-F238E27FC236}">
                <a16:creationId xmlns:a16="http://schemas.microsoft.com/office/drawing/2014/main" id="{6EFC58C2-3922-4953-9119-134FBBD9C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63174-EB1C-4383-AE68-0FD67239D48B}"/>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133594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C7B-D9A3-4506-9310-4AB83752B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F04A9-C25A-43B8-95C1-EC873ACD9B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5BE2E8-9D4E-4661-91D1-680D32D0B8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074768-B56C-48E3-97B1-9BE75B7994C9}"/>
              </a:ext>
            </a:extLst>
          </p:cNvPr>
          <p:cNvSpPr>
            <a:spLocks noGrp="1"/>
          </p:cNvSpPr>
          <p:nvPr>
            <p:ph type="dt" sz="half" idx="10"/>
          </p:nvPr>
        </p:nvSpPr>
        <p:spPr/>
        <p:txBody>
          <a:bodyPr/>
          <a:lstStyle/>
          <a:p>
            <a:fld id="{71459950-B371-40CC-BAFD-4CFF20F72272}" type="datetimeFigureOut">
              <a:rPr lang="en-US" smtClean="0"/>
              <a:t>9/2/2018</a:t>
            </a:fld>
            <a:endParaRPr lang="en-US"/>
          </a:p>
        </p:txBody>
      </p:sp>
      <p:sp>
        <p:nvSpPr>
          <p:cNvPr id="6" name="Footer Placeholder 5">
            <a:extLst>
              <a:ext uri="{FF2B5EF4-FFF2-40B4-BE49-F238E27FC236}">
                <a16:creationId xmlns:a16="http://schemas.microsoft.com/office/drawing/2014/main" id="{89FFB7B3-1257-4734-9B9D-9F0CB4996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28A60-4C97-4969-BE79-45794ED7CD7E}"/>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316749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15C4-F641-48F3-81CE-E244E01E55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03D39-66B8-477A-A646-91801EF559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3FEC1C-9F42-4BB8-BDBF-63D339332A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79BA19-2B33-4786-9762-E53DB89C4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E9A85DD-A92C-4C6D-AB7C-D965CA0123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821648-B536-4565-9087-8646FCF03F08}"/>
              </a:ext>
            </a:extLst>
          </p:cNvPr>
          <p:cNvSpPr>
            <a:spLocks noGrp="1"/>
          </p:cNvSpPr>
          <p:nvPr>
            <p:ph type="dt" sz="half" idx="10"/>
          </p:nvPr>
        </p:nvSpPr>
        <p:spPr/>
        <p:txBody>
          <a:bodyPr/>
          <a:lstStyle/>
          <a:p>
            <a:fld id="{71459950-B371-40CC-BAFD-4CFF20F72272}" type="datetimeFigureOut">
              <a:rPr lang="en-US" smtClean="0"/>
              <a:t>9/2/2018</a:t>
            </a:fld>
            <a:endParaRPr lang="en-US"/>
          </a:p>
        </p:txBody>
      </p:sp>
      <p:sp>
        <p:nvSpPr>
          <p:cNvPr id="8" name="Footer Placeholder 7">
            <a:extLst>
              <a:ext uri="{FF2B5EF4-FFF2-40B4-BE49-F238E27FC236}">
                <a16:creationId xmlns:a16="http://schemas.microsoft.com/office/drawing/2014/main" id="{D0D77FFE-0566-4998-BD56-9E80DC7F92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109F85-612A-4872-8C5B-501A2ECB9569}"/>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275705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1C3F-F44B-4A53-AAA3-2B11BC9BB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E5F849-7835-4139-A2B0-F299A0A9DC9A}"/>
              </a:ext>
            </a:extLst>
          </p:cNvPr>
          <p:cNvSpPr>
            <a:spLocks noGrp="1"/>
          </p:cNvSpPr>
          <p:nvPr>
            <p:ph type="dt" sz="half" idx="10"/>
          </p:nvPr>
        </p:nvSpPr>
        <p:spPr/>
        <p:txBody>
          <a:bodyPr/>
          <a:lstStyle/>
          <a:p>
            <a:fld id="{71459950-B371-40CC-BAFD-4CFF20F72272}" type="datetimeFigureOut">
              <a:rPr lang="en-US" smtClean="0"/>
              <a:t>9/2/2018</a:t>
            </a:fld>
            <a:endParaRPr lang="en-US"/>
          </a:p>
        </p:txBody>
      </p:sp>
      <p:sp>
        <p:nvSpPr>
          <p:cNvPr id="4" name="Footer Placeholder 3">
            <a:extLst>
              <a:ext uri="{FF2B5EF4-FFF2-40B4-BE49-F238E27FC236}">
                <a16:creationId xmlns:a16="http://schemas.microsoft.com/office/drawing/2014/main" id="{CB5B47E0-CE9B-457C-96CF-FAE152190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4541DD-CD44-47F5-BAB5-F2404EED7F8F}"/>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78072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0DD48-FA32-402D-A8AA-16D18A14DE2A}"/>
              </a:ext>
            </a:extLst>
          </p:cNvPr>
          <p:cNvSpPr>
            <a:spLocks noGrp="1"/>
          </p:cNvSpPr>
          <p:nvPr>
            <p:ph type="dt" sz="half" idx="10"/>
          </p:nvPr>
        </p:nvSpPr>
        <p:spPr/>
        <p:txBody>
          <a:bodyPr/>
          <a:lstStyle/>
          <a:p>
            <a:fld id="{71459950-B371-40CC-BAFD-4CFF20F72272}" type="datetimeFigureOut">
              <a:rPr lang="en-US" smtClean="0"/>
              <a:t>9/2/2018</a:t>
            </a:fld>
            <a:endParaRPr lang="en-US"/>
          </a:p>
        </p:txBody>
      </p:sp>
      <p:sp>
        <p:nvSpPr>
          <p:cNvPr id="3" name="Footer Placeholder 2">
            <a:extLst>
              <a:ext uri="{FF2B5EF4-FFF2-40B4-BE49-F238E27FC236}">
                <a16:creationId xmlns:a16="http://schemas.microsoft.com/office/drawing/2014/main" id="{0564D4D6-E2AB-4344-9AF8-18C4772070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7507E3-E630-46FD-B7E3-878A110953F6}"/>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85853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D16D-DEC2-4378-A588-31BEEA37C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4C3BF6-8C0D-4A14-8686-45667E99E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E9C7B3-C944-4A63-B27E-F6F21B83F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D6E043-C2DB-41BC-9E1F-81605AF5CA37}"/>
              </a:ext>
            </a:extLst>
          </p:cNvPr>
          <p:cNvSpPr>
            <a:spLocks noGrp="1"/>
          </p:cNvSpPr>
          <p:nvPr>
            <p:ph type="dt" sz="half" idx="10"/>
          </p:nvPr>
        </p:nvSpPr>
        <p:spPr/>
        <p:txBody>
          <a:bodyPr/>
          <a:lstStyle/>
          <a:p>
            <a:fld id="{71459950-B371-40CC-BAFD-4CFF20F72272}" type="datetimeFigureOut">
              <a:rPr lang="en-US" smtClean="0"/>
              <a:t>9/2/2018</a:t>
            </a:fld>
            <a:endParaRPr lang="en-US"/>
          </a:p>
        </p:txBody>
      </p:sp>
      <p:sp>
        <p:nvSpPr>
          <p:cNvPr id="6" name="Footer Placeholder 5">
            <a:extLst>
              <a:ext uri="{FF2B5EF4-FFF2-40B4-BE49-F238E27FC236}">
                <a16:creationId xmlns:a16="http://schemas.microsoft.com/office/drawing/2014/main" id="{CF576B51-A427-4EE5-8607-B4F2CB0F6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E08977-59F8-4768-8610-833B7524123B}"/>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251846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BE84-6EC1-4627-A7AF-E542CA44A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7002ED-AFCD-480A-9B20-51816AF33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FB852-5002-4B81-93B7-2904FE52F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3D6000-793B-4A74-A9FC-4C2C7A2F9B3C}"/>
              </a:ext>
            </a:extLst>
          </p:cNvPr>
          <p:cNvSpPr>
            <a:spLocks noGrp="1"/>
          </p:cNvSpPr>
          <p:nvPr>
            <p:ph type="dt" sz="half" idx="10"/>
          </p:nvPr>
        </p:nvSpPr>
        <p:spPr/>
        <p:txBody>
          <a:bodyPr/>
          <a:lstStyle/>
          <a:p>
            <a:fld id="{71459950-B371-40CC-BAFD-4CFF20F72272}" type="datetimeFigureOut">
              <a:rPr lang="en-US" smtClean="0"/>
              <a:t>9/2/2018</a:t>
            </a:fld>
            <a:endParaRPr lang="en-US"/>
          </a:p>
        </p:txBody>
      </p:sp>
      <p:sp>
        <p:nvSpPr>
          <p:cNvPr id="6" name="Footer Placeholder 5">
            <a:extLst>
              <a:ext uri="{FF2B5EF4-FFF2-40B4-BE49-F238E27FC236}">
                <a16:creationId xmlns:a16="http://schemas.microsoft.com/office/drawing/2014/main" id="{14FF3EE9-D09B-4489-8692-6CC364F1E2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1435A-EEBF-46EF-A307-07A16597E985}"/>
              </a:ext>
            </a:extLst>
          </p:cNvPr>
          <p:cNvSpPr>
            <a:spLocks noGrp="1"/>
          </p:cNvSpPr>
          <p:nvPr>
            <p:ph type="sldNum" sz="quarter" idx="12"/>
          </p:nvPr>
        </p:nvSpPr>
        <p:spPr/>
        <p:txBody>
          <a:bodyPr/>
          <a:lstStyle/>
          <a:p>
            <a:fld id="{34CB81B8-AAA7-4954-ABE5-D7B2149FD73A}" type="slidenum">
              <a:rPr lang="en-US" smtClean="0"/>
              <a:t>‹#›</a:t>
            </a:fld>
            <a:endParaRPr lang="en-US"/>
          </a:p>
        </p:txBody>
      </p:sp>
    </p:spTree>
    <p:extLst>
      <p:ext uri="{BB962C8B-B14F-4D97-AF65-F5344CB8AC3E}">
        <p14:creationId xmlns:p14="http://schemas.microsoft.com/office/powerpoint/2010/main" val="102533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975D18-C990-4809-BB35-38C819245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04B405-172F-4237-81B6-A24C4153DA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D940F-5DB9-48FB-BED9-44653BA501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59950-B371-40CC-BAFD-4CFF20F72272}" type="datetimeFigureOut">
              <a:rPr lang="en-US" smtClean="0"/>
              <a:t>9/2/2018</a:t>
            </a:fld>
            <a:endParaRPr lang="en-US"/>
          </a:p>
        </p:txBody>
      </p:sp>
      <p:sp>
        <p:nvSpPr>
          <p:cNvPr id="5" name="Footer Placeholder 4">
            <a:extLst>
              <a:ext uri="{FF2B5EF4-FFF2-40B4-BE49-F238E27FC236}">
                <a16:creationId xmlns:a16="http://schemas.microsoft.com/office/drawing/2014/main" id="{54A9CC3D-B144-413C-8B9A-CD6574C23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5D011C-E852-49B7-B4E7-5E99BD993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B81B8-AAA7-4954-ABE5-D7B2149FD73A}" type="slidenum">
              <a:rPr lang="en-US" smtClean="0"/>
              <a:t>‹#›</a:t>
            </a:fld>
            <a:endParaRPr lang="en-US"/>
          </a:p>
        </p:txBody>
      </p:sp>
    </p:spTree>
    <p:extLst>
      <p:ext uri="{BB962C8B-B14F-4D97-AF65-F5344CB8AC3E}">
        <p14:creationId xmlns:p14="http://schemas.microsoft.com/office/powerpoint/2010/main" val="87224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C5B5-2FAF-4C13-81A9-4158FC2B1F53}"/>
              </a:ext>
            </a:extLst>
          </p:cNvPr>
          <p:cNvSpPr>
            <a:spLocks noGrp="1"/>
          </p:cNvSpPr>
          <p:nvPr>
            <p:ph type="ctrTitle"/>
          </p:nvPr>
        </p:nvSpPr>
        <p:spPr/>
        <p:txBody>
          <a:bodyPr/>
          <a:lstStyle/>
          <a:p>
            <a:r>
              <a:rPr lang="en-US" dirty="0"/>
              <a:t>Machine Learning for</a:t>
            </a:r>
            <a:br>
              <a:rPr lang="en-US" dirty="0"/>
            </a:br>
            <a:r>
              <a:rPr lang="en-US" dirty="0"/>
              <a:t>Space Situational Awareness</a:t>
            </a:r>
          </a:p>
        </p:txBody>
      </p:sp>
      <p:sp>
        <p:nvSpPr>
          <p:cNvPr id="3" name="Subtitle 2">
            <a:extLst>
              <a:ext uri="{FF2B5EF4-FFF2-40B4-BE49-F238E27FC236}">
                <a16:creationId xmlns:a16="http://schemas.microsoft.com/office/drawing/2014/main" id="{C5566044-F5A2-4E8D-9813-03D113D8C999}"/>
              </a:ext>
            </a:extLst>
          </p:cNvPr>
          <p:cNvSpPr>
            <a:spLocks noGrp="1"/>
          </p:cNvSpPr>
          <p:nvPr>
            <p:ph type="subTitle" idx="1"/>
          </p:nvPr>
        </p:nvSpPr>
        <p:spPr/>
        <p:txBody>
          <a:bodyPr/>
          <a:lstStyle/>
          <a:p>
            <a:r>
              <a:rPr lang="en-US" dirty="0"/>
              <a:t>AMOS 2018 – Short Course</a:t>
            </a:r>
            <a:br>
              <a:rPr lang="en-US" dirty="0"/>
            </a:br>
            <a:br>
              <a:rPr lang="en-US" dirty="0"/>
            </a:br>
            <a:r>
              <a:rPr lang="en-US" dirty="0"/>
              <a:t>Code Examples</a:t>
            </a:r>
          </a:p>
        </p:txBody>
      </p:sp>
    </p:spTree>
    <p:extLst>
      <p:ext uri="{BB962C8B-B14F-4D97-AF65-F5344CB8AC3E}">
        <p14:creationId xmlns:p14="http://schemas.microsoft.com/office/powerpoint/2010/main" val="2875601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tree&#10;&#10;Description generated with very high confidence">
            <a:extLst>
              <a:ext uri="{FF2B5EF4-FFF2-40B4-BE49-F238E27FC236}">
                <a16:creationId xmlns:a16="http://schemas.microsoft.com/office/drawing/2014/main" id="{1EC7C5AF-A993-4E55-8F31-DFAF1A4D30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332" y="330587"/>
            <a:ext cx="8791336" cy="5477884"/>
          </a:xfrm>
        </p:spPr>
      </p:pic>
      <p:sp>
        <p:nvSpPr>
          <p:cNvPr id="12" name="TextBox 11">
            <a:extLst>
              <a:ext uri="{FF2B5EF4-FFF2-40B4-BE49-F238E27FC236}">
                <a16:creationId xmlns:a16="http://schemas.microsoft.com/office/drawing/2014/main" id="{85E2DEF5-9AF7-47F0-9E07-FD2DD0C514AB}"/>
              </a:ext>
            </a:extLst>
          </p:cNvPr>
          <p:cNvSpPr txBox="1"/>
          <p:nvPr/>
        </p:nvSpPr>
        <p:spPr>
          <a:xfrm>
            <a:off x="2272100" y="6062065"/>
            <a:ext cx="7647799" cy="369332"/>
          </a:xfrm>
          <a:prstGeom prst="rect">
            <a:avLst/>
          </a:prstGeom>
          <a:noFill/>
        </p:spPr>
        <p:txBody>
          <a:bodyPr wrap="none" rtlCol="0">
            <a:spAutoFit/>
          </a:bodyPr>
          <a:lstStyle/>
          <a:p>
            <a:r>
              <a:rPr lang="en-US" dirty="0"/>
              <a:t>Example light curves from alcdef.org: Asteroid </a:t>
            </a:r>
            <a:r>
              <a:rPr lang="en-US" dirty="0" err="1"/>
              <a:t>Lightcurve</a:t>
            </a:r>
            <a:r>
              <a:rPr lang="en-US" dirty="0"/>
              <a:t> Photometry Database </a:t>
            </a:r>
          </a:p>
        </p:txBody>
      </p:sp>
    </p:spTree>
    <p:extLst>
      <p:ext uri="{BB962C8B-B14F-4D97-AF65-F5344CB8AC3E}">
        <p14:creationId xmlns:p14="http://schemas.microsoft.com/office/powerpoint/2010/main" val="421969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C2F62-D6D9-4D9E-A116-C6C3DFDDB6DB}"/>
              </a:ext>
            </a:extLst>
          </p:cNvPr>
          <p:cNvSpPr>
            <a:spLocks noGrp="1"/>
          </p:cNvSpPr>
          <p:nvPr>
            <p:ph idx="1"/>
          </p:nvPr>
        </p:nvSpPr>
        <p:spPr>
          <a:xfrm>
            <a:off x="838200" y="2234485"/>
            <a:ext cx="10515600" cy="3942477"/>
          </a:xfrm>
        </p:spPr>
        <p:txBody>
          <a:bodyPr>
            <a:normAutofit/>
          </a:bodyPr>
          <a:lstStyle/>
          <a:p>
            <a:r>
              <a:rPr lang="en-US" dirty="0"/>
              <a:t>Goal: Recognize asteroids based just on their light curves.</a:t>
            </a:r>
          </a:p>
          <a:p>
            <a:r>
              <a:rPr lang="en-US" dirty="0"/>
              <a:t>Our features are translationally invariant in the sense that:</a:t>
            </a:r>
          </a:p>
          <a:p>
            <a:pPr lvl="1"/>
            <a:r>
              <a:rPr lang="en-US" dirty="0"/>
              <a:t>If we happened to start collecting the light curve a few seconds earlier or later, then we would still be looking at the same object.</a:t>
            </a:r>
          </a:p>
          <a:p>
            <a:pPr lvl="1"/>
            <a:r>
              <a:rPr lang="en-US" dirty="0"/>
              <a:t>Likewise, if there was some property near the beginning of the light curve that was important for asteroid recognition, the same property located in the middle or near the end, should be just as important.</a:t>
            </a:r>
          </a:p>
          <a:p>
            <a:r>
              <a:rPr lang="en-US" dirty="0"/>
              <a:t>This is the motivation behind convolutional neural networks.</a:t>
            </a:r>
          </a:p>
        </p:txBody>
      </p:sp>
      <p:pic>
        <p:nvPicPr>
          <p:cNvPr id="4" name="Content Placeholder 8" descr="A picture containing tree&#10;&#10;Description generated with very high confidence">
            <a:extLst>
              <a:ext uri="{FF2B5EF4-FFF2-40B4-BE49-F238E27FC236}">
                <a16:creationId xmlns:a16="http://schemas.microsoft.com/office/drawing/2014/main" id="{E3D8B3B9-97B5-4D47-9FD5-F4F9EEA4E0AB}"/>
              </a:ext>
            </a:extLst>
          </p:cNvPr>
          <p:cNvPicPr>
            <a:picLocks noChangeAspect="1"/>
          </p:cNvPicPr>
          <p:nvPr/>
        </p:nvPicPr>
        <p:blipFill rotWithShape="1">
          <a:blip r:embed="rId2">
            <a:extLst>
              <a:ext uri="{28A0092B-C50C-407E-A947-70E740481C1C}">
                <a14:useLocalDpi xmlns:a14="http://schemas.microsoft.com/office/drawing/2010/main" val="0"/>
              </a:ext>
            </a:extLst>
          </a:blip>
          <a:srcRect t="20231" b="59820"/>
          <a:stretch/>
        </p:blipFill>
        <p:spPr>
          <a:xfrm>
            <a:off x="361146" y="523034"/>
            <a:ext cx="11333574" cy="1408798"/>
          </a:xfrm>
          <a:prstGeom prst="rect">
            <a:avLst/>
          </a:prstGeom>
        </p:spPr>
      </p:pic>
    </p:spTree>
    <p:extLst>
      <p:ext uri="{BB962C8B-B14F-4D97-AF65-F5344CB8AC3E}">
        <p14:creationId xmlns:p14="http://schemas.microsoft.com/office/powerpoint/2010/main" val="249318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3FF5-6DAA-4EA5-8840-7A286EA84128}"/>
              </a:ext>
            </a:extLst>
          </p:cNvPr>
          <p:cNvSpPr>
            <a:spLocks noGrp="1"/>
          </p:cNvSpPr>
          <p:nvPr>
            <p:ph type="title"/>
          </p:nvPr>
        </p:nvSpPr>
        <p:spPr/>
        <p:txBody>
          <a:bodyPr/>
          <a:lstStyle/>
          <a:p>
            <a:r>
              <a:rPr lang="en-US" dirty="0"/>
              <a:t>1D – CNN Diagram Goes Here</a:t>
            </a:r>
          </a:p>
        </p:txBody>
      </p:sp>
      <p:sp>
        <p:nvSpPr>
          <p:cNvPr id="3" name="Content Placeholder 2">
            <a:extLst>
              <a:ext uri="{FF2B5EF4-FFF2-40B4-BE49-F238E27FC236}">
                <a16:creationId xmlns:a16="http://schemas.microsoft.com/office/drawing/2014/main" id="{B70D2A16-A042-4A77-A998-8A7D5C3EDFB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068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991C-83B8-4B10-AD4A-DC40695E3F8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7499A67-876B-42E0-BDAF-FF7F7060B881}"/>
              </a:ext>
            </a:extLst>
          </p:cNvPr>
          <p:cNvSpPr>
            <a:spLocks noGrp="1"/>
          </p:cNvSpPr>
          <p:nvPr>
            <p:ph idx="1"/>
          </p:nvPr>
        </p:nvSpPr>
        <p:spPr/>
        <p:txBody>
          <a:bodyPr>
            <a:normAutofit lnSpcReduction="10000"/>
          </a:bodyPr>
          <a:lstStyle/>
          <a:p>
            <a:r>
              <a:rPr lang="en-US" dirty="0"/>
              <a:t>Tooling (5m): Software and libraries for ML/DL</a:t>
            </a:r>
          </a:p>
          <a:p>
            <a:r>
              <a:rPr lang="en-US" dirty="0"/>
              <a:t>Dimensionality Reduction (10m): PCA, TSNE, UMAP</a:t>
            </a:r>
          </a:p>
          <a:p>
            <a:r>
              <a:rPr lang="en-US" dirty="0"/>
              <a:t>Supervised Learning (60m):</a:t>
            </a:r>
          </a:p>
          <a:p>
            <a:pPr lvl="1"/>
            <a:r>
              <a:rPr lang="en-US" dirty="0"/>
              <a:t>Tabular Data: TLE example with fully-connected network (MLP)</a:t>
            </a:r>
          </a:p>
          <a:p>
            <a:pPr lvl="1"/>
            <a:r>
              <a:rPr lang="en-US" dirty="0"/>
              <a:t>Time-Series Data: 1D-CNN and Recurrent Neural Network (RNN)</a:t>
            </a:r>
          </a:p>
          <a:p>
            <a:r>
              <a:rPr lang="en-US" dirty="0"/>
              <a:t>Break (10m)</a:t>
            </a:r>
          </a:p>
          <a:p>
            <a:r>
              <a:rPr lang="en-US" dirty="0"/>
              <a:t>Unsupervised Techniques (40m)</a:t>
            </a:r>
          </a:p>
          <a:p>
            <a:pPr lvl="1"/>
            <a:r>
              <a:rPr lang="en-US" dirty="0"/>
              <a:t>Transfer Learning</a:t>
            </a:r>
          </a:p>
          <a:p>
            <a:pPr lvl="1"/>
            <a:r>
              <a:rPr lang="en-US" dirty="0"/>
              <a:t>Self-Supervision: Auto-Encoders and Auto-Encoder Style Algorithms</a:t>
            </a:r>
          </a:p>
          <a:p>
            <a:pPr lvl="1"/>
            <a:r>
              <a:rPr lang="en-US" dirty="0"/>
              <a:t>Domain Adaptation on Synthetic Data</a:t>
            </a:r>
          </a:p>
          <a:p>
            <a:pPr lvl="1"/>
            <a:endParaRPr lang="en-US" dirty="0"/>
          </a:p>
        </p:txBody>
      </p:sp>
    </p:spTree>
    <p:extLst>
      <p:ext uri="{BB962C8B-B14F-4D97-AF65-F5344CB8AC3E}">
        <p14:creationId xmlns:p14="http://schemas.microsoft.com/office/powerpoint/2010/main" val="374163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FB1D-B591-450A-9BEB-4C165C6A95BD}"/>
              </a:ext>
            </a:extLst>
          </p:cNvPr>
          <p:cNvSpPr>
            <a:spLocks noGrp="1"/>
          </p:cNvSpPr>
          <p:nvPr>
            <p:ph type="title"/>
          </p:nvPr>
        </p:nvSpPr>
        <p:spPr/>
        <p:txBody>
          <a:bodyPr/>
          <a:lstStyle/>
          <a:p>
            <a:r>
              <a:rPr lang="en-US" dirty="0"/>
              <a:t>Tooling for Machine/Deep Learning</a:t>
            </a:r>
          </a:p>
        </p:txBody>
      </p:sp>
      <p:sp>
        <p:nvSpPr>
          <p:cNvPr id="3" name="Content Placeholder 2">
            <a:extLst>
              <a:ext uri="{FF2B5EF4-FFF2-40B4-BE49-F238E27FC236}">
                <a16:creationId xmlns:a16="http://schemas.microsoft.com/office/drawing/2014/main" id="{F16D02D0-44D3-4A39-A8E0-83526D259CE7}"/>
              </a:ext>
            </a:extLst>
          </p:cNvPr>
          <p:cNvSpPr>
            <a:spLocks noGrp="1"/>
          </p:cNvSpPr>
          <p:nvPr>
            <p:ph idx="1"/>
          </p:nvPr>
        </p:nvSpPr>
        <p:spPr/>
        <p:txBody>
          <a:bodyPr>
            <a:normAutofit fontScale="92500" lnSpcReduction="10000"/>
          </a:bodyPr>
          <a:lstStyle/>
          <a:p>
            <a:r>
              <a:rPr lang="en-US" dirty="0"/>
              <a:t>Primary Deep Learning platforms:</a:t>
            </a:r>
          </a:p>
          <a:p>
            <a:pPr lvl="1"/>
            <a:r>
              <a:rPr lang="en-US" dirty="0"/>
              <a:t>TensorFlow (Google)</a:t>
            </a:r>
          </a:p>
          <a:p>
            <a:pPr lvl="1"/>
            <a:r>
              <a:rPr lang="en-US" dirty="0" err="1"/>
              <a:t>PyTorch</a:t>
            </a:r>
            <a:r>
              <a:rPr lang="en-US" dirty="0"/>
              <a:t> / Caffe2 (Facebook with support from Nvidia)</a:t>
            </a:r>
          </a:p>
          <a:p>
            <a:pPr lvl="1"/>
            <a:r>
              <a:rPr lang="en-US" dirty="0" err="1"/>
              <a:t>MXNet</a:t>
            </a:r>
            <a:r>
              <a:rPr lang="en-US" dirty="0"/>
              <a:t> (apache project with Amazon support)</a:t>
            </a:r>
          </a:p>
          <a:p>
            <a:pPr marL="457200" lvl="1" indent="0">
              <a:buNone/>
            </a:pPr>
            <a:endParaRPr lang="en-US" dirty="0"/>
          </a:p>
          <a:p>
            <a:r>
              <a:rPr lang="en-US" dirty="0"/>
              <a:t>Use whatever environment you already like.</a:t>
            </a:r>
          </a:p>
          <a:p>
            <a:pPr lvl="1"/>
            <a:r>
              <a:rPr lang="en-US" dirty="0"/>
              <a:t>R (</a:t>
            </a:r>
            <a:r>
              <a:rPr lang="en-US" dirty="0" err="1"/>
              <a:t>keras</a:t>
            </a:r>
            <a:r>
              <a:rPr lang="en-US" dirty="0"/>
              <a:t> interface)</a:t>
            </a:r>
          </a:p>
          <a:p>
            <a:pPr lvl="1"/>
            <a:r>
              <a:rPr lang="en-US" dirty="0"/>
              <a:t>MATLAB (Neural Networking Toolkit)</a:t>
            </a:r>
          </a:p>
          <a:p>
            <a:pPr lvl="1"/>
            <a:r>
              <a:rPr lang="en-US" dirty="0"/>
              <a:t>Python (</a:t>
            </a:r>
            <a:r>
              <a:rPr lang="en-US" dirty="0" err="1"/>
              <a:t>keras+tensorflow</a:t>
            </a:r>
            <a:r>
              <a:rPr lang="en-US" dirty="0"/>
              <a:t> or </a:t>
            </a:r>
            <a:r>
              <a:rPr lang="en-US" dirty="0" err="1"/>
              <a:t>pytorch</a:t>
            </a:r>
            <a:r>
              <a:rPr lang="en-US" dirty="0"/>
              <a:t>)</a:t>
            </a:r>
          </a:p>
          <a:p>
            <a:pPr lvl="1"/>
            <a:endParaRPr lang="en-US" dirty="0"/>
          </a:p>
          <a:p>
            <a:r>
              <a:rPr lang="en-US" dirty="0"/>
              <a:t>Hardware:</a:t>
            </a:r>
          </a:p>
          <a:p>
            <a:pPr lvl="1"/>
            <a:r>
              <a:rPr lang="en-US" dirty="0"/>
              <a:t>There may come a time you need a GPU, but you don’t need it to get started.</a:t>
            </a:r>
          </a:p>
        </p:txBody>
      </p:sp>
    </p:spTree>
    <p:extLst>
      <p:ext uri="{BB962C8B-B14F-4D97-AF65-F5344CB8AC3E}">
        <p14:creationId xmlns:p14="http://schemas.microsoft.com/office/powerpoint/2010/main" val="44630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B2CD-3526-41D2-BDB0-A0BF2E6DDFC6}"/>
              </a:ext>
            </a:extLst>
          </p:cNvPr>
          <p:cNvSpPr>
            <a:spLocks noGrp="1"/>
          </p:cNvSpPr>
          <p:nvPr>
            <p:ph type="title"/>
          </p:nvPr>
        </p:nvSpPr>
        <p:spPr/>
        <p:txBody>
          <a:bodyPr/>
          <a:lstStyle/>
          <a:p>
            <a:r>
              <a:rPr lang="en-US" dirty="0"/>
              <a:t>Dimensionality Reduction Techniques</a:t>
            </a:r>
          </a:p>
        </p:txBody>
      </p:sp>
      <p:sp>
        <p:nvSpPr>
          <p:cNvPr id="3" name="Content Placeholder 2">
            <a:extLst>
              <a:ext uri="{FF2B5EF4-FFF2-40B4-BE49-F238E27FC236}">
                <a16:creationId xmlns:a16="http://schemas.microsoft.com/office/drawing/2014/main" id="{E022CBBC-3667-4DD7-A4A2-B942E9ACAE7B}"/>
              </a:ext>
            </a:extLst>
          </p:cNvPr>
          <p:cNvSpPr>
            <a:spLocks noGrp="1"/>
          </p:cNvSpPr>
          <p:nvPr>
            <p:ph idx="1"/>
          </p:nvPr>
        </p:nvSpPr>
        <p:spPr/>
        <p:txBody>
          <a:bodyPr>
            <a:normAutofit/>
          </a:bodyPr>
          <a:lstStyle/>
          <a:p>
            <a:r>
              <a:rPr lang="en-US" dirty="0"/>
              <a:t>ML tasks can have many possible input features.</a:t>
            </a:r>
          </a:p>
          <a:p>
            <a:r>
              <a:rPr lang="en-US" dirty="0"/>
              <a:t>Deep Learning Rule of Thumb:</a:t>
            </a:r>
          </a:p>
          <a:p>
            <a:pPr lvl="1"/>
            <a:r>
              <a:rPr lang="en-US" dirty="0"/>
              <a:t>Avoid hand-selecting or engineering features.</a:t>
            </a:r>
          </a:p>
          <a:p>
            <a:pPr lvl="1"/>
            <a:r>
              <a:rPr lang="en-US" dirty="0"/>
              <a:t>When practical, give neural network access to raw data to identify its own combinations of features.</a:t>
            </a:r>
          </a:p>
          <a:p>
            <a:r>
              <a:rPr lang="en-US" dirty="0"/>
              <a:t>However, using “all the features” is not always practical. Dimensionality reduction techniques can be useful for:</a:t>
            </a:r>
          </a:p>
          <a:p>
            <a:pPr lvl="1"/>
            <a:r>
              <a:rPr lang="en-US" dirty="0"/>
              <a:t>Visualization</a:t>
            </a:r>
          </a:p>
          <a:p>
            <a:pPr lvl="1"/>
            <a:r>
              <a:rPr lang="en-US" dirty="0"/>
              <a:t>Reduce the feature space</a:t>
            </a:r>
          </a:p>
          <a:p>
            <a:endParaRPr lang="en-US" dirty="0"/>
          </a:p>
        </p:txBody>
      </p:sp>
    </p:spTree>
    <p:extLst>
      <p:ext uri="{BB962C8B-B14F-4D97-AF65-F5344CB8AC3E}">
        <p14:creationId xmlns:p14="http://schemas.microsoft.com/office/powerpoint/2010/main" val="348370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E5AD-552A-4B05-9F0B-4868732F3066}"/>
              </a:ext>
            </a:extLst>
          </p:cNvPr>
          <p:cNvSpPr>
            <a:spLocks noGrp="1"/>
          </p:cNvSpPr>
          <p:nvPr>
            <p:ph type="title"/>
          </p:nvPr>
        </p:nvSpPr>
        <p:spPr/>
        <p:txBody>
          <a:bodyPr/>
          <a:lstStyle/>
          <a:p>
            <a:r>
              <a:rPr lang="en-US" dirty="0"/>
              <a:t>Dimensionality Reduction</a:t>
            </a:r>
          </a:p>
        </p:txBody>
      </p:sp>
      <p:pic>
        <p:nvPicPr>
          <p:cNvPr id="5" name="Content Placeholder 4" descr="A screenshot of a cell phone&#10;&#10;Description generated with high confidence">
            <a:extLst>
              <a:ext uri="{FF2B5EF4-FFF2-40B4-BE49-F238E27FC236}">
                <a16:creationId xmlns:a16="http://schemas.microsoft.com/office/drawing/2014/main" id="{959645A2-47F4-43E9-AD3D-729EA74840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7430151" cy="4636612"/>
          </a:xfrm>
        </p:spPr>
      </p:pic>
      <p:sp>
        <p:nvSpPr>
          <p:cNvPr id="6" name="TextBox 5">
            <a:extLst>
              <a:ext uri="{FF2B5EF4-FFF2-40B4-BE49-F238E27FC236}">
                <a16:creationId xmlns:a16="http://schemas.microsoft.com/office/drawing/2014/main" id="{3CEA6EED-2711-40A3-B430-D502367BCBA3}"/>
              </a:ext>
            </a:extLst>
          </p:cNvPr>
          <p:cNvSpPr txBox="1"/>
          <p:nvPr/>
        </p:nvSpPr>
        <p:spPr>
          <a:xfrm>
            <a:off x="8551572" y="1647720"/>
            <a:ext cx="3348507" cy="2308324"/>
          </a:xfrm>
          <a:prstGeom prst="rect">
            <a:avLst/>
          </a:prstGeom>
          <a:noFill/>
        </p:spPr>
        <p:txBody>
          <a:bodyPr wrap="square" rtlCol="0">
            <a:spAutoFit/>
          </a:bodyPr>
          <a:lstStyle/>
          <a:p>
            <a:r>
              <a:rPr lang="en-US" dirty="0"/>
              <a:t>Sample TLE data.</a:t>
            </a:r>
            <a:br>
              <a:rPr lang="en-US" dirty="0"/>
            </a:br>
            <a:endParaRPr lang="en-US" dirty="0"/>
          </a:p>
          <a:p>
            <a:r>
              <a:rPr lang="en-US" dirty="0"/>
              <a:t>9 real valued fields</a:t>
            </a:r>
          </a:p>
          <a:p>
            <a:r>
              <a:rPr lang="en-US" dirty="0"/>
              <a:t>1 categorical field (group)</a:t>
            </a:r>
          </a:p>
          <a:p>
            <a:endParaRPr lang="en-US" dirty="0"/>
          </a:p>
          <a:p>
            <a:r>
              <a:rPr lang="en-US" dirty="0"/>
              <a:t>“group” comes from the way </a:t>
            </a:r>
            <a:r>
              <a:rPr lang="en-US" dirty="0" err="1"/>
              <a:t>CelesTrak</a:t>
            </a:r>
            <a:r>
              <a:rPr lang="en-US" dirty="0"/>
              <a:t> categorized the given TLE.</a:t>
            </a:r>
          </a:p>
        </p:txBody>
      </p:sp>
    </p:spTree>
    <p:extLst>
      <p:ext uri="{BB962C8B-B14F-4D97-AF65-F5344CB8AC3E}">
        <p14:creationId xmlns:p14="http://schemas.microsoft.com/office/powerpoint/2010/main" val="259918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map&#10;&#10;Description generated with high confidence">
            <a:extLst>
              <a:ext uri="{FF2B5EF4-FFF2-40B4-BE49-F238E27FC236}">
                <a16:creationId xmlns:a16="http://schemas.microsoft.com/office/drawing/2014/main" id="{6E17C891-F704-4492-AF81-D89485BED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757" y="4150125"/>
            <a:ext cx="6123536" cy="2139008"/>
          </a:xfrm>
          <a:prstGeom prst="rect">
            <a:avLst/>
          </a:prstGeom>
        </p:spPr>
      </p:pic>
      <p:pic>
        <p:nvPicPr>
          <p:cNvPr id="13" name="Content Placeholder 12" descr="A close up of a map&#10;&#10;Description generated with very high confidence">
            <a:extLst>
              <a:ext uri="{FF2B5EF4-FFF2-40B4-BE49-F238E27FC236}">
                <a16:creationId xmlns:a16="http://schemas.microsoft.com/office/drawing/2014/main" id="{F3BF2446-A31C-4757-9E34-111CFD81EF1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27656" y="206397"/>
            <a:ext cx="10736688" cy="3738670"/>
          </a:xfrm>
        </p:spPr>
      </p:pic>
      <p:sp>
        <p:nvSpPr>
          <p:cNvPr id="14" name="TextBox 13">
            <a:extLst>
              <a:ext uri="{FF2B5EF4-FFF2-40B4-BE49-F238E27FC236}">
                <a16:creationId xmlns:a16="http://schemas.microsoft.com/office/drawing/2014/main" id="{D09D8EB7-72D3-4B0D-8B5C-B37C9389FDC0}"/>
              </a:ext>
            </a:extLst>
          </p:cNvPr>
          <p:cNvSpPr txBox="1"/>
          <p:nvPr/>
        </p:nvSpPr>
        <p:spPr>
          <a:xfrm>
            <a:off x="757707" y="4150125"/>
            <a:ext cx="447933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2D embeddings of the 9D feature vectors</a:t>
            </a:r>
          </a:p>
          <a:p>
            <a:pPr marL="285750" indent="-285750">
              <a:buFont typeface="Arial" panose="020B0604020202020204" pitchFamily="34" charset="0"/>
              <a:buChar char="•"/>
            </a:pPr>
            <a:r>
              <a:rPr lang="en-US" dirty="0"/>
              <a:t>Group field mapped to color</a:t>
            </a:r>
          </a:p>
          <a:p>
            <a:pPr marL="285750" indent="-285750">
              <a:buFont typeface="Arial" panose="020B0604020202020204" pitchFamily="34" charset="0"/>
              <a:buChar char="•"/>
            </a:pPr>
            <a:r>
              <a:rPr lang="en-US" dirty="0"/>
              <a:t>(right) Just “planet” and “resource” groups</a:t>
            </a:r>
          </a:p>
          <a:p>
            <a:pPr marL="285750" indent="-285750">
              <a:buFont typeface="Arial" panose="020B0604020202020204" pitchFamily="34" charset="0"/>
              <a:buChar char="•"/>
            </a:pPr>
            <a:endParaRPr lang="en-US" dirty="0"/>
          </a:p>
          <a:p>
            <a:r>
              <a:rPr lang="en-US" dirty="0"/>
              <a:t>The visualizations suggest we should be able to make some better-than-random guesses about the group field based just on the numeric fields.</a:t>
            </a:r>
          </a:p>
        </p:txBody>
      </p:sp>
    </p:spTree>
    <p:extLst>
      <p:ext uri="{BB962C8B-B14F-4D97-AF65-F5344CB8AC3E}">
        <p14:creationId xmlns:p14="http://schemas.microsoft.com/office/powerpoint/2010/main" val="132012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361C-257F-4D6C-A685-21C8DCDCA1E0}"/>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855D344C-4EB5-4C8B-980C-77375A99B607}"/>
              </a:ext>
            </a:extLst>
          </p:cNvPr>
          <p:cNvSpPr>
            <a:spLocks noGrp="1"/>
          </p:cNvSpPr>
          <p:nvPr>
            <p:ph idx="1"/>
          </p:nvPr>
        </p:nvSpPr>
        <p:spPr/>
        <p:txBody>
          <a:bodyPr>
            <a:normAutofit/>
          </a:bodyPr>
          <a:lstStyle/>
          <a:p>
            <a:pPr marL="0" indent="0">
              <a:buNone/>
            </a:pPr>
            <a:r>
              <a:rPr lang="en-US" dirty="0"/>
              <a:t>Goal: Predict group field based on 9 TLE derived, numeric fields.</a:t>
            </a:r>
          </a:p>
          <a:p>
            <a:pPr marL="0" indent="0">
              <a:buNone/>
            </a:pPr>
            <a:endParaRPr lang="en-US" dirty="0"/>
          </a:p>
          <a:p>
            <a:pPr marL="514350" indent="-514350">
              <a:buFont typeface="+mj-lt"/>
              <a:buAutoNum type="arabicPeriod"/>
            </a:pPr>
            <a:r>
              <a:rPr lang="en-US" dirty="0"/>
              <a:t>Split data into train, test, and validation sets</a:t>
            </a:r>
          </a:p>
          <a:p>
            <a:pPr marL="514350" indent="-514350">
              <a:buFont typeface="+mj-lt"/>
              <a:buAutoNum type="arabicPeriod"/>
            </a:pPr>
            <a:r>
              <a:rPr lang="en-US" dirty="0"/>
              <a:t>Choose a metric (preferably a single, real-valued number)</a:t>
            </a:r>
          </a:p>
          <a:p>
            <a:pPr marL="514350" indent="-514350">
              <a:buFont typeface="+mj-lt"/>
              <a:buAutoNum type="arabicPeriod"/>
            </a:pPr>
            <a:r>
              <a:rPr lang="en-US" dirty="0"/>
              <a:t>Choose a model</a:t>
            </a:r>
          </a:p>
          <a:p>
            <a:pPr marL="971550" lvl="1" indent="-514350">
              <a:buFont typeface="+mj-lt"/>
              <a:buAutoNum type="arabicPeriod"/>
            </a:pPr>
            <a:r>
              <a:rPr lang="en-US" dirty="0"/>
              <a:t>Train model on train set</a:t>
            </a:r>
          </a:p>
          <a:p>
            <a:pPr marL="971550" lvl="1" indent="-514350">
              <a:buFont typeface="+mj-lt"/>
              <a:buAutoNum type="arabicPeriod"/>
            </a:pPr>
            <a:r>
              <a:rPr lang="en-US" dirty="0"/>
              <a:t>Compute metric on test set</a:t>
            </a:r>
          </a:p>
          <a:p>
            <a:pPr marL="971550" lvl="1" indent="-514350">
              <a:buFont typeface="+mj-lt"/>
              <a:buAutoNum type="arabicPeriod"/>
            </a:pPr>
            <a:r>
              <a:rPr lang="en-US" dirty="0"/>
              <a:t>Adjust model and repeat</a:t>
            </a:r>
          </a:p>
          <a:p>
            <a:pPr marL="514350" indent="-514350">
              <a:buFont typeface="+mj-lt"/>
              <a:buAutoNum type="arabicPeriod"/>
            </a:pPr>
            <a:r>
              <a:rPr lang="en-US" dirty="0"/>
              <a:t>Evaluate model on validation set</a:t>
            </a:r>
          </a:p>
        </p:txBody>
      </p:sp>
    </p:spTree>
    <p:extLst>
      <p:ext uri="{BB962C8B-B14F-4D97-AF65-F5344CB8AC3E}">
        <p14:creationId xmlns:p14="http://schemas.microsoft.com/office/powerpoint/2010/main" val="219407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B202-80CE-4948-A80E-959B61F2A911}"/>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73C5B286-A9F0-4B3E-8095-CAE1E58B7090}"/>
              </a:ext>
            </a:extLst>
          </p:cNvPr>
          <p:cNvSpPr>
            <a:spLocks noGrp="1"/>
          </p:cNvSpPr>
          <p:nvPr>
            <p:ph idx="1"/>
          </p:nvPr>
        </p:nvSpPr>
        <p:spPr/>
        <p:txBody>
          <a:bodyPr/>
          <a:lstStyle/>
          <a:p>
            <a:pPr marL="0" indent="0">
              <a:buNone/>
            </a:pPr>
            <a:r>
              <a:rPr lang="en-US" dirty="0"/>
              <a:t>[ See Notebook for this Section ]</a:t>
            </a:r>
          </a:p>
        </p:txBody>
      </p:sp>
    </p:spTree>
    <p:extLst>
      <p:ext uri="{BB962C8B-B14F-4D97-AF65-F5344CB8AC3E}">
        <p14:creationId xmlns:p14="http://schemas.microsoft.com/office/powerpoint/2010/main" val="181292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603D-14F1-4117-A473-59E0C22862C3}"/>
              </a:ext>
            </a:extLst>
          </p:cNvPr>
          <p:cNvSpPr>
            <a:spLocks noGrp="1"/>
          </p:cNvSpPr>
          <p:nvPr>
            <p:ph type="title"/>
          </p:nvPr>
        </p:nvSpPr>
        <p:spPr/>
        <p:txBody>
          <a:bodyPr/>
          <a:lstStyle/>
          <a:p>
            <a:r>
              <a:rPr lang="en-US" dirty="0"/>
              <a:t>Convolutional Neural Networks</a:t>
            </a:r>
          </a:p>
        </p:txBody>
      </p:sp>
      <p:sp>
        <p:nvSpPr>
          <p:cNvPr id="5" name="Text Placeholder 4">
            <a:extLst>
              <a:ext uri="{FF2B5EF4-FFF2-40B4-BE49-F238E27FC236}">
                <a16:creationId xmlns:a16="http://schemas.microsoft.com/office/drawing/2014/main" id="{ABC9E725-B1B7-45D9-9C9A-5C7785D16D7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80393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486</Words>
  <Application>Microsoft Office PowerPoint</Application>
  <PresentationFormat>Widescreen</PresentationFormat>
  <Paragraphs>72</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Machine Learning for Space Situational Awareness</vt:lpstr>
      <vt:lpstr>Outline</vt:lpstr>
      <vt:lpstr>Tooling for Machine/Deep Learning</vt:lpstr>
      <vt:lpstr>Dimensionality Reduction Techniques</vt:lpstr>
      <vt:lpstr>Dimensionality Reduction</vt:lpstr>
      <vt:lpstr>PowerPoint Presentation</vt:lpstr>
      <vt:lpstr>Classification</vt:lpstr>
      <vt:lpstr>Classification</vt:lpstr>
      <vt:lpstr>Convolutional Neural Networks</vt:lpstr>
      <vt:lpstr>PowerPoint Presentation</vt:lpstr>
      <vt:lpstr>PowerPoint Presentation</vt:lpstr>
      <vt:lpstr>1D – CNN Diagram Goes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Space Situational Awareness</dc:title>
  <dc:creator>Pula, Kyle K.</dc:creator>
  <cp:lastModifiedBy>Pula, Kyle K.</cp:lastModifiedBy>
  <cp:revision>22</cp:revision>
  <dcterms:created xsi:type="dcterms:W3CDTF">2018-09-03T03:06:38Z</dcterms:created>
  <dcterms:modified xsi:type="dcterms:W3CDTF">2018-09-03T22:12:46Z</dcterms:modified>
</cp:coreProperties>
</file>