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vina\Desktop\2nd%20Sem\Computer%20Architecture\Project1\Simulation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vina\Desktop\2nd%20Sem\Computer%20Architecture\Project1\Simulation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CP</a:t>
            </a:r>
            <a:r>
              <a:rPr lang="en-IN" baseline="0"/>
              <a:t>I vs Cache config ( L1I _L1D_L1_assoc_L2_assoc)</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768377356044252E-2"/>
          <c:y val="0.16852174158149077"/>
          <c:w val="0.92959252406496418"/>
          <c:h val="0.66808964083655353"/>
        </c:manualLayout>
      </c:layout>
      <c:barChart>
        <c:barDir val="col"/>
        <c:grouping val="clustered"/>
        <c:varyColors val="0"/>
        <c:ser>
          <c:idx val="0"/>
          <c:order val="0"/>
          <c:tx>
            <c:strRef>
              <c:f>plots!$A$2</c:f>
              <c:strCache>
                <c:ptCount val="1"/>
                <c:pt idx="0">
                  <c:v>402.bzip2</c:v>
                </c:pt>
              </c:strCache>
            </c:strRef>
          </c:tx>
          <c:spPr>
            <a:solidFill>
              <a:schemeClr val="accent1"/>
            </a:solidFill>
            <a:ln>
              <a:noFill/>
            </a:ln>
            <a:effectLst/>
          </c:spPr>
          <c:invertIfNegative val="0"/>
          <c:cat>
            <c:strRef>
              <c:f>plots!$B$1:$K$1</c:f>
              <c:strCache>
                <c:ptCount val="10"/>
                <c:pt idx="0">
                  <c:v>32kB_32kB_2_2</c:v>
                </c:pt>
                <c:pt idx="1">
                  <c:v>32kB_32kB_4_4</c:v>
                </c:pt>
                <c:pt idx="2">
                  <c:v>32kB_32kB_8_8</c:v>
                </c:pt>
                <c:pt idx="3">
                  <c:v>64kB_64kB_2_2</c:v>
                </c:pt>
                <c:pt idx="4">
                  <c:v>64kB_128kB_2_1</c:v>
                </c:pt>
                <c:pt idx="5">
                  <c:v>128kB_64kB_2_1</c:v>
                </c:pt>
                <c:pt idx="6">
                  <c:v>128kB_128kB_2_1</c:v>
                </c:pt>
                <c:pt idx="7">
                  <c:v>128kB_128kB_2_2</c:v>
                </c:pt>
                <c:pt idx="8">
                  <c:v>128kB_128kB_4_4</c:v>
                </c:pt>
                <c:pt idx="9">
                  <c:v>128kB_128kB_8_8</c:v>
                </c:pt>
              </c:strCache>
            </c:strRef>
          </c:cat>
          <c:val>
            <c:numRef>
              <c:f>plots!$B$2:$K$2</c:f>
              <c:numCache>
                <c:formatCode>General</c:formatCode>
                <c:ptCount val="10"/>
                <c:pt idx="0">
                  <c:v>1.0708816940176731</c:v>
                </c:pt>
                <c:pt idx="1">
                  <c:v>1.1096395178772269</c:v>
                </c:pt>
                <c:pt idx="2">
                  <c:v>1.0930861831737837</c:v>
                </c:pt>
                <c:pt idx="3">
                  <c:v>1.0924371448979453</c:v>
                </c:pt>
                <c:pt idx="4">
                  <c:v>1.095681808113798</c:v>
                </c:pt>
                <c:pt idx="5">
                  <c:v>1.103223386089859</c:v>
                </c:pt>
                <c:pt idx="6">
                  <c:v>1.087553515354005</c:v>
                </c:pt>
                <c:pt idx="7">
                  <c:v>1.0802952262136427</c:v>
                </c:pt>
                <c:pt idx="8">
                  <c:v>1.080765966225218</c:v>
                </c:pt>
                <c:pt idx="9">
                  <c:v>1.0845397293600694</c:v>
                </c:pt>
              </c:numCache>
            </c:numRef>
          </c:val>
          <c:extLst>
            <c:ext xmlns:c16="http://schemas.microsoft.com/office/drawing/2014/chart" uri="{C3380CC4-5D6E-409C-BE32-E72D297353CC}">
              <c16:uniqueId val="{00000000-67DE-43E1-895B-770B14FD1B41}"/>
            </c:ext>
          </c:extLst>
        </c:ser>
        <c:ser>
          <c:idx val="1"/>
          <c:order val="1"/>
          <c:tx>
            <c:strRef>
              <c:f>plots!$A$3</c:f>
              <c:strCache>
                <c:ptCount val="1"/>
                <c:pt idx="0">
                  <c:v>456.hmmer</c:v>
                </c:pt>
              </c:strCache>
            </c:strRef>
          </c:tx>
          <c:spPr>
            <a:solidFill>
              <a:schemeClr val="accent2"/>
            </a:solidFill>
            <a:ln>
              <a:noFill/>
            </a:ln>
            <a:effectLst/>
          </c:spPr>
          <c:invertIfNegative val="0"/>
          <c:cat>
            <c:strRef>
              <c:f>plots!$B$1:$K$1</c:f>
              <c:strCache>
                <c:ptCount val="10"/>
                <c:pt idx="0">
                  <c:v>32kB_32kB_2_2</c:v>
                </c:pt>
                <c:pt idx="1">
                  <c:v>32kB_32kB_4_4</c:v>
                </c:pt>
                <c:pt idx="2">
                  <c:v>32kB_32kB_8_8</c:v>
                </c:pt>
                <c:pt idx="3">
                  <c:v>64kB_64kB_2_2</c:v>
                </c:pt>
                <c:pt idx="4">
                  <c:v>64kB_128kB_2_1</c:v>
                </c:pt>
                <c:pt idx="5">
                  <c:v>128kB_64kB_2_1</c:v>
                </c:pt>
                <c:pt idx="6">
                  <c:v>128kB_128kB_2_1</c:v>
                </c:pt>
                <c:pt idx="7">
                  <c:v>128kB_128kB_2_2</c:v>
                </c:pt>
                <c:pt idx="8">
                  <c:v>128kB_128kB_4_4</c:v>
                </c:pt>
                <c:pt idx="9">
                  <c:v>128kB_128kB_8_8</c:v>
                </c:pt>
              </c:strCache>
            </c:strRef>
          </c:cat>
          <c:val>
            <c:numRef>
              <c:f>plots!$B$3:$K$3</c:f>
              <c:numCache>
                <c:formatCode>General</c:formatCode>
                <c:ptCount val="10"/>
                <c:pt idx="0">
                  <c:v>1.006628479196193</c:v>
                </c:pt>
                <c:pt idx="1">
                  <c:v>1.0064732395137053</c:v>
                </c:pt>
                <c:pt idx="2">
                  <c:v>1.0065664358795583</c:v>
                </c:pt>
                <c:pt idx="3">
                  <c:v>1.0052779923866337</c:v>
                </c:pt>
                <c:pt idx="4">
                  <c:v>1.0019362595601049</c:v>
                </c:pt>
                <c:pt idx="5">
                  <c:v>1.0053738702813966</c:v>
                </c:pt>
                <c:pt idx="6">
                  <c:v>1.0024729587744563</c:v>
                </c:pt>
                <c:pt idx="7">
                  <c:v>1.0024216691075638</c:v>
                </c:pt>
                <c:pt idx="8">
                  <c:v>1.0022714586620611</c:v>
                </c:pt>
                <c:pt idx="9">
                  <c:v>1.001851484834795</c:v>
                </c:pt>
              </c:numCache>
            </c:numRef>
          </c:val>
          <c:extLst>
            <c:ext xmlns:c16="http://schemas.microsoft.com/office/drawing/2014/chart" uri="{C3380CC4-5D6E-409C-BE32-E72D297353CC}">
              <c16:uniqueId val="{00000001-67DE-43E1-895B-770B14FD1B41}"/>
            </c:ext>
          </c:extLst>
        </c:ser>
        <c:ser>
          <c:idx val="2"/>
          <c:order val="2"/>
          <c:tx>
            <c:strRef>
              <c:f>plots!$A$4</c:f>
              <c:strCache>
                <c:ptCount val="1"/>
                <c:pt idx="0">
                  <c:v>458.sjeng</c:v>
                </c:pt>
              </c:strCache>
            </c:strRef>
          </c:tx>
          <c:spPr>
            <a:solidFill>
              <a:schemeClr val="accent3"/>
            </a:solidFill>
            <a:ln>
              <a:noFill/>
            </a:ln>
            <a:effectLst/>
          </c:spPr>
          <c:invertIfNegative val="0"/>
          <c:cat>
            <c:strRef>
              <c:f>plots!$B$1:$K$1</c:f>
              <c:strCache>
                <c:ptCount val="10"/>
                <c:pt idx="0">
                  <c:v>32kB_32kB_2_2</c:v>
                </c:pt>
                <c:pt idx="1">
                  <c:v>32kB_32kB_4_4</c:v>
                </c:pt>
                <c:pt idx="2">
                  <c:v>32kB_32kB_8_8</c:v>
                </c:pt>
                <c:pt idx="3">
                  <c:v>64kB_64kB_2_2</c:v>
                </c:pt>
                <c:pt idx="4">
                  <c:v>64kB_128kB_2_1</c:v>
                </c:pt>
                <c:pt idx="5">
                  <c:v>128kB_64kB_2_1</c:v>
                </c:pt>
                <c:pt idx="6">
                  <c:v>128kB_128kB_2_1</c:v>
                </c:pt>
                <c:pt idx="7">
                  <c:v>128kB_128kB_2_2</c:v>
                </c:pt>
                <c:pt idx="8">
                  <c:v>128kB_128kB_4_4</c:v>
                </c:pt>
                <c:pt idx="9">
                  <c:v>128kB_128kB_8_8</c:v>
                </c:pt>
              </c:strCache>
            </c:strRef>
          </c:cat>
          <c:val>
            <c:numRef>
              <c:f>plots!$B$4:$K$4</c:f>
              <c:numCache>
                <c:formatCode>General</c:formatCode>
                <c:ptCount val="10"/>
                <c:pt idx="0">
                  <c:v>2.3393567803040147</c:v>
                </c:pt>
                <c:pt idx="1">
                  <c:v>2.1681823281788968</c:v>
                </c:pt>
                <c:pt idx="2">
                  <c:v>1.8481873335710672</c:v>
                </c:pt>
                <c:pt idx="3">
                  <c:v>2.3204560592534746</c:v>
                </c:pt>
                <c:pt idx="4">
                  <c:v>2.1566139286479298</c:v>
                </c:pt>
                <c:pt idx="5">
                  <c:v>1.9880476855659803</c:v>
                </c:pt>
                <c:pt idx="6">
                  <c:v>2.1313205970530498</c:v>
                </c:pt>
                <c:pt idx="7">
                  <c:v>2.110390675024215</c:v>
                </c:pt>
                <c:pt idx="8">
                  <c:v>1.9226551338269602</c:v>
                </c:pt>
                <c:pt idx="9">
                  <c:v>2.1475735947884607</c:v>
                </c:pt>
              </c:numCache>
            </c:numRef>
          </c:val>
          <c:extLst>
            <c:ext xmlns:c16="http://schemas.microsoft.com/office/drawing/2014/chart" uri="{C3380CC4-5D6E-409C-BE32-E72D297353CC}">
              <c16:uniqueId val="{00000002-67DE-43E1-895B-770B14FD1B41}"/>
            </c:ext>
          </c:extLst>
        </c:ser>
        <c:ser>
          <c:idx val="3"/>
          <c:order val="3"/>
          <c:tx>
            <c:strRef>
              <c:f>plots!$A$5</c:f>
              <c:strCache>
                <c:ptCount val="1"/>
                <c:pt idx="0">
                  <c:v>470.lbm</c:v>
                </c:pt>
              </c:strCache>
            </c:strRef>
          </c:tx>
          <c:spPr>
            <a:solidFill>
              <a:schemeClr val="accent4"/>
            </a:solidFill>
            <a:ln>
              <a:noFill/>
            </a:ln>
            <a:effectLst/>
          </c:spPr>
          <c:invertIfNegative val="0"/>
          <c:cat>
            <c:strRef>
              <c:f>plots!$B$1:$K$1</c:f>
              <c:strCache>
                <c:ptCount val="10"/>
                <c:pt idx="0">
                  <c:v>32kB_32kB_2_2</c:v>
                </c:pt>
                <c:pt idx="1">
                  <c:v>32kB_32kB_4_4</c:v>
                </c:pt>
                <c:pt idx="2">
                  <c:v>32kB_32kB_8_8</c:v>
                </c:pt>
                <c:pt idx="3">
                  <c:v>64kB_64kB_2_2</c:v>
                </c:pt>
                <c:pt idx="4">
                  <c:v>64kB_128kB_2_1</c:v>
                </c:pt>
                <c:pt idx="5">
                  <c:v>128kB_64kB_2_1</c:v>
                </c:pt>
                <c:pt idx="6">
                  <c:v>128kB_128kB_2_1</c:v>
                </c:pt>
                <c:pt idx="7">
                  <c:v>128kB_128kB_2_2</c:v>
                </c:pt>
                <c:pt idx="8">
                  <c:v>128kB_128kB_4_4</c:v>
                </c:pt>
                <c:pt idx="9">
                  <c:v>128kB_128kB_8_8</c:v>
                </c:pt>
              </c:strCache>
            </c:strRef>
          </c:cat>
          <c:val>
            <c:numRef>
              <c:f>plots!$B$5:$K$5</c:f>
              <c:numCache>
                <c:formatCode>General</c:formatCode>
                <c:ptCount val="10"/>
                <c:pt idx="0">
                  <c:v>1.8245759246453424</c:v>
                </c:pt>
                <c:pt idx="1">
                  <c:v>1.8590875731438552</c:v>
                </c:pt>
                <c:pt idx="2">
                  <c:v>1.8590494832960316</c:v>
                </c:pt>
                <c:pt idx="3">
                  <c:v>1.8589724138399006</c:v>
                </c:pt>
                <c:pt idx="4">
                  <c:v>1.8589687614821335</c:v>
                </c:pt>
                <c:pt idx="5">
                  <c:v>1.8589776073589084</c:v>
                </c:pt>
                <c:pt idx="6">
                  <c:v>1.8590414165167455</c:v>
                </c:pt>
                <c:pt idx="7">
                  <c:v>1.8590648118259645</c:v>
                </c:pt>
                <c:pt idx="8">
                  <c:v>1.8590618169699646</c:v>
                </c:pt>
                <c:pt idx="9">
                  <c:v>1.8591135560722967</c:v>
                </c:pt>
              </c:numCache>
            </c:numRef>
          </c:val>
          <c:extLst>
            <c:ext xmlns:c16="http://schemas.microsoft.com/office/drawing/2014/chart" uri="{C3380CC4-5D6E-409C-BE32-E72D297353CC}">
              <c16:uniqueId val="{00000003-67DE-43E1-895B-770B14FD1B41}"/>
            </c:ext>
          </c:extLst>
        </c:ser>
        <c:dLbls>
          <c:showLegendKey val="0"/>
          <c:showVal val="0"/>
          <c:showCatName val="0"/>
          <c:showSerName val="0"/>
          <c:showPercent val="0"/>
          <c:showBubbleSize val="0"/>
        </c:dLbls>
        <c:gapWidth val="219"/>
        <c:overlap val="-27"/>
        <c:axId val="1135037567"/>
        <c:axId val="1125019535"/>
      </c:barChart>
      <c:catAx>
        <c:axId val="1135037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5019535"/>
        <c:crosses val="autoZero"/>
        <c:auto val="1"/>
        <c:lblAlgn val="ctr"/>
        <c:lblOffset val="100"/>
        <c:noMultiLvlLbl val="0"/>
      </c:catAx>
      <c:valAx>
        <c:axId val="1125019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5037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IN"/>
              <a:t>CPI vs #SRAM Cells due to L1Cache</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plots!$C$36</c:f>
              <c:strCache>
                <c:ptCount val="1"/>
                <c:pt idx="0">
                  <c:v>402.bzip2</c:v>
                </c:pt>
              </c:strCache>
            </c:strRef>
          </c:tx>
          <c:spPr>
            <a:ln w="19050" cap="rnd">
              <a:noFill/>
              <a:round/>
            </a:ln>
            <a:effectLst/>
          </c:spPr>
          <c:marker>
            <c:symbol val="circle"/>
            <c:size val="5"/>
            <c:spPr>
              <a:solidFill>
                <a:schemeClr val="accent1"/>
              </a:solidFill>
              <a:ln w="9525">
                <a:solidFill>
                  <a:schemeClr val="accent1"/>
                </a:solidFill>
              </a:ln>
              <a:effectLst/>
            </c:spPr>
          </c:marker>
          <c:xVal>
            <c:numRef>
              <c:f>plots!$B$37:$B$46</c:f>
              <c:numCache>
                <c:formatCode>General</c:formatCode>
                <c:ptCount val="10"/>
                <c:pt idx="0">
                  <c:v>69074944</c:v>
                </c:pt>
                <c:pt idx="1">
                  <c:v>138412032</c:v>
                </c:pt>
                <c:pt idx="2">
                  <c:v>277348352</c:v>
                </c:pt>
                <c:pt idx="3">
                  <c:v>137887744</c:v>
                </c:pt>
                <c:pt idx="4">
                  <c:v>206831616</c:v>
                </c:pt>
                <c:pt idx="5">
                  <c:v>206831616</c:v>
                </c:pt>
                <c:pt idx="6">
                  <c:v>275251200</c:v>
                </c:pt>
                <c:pt idx="7">
                  <c:v>275251200</c:v>
                </c:pt>
                <c:pt idx="8">
                  <c:v>551550976</c:v>
                </c:pt>
                <c:pt idx="9">
                  <c:v>1105199104</c:v>
                </c:pt>
              </c:numCache>
            </c:numRef>
          </c:xVal>
          <c:yVal>
            <c:numRef>
              <c:f>plots!$C$37:$C$46</c:f>
              <c:numCache>
                <c:formatCode>General</c:formatCode>
                <c:ptCount val="10"/>
                <c:pt idx="0">
                  <c:v>1.0708816940176731</c:v>
                </c:pt>
                <c:pt idx="1">
                  <c:v>1.1096395178772269</c:v>
                </c:pt>
                <c:pt idx="2">
                  <c:v>1.0930861831737837</c:v>
                </c:pt>
                <c:pt idx="3">
                  <c:v>1.0924371448979453</c:v>
                </c:pt>
                <c:pt idx="4">
                  <c:v>1.095681808113798</c:v>
                </c:pt>
                <c:pt idx="5">
                  <c:v>1.103223386089859</c:v>
                </c:pt>
                <c:pt idx="6">
                  <c:v>1.087553515354005</c:v>
                </c:pt>
                <c:pt idx="7">
                  <c:v>1.0802952262136427</c:v>
                </c:pt>
                <c:pt idx="8">
                  <c:v>1.080765966225218</c:v>
                </c:pt>
                <c:pt idx="9">
                  <c:v>1.0845397293600694</c:v>
                </c:pt>
              </c:numCache>
            </c:numRef>
          </c:yVal>
          <c:smooth val="0"/>
          <c:extLst>
            <c:ext xmlns:c16="http://schemas.microsoft.com/office/drawing/2014/chart" uri="{C3380CC4-5D6E-409C-BE32-E72D297353CC}">
              <c16:uniqueId val="{00000000-FE9F-4B38-B3AD-6F678D059728}"/>
            </c:ext>
          </c:extLst>
        </c:ser>
        <c:ser>
          <c:idx val="1"/>
          <c:order val="1"/>
          <c:tx>
            <c:strRef>
              <c:f>plots!$D$36</c:f>
              <c:strCache>
                <c:ptCount val="1"/>
                <c:pt idx="0">
                  <c:v>456.hmmer</c:v>
                </c:pt>
              </c:strCache>
            </c:strRef>
          </c:tx>
          <c:spPr>
            <a:ln w="19050" cap="rnd">
              <a:noFill/>
              <a:round/>
            </a:ln>
            <a:effectLst/>
          </c:spPr>
          <c:marker>
            <c:symbol val="circle"/>
            <c:size val="5"/>
            <c:spPr>
              <a:solidFill>
                <a:schemeClr val="accent2"/>
              </a:solidFill>
              <a:ln w="9525">
                <a:solidFill>
                  <a:schemeClr val="accent2"/>
                </a:solidFill>
              </a:ln>
              <a:effectLst/>
            </c:spPr>
          </c:marker>
          <c:xVal>
            <c:numRef>
              <c:f>plots!$B$37:$B$46</c:f>
              <c:numCache>
                <c:formatCode>General</c:formatCode>
                <c:ptCount val="10"/>
                <c:pt idx="0">
                  <c:v>69074944</c:v>
                </c:pt>
                <c:pt idx="1">
                  <c:v>138412032</c:v>
                </c:pt>
                <c:pt idx="2">
                  <c:v>277348352</c:v>
                </c:pt>
                <c:pt idx="3">
                  <c:v>137887744</c:v>
                </c:pt>
                <c:pt idx="4">
                  <c:v>206831616</c:v>
                </c:pt>
                <c:pt idx="5">
                  <c:v>206831616</c:v>
                </c:pt>
                <c:pt idx="6">
                  <c:v>275251200</c:v>
                </c:pt>
                <c:pt idx="7">
                  <c:v>275251200</c:v>
                </c:pt>
                <c:pt idx="8">
                  <c:v>551550976</c:v>
                </c:pt>
                <c:pt idx="9">
                  <c:v>1105199104</c:v>
                </c:pt>
              </c:numCache>
            </c:numRef>
          </c:xVal>
          <c:yVal>
            <c:numRef>
              <c:f>plots!$D$37:$D$46</c:f>
              <c:numCache>
                <c:formatCode>General</c:formatCode>
                <c:ptCount val="10"/>
                <c:pt idx="0">
                  <c:v>1.006628479196193</c:v>
                </c:pt>
                <c:pt idx="1">
                  <c:v>1.0064732395137053</c:v>
                </c:pt>
                <c:pt idx="2">
                  <c:v>1.0065664358795583</c:v>
                </c:pt>
                <c:pt idx="3">
                  <c:v>1.0052779923866337</c:v>
                </c:pt>
                <c:pt idx="4">
                  <c:v>1.0019362595601049</c:v>
                </c:pt>
                <c:pt idx="5">
                  <c:v>1.0053738702813966</c:v>
                </c:pt>
                <c:pt idx="6">
                  <c:v>1.0024729587744563</c:v>
                </c:pt>
                <c:pt idx="7">
                  <c:v>1.0024216691075638</c:v>
                </c:pt>
                <c:pt idx="8">
                  <c:v>1.0022714586620611</c:v>
                </c:pt>
                <c:pt idx="9">
                  <c:v>1.001851484834795</c:v>
                </c:pt>
              </c:numCache>
            </c:numRef>
          </c:yVal>
          <c:smooth val="0"/>
          <c:extLst>
            <c:ext xmlns:c16="http://schemas.microsoft.com/office/drawing/2014/chart" uri="{C3380CC4-5D6E-409C-BE32-E72D297353CC}">
              <c16:uniqueId val="{00000001-FE9F-4B38-B3AD-6F678D059728}"/>
            </c:ext>
          </c:extLst>
        </c:ser>
        <c:ser>
          <c:idx val="2"/>
          <c:order val="2"/>
          <c:tx>
            <c:strRef>
              <c:f>plots!$E$36</c:f>
              <c:strCache>
                <c:ptCount val="1"/>
                <c:pt idx="0">
                  <c:v>458.sjeng</c:v>
                </c:pt>
              </c:strCache>
            </c:strRef>
          </c:tx>
          <c:spPr>
            <a:ln w="19050" cap="rnd">
              <a:noFill/>
              <a:round/>
            </a:ln>
            <a:effectLst/>
          </c:spPr>
          <c:marker>
            <c:symbol val="circle"/>
            <c:size val="5"/>
            <c:spPr>
              <a:solidFill>
                <a:schemeClr val="accent3"/>
              </a:solidFill>
              <a:ln w="9525">
                <a:solidFill>
                  <a:schemeClr val="accent3"/>
                </a:solidFill>
              </a:ln>
              <a:effectLst/>
            </c:spPr>
          </c:marker>
          <c:xVal>
            <c:numRef>
              <c:f>plots!$B$37:$B$46</c:f>
              <c:numCache>
                <c:formatCode>General</c:formatCode>
                <c:ptCount val="10"/>
                <c:pt idx="0">
                  <c:v>69074944</c:v>
                </c:pt>
                <c:pt idx="1">
                  <c:v>138412032</c:v>
                </c:pt>
                <c:pt idx="2">
                  <c:v>277348352</c:v>
                </c:pt>
                <c:pt idx="3">
                  <c:v>137887744</c:v>
                </c:pt>
                <c:pt idx="4">
                  <c:v>206831616</c:v>
                </c:pt>
                <c:pt idx="5">
                  <c:v>206831616</c:v>
                </c:pt>
                <c:pt idx="6">
                  <c:v>275251200</c:v>
                </c:pt>
                <c:pt idx="7">
                  <c:v>275251200</c:v>
                </c:pt>
                <c:pt idx="8">
                  <c:v>551550976</c:v>
                </c:pt>
                <c:pt idx="9">
                  <c:v>1105199104</c:v>
                </c:pt>
              </c:numCache>
            </c:numRef>
          </c:xVal>
          <c:yVal>
            <c:numRef>
              <c:f>plots!$E$37:$E$46</c:f>
              <c:numCache>
                <c:formatCode>General</c:formatCode>
                <c:ptCount val="10"/>
                <c:pt idx="0">
                  <c:v>2.3393567803040147</c:v>
                </c:pt>
                <c:pt idx="1">
                  <c:v>2.1681823281788968</c:v>
                </c:pt>
                <c:pt idx="2">
                  <c:v>1.8481873335710672</c:v>
                </c:pt>
                <c:pt idx="3">
                  <c:v>2.3204560592534746</c:v>
                </c:pt>
                <c:pt idx="4">
                  <c:v>2.1566139286479298</c:v>
                </c:pt>
                <c:pt idx="5">
                  <c:v>1.9880476855659803</c:v>
                </c:pt>
                <c:pt idx="6">
                  <c:v>2.1313205970530498</c:v>
                </c:pt>
                <c:pt idx="7">
                  <c:v>2.110390675024215</c:v>
                </c:pt>
                <c:pt idx="8">
                  <c:v>1.9226551338269602</c:v>
                </c:pt>
                <c:pt idx="9">
                  <c:v>2.1475735947884607</c:v>
                </c:pt>
              </c:numCache>
            </c:numRef>
          </c:yVal>
          <c:smooth val="0"/>
          <c:extLst>
            <c:ext xmlns:c16="http://schemas.microsoft.com/office/drawing/2014/chart" uri="{C3380CC4-5D6E-409C-BE32-E72D297353CC}">
              <c16:uniqueId val="{00000002-FE9F-4B38-B3AD-6F678D059728}"/>
            </c:ext>
          </c:extLst>
        </c:ser>
        <c:ser>
          <c:idx val="3"/>
          <c:order val="3"/>
          <c:tx>
            <c:strRef>
              <c:f>plots!$F$36</c:f>
              <c:strCache>
                <c:ptCount val="1"/>
                <c:pt idx="0">
                  <c:v>470.lbm</c:v>
                </c:pt>
              </c:strCache>
            </c:strRef>
          </c:tx>
          <c:spPr>
            <a:ln w="19050" cap="rnd">
              <a:noFill/>
              <a:round/>
            </a:ln>
            <a:effectLst/>
          </c:spPr>
          <c:marker>
            <c:symbol val="circle"/>
            <c:size val="5"/>
            <c:spPr>
              <a:solidFill>
                <a:schemeClr val="accent4"/>
              </a:solidFill>
              <a:ln w="9525">
                <a:solidFill>
                  <a:schemeClr val="accent4"/>
                </a:solidFill>
              </a:ln>
              <a:effectLst/>
            </c:spPr>
          </c:marker>
          <c:xVal>
            <c:numRef>
              <c:f>plots!$B$37:$B$46</c:f>
              <c:numCache>
                <c:formatCode>General</c:formatCode>
                <c:ptCount val="10"/>
                <c:pt idx="0">
                  <c:v>69074944</c:v>
                </c:pt>
                <c:pt idx="1">
                  <c:v>138412032</c:v>
                </c:pt>
                <c:pt idx="2">
                  <c:v>277348352</c:v>
                </c:pt>
                <c:pt idx="3">
                  <c:v>137887744</c:v>
                </c:pt>
                <c:pt idx="4">
                  <c:v>206831616</c:v>
                </c:pt>
                <c:pt idx="5">
                  <c:v>206831616</c:v>
                </c:pt>
                <c:pt idx="6">
                  <c:v>275251200</c:v>
                </c:pt>
                <c:pt idx="7">
                  <c:v>275251200</c:v>
                </c:pt>
                <c:pt idx="8">
                  <c:v>551550976</c:v>
                </c:pt>
                <c:pt idx="9">
                  <c:v>1105199104</c:v>
                </c:pt>
              </c:numCache>
            </c:numRef>
          </c:xVal>
          <c:yVal>
            <c:numRef>
              <c:f>plots!$F$37:$F$46</c:f>
              <c:numCache>
                <c:formatCode>General</c:formatCode>
                <c:ptCount val="10"/>
                <c:pt idx="0">
                  <c:v>1.8245759246453424</c:v>
                </c:pt>
                <c:pt idx="1">
                  <c:v>1.8590875731438552</c:v>
                </c:pt>
                <c:pt idx="2">
                  <c:v>1.8590494832960316</c:v>
                </c:pt>
                <c:pt idx="3">
                  <c:v>1.8589724138399006</c:v>
                </c:pt>
                <c:pt idx="4">
                  <c:v>1.8589687614821335</c:v>
                </c:pt>
                <c:pt idx="5">
                  <c:v>1.8589776073589084</c:v>
                </c:pt>
                <c:pt idx="6">
                  <c:v>1.8590414165167455</c:v>
                </c:pt>
                <c:pt idx="7">
                  <c:v>1.8590648118259645</c:v>
                </c:pt>
                <c:pt idx="8">
                  <c:v>1.8590618169699646</c:v>
                </c:pt>
                <c:pt idx="9">
                  <c:v>1.8591135560722967</c:v>
                </c:pt>
              </c:numCache>
            </c:numRef>
          </c:yVal>
          <c:smooth val="0"/>
          <c:extLst>
            <c:ext xmlns:c16="http://schemas.microsoft.com/office/drawing/2014/chart" uri="{C3380CC4-5D6E-409C-BE32-E72D297353CC}">
              <c16:uniqueId val="{00000003-FE9F-4B38-B3AD-6F678D059728}"/>
            </c:ext>
          </c:extLst>
        </c:ser>
        <c:dLbls>
          <c:showLegendKey val="0"/>
          <c:showVal val="0"/>
          <c:showCatName val="0"/>
          <c:showSerName val="0"/>
          <c:showPercent val="0"/>
          <c:showBubbleSize val="0"/>
        </c:dLbls>
        <c:axId val="1132486063"/>
        <c:axId val="1125023855"/>
      </c:scatterChart>
      <c:valAx>
        <c:axId val="11324860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125023855"/>
        <c:crosses val="autoZero"/>
        <c:crossBetween val="midCat"/>
      </c:valAx>
      <c:valAx>
        <c:axId val="1125023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1324860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0DEF-B1AA-B159-C98B-911692DBFA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A38F4A-8F08-4E67-2191-278F6F6A0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20FA52-411B-7472-264C-134BDC061136}"/>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5" name="Footer Placeholder 4">
            <a:extLst>
              <a:ext uri="{FF2B5EF4-FFF2-40B4-BE49-F238E27FC236}">
                <a16:creationId xmlns:a16="http://schemas.microsoft.com/office/drawing/2014/main" id="{2A4D6459-0EAC-0FC6-F016-73890B956B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4F1F5-5754-3309-AE1E-F4B8C639AF05}"/>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97776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559B-E492-D063-44E6-456931BA54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58594-D601-ACA6-EFEF-2473AD2FD9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61D567-7112-4EF6-7F66-A2C720004647}"/>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5" name="Footer Placeholder 4">
            <a:extLst>
              <a:ext uri="{FF2B5EF4-FFF2-40B4-BE49-F238E27FC236}">
                <a16:creationId xmlns:a16="http://schemas.microsoft.com/office/drawing/2014/main" id="{A966C02B-1BEA-5928-65D6-6EC9987852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738E5-4D84-82CA-588E-5A4441827011}"/>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50059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616A3A-D181-2A4B-3FA9-9EED775850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BA6237-63C0-5C04-289C-99BB86A990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A1A3E-47CD-0093-F055-D1C928325B9B}"/>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5" name="Footer Placeholder 4">
            <a:extLst>
              <a:ext uri="{FF2B5EF4-FFF2-40B4-BE49-F238E27FC236}">
                <a16:creationId xmlns:a16="http://schemas.microsoft.com/office/drawing/2014/main" id="{754A4468-EAFE-71FF-81F3-0832FAF7E8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FABB7-D709-62D6-7A2F-5FE11F79A937}"/>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49974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5A30-D710-CD03-977E-15FF3AB7B2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6E8E1C-020E-5C21-3B62-3E6AEB287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CCAC7D-B312-86D3-935E-42A1088015F5}"/>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5" name="Footer Placeholder 4">
            <a:extLst>
              <a:ext uri="{FF2B5EF4-FFF2-40B4-BE49-F238E27FC236}">
                <a16:creationId xmlns:a16="http://schemas.microsoft.com/office/drawing/2014/main" id="{C56B0559-4185-5DA0-44C6-AA4493BC7B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D2C19-5DA7-8F86-BA1F-8E3510602422}"/>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150194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9894-D7D3-EF24-BAE9-207275742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A1F95C-2B70-F3BA-A244-D2968E0305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2F136-5047-5DFA-0885-A6834CCC422C}"/>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5" name="Footer Placeholder 4">
            <a:extLst>
              <a:ext uri="{FF2B5EF4-FFF2-40B4-BE49-F238E27FC236}">
                <a16:creationId xmlns:a16="http://schemas.microsoft.com/office/drawing/2014/main" id="{7FF7DF76-3EBF-F4CF-D126-D7376C4F7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284BF-135E-6562-2A26-B68DD5842108}"/>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380269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578C-6662-89C4-2CA6-F6CB0C1D0F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4EF5A-46F4-CD37-3983-C12BAF9FF8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029F10-C2C5-A5D8-AFCA-94EACA8429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7C4E00-9730-3767-F627-0CD82A807A8A}"/>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6" name="Footer Placeholder 5">
            <a:extLst>
              <a:ext uri="{FF2B5EF4-FFF2-40B4-BE49-F238E27FC236}">
                <a16:creationId xmlns:a16="http://schemas.microsoft.com/office/drawing/2014/main" id="{35A0AAAE-6F4D-8A04-9A51-CCA656EB5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D0FD32-6AB8-ABEC-3902-BB3B08F83BBD}"/>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609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8EE8-22AA-F24F-9E03-BAE419CB5A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401B3-630C-66D1-FFC2-5FE1CCF17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34BA1-C216-E522-F08B-1AD45C0C48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B878A8-72B0-D301-8E6C-649012C8E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EF96C-2D48-58B6-865F-D6E1ADDEF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F2390C-1F8F-305E-F1F1-6291CAF26E58}"/>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8" name="Footer Placeholder 7">
            <a:extLst>
              <a:ext uri="{FF2B5EF4-FFF2-40B4-BE49-F238E27FC236}">
                <a16:creationId xmlns:a16="http://schemas.microsoft.com/office/drawing/2014/main" id="{0DB5DF2B-E2BC-3DC5-6136-E47C5C902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C12291-300C-035E-DBE6-E41AB14CAE83}"/>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370128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430C-03A5-94A9-CDC6-5540F7E567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128530-18DA-4795-3375-F80644A8524A}"/>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4" name="Footer Placeholder 3">
            <a:extLst>
              <a:ext uri="{FF2B5EF4-FFF2-40B4-BE49-F238E27FC236}">
                <a16:creationId xmlns:a16="http://schemas.microsoft.com/office/drawing/2014/main" id="{C72E5E58-2232-EA92-6094-6C7FDBB129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7855A8-5840-0BD6-6B77-2CAF1FFBC6EA}"/>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247466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DAFA8-7F44-95D5-3328-F7DB258D887B}"/>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3" name="Footer Placeholder 2">
            <a:extLst>
              <a:ext uri="{FF2B5EF4-FFF2-40B4-BE49-F238E27FC236}">
                <a16:creationId xmlns:a16="http://schemas.microsoft.com/office/drawing/2014/main" id="{D9AE03FB-96DE-C38D-628C-EB5994B487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9CB52A-938B-DAF2-E877-8EB9A308BE67}"/>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149793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52ED-DB60-0605-737E-77CC88FD7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30A9D8-2EAD-A6C8-D4D1-98EF632F8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E82170-5F89-0419-8A85-95FC40B38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B4EA0-7B6E-E06A-1E0E-BDDCBE6C334B}"/>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6" name="Footer Placeholder 5">
            <a:extLst>
              <a:ext uri="{FF2B5EF4-FFF2-40B4-BE49-F238E27FC236}">
                <a16:creationId xmlns:a16="http://schemas.microsoft.com/office/drawing/2014/main" id="{28527232-0B28-2D1A-F9D0-90D4F6AFDF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9F3D4-5698-C0C9-56F1-81FD3ED213EB}"/>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7844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E940-DFD6-FD31-E0C4-29722E4EF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D69FEA-2312-7663-6FC7-2E1298673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43326A-628C-FA22-6219-A7F0E3A87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B6B5A-9EF8-36D6-1B70-040005AD1FCE}"/>
              </a:ext>
            </a:extLst>
          </p:cNvPr>
          <p:cNvSpPr>
            <a:spLocks noGrp="1"/>
          </p:cNvSpPr>
          <p:nvPr>
            <p:ph type="dt" sz="half" idx="10"/>
          </p:nvPr>
        </p:nvSpPr>
        <p:spPr/>
        <p:txBody>
          <a:bodyPr/>
          <a:lstStyle/>
          <a:p>
            <a:fld id="{5B57CCDC-B0A5-47F6-B2CD-B2F87725BEC5}" type="datetimeFigureOut">
              <a:rPr lang="en-IN" smtClean="0"/>
              <a:t>20-03-2023</a:t>
            </a:fld>
            <a:endParaRPr lang="en-IN"/>
          </a:p>
        </p:txBody>
      </p:sp>
      <p:sp>
        <p:nvSpPr>
          <p:cNvPr id="6" name="Footer Placeholder 5">
            <a:extLst>
              <a:ext uri="{FF2B5EF4-FFF2-40B4-BE49-F238E27FC236}">
                <a16:creationId xmlns:a16="http://schemas.microsoft.com/office/drawing/2014/main" id="{125428F2-F428-34AE-55D7-40A23429A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CF8745-8A6F-4199-F2E9-5290B54542B2}"/>
              </a:ext>
            </a:extLst>
          </p:cNvPr>
          <p:cNvSpPr>
            <a:spLocks noGrp="1"/>
          </p:cNvSpPr>
          <p:nvPr>
            <p:ph type="sldNum" sz="quarter" idx="12"/>
          </p:nvPr>
        </p:nvSpPr>
        <p:spPr/>
        <p:txBody>
          <a:bodyPr/>
          <a:lstStyle/>
          <a:p>
            <a:fld id="{3333608F-89AA-4B84-AD0C-580E29DD3152}" type="slidenum">
              <a:rPr lang="en-IN" smtClean="0"/>
              <a:t>‹#›</a:t>
            </a:fld>
            <a:endParaRPr lang="en-IN"/>
          </a:p>
        </p:txBody>
      </p:sp>
    </p:spTree>
    <p:extLst>
      <p:ext uri="{BB962C8B-B14F-4D97-AF65-F5344CB8AC3E}">
        <p14:creationId xmlns:p14="http://schemas.microsoft.com/office/powerpoint/2010/main" val="327908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4D253-C0E9-6DBB-0408-F7AF7C48B6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B47066-B99A-2EBD-8796-EAD9105B1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04AD9-6423-74F1-A30C-4E79F6C2D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CCDC-B0A5-47F6-B2CD-B2F87725BEC5}" type="datetimeFigureOut">
              <a:rPr lang="en-IN" smtClean="0"/>
              <a:t>20-03-2023</a:t>
            </a:fld>
            <a:endParaRPr lang="en-IN"/>
          </a:p>
        </p:txBody>
      </p:sp>
      <p:sp>
        <p:nvSpPr>
          <p:cNvPr id="5" name="Footer Placeholder 4">
            <a:extLst>
              <a:ext uri="{FF2B5EF4-FFF2-40B4-BE49-F238E27FC236}">
                <a16:creationId xmlns:a16="http://schemas.microsoft.com/office/drawing/2014/main" id="{04F96FC9-4DFB-2936-DE07-5F66C443D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2A43CE-BC3E-901C-B5FB-680102A10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608F-89AA-4B84-AD0C-580E29DD3152}" type="slidenum">
              <a:rPr lang="en-IN" smtClean="0"/>
              <a:t>‹#›</a:t>
            </a:fld>
            <a:endParaRPr lang="en-IN"/>
          </a:p>
        </p:txBody>
      </p:sp>
    </p:spTree>
    <p:extLst>
      <p:ext uri="{BB962C8B-B14F-4D97-AF65-F5344CB8AC3E}">
        <p14:creationId xmlns:p14="http://schemas.microsoft.com/office/powerpoint/2010/main" val="47937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356510-DB39-7726-F3DC-180CAE7EA52B}"/>
              </a:ext>
            </a:extLst>
          </p:cNvPr>
          <p:cNvSpPr>
            <a:spLocks noGrp="1"/>
          </p:cNvSpPr>
          <p:nvPr>
            <p:ph type="title"/>
          </p:nvPr>
        </p:nvSpPr>
        <p:spPr>
          <a:xfrm>
            <a:off x="838200" y="123290"/>
            <a:ext cx="10515600" cy="2208943"/>
          </a:xfrm>
        </p:spPr>
        <p:txBody>
          <a:bodyPr>
            <a:normAutofit fontScale="90000"/>
          </a:bodyPr>
          <a:lstStyle/>
          <a:p>
            <a:r>
              <a:rPr lang="en-IN" dirty="0">
                <a:solidFill>
                  <a:schemeClr val="accent1">
                    <a:lumMod val="75000"/>
                  </a:schemeClr>
                </a:solidFill>
              </a:rPr>
              <a:t>CS 6304 Project 1 ,Prof. Kanad </a:t>
            </a:r>
            <a:r>
              <a:rPr lang="en-IN" dirty="0" err="1">
                <a:solidFill>
                  <a:schemeClr val="accent1">
                    <a:lumMod val="75000"/>
                  </a:schemeClr>
                </a:solidFill>
              </a:rPr>
              <a:t>Basu</a:t>
            </a:r>
            <a:br>
              <a:rPr lang="en-IN" dirty="0">
                <a:solidFill>
                  <a:schemeClr val="accent1">
                    <a:lumMod val="75000"/>
                  </a:schemeClr>
                </a:solidFill>
              </a:rPr>
            </a:br>
            <a:r>
              <a:rPr lang="en-IN" dirty="0">
                <a:solidFill>
                  <a:schemeClr val="accent1">
                    <a:lumMod val="75000"/>
                  </a:schemeClr>
                </a:solidFill>
              </a:rPr>
              <a:t>Team members: JXP220032</a:t>
            </a:r>
            <a:br>
              <a:rPr lang="en-IN" dirty="0">
                <a:solidFill>
                  <a:schemeClr val="accent1">
                    <a:lumMod val="75000"/>
                  </a:schemeClr>
                </a:solidFill>
              </a:rPr>
            </a:br>
            <a:r>
              <a:rPr lang="en-IN" dirty="0">
                <a:solidFill>
                  <a:schemeClr val="accent1">
                    <a:lumMod val="75000"/>
                  </a:schemeClr>
                </a:solidFill>
              </a:rPr>
              <a:t>Date:20</a:t>
            </a:r>
            <a:r>
              <a:rPr lang="en-IN" baseline="30000" dirty="0">
                <a:solidFill>
                  <a:schemeClr val="accent1">
                    <a:lumMod val="75000"/>
                  </a:schemeClr>
                </a:solidFill>
              </a:rPr>
              <a:t>th</a:t>
            </a:r>
            <a:r>
              <a:rPr lang="en-IN" dirty="0">
                <a:solidFill>
                  <a:schemeClr val="accent1">
                    <a:lumMod val="75000"/>
                  </a:schemeClr>
                </a:solidFill>
              </a:rPr>
              <a:t> Mar, 2022</a:t>
            </a:r>
            <a:br>
              <a:rPr lang="en-IN" dirty="0"/>
            </a:br>
            <a:endParaRPr lang="en-IN" dirty="0"/>
          </a:p>
        </p:txBody>
      </p:sp>
      <p:sp>
        <p:nvSpPr>
          <p:cNvPr id="5" name="Content Placeholder 4">
            <a:extLst>
              <a:ext uri="{FF2B5EF4-FFF2-40B4-BE49-F238E27FC236}">
                <a16:creationId xmlns:a16="http://schemas.microsoft.com/office/drawing/2014/main" id="{BF97AD00-90C4-D00B-1AFB-5C1A6F4D5597}"/>
              </a:ext>
            </a:extLst>
          </p:cNvPr>
          <p:cNvSpPr>
            <a:spLocks noGrp="1"/>
          </p:cNvSpPr>
          <p:nvPr>
            <p:ph idx="1"/>
          </p:nvPr>
        </p:nvSpPr>
        <p:spPr>
          <a:xfrm>
            <a:off x="838199" y="2024009"/>
            <a:ext cx="10987355" cy="4078840"/>
          </a:xfrm>
        </p:spPr>
        <p:txBody>
          <a:bodyPr>
            <a:normAutofit lnSpcReduction="10000"/>
          </a:bodyPr>
          <a:lstStyle/>
          <a:p>
            <a:r>
              <a:rPr lang="en-IN" dirty="0"/>
              <a:t>In this project we used GEM5 to model CPU caches. </a:t>
            </a:r>
          </a:p>
          <a:p>
            <a:r>
              <a:rPr lang="en-IN" dirty="0"/>
              <a:t>We model specifically 2 level cache for single X86 ISA CPU  with L1 cache varying in size and L2 at 1MB with 1GB Dram space. </a:t>
            </a:r>
          </a:p>
          <a:p>
            <a:r>
              <a:rPr lang="en-IN" dirty="0"/>
              <a:t>We use this as base as most of the desktop CPUs in the industry use the cache sizes similar to our base configuration with a notable difference in those being multicore processors.</a:t>
            </a:r>
          </a:p>
          <a:p>
            <a:r>
              <a:rPr lang="en-IN" dirty="0"/>
              <a:t>We use System Emulation (SE mode) for our simulations. We use used 4 benchmarks from SPEC . The simulations were carried out a windows machine running WSL2 with GEM5 installed and built with (8+1) as CPU config</a:t>
            </a:r>
          </a:p>
          <a:p>
            <a:endParaRPr lang="en-IN" dirty="0"/>
          </a:p>
        </p:txBody>
      </p:sp>
    </p:spTree>
    <p:extLst>
      <p:ext uri="{BB962C8B-B14F-4D97-AF65-F5344CB8AC3E}">
        <p14:creationId xmlns:p14="http://schemas.microsoft.com/office/powerpoint/2010/main" val="774539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AB2931-97C3-5E31-F5D0-A14E23BC38B3}"/>
              </a:ext>
            </a:extLst>
          </p:cNvPr>
          <p:cNvSpPr>
            <a:spLocks noGrp="1"/>
          </p:cNvSpPr>
          <p:nvPr>
            <p:ph type="title"/>
          </p:nvPr>
        </p:nvSpPr>
        <p:spPr>
          <a:xfrm>
            <a:off x="838200" y="365125"/>
            <a:ext cx="10515600" cy="1325563"/>
          </a:xfrm>
        </p:spPr>
        <p:txBody>
          <a:bodyPr/>
          <a:lstStyle/>
          <a:p>
            <a:r>
              <a:rPr lang="en-IN" dirty="0"/>
              <a:t>Project timeline</a:t>
            </a:r>
          </a:p>
        </p:txBody>
      </p:sp>
      <p:sp>
        <p:nvSpPr>
          <p:cNvPr id="5" name="Content Placeholder 4">
            <a:extLst>
              <a:ext uri="{FF2B5EF4-FFF2-40B4-BE49-F238E27FC236}">
                <a16:creationId xmlns:a16="http://schemas.microsoft.com/office/drawing/2014/main" id="{8FDF99BF-B5FD-018A-9735-E650234DF6F2}"/>
              </a:ext>
            </a:extLst>
          </p:cNvPr>
          <p:cNvSpPr>
            <a:spLocks noGrp="1"/>
          </p:cNvSpPr>
          <p:nvPr>
            <p:ph idx="1"/>
          </p:nvPr>
        </p:nvSpPr>
        <p:spPr>
          <a:xfrm>
            <a:off x="838200" y="1644945"/>
            <a:ext cx="10515600" cy="3403921"/>
          </a:xfrm>
        </p:spPr>
        <p:txBody>
          <a:bodyPr/>
          <a:lstStyle/>
          <a:p>
            <a:pPr marL="0" indent="0">
              <a:buNone/>
            </a:pPr>
            <a:r>
              <a:rPr lang="en-IN" dirty="0"/>
              <a:t>This project has 5 parts</a:t>
            </a:r>
          </a:p>
          <a:p>
            <a:r>
              <a:rPr lang="en-IN" dirty="0" err="1"/>
              <a:t>Preperation</a:t>
            </a:r>
            <a:r>
              <a:rPr lang="en-IN" dirty="0"/>
              <a:t> ( Installation of GEM5 , understanding the project)</a:t>
            </a:r>
          </a:p>
          <a:p>
            <a:r>
              <a:rPr lang="en-IN" dirty="0"/>
              <a:t>Finding CPI for different configurations</a:t>
            </a:r>
          </a:p>
          <a:p>
            <a:r>
              <a:rPr lang="en-IN" dirty="0"/>
              <a:t>Optimizing CPI for each benchmark</a:t>
            </a:r>
          </a:p>
          <a:p>
            <a:r>
              <a:rPr lang="en-IN" dirty="0"/>
              <a:t>Defining cost function </a:t>
            </a:r>
          </a:p>
          <a:p>
            <a:r>
              <a:rPr lang="en-IN" dirty="0"/>
              <a:t>Optimizing cache performance /</a:t>
            </a:r>
            <a:r>
              <a:rPr lang="en-IN" dirty="0" err="1"/>
              <a:t>percost</a:t>
            </a:r>
            <a:r>
              <a:rPr lang="en-IN" dirty="0"/>
              <a:t> </a:t>
            </a:r>
          </a:p>
        </p:txBody>
      </p:sp>
      <p:sp>
        <p:nvSpPr>
          <p:cNvPr id="8" name="Title 3">
            <a:extLst>
              <a:ext uri="{FF2B5EF4-FFF2-40B4-BE49-F238E27FC236}">
                <a16:creationId xmlns:a16="http://schemas.microsoft.com/office/drawing/2014/main" id="{4C6EC1D6-ECA7-573F-61AA-DCF5EF8E00B7}"/>
              </a:ext>
            </a:extLst>
          </p:cNvPr>
          <p:cNvSpPr txBox="1">
            <a:spLocks/>
          </p:cNvSpPr>
          <p:nvPr/>
        </p:nvSpPr>
        <p:spPr>
          <a:xfrm>
            <a:off x="838200" y="5003122"/>
            <a:ext cx="10865778" cy="14897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First three parts of the project are done by simulating the CPU and running benchmarks . In the coming slides we define appropriate cost functions and give insights on design optimizations</a:t>
            </a:r>
          </a:p>
          <a:p>
            <a:endParaRPr lang="en-IN" sz="2800" dirty="0"/>
          </a:p>
        </p:txBody>
      </p:sp>
    </p:spTree>
    <p:extLst>
      <p:ext uri="{BB962C8B-B14F-4D97-AF65-F5344CB8AC3E}">
        <p14:creationId xmlns:p14="http://schemas.microsoft.com/office/powerpoint/2010/main" val="31240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A28461-D432-B3B7-352E-7BF7F5A26B2B}"/>
              </a:ext>
            </a:extLst>
          </p:cNvPr>
          <p:cNvSpPr>
            <a:spLocks noGrp="1"/>
          </p:cNvSpPr>
          <p:nvPr>
            <p:ph type="title"/>
          </p:nvPr>
        </p:nvSpPr>
        <p:spPr/>
        <p:txBody>
          <a:bodyPr/>
          <a:lstStyle/>
          <a:p>
            <a:r>
              <a:rPr lang="en-IN" dirty="0"/>
              <a:t>Defining the cost function.</a:t>
            </a:r>
          </a:p>
        </p:txBody>
      </p:sp>
      <p:sp>
        <p:nvSpPr>
          <p:cNvPr id="5" name="Content Placeholder 4">
            <a:extLst>
              <a:ext uri="{FF2B5EF4-FFF2-40B4-BE49-F238E27FC236}">
                <a16:creationId xmlns:a16="http://schemas.microsoft.com/office/drawing/2014/main" id="{C03C02ED-8845-D6B4-694F-2B41BCAF368C}"/>
              </a:ext>
            </a:extLst>
          </p:cNvPr>
          <p:cNvSpPr>
            <a:spLocks noGrp="1"/>
          </p:cNvSpPr>
          <p:nvPr>
            <p:ph idx="1"/>
          </p:nvPr>
        </p:nvSpPr>
        <p:spPr/>
        <p:txBody>
          <a:bodyPr>
            <a:normAutofit lnSpcReduction="10000"/>
          </a:bodyPr>
          <a:lstStyle/>
          <a:p>
            <a:r>
              <a:rPr lang="en-IN" dirty="0"/>
              <a:t> Here we purely consider cost for hardware implementation on the basis of rough estimate of number of transistors  required.</a:t>
            </a:r>
          </a:p>
          <a:p>
            <a:r>
              <a:rPr lang="en-IN" dirty="0"/>
              <a:t>Usually design optimizations are dependent on many factors that include micro architecture, die cost , testing time and functional requirements of the processor. </a:t>
            </a:r>
          </a:p>
          <a:p>
            <a:r>
              <a:rPr lang="en-IN" dirty="0"/>
              <a:t>For example using an advanced tournament branch predictor may cost more number of transistors than simple two level branch predictor. Having larger Reorder buffer with wider CPU front end may cost more than relatively small CPU even though both have same cache sizes. Hence we only define the cost affected by cache design in this project </a:t>
            </a:r>
          </a:p>
          <a:p>
            <a:endParaRPr lang="en-IN" dirty="0"/>
          </a:p>
          <a:p>
            <a:endParaRPr lang="en-IN" dirty="0"/>
          </a:p>
        </p:txBody>
      </p:sp>
    </p:spTree>
    <p:extLst>
      <p:ext uri="{BB962C8B-B14F-4D97-AF65-F5344CB8AC3E}">
        <p14:creationId xmlns:p14="http://schemas.microsoft.com/office/powerpoint/2010/main" val="317606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DE12-5430-8A9B-A9F6-9FDA48A5B9E5}"/>
              </a:ext>
            </a:extLst>
          </p:cNvPr>
          <p:cNvSpPr>
            <a:spLocks noGrp="1"/>
          </p:cNvSpPr>
          <p:nvPr>
            <p:ph type="title"/>
          </p:nvPr>
        </p:nvSpPr>
        <p:spPr/>
        <p:txBody>
          <a:bodyPr/>
          <a:lstStyle/>
          <a:p>
            <a:r>
              <a:rPr lang="en-IN" dirty="0"/>
              <a:t>Defining the cost function </a:t>
            </a:r>
            <a:r>
              <a:rPr lang="en-IN" dirty="0" err="1"/>
              <a:t>cntd</a:t>
            </a:r>
            <a:r>
              <a:rPr lang="en-IN" dirty="0"/>
              <a:t>..</a:t>
            </a:r>
          </a:p>
        </p:txBody>
      </p:sp>
      <p:sp>
        <p:nvSpPr>
          <p:cNvPr id="3" name="Content Placeholder 2">
            <a:extLst>
              <a:ext uri="{FF2B5EF4-FFF2-40B4-BE49-F238E27FC236}">
                <a16:creationId xmlns:a16="http://schemas.microsoft.com/office/drawing/2014/main" id="{04893F27-DF6B-F3B4-5C68-9B28FE6BBECF}"/>
              </a:ext>
            </a:extLst>
          </p:cNvPr>
          <p:cNvSpPr>
            <a:spLocks noGrp="1"/>
          </p:cNvSpPr>
          <p:nvPr>
            <p:ph idx="1"/>
          </p:nvPr>
        </p:nvSpPr>
        <p:spPr/>
        <p:txBody>
          <a:bodyPr>
            <a:normAutofit fontScale="92500"/>
          </a:bodyPr>
          <a:lstStyle/>
          <a:p>
            <a:r>
              <a:rPr lang="en-IN" dirty="0"/>
              <a:t>cost of CPU die is directly proportional area and so number of transistors . </a:t>
            </a:r>
          </a:p>
          <a:p>
            <a:r>
              <a:rPr lang="en-IN" dirty="0"/>
              <a:t>The parameters we vary in cache design are associativity(a) and number of sets(s) and block size (b) in (bits not Bytes) and tag bits (t) for each entry</a:t>
            </a:r>
          </a:p>
          <a:p>
            <a:r>
              <a:rPr lang="en-IN" dirty="0"/>
              <a:t>cache size L = s * a * b ( in bits)</a:t>
            </a:r>
          </a:p>
          <a:p>
            <a:r>
              <a:rPr lang="en-IN" dirty="0"/>
              <a:t>In  addition to data we need to store tags and data in each line of the cache along with we additional bits per set for replacement policy and additional hardware for updating the replacement policy bits and simultaneously checking tags from each way. </a:t>
            </a:r>
          </a:p>
          <a:p>
            <a:r>
              <a:rPr lang="en-IN" dirty="0"/>
              <a:t>We make an assumption that this additional hardware for </a:t>
            </a:r>
            <a:r>
              <a:rPr lang="en-IN" dirty="0" err="1"/>
              <a:t>largers</a:t>
            </a:r>
            <a:r>
              <a:rPr lang="en-IN" dirty="0"/>
              <a:t> caches ( &gt; 16kB) is insignificant. </a:t>
            </a:r>
            <a:r>
              <a:rPr lang="en-IN" dirty="0" err="1"/>
              <a:t>i.e</a:t>
            </a:r>
            <a:r>
              <a:rPr lang="en-IN" dirty="0"/>
              <a:t> O( L ) &gt; O(1).    </a:t>
            </a:r>
          </a:p>
          <a:p>
            <a:endParaRPr lang="en-IN" dirty="0"/>
          </a:p>
          <a:p>
            <a:endParaRPr lang="en-IN" dirty="0"/>
          </a:p>
        </p:txBody>
      </p:sp>
    </p:spTree>
    <p:extLst>
      <p:ext uri="{BB962C8B-B14F-4D97-AF65-F5344CB8AC3E}">
        <p14:creationId xmlns:p14="http://schemas.microsoft.com/office/powerpoint/2010/main" val="33533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C352-CA87-BE4C-71DF-DF84CAFB7222}"/>
              </a:ext>
            </a:extLst>
          </p:cNvPr>
          <p:cNvSpPr>
            <a:spLocks noGrp="1"/>
          </p:cNvSpPr>
          <p:nvPr>
            <p:ph type="title"/>
          </p:nvPr>
        </p:nvSpPr>
        <p:spPr/>
        <p:txBody>
          <a:bodyPr/>
          <a:lstStyle/>
          <a:p>
            <a:r>
              <a:rPr lang="en-IN" dirty="0"/>
              <a:t>Defining the cost function (counting #SRAM cells)</a:t>
            </a:r>
          </a:p>
        </p:txBody>
      </p:sp>
      <p:sp>
        <p:nvSpPr>
          <p:cNvPr id="3" name="Content Placeholder 2">
            <a:extLst>
              <a:ext uri="{FF2B5EF4-FFF2-40B4-BE49-F238E27FC236}">
                <a16:creationId xmlns:a16="http://schemas.microsoft.com/office/drawing/2014/main" id="{0E77A8B6-D8DE-A708-A644-A111FE4A9AE4}"/>
              </a:ext>
            </a:extLst>
          </p:cNvPr>
          <p:cNvSpPr>
            <a:spLocks noGrp="1"/>
          </p:cNvSpPr>
          <p:nvPr>
            <p:ph idx="1"/>
          </p:nvPr>
        </p:nvSpPr>
        <p:spPr/>
        <p:txBody>
          <a:bodyPr>
            <a:normAutofit lnSpcReduction="10000"/>
          </a:bodyPr>
          <a:lstStyle/>
          <a:p>
            <a:r>
              <a:rPr lang="en-IN" dirty="0"/>
              <a:t>We assume for LRU ( optimal LRU ) </a:t>
            </a:r>
            <a:r>
              <a:rPr lang="en-IN" dirty="0" err="1"/>
              <a:t>implementaion</a:t>
            </a:r>
            <a:r>
              <a:rPr lang="en-IN" dirty="0"/>
              <a:t> we need   a log(a) additional bits where ‘a’ is associativity.</a:t>
            </a:r>
          </a:p>
          <a:p>
            <a:r>
              <a:rPr lang="en-IN" dirty="0"/>
              <a:t>So number of SRAM cells required for a cache L(</a:t>
            </a:r>
            <a:r>
              <a:rPr lang="en-IN" dirty="0" err="1"/>
              <a:t>a,s,b,t</a:t>
            </a:r>
            <a:r>
              <a:rPr lang="en-IN" dirty="0"/>
              <a:t>)</a:t>
            </a:r>
          </a:p>
          <a:p>
            <a:pPr marL="0" indent="0">
              <a:buNone/>
            </a:pPr>
            <a:endParaRPr lang="en-IN" dirty="0"/>
          </a:p>
          <a:p>
            <a:pPr marL="0" indent="0">
              <a:buNone/>
            </a:pPr>
            <a:r>
              <a:rPr lang="en-IN" dirty="0"/>
              <a:t>                          L(</a:t>
            </a:r>
            <a:r>
              <a:rPr lang="en-IN" dirty="0" err="1"/>
              <a:t>a,s,b,t</a:t>
            </a:r>
            <a:r>
              <a:rPr lang="en-IN" dirty="0"/>
              <a:t>) = s((</a:t>
            </a:r>
            <a:r>
              <a:rPr lang="en-IN" dirty="0" err="1"/>
              <a:t>b+t</a:t>
            </a:r>
            <a:r>
              <a:rPr lang="en-IN" dirty="0"/>
              <a:t>)a+ a log a )</a:t>
            </a:r>
          </a:p>
          <a:p>
            <a:pPr marL="0" indent="0">
              <a:buNone/>
            </a:pPr>
            <a:r>
              <a:rPr lang="en-IN" dirty="0"/>
              <a:t>For example 2-way cache with 16 tag bits and 1024 sets with 64 block size needs 1024*((64 + 16 )*2+ 2 * log 2) SRAM cells . ( 6T SRAM cells)</a:t>
            </a:r>
          </a:p>
          <a:p>
            <a:pPr marL="0" indent="0">
              <a:buNone/>
            </a:pPr>
            <a:r>
              <a:rPr lang="en-IN" dirty="0"/>
              <a:t>=  165888 SRAM cells for 16kiloBytes of data ( 131072 bits).</a:t>
            </a:r>
          </a:p>
          <a:p>
            <a:pPr marL="0" indent="0">
              <a:buNone/>
            </a:pPr>
            <a:r>
              <a:rPr lang="en-IN" dirty="0"/>
              <a:t>Note that with tag size ‘t’  and block size ‘b’ (bits) we can address 2^t(b/8)bytes of RAM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3463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2D40-DA01-099A-FBDF-E99C54073D09}"/>
              </a:ext>
            </a:extLst>
          </p:cNvPr>
          <p:cNvSpPr>
            <a:spLocks noGrp="1"/>
          </p:cNvSpPr>
          <p:nvPr>
            <p:ph type="title"/>
          </p:nvPr>
        </p:nvSpPr>
        <p:spPr/>
        <p:txBody>
          <a:bodyPr/>
          <a:lstStyle/>
          <a:p>
            <a:r>
              <a:rPr lang="en-IN" dirty="0"/>
              <a:t>Results</a:t>
            </a:r>
          </a:p>
        </p:txBody>
      </p:sp>
      <p:graphicFrame>
        <p:nvGraphicFramePr>
          <p:cNvPr id="4" name="Content Placeholder 3">
            <a:extLst>
              <a:ext uri="{FF2B5EF4-FFF2-40B4-BE49-F238E27FC236}">
                <a16:creationId xmlns:a16="http://schemas.microsoft.com/office/drawing/2014/main" id="{A340DEC8-6AEC-07E7-CBC7-26592AA3F244}"/>
              </a:ext>
            </a:extLst>
          </p:cNvPr>
          <p:cNvGraphicFramePr>
            <a:graphicFrameLocks noGrp="1"/>
          </p:cNvGraphicFramePr>
          <p:nvPr>
            <p:ph idx="1"/>
            <p:extLst>
              <p:ext uri="{D42A27DB-BD31-4B8C-83A1-F6EECF244321}">
                <p14:modId xmlns:p14="http://schemas.microsoft.com/office/powerpoint/2010/main" val="282817101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457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46B0A2-9630-9A42-6BEF-D2AC4A43EE8E}"/>
              </a:ext>
            </a:extLst>
          </p:cNvPr>
          <p:cNvGraphicFramePr>
            <a:graphicFrameLocks noGrp="1"/>
          </p:cNvGraphicFramePr>
          <p:nvPr>
            <p:ph idx="1"/>
            <p:extLst>
              <p:ext uri="{D42A27DB-BD31-4B8C-83A1-F6EECF244321}">
                <p14:modId xmlns:p14="http://schemas.microsoft.com/office/powerpoint/2010/main" val="4076322911"/>
              </p:ext>
            </p:extLst>
          </p:nvPr>
        </p:nvGraphicFramePr>
        <p:xfrm>
          <a:off x="401977" y="182563"/>
          <a:ext cx="10899596" cy="60846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7216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641</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CS 6304 Project 1 ,Prof. Kanad Basu Team members: JXP220032 Date:20th Mar, 2022 </vt:lpstr>
      <vt:lpstr>Project timeline</vt:lpstr>
      <vt:lpstr>Defining the cost function.</vt:lpstr>
      <vt:lpstr>Defining the cost function cntd..</vt:lpstr>
      <vt:lpstr>Defining the cost function (counting #SRAM cells)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6304 Project 1 ,Prof. Kanad Basu Team members: JXP220032 Date:20th Mar, 2022 </dc:title>
  <dc:creator>Curious Learner</dc:creator>
  <cp:lastModifiedBy>Curious Learner</cp:lastModifiedBy>
  <cp:revision>6</cp:revision>
  <dcterms:created xsi:type="dcterms:W3CDTF">2023-03-21T02:16:02Z</dcterms:created>
  <dcterms:modified xsi:type="dcterms:W3CDTF">2023-03-21T04:56:48Z</dcterms:modified>
</cp:coreProperties>
</file>