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69" r:id="rId4"/>
    <p:sldId id="258" r:id="rId5"/>
    <p:sldId id="259" r:id="rId6"/>
    <p:sldId id="265" r:id="rId7"/>
    <p:sldId id="260" r:id="rId8"/>
    <p:sldId id="267" r:id="rId9"/>
    <p:sldId id="261" r:id="rId10"/>
    <p:sldId id="266" r:id="rId11"/>
    <p:sldId id="262" r:id="rId12"/>
    <p:sldId id="264" r:id="rId13"/>
    <p:sldId id="268"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5"/>
  </p:normalViewPr>
  <p:slideViewPr>
    <p:cSldViewPr snapToGrid="0">
      <p:cViewPr varScale="1">
        <p:scale>
          <a:sx n="117" d="100"/>
          <a:sy n="117" d="100"/>
        </p:scale>
        <p:origin x="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9123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7867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4100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4470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4632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7698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7983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085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2651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4625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5/1/23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8622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5/1/23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4594631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rm.com/documentation/ddi0438/latest" TargetMode="External"/><Relationship Id="rId2" Type="http://schemas.openxmlformats.org/officeDocument/2006/relationships/hyperlink" Target="https://software.intel.com/content/www/us/en/develop/articles/intel-sdm.html"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JAvinash/GEM5.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
            <a:extLst>
              <a:ext uri="{FF2B5EF4-FFF2-40B4-BE49-F238E27FC236}">
                <a16:creationId xmlns:a16="http://schemas.microsoft.com/office/drawing/2014/main" id="{12EC0780-F7BB-9765-79DF-29A502CE05A6}"/>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40" name="Freeform: Shape 10">
            <a:extLst>
              <a:ext uri="{FF2B5EF4-FFF2-40B4-BE49-F238E27FC236}">
                <a16:creationId xmlns:a16="http://schemas.microsoft.com/office/drawing/2014/main" id="{393D8CD4-7FBE-9118-0CEB-9C1A2FA6A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0219" y="-65315"/>
            <a:ext cx="7557315" cy="3771957"/>
          </a:xfrm>
          <a:custGeom>
            <a:avLst/>
            <a:gdLst>
              <a:gd name="connsiteX0" fmla="*/ 52567 w 7557315"/>
              <a:gd name="connsiteY0" fmla="*/ 3771957 h 3771957"/>
              <a:gd name="connsiteX1" fmla="*/ 7557315 w 7557315"/>
              <a:gd name="connsiteY1" fmla="*/ 3640961 h 3771957"/>
              <a:gd name="connsiteX2" fmla="*/ 3406126 w 7557315"/>
              <a:gd name="connsiteY2" fmla="*/ 499129 h 3771957"/>
              <a:gd name="connsiteX3" fmla="*/ 3350264 w 7557315"/>
              <a:gd name="connsiteY3" fmla="*/ 459014 h 3771957"/>
              <a:gd name="connsiteX4" fmla="*/ 1923366 w 7557315"/>
              <a:gd name="connsiteY4" fmla="*/ 763 h 3771957"/>
              <a:gd name="connsiteX5" fmla="*/ 1768756 w 7557315"/>
              <a:gd name="connsiteY5" fmla="*/ 1549 h 3771957"/>
              <a:gd name="connsiteX6" fmla="*/ 144811 w 7557315"/>
              <a:gd name="connsiteY6" fmla="*/ 625253 h 3771957"/>
              <a:gd name="connsiteX7" fmla="*/ 0 w 7557315"/>
              <a:gd name="connsiteY7" fmla="*/ 760395 h 37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315" h="3771957">
                <a:moveTo>
                  <a:pt x="52567" y="3771957"/>
                </a:moveTo>
                <a:lnTo>
                  <a:pt x="7557315" y="3640961"/>
                </a:lnTo>
                <a:lnTo>
                  <a:pt x="3406126" y="499129"/>
                </a:lnTo>
                <a:lnTo>
                  <a:pt x="3350264" y="459014"/>
                </a:lnTo>
                <a:cubicBezTo>
                  <a:pt x="2914482" y="162529"/>
                  <a:pt x="2418440" y="12600"/>
                  <a:pt x="1923366" y="763"/>
                </a:cubicBezTo>
                <a:cubicBezTo>
                  <a:pt x="1871795" y="-470"/>
                  <a:pt x="1820236" y="-206"/>
                  <a:pt x="1768756" y="1549"/>
                </a:cubicBezTo>
                <a:cubicBezTo>
                  <a:pt x="1183172" y="21502"/>
                  <a:pt x="607903" y="234096"/>
                  <a:pt x="144811" y="625253"/>
                </a:cubicBezTo>
                <a:lnTo>
                  <a:pt x="0" y="760395"/>
                </a:lnTo>
                <a:close/>
              </a:path>
            </a:pathLst>
          </a:custGeom>
          <a:gradFill>
            <a:gsLst>
              <a:gs pos="22000">
                <a:schemeClr val="bg2">
                  <a:alpha val="80000"/>
                </a:schemeClr>
              </a:gs>
              <a:gs pos="100000">
                <a:schemeClr val="accent1">
                  <a:lumMod val="60000"/>
                  <a:lumOff val="40000"/>
                  <a:alpha val="71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AB3240-5C87-44A3-102E-242D2EFDEDD5}"/>
              </a:ext>
            </a:extLst>
          </p:cNvPr>
          <p:cNvSpPr>
            <a:spLocks noGrp="1"/>
          </p:cNvSpPr>
          <p:nvPr>
            <p:ph type="ctrTitle"/>
          </p:nvPr>
        </p:nvSpPr>
        <p:spPr>
          <a:xfrm>
            <a:off x="956065" y="498764"/>
            <a:ext cx="3726596" cy="1496291"/>
          </a:xfrm>
        </p:spPr>
        <p:txBody>
          <a:bodyPr anchor="b">
            <a:normAutofit fontScale="90000"/>
          </a:bodyPr>
          <a:lstStyle/>
          <a:p>
            <a:r>
              <a:rPr lang="en-US" sz="3200" dirty="0"/>
              <a:t>Branch predictors GEM5 simulation </a:t>
            </a:r>
          </a:p>
        </p:txBody>
      </p:sp>
      <p:sp>
        <p:nvSpPr>
          <p:cNvPr id="3" name="Subtitle 2">
            <a:extLst>
              <a:ext uri="{FF2B5EF4-FFF2-40B4-BE49-F238E27FC236}">
                <a16:creationId xmlns:a16="http://schemas.microsoft.com/office/drawing/2014/main" id="{AA8862EC-828A-2DE5-1E4E-A082F32B5F0D}"/>
              </a:ext>
            </a:extLst>
          </p:cNvPr>
          <p:cNvSpPr>
            <a:spLocks noGrp="1"/>
          </p:cNvSpPr>
          <p:nvPr>
            <p:ph type="subTitle" idx="1"/>
          </p:nvPr>
        </p:nvSpPr>
        <p:spPr>
          <a:xfrm>
            <a:off x="968943" y="2108579"/>
            <a:ext cx="6600493" cy="1794698"/>
          </a:xfrm>
        </p:spPr>
        <p:txBody>
          <a:bodyPr>
            <a:normAutofit/>
          </a:bodyPr>
          <a:lstStyle/>
          <a:p>
            <a:r>
              <a:rPr lang="en-US" dirty="0"/>
              <a:t>CS6304 Project 2</a:t>
            </a:r>
          </a:p>
          <a:p>
            <a:r>
              <a:rPr lang="en-US" dirty="0"/>
              <a:t>JXP220032, Jayanth </a:t>
            </a:r>
            <a:r>
              <a:rPr lang="en-US" dirty="0" err="1"/>
              <a:t>Avinash</a:t>
            </a:r>
            <a:r>
              <a:rPr lang="en-US" dirty="0"/>
              <a:t> </a:t>
            </a:r>
            <a:r>
              <a:rPr lang="en-US" dirty="0" err="1"/>
              <a:t>Potnuru</a:t>
            </a:r>
            <a:endParaRPr lang="en-US" dirty="0"/>
          </a:p>
          <a:p>
            <a:r>
              <a:rPr lang="en-US" dirty="0"/>
              <a:t>Yxs170430 , </a:t>
            </a:r>
            <a:r>
              <a:rPr lang="en-US" dirty="0" err="1"/>
              <a:t>Yixin</a:t>
            </a:r>
            <a:r>
              <a:rPr lang="en-US" dirty="0"/>
              <a:t> Sun</a:t>
            </a:r>
          </a:p>
          <a:p>
            <a:endParaRPr lang="en-US" dirty="0"/>
          </a:p>
          <a:p>
            <a:endParaRPr lang="en-US" dirty="0"/>
          </a:p>
        </p:txBody>
      </p:sp>
    </p:spTree>
    <p:extLst>
      <p:ext uri="{BB962C8B-B14F-4D97-AF65-F5344CB8AC3E}">
        <p14:creationId xmlns:p14="http://schemas.microsoft.com/office/powerpoint/2010/main" val="4211503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EACA-9896-45DA-D0BA-BBBD35A6E586}"/>
              </a:ext>
            </a:extLst>
          </p:cNvPr>
          <p:cNvSpPr>
            <a:spLocks noGrp="1"/>
          </p:cNvSpPr>
          <p:nvPr>
            <p:ph type="ctrTitle"/>
          </p:nvPr>
        </p:nvSpPr>
        <p:spPr>
          <a:xfrm>
            <a:off x="1066801" y="1291772"/>
            <a:ext cx="2590799" cy="1284004"/>
          </a:xfrm>
        </p:spPr>
        <p:txBody>
          <a:bodyPr>
            <a:normAutofit fontScale="90000"/>
          </a:bodyPr>
          <a:lstStyle/>
          <a:p>
            <a:r>
              <a:rPr lang="en-US" dirty="0"/>
              <a:t>Average BTB Miss%</a:t>
            </a:r>
          </a:p>
        </p:txBody>
      </p:sp>
      <p:sp>
        <p:nvSpPr>
          <p:cNvPr id="10" name="Content Placeholder 2">
            <a:extLst>
              <a:ext uri="{FF2B5EF4-FFF2-40B4-BE49-F238E27FC236}">
                <a16:creationId xmlns:a16="http://schemas.microsoft.com/office/drawing/2014/main" id="{3E535F73-B955-85FB-0331-EE9FD753C075}"/>
              </a:ext>
            </a:extLst>
          </p:cNvPr>
          <p:cNvSpPr>
            <a:spLocks noGrp="1"/>
          </p:cNvSpPr>
          <p:nvPr>
            <p:ph type="subTitle" idx="1"/>
          </p:nvPr>
        </p:nvSpPr>
        <p:spPr>
          <a:xfrm>
            <a:off x="1066801" y="2743199"/>
            <a:ext cx="3324895" cy="3395861"/>
          </a:xfrm>
        </p:spPr>
        <p:txBody>
          <a:bodyPr>
            <a:normAutofit/>
          </a:bodyPr>
          <a:lstStyle/>
          <a:p>
            <a:pPr marL="0" indent="0">
              <a:lnSpc>
                <a:spcPct val="110000"/>
              </a:lnSpc>
              <a:buNone/>
            </a:pPr>
            <a:r>
              <a:rPr lang="en-US" dirty="0"/>
              <a:t>But tournament has highest amount of BTB misses and Global has the least amount of BTB misses.(</a:t>
            </a:r>
            <a:r>
              <a:rPr lang="en-US" dirty="0" err="1"/>
              <a:t>choose,global,local</a:t>
            </a:r>
            <a:r>
              <a:rPr lang="en-US" dirty="0"/>
              <a:t> in order on x axis)</a:t>
            </a:r>
          </a:p>
        </p:txBody>
      </p:sp>
      <p:pic>
        <p:nvPicPr>
          <p:cNvPr id="5" name="Content Placeholder 4" descr="Chart, bar chart&#10;&#10;Description automatically generated">
            <a:extLst>
              <a:ext uri="{FF2B5EF4-FFF2-40B4-BE49-F238E27FC236}">
                <a16:creationId xmlns:a16="http://schemas.microsoft.com/office/drawing/2014/main" id="{8CCDDD96-6523-2952-35C7-C5C7219C3DDD}"/>
              </a:ext>
            </a:extLst>
          </p:cNvPr>
          <p:cNvPicPr>
            <a:picLocks noGrp="1" noChangeAspect="1"/>
          </p:cNvPicPr>
          <p:nvPr>
            <p:ph idx="4294967295"/>
          </p:nvPr>
        </p:nvPicPr>
        <p:blipFill>
          <a:blip r:embed="rId2"/>
          <a:stretch>
            <a:fillRect/>
          </a:stretch>
        </p:blipFill>
        <p:spPr>
          <a:xfrm>
            <a:off x="4393651" y="888642"/>
            <a:ext cx="7707959" cy="5125792"/>
          </a:xfrm>
          <a:noFill/>
        </p:spPr>
      </p:pic>
      <p:sp>
        <p:nvSpPr>
          <p:cNvPr id="1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325E0845-38A5-4F8A-9DB0-E558FB17A7AE}" type="datetime1">
              <a:rPr lang="en-US" smtClean="0"/>
              <a:pPr>
                <a:spcAft>
                  <a:spcPts val="600"/>
                </a:spcAft>
              </a:pPr>
              <a:t>5/1/23</a:t>
            </a:fld>
            <a:endParaRPr lang="en-US"/>
          </a:p>
        </p:txBody>
      </p:sp>
      <p:sp>
        <p:nvSpPr>
          <p:cNvPr id="14"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10</a:t>
            </a:fld>
            <a:endParaRPr lang="en-US"/>
          </a:p>
        </p:txBody>
      </p:sp>
    </p:spTree>
    <p:extLst>
      <p:ext uri="{BB962C8B-B14F-4D97-AF65-F5344CB8AC3E}">
        <p14:creationId xmlns:p14="http://schemas.microsoft.com/office/powerpoint/2010/main" val="90461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07E4DB-0D96-0780-274C-CAF35FA809C7}"/>
              </a:ext>
            </a:extLst>
          </p:cNvPr>
          <p:cNvSpPr>
            <a:spLocks noGrp="1"/>
          </p:cNvSpPr>
          <p:nvPr>
            <p:ph type="ctrTitle"/>
          </p:nvPr>
        </p:nvSpPr>
        <p:spPr>
          <a:xfrm>
            <a:off x="7595452" y="1291771"/>
            <a:ext cx="3529747" cy="2484101"/>
          </a:xfrm>
        </p:spPr>
        <p:txBody>
          <a:bodyPr>
            <a:normAutofit/>
          </a:bodyPr>
          <a:lstStyle/>
          <a:p>
            <a:r>
              <a:rPr lang="en-US" sz="3300"/>
              <a:t>Average misprediction% for each benchmark</a:t>
            </a:r>
          </a:p>
        </p:txBody>
      </p:sp>
      <p:sp>
        <p:nvSpPr>
          <p:cNvPr id="8" name="Subtitle 2">
            <a:extLst>
              <a:ext uri="{FF2B5EF4-FFF2-40B4-BE49-F238E27FC236}">
                <a16:creationId xmlns:a16="http://schemas.microsoft.com/office/drawing/2014/main" id="{ABCBA6F6-DB76-AECB-9F37-70DB94702EA5}"/>
              </a:ext>
            </a:extLst>
          </p:cNvPr>
          <p:cNvSpPr>
            <a:spLocks noGrp="1"/>
          </p:cNvSpPr>
          <p:nvPr>
            <p:ph type="subTitle" idx="1"/>
          </p:nvPr>
        </p:nvSpPr>
        <p:spPr>
          <a:xfrm>
            <a:off x="7595451" y="3839029"/>
            <a:ext cx="4026119" cy="2057273"/>
          </a:xfrm>
          <a:noFill/>
        </p:spPr>
        <p:txBody>
          <a:bodyPr>
            <a:normAutofit/>
          </a:bodyPr>
          <a:lstStyle/>
          <a:p>
            <a:pPr>
              <a:lnSpc>
                <a:spcPct val="110000"/>
              </a:lnSpc>
            </a:pPr>
            <a:r>
              <a:rPr lang="en-US" sz="1400" b="0" i="0" dirty="0">
                <a:effectLst/>
                <a:latin typeface="Arial" panose="020B0604020202020204" pitchFamily="34" charset="0"/>
                <a:cs typeface="Arial" panose="020B0604020202020204" pitchFamily="34" charset="0"/>
              </a:rPr>
              <a:t>Based on the pattern here, we can clearly say that the behavior of the branch predictors is fairly consistent across all the benchmarks.</a:t>
            </a:r>
            <a:endParaRPr lang="en-US" sz="1600" dirty="0">
              <a:latin typeface="Arial" panose="020B0604020202020204" pitchFamily="34" charset="0"/>
              <a:cs typeface="Arial" panose="020B0604020202020204" pitchFamily="34" charset="0"/>
            </a:endParaRPr>
          </a:p>
        </p:txBody>
      </p:sp>
      <p:pic>
        <p:nvPicPr>
          <p:cNvPr id="5" name="Content Placeholder 4" descr="Chart&#10;&#10;Description automatically generated">
            <a:extLst>
              <a:ext uri="{FF2B5EF4-FFF2-40B4-BE49-F238E27FC236}">
                <a16:creationId xmlns:a16="http://schemas.microsoft.com/office/drawing/2014/main" id="{4D868FC9-C9B3-8CFB-4790-981B4CED5057}"/>
              </a:ext>
            </a:extLst>
          </p:cNvPr>
          <p:cNvPicPr>
            <a:picLocks noGrp="1" noChangeAspect="1"/>
          </p:cNvPicPr>
          <p:nvPr>
            <p:ph idx="4294967295"/>
          </p:nvPr>
        </p:nvPicPr>
        <p:blipFill>
          <a:blip r:embed="rId2"/>
          <a:stretch>
            <a:fillRect/>
          </a:stretch>
        </p:blipFill>
        <p:spPr>
          <a:xfrm>
            <a:off x="79851" y="95615"/>
            <a:ext cx="6762384" cy="6762384"/>
          </a:xfrm>
          <a:noFill/>
        </p:spPr>
      </p:pic>
      <p:sp>
        <p:nvSpPr>
          <p:cNvPr id="9" name="Date Placeholder 3">
            <a:extLst>
              <a:ext uri="{FF2B5EF4-FFF2-40B4-BE49-F238E27FC236}">
                <a16:creationId xmlns:a16="http://schemas.microsoft.com/office/drawing/2014/main" id="{6BE2CEF2-B178-0EB8-C3DC-15DF4933457C}"/>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782A0688-7F51-4A66-9433-104E5C1C1901}" type="datetime1">
              <a:rPr lang="en-US" smtClean="0"/>
              <a:pPr>
                <a:spcAft>
                  <a:spcPts val="600"/>
                </a:spcAft>
              </a:pPr>
              <a:t>5/1/23</a:t>
            </a:fld>
            <a:endParaRPr lang="en-US"/>
          </a:p>
        </p:txBody>
      </p:sp>
      <p:sp>
        <p:nvSpPr>
          <p:cNvPr id="11" name="Footer Placeholder 4">
            <a:extLst>
              <a:ext uri="{FF2B5EF4-FFF2-40B4-BE49-F238E27FC236}">
                <a16:creationId xmlns:a16="http://schemas.microsoft.com/office/drawing/2014/main" id="{953D2476-8EA3-54D3-B27B-DEA2B23AFE67}"/>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Sample Footer Text</a:t>
            </a:r>
          </a:p>
        </p:txBody>
      </p:sp>
      <p:sp>
        <p:nvSpPr>
          <p:cNvPr id="13" name="Slide Number Placeholder 5">
            <a:extLst>
              <a:ext uri="{FF2B5EF4-FFF2-40B4-BE49-F238E27FC236}">
                <a16:creationId xmlns:a16="http://schemas.microsoft.com/office/drawing/2014/main" id="{156C2A5C-DA1C-350C-0D96-BD5715BC6A53}"/>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11</a:t>
            </a:fld>
            <a:endParaRPr lang="en-US"/>
          </a:p>
        </p:txBody>
      </p:sp>
    </p:spTree>
    <p:extLst>
      <p:ext uri="{BB962C8B-B14F-4D97-AF65-F5344CB8AC3E}">
        <p14:creationId xmlns:p14="http://schemas.microsoft.com/office/powerpoint/2010/main" val="124382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D29A-7F3A-544F-51F3-D010DB5241FE}"/>
              </a:ext>
            </a:extLst>
          </p:cNvPr>
          <p:cNvSpPr>
            <a:spLocks noGrp="1"/>
          </p:cNvSpPr>
          <p:nvPr>
            <p:ph type="title"/>
          </p:nvPr>
        </p:nvSpPr>
        <p:spPr/>
        <p:txBody>
          <a:bodyPr>
            <a:normAutofit/>
          </a:bodyPr>
          <a:lstStyle/>
          <a:p>
            <a:r>
              <a:rPr lang="en-US" dirty="0"/>
              <a:t>Code changes done at</a:t>
            </a:r>
            <a:r>
              <a:rPr lang="en-US" sz="1600" dirty="0"/>
              <a:t>..(followed by a comment starting jxp220032)</a:t>
            </a:r>
          </a:p>
        </p:txBody>
      </p:sp>
      <p:sp>
        <p:nvSpPr>
          <p:cNvPr id="3" name="Content Placeholder 2">
            <a:extLst>
              <a:ext uri="{FF2B5EF4-FFF2-40B4-BE49-F238E27FC236}">
                <a16:creationId xmlns:a16="http://schemas.microsoft.com/office/drawing/2014/main" id="{59511D36-5820-3E0D-7E2F-BA242D72B121}"/>
              </a:ext>
            </a:extLst>
          </p:cNvPr>
          <p:cNvSpPr>
            <a:spLocks noGrp="1"/>
          </p:cNvSpPr>
          <p:nvPr>
            <p:ph idx="1"/>
          </p:nvPr>
        </p:nvSpPr>
        <p:spPr/>
        <p:txBody>
          <a:bodyPr/>
          <a:lstStyle/>
          <a:p>
            <a:r>
              <a:rPr lang="en-US" dirty="0">
                <a:effectLst/>
                <a:latin typeface="Calibri" panose="020F0502020204030204" pitchFamily="34" charset="0"/>
              </a:rPr>
              <a:t>/gem5/</a:t>
            </a:r>
            <a:r>
              <a:rPr lang="en-US" dirty="0" err="1">
                <a:effectLst/>
                <a:latin typeface="Calibri" panose="020F0502020204030204" pitchFamily="34" charset="0"/>
              </a:rPr>
              <a:t>src</a:t>
            </a:r>
            <a:r>
              <a:rPr lang="en-US" dirty="0">
                <a:effectLst/>
                <a:latin typeface="Calibri" panose="020F0502020204030204" pitchFamily="34" charset="0"/>
              </a:rPr>
              <a:t>/</a:t>
            </a:r>
            <a:r>
              <a:rPr lang="en-US" dirty="0" err="1">
                <a:effectLst/>
                <a:latin typeface="Calibri" panose="020F0502020204030204" pitchFamily="34" charset="0"/>
              </a:rPr>
              <a:t>cpu</a:t>
            </a:r>
            <a:r>
              <a:rPr lang="en-US" dirty="0">
                <a:effectLst/>
                <a:latin typeface="Calibri" panose="020F0502020204030204" pitchFamily="34" charset="0"/>
              </a:rPr>
              <a:t>/simple/</a:t>
            </a:r>
            <a:r>
              <a:rPr lang="en-US" dirty="0" err="1">
                <a:effectLst/>
                <a:latin typeface="Calibri" panose="020F0502020204030204" pitchFamily="34" charset="0"/>
              </a:rPr>
              <a:t>baseSimpleCPU.py</a:t>
            </a:r>
            <a:endParaRPr lang="en-US" dirty="0">
              <a:effectLst/>
              <a:latin typeface="Calibri" panose="020F0502020204030204" pitchFamily="34" charset="0"/>
            </a:endParaRPr>
          </a:p>
          <a:p>
            <a:r>
              <a:rPr lang="en-US" dirty="0">
                <a:effectLst/>
                <a:latin typeface="Calibri" panose="020F0502020204030204" pitchFamily="34" charset="0"/>
              </a:rPr>
              <a:t>/gem5/</a:t>
            </a:r>
            <a:r>
              <a:rPr lang="en-US" dirty="0" err="1">
                <a:effectLst/>
                <a:latin typeface="Calibri" panose="020F0502020204030204" pitchFamily="34" charset="0"/>
              </a:rPr>
              <a:t>src</a:t>
            </a:r>
            <a:r>
              <a:rPr lang="en-US" dirty="0">
                <a:effectLst/>
                <a:latin typeface="Calibri" panose="020F0502020204030204" pitchFamily="34" charset="0"/>
              </a:rPr>
              <a:t>/</a:t>
            </a:r>
            <a:r>
              <a:rPr lang="en-US" dirty="0" err="1">
                <a:effectLst/>
                <a:latin typeface="Calibri" panose="020F0502020204030204" pitchFamily="34" charset="0"/>
              </a:rPr>
              <a:t>cpu</a:t>
            </a:r>
            <a:r>
              <a:rPr lang="en-US" dirty="0">
                <a:effectLst/>
                <a:latin typeface="Calibri" panose="020F0502020204030204" pitchFamily="34" charset="0"/>
              </a:rPr>
              <a:t>/simple/</a:t>
            </a:r>
            <a:r>
              <a:rPr lang="en-US" dirty="0" err="1">
                <a:effectLst/>
                <a:latin typeface="Calibri" panose="020F0502020204030204" pitchFamily="34" charset="0"/>
              </a:rPr>
              <a:t>base.cc</a:t>
            </a:r>
            <a:r>
              <a:rPr lang="en-US" dirty="0">
                <a:effectLst/>
                <a:latin typeface="Calibri" panose="020F0502020204030204" pitchFamily="34" charset="0"/>
              </a:rPr>
              <a:t> </a:t>
            </a:r>
          </a:p>
          <a:p>
            <a:r>
              <a:rPr lang="en-US" dirty="0">
                <a:effectLst/>
                <a:latin typeface="Calibri" panose="020F0502020204030204" pitchFamily="34" charset="0"/>
              </a:rPr>
              <a:t>/gem5/</a:t>
            </a:r>
            <a:r>
              <a:rPr lang="en-US" dirty="0" err="1">
                <a:effectLst/>
                <a:latin typeface="Calibri" panose="020F0502020204030204" pitchFamily="34" charset="0"/>
              </a:rPr>
              <a:t>src</a:t>
            </a:r>
            <a:r>
              <a:rPr lang="en-US" dirty="0">
                <a:effectLst/>
                <a:latin typeface="Calibri" panose="020F0502020204030204" pitchFamily="34" charset="0"/>
              </a:rPr>
              <a:t>/</a:t>
            </a:r>
            <a:r>
              <a:rPr lang="en-US" dirty="0" err="1">
                <a:effectLst/>
                <a:latin typeface="Calibri" panose="020F0502020204030204" pitchFamily="34" charset="0"/>
              </a:rPr>
              <a:t>cpu</a:t>
            </a:r>
            <a:r>
              <a:rPr lang="en-US" dirty="0">
                <a:effectLst/>
                <a:latin typeface="Calibri" panose="020F0502020204030204" pitchFamily="34" charset="0"/>
              </a:rPr>
              <a:t>/pred/</a:t>
            </a:r>
            <a:r>
              <a:rPr lang="en-US" dirty="0" err="1">
                <a:effectLst/>
                <a:latin typeface="Calibri" panose="020F0502020204030204" pitchFamily="34" charset="0"/>
              </a:rPr>
              <a:t>bpred_unit.cc</a:t>
            </a:r>
            <a:r>
              <a:rPr lang="en-US" dirty="0">
                <a:effectLst/>
                <a:latin typeface="Calibri" panose="020F0502020204030204" pitchFamily="34" charset="0"/>
              </a:rPr>
              <a:t> </a:t>
            </a:r>
          </a:p>
          <a:p>
            <a:r>
              <a:rPr lang="en-US" dirty="0">
                <a:effectLst/>
                <a:latin typeface="Calibri" panose="020F0502020204030204" pitchFamily="34" charset="0"/>
              </a:rPr>
              <a:t>/gem5/</a:t>
            </a:r>
            <a:r>
              <a:rPr lang="en-US" dirty="0" err="1">
                <a:effectLst/>
                <a:latin typeface="Calibri" panose="020F0502020204030204" pitchFamily="34" charset="0"/>
              </a:rPr>
              <a:t>src</a:t>
            </a:r>
            <a:r>
              <a:rPr lang="en-US" dirty="0">
                <a:effectLst/>
                <a:latin typeface="Calibri" panose="020F0502020204030204" pitchFamily="34" charset="0"/>
              </a:rPr>
              <a:t>/</a:t>
            </a:r>
            <a:r>
              <a:rPr lang="en-US" dirty="0" err="1">
                <a:effectLst/>
                <a:latin typeface="Calibri" panose="020F0502020204030204" pitchFamily="34" charset="0"/>
              </a:rPr>
              <a:t>cpu</a:t>
            </a:r>
            <a:r>
              <a:rPr lang="en-US" dirty="0">
                <a:effectLst/>
                <a:latin typeface="Calibri" panose="020F0502020204030204" pitchFamily="34" charset="0"/>
              </a:rPr>
              <a:t>/simple/</a:t>
            </a:r>
            <a:r>
              <a:rPr lang="en-US" dirty="0" err="1">
                <a:effectLst/>
                <a:latin typeface="Calibri" panose="020F0502020204030204" pitchFamily="34" charset="0"/>
              </a:rPr>
              <a:t>exec_context.hh</a:t>
            </a:r>
            <a:endParaRPr lang="en-US" dirty="0">
              <a:effectLst/>
              <a:latin typeface="Calibri" panose="020F0502020204030204" pitchFamily="34" charset="0"/>
            </a:endParaRPr>
          </a:p>
          <a:p>
            <a:r>
              <a:rPr lang="en-US" dirty="0">
                <a:effectLst/>
                <a:latin typeface="Calibri" panose="020F0502020204030204" pitchFamily="34" charset="0"/>
              </a:rPr>
              <a:t>/gem5/</a:t>
            </a:r>
            <a:r>
              <a:rPr lang="en-US" dirty="0" err="1">
                <a:effectLst/>
                <a:latin typeface="Calibri" panose="020F0502020204030204" pitchFamily="34" charset="0"/>
              </a:rPr>
              <a:t>src</a:t>
            </a:r>
            <a:r>
              <a:rPr lang="en-US" dirty="0">
                <a:effectLst/>
                <a:latin typeface="Calibri" panose="020F0502020204030204" pitchFamily="34" charset="0"/>
              </a:rPr>
              <a:t>/</a:t>
            </a:r>
            <a:r>
              <a:rPr lang="en-US" dirty="0" err="1">
                <a:effectLst/>
                <a:latin typeface="Calibri" panose="020F0502020204030204" pitchFamily="34" charset="0"/>
              </a:rPr>
              <a:t>cpu</a:t>
            </a:r>
            <a:r>
              <a:rPr lang="en-US" dirty="0">
                <a:effectLst/>
                <a:latin typeface="Calibri" panose="020F0502020204030204" pitchFamily="34" charset="0"/>
              </a:rPr>
              <a:t>/pred/</a:t>
            </a:r>
            <a:r>
              <a:rPr lang="en-US" dirty="0" err="1">
                <a:effectLst/>
                <a:latin typeface="Calibri" panose="020F0502020204030204" pitchFamily="34" charset="0"/>
              </a:rPr>
              <a:t>bpred_unit.hh</a:t>
            </a:r>
            <a:endParaRPr lang="en-US" dirty="0">
              <a:effectLst/>
              <a:latin typeface="Calibri" panose="020F0502020204030204" pitchFamily="34" charset="0"/>
            </a:endParaRPr>
          </a:p>
          <a:p>
            <a:r>
              <a:rPr lang="en-US" dirty="0">
                <a:effectLst/>
                <a:latin typeface="Calibri" panose="020F0502020204030204" pitchFamily="34" charset="0"/>
              </a:rPr>
              <a:t>/gem5/</a:t>
            </a:r>
            <a:r>
              <a:rPr lang="en-US" dirty="0" err="1">
                <a:effectLst/>
                <a:latin typeface="Arial" panose="020B0604020202020204" pitchFamily="34" charset="0"/>
                <a:cs typeface="Arial" panose="020B0604020202020204" pitchFamily="34" charset="0"/>
              </a:rPr>
              <a:t>src</a:t>
            </a:r>
            <a:r>
              <a:rPr lang="en-US" dirty="0">
                <a:effectLst/>
                <a:latin typeface="Arial" panose="020B0604020202020204" pitchFamily="34" charset="0"/>
                <a:cs typeface="Arial" panose="020B0604020202020204" pitchFamily="34" charset="0"/>
              </a:rPr>
              <a:t>/</a:t>
            </a:r>
            <a:r>
              <a:rPr lang="en-US" dirty="0" err="1">
                <a:effectLst/>
                <a:latin typeface="Arial" panose="020B0604020202020204" pitchFamily="34" charset="0"/>
                <a:cs typeface="Arial" panose="020B0604020202020204" pitchFamily="34" charset="0"/>
              </a:rPr>
              <a:t>cpu</a:t>
            </a:r>
            <a:r>
              <a:rPr lang="en-US" dirty="0">
                <a:effectLst/>
                <a:latin typeface="Arial" panose="020B0604020202020204" pitchFamily="34" charset="0"/>
                <a:cs typeface="Arial" panose="020B0604020202020204" pitchFamily="34" charset="0"/>
              </a:rPr>
              <a:t>/pred/</a:t>
            </a:r>
            <a:r>
              <a:rPr lang="en-US" dirty="0" err="1">
                <a:effectLst/>
                <a:latin typeface="Arial" panose="020B0604020202020204" pitchFamily="34" charset="0"/>
                <a:cs typeface="Arial" panose="020B0604020202020204" pitchFamily="34" charset="0"/>
              </a:rPr>
              <a:t>BranchPredictor.py</a:t>
            </a:r>
            <a:r>
              <a:rPr lang="en-US" dirty="0">
                <a:effectLst/>
                <a:latin typeface="Arial" panose="020B0604020202020204" pitchFamily="34" charset="0"/>
                <a:cs typeface="Arial" panose="020B0604020202020204" pitchFamily="34" charset="0"/>
              </a:rPr>
              <a:t>:</a:t>
            </a:r>
          </a:p>
          <a:p>
            <a:endParaRPr lang="en-US" dirty="0">
              <a:effectLst/>
              <a:latin typeface="Calibri" panose="020F0502020204030204" pitchFamily="34" charset="0"/>
            </a:endParaRPr>
          </a:p>
          <a:p>
            <a:endParaRPr lang="en-US" dirty="0">
              <a:effectLst/>
              <a:latin typeface="Calibri" panose="020F0502020204030204" pitchFamily="34" charset="0"/>
            </a:endParaRPr>
          </a:p>
          <a:p>
            <a:endParaRPr lang="en-US" dirty="0">
              <a:effectLst/>
              <a:latin typeface="Calibri" panose="020F0502020204030204" pitchFamily="34" charset="0"/>
            </a:endParaRPr>
          </a:p>
          <a:p>
            <a:endParaRPr lang="en-US" dirty="0">
              <a:effectLst/>
              <a:latin typeface="Calibri" panose="020F0502020204030204" pitchFamily="34" charset="0"/>
            </a:endParaRPr>
          </a:p>
          <a:p>
            <a:endParaRPr lang="en-US"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3834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06EB-E7C5-6715-D37E-DF89CF7DE0F2}"/>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07C86F08-178C-516C-3E70-C979D44DAE3F}"/>
              </a:ext>
            </a:extLst>
          </p:cNvPr>
          <p:cNvSpPr>
            <a:spLocks noGrp="1"/>
          </p:cNvSpPr>
          <p:nvPr>
            <p:ph idx="1"/>
          </p:nvPr>
        </p:nvSpPr>
        <p:spPr/>
        <p:txBody>
          <a:bodyPr>
            <a:normAutofit fontScale="77500" lnSpcReduction="20000"/>
          </a:bodyPr>
          <a:lstStyle/>
          <a:p>
            <a:r>
              <a:rPr lang="en-US" dirty="0"/>
              <a:t>Tournament branch predictors are usually more accurate for a given table size</a:t>
            </a:r>
          </a:p>
          <a:p>
            <a:r>
              <a:rPr lang="en-US" dirty="0" err="1"/>
              <a:t>BiModal</a:t>
            </a:r>
            <a:r>
              <a:rPr lang="en-US" dirty="0"/>
              <a:t> is better than Local and performs almost on par with Tournament branch predictor and is better choice for smaller cores. (for embedded processors)</a:t>
            </a:r>
          </a:p>
          <a:p>
            <a:r>
              <a:rPr lang="en-US" dirty="0"/>
              <a:t>Increasing table sizes account for better accuracy across all 3 predictors.</a:t>
            </a:r>
          </a:p>
          <a:p>
            <a:r>
              <a:rPr lang="en-US" dirty="0"/>
              <a:t>GEM5 is good tool for academic learning but it is not practical for testing a completely new design innovations in CPU micro architecture.</a:t>
            </a:r>
          </a:p>
          <a:p>
            <a:r>
              <a:rPr lang="en-US" dirty="0"/>
              <a:t>If we have more hardware resources , it is possible to run simulations for large set of parameters simultaneously by python subprocess library. We observed that CPU cores are only 35% loaded while running a GEM5 simulations. So we started executing 8 simulations at once using </a:t>
            </a:r>
            <a:r>
              <a:rPr lang="en-US" b="0" dirty="0" err="1">
                <a:solidFill>
                  <a:srgbClr val="4EC9B0"/>
                </a:solidFill>
                <a:effectLst/>
                <a:latin typeface="Menlo" panose="020B0609030804020204" pitchFamily="49" charset="0"/>
              </a:rPr>
              <a:t>concurrent</a:t>
            </a:r>
            <a:r>
              <a:rPr lang="en-US" b="0" dirty="0" err="1">
                <a:solidFill>
                  <a:srgbClr val="D4D4D4"/>
                </a:solidFill>
                <a:effectLst/>
                <a:latin typeface="Menlo" panose="020B0609030804020204" pitchFamily="49" charset="0"/>
              </a:rPr>
              <a:t>.</a:t>
            </a:r>
            <a:r>
              <a:rPr lang="en-US" b="0" dirty="0" err="1">
                <a:solidFill>
                  <a:srgbClr val="4EC9B0"/>
                </a:solidFill>
                <a:effectLst/>
                <a:latin typeface="Menlo" panose="020B0609030804020204" pitchFamily="49" charset="0"/>
              </a:rPr>
              <a:t>futures</a:t>
            </a:r>
            <a:r>
              <a:rPr lang="en-US" dirty="0">
                <a:solidFill>
                  <a:srgbClr val="4EC9B0"/>
                </a:solidFill>
                <a:latin typeface="Menlo" panose="020B0609030804020204" pitchFamily="49" charset="0"/>
              </a:rPr>
              <a:t> </a:t>
            </a:r>
            <a:r>
              <a:rPr lang="en-US" b="0" dirty="0">
                <a:effectLst/>
                <a:latin typeface="Arial" panose="020B0604020202020204" pitchFamily="34" charset="0"/>
                <a:cs typeface="Arial" panose="020B0604020202020204" pitchFamily="34" charset="0"/>
              </a:rPr>
              <a:t>module consuming 30% CPU resources per thread. This helped us execute all 195 the simulations in a day.  We would be happy to use this methodology for future use cases.</a:t>
            </a:r>
          </a:p>
          <a:p>
            <a:r>
              <a:rPr lang="en-US" dirty="0">
                <a:latin typeface="Arial" panose="020B0604020202020204" pitchFamily="34" charset="0"/>
                <a:cs typeface="Arial" panose="020B0604020202020204" pitchFamily="34" charset="0"/>
              </a:rPr>
              <a:t>We put a check to verify if the simulation is already executed but looking at stats files. This helped us to track the remaining simulations better in an automated way.</a:t>
            </a:r>
            <a:endParaRPr lang="en-US" b="0" dirty="0">
              <a:effectLst/>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30455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58F1-319D-5089-0DF4-E24998EEA21B}"/>
              </a:ext>
            </a:extLst>
          </p:cNvPr>
          <p:cNvSpPr>
            <a:spLocks noGrp="1"/>
          </p:cNvSpPr>
          <p:nvPr>
            <p:ph type="title"/>
          </p:nvPr>
        </p:nvSpPr>
        <p:spPr>
          <a:xfrm>
            <a:off x="1230012" y="285491"/>
            <a:ext cx="8886884" cy="953669"/>
          </a:xfrm>
        </p:spPr>
        <p:txBody>
          <a:bodyPr/>
          <a:lstStyle/>
          <a:p>
            <a:r>
              <a:rPr lang="en-US" dirty="0"/>
              <a:t>Challenges faced</a:t>
            </a:r>
          </a:p>
        </p:txBody>
      </p:sp>
      <p:sp>
        <p:nvSpPr>
          <p:cNvPr id="3" name="Content Placeholder 2">
            <a:extLst>
              <a:ext uri="{FF2B5EF4-FFF2-40B4-BE49-F238E27FC236}">
                <a16:creationId xmlns:a16="http://schemas.microsoft.com/office/drawing/2014/main" id="{60FE1CED-9151-14B7-7302-D16B38ABEBB6}"/>
              </a:ext>
            </a:extLst>
          </p:cNvPr>
          <p:cNvSpPr>
            <a:spLocks noGrp="1"/>
          </p:cNvSpPr>
          <p:nvPr>
            <p:ph idx="1"/>
          </p:nvPr>
        </p:nvSpPr>
        <p:spPr>
          <a:xfrm>
            <a:off x="1069847" y="1517456"/>
            <a:ext cx="9207214" cy="4776758"/>
          </a:xfrm>
        </p:spPr>
        <p:txBody>
          <a:bodyPr>
            <a:normAutofit fontScale="70000" lnSpcReduction="20000"/>
          </a:bodyPr>
          <a:lstStyle/>
          <a:p>
            <a:r>
              <a:rPr lang="en-US" dirty="0"/>
              <a:t>Building GEM5.opt on RISC(M1,M2..) based Mac isn’t successful.  Finally opted to go with UTD servers. The provided Project PDF doc is not up to date.  On windows it works well with WSL2. (Not WSL1)</a:t>
            </a:r>
          </a:p>
          <a:p>
            <a:r>
              <a:rPr lang="en-US" dirty="0"/>
              <a:t>Benchmarks pulled from the provided git repository &lt;</a:t>
            </a:r>
            <a:r>
              <a:rPr lang="en-US" i="1" dirty="0">
                <a:effectLst/>
                <a:latin typeface="Courier" panose="02070309020205020404" pitchFamily="49" charset="0"/>
              </a:rPr>
              <a:t>https://</a:t>
            </a:r>
            <a:r>
              <a:rPr lang="en-US" i="1" dirty="0" err="1">
                <a:effectLst/>
                <a:latin typeface="Courier" panose="02070309020205020404" pitchFamily="49" charset="0"/>
              </a:rPr>
              <a:t>github.com</a:t>
            </a:r>
            <a:r>
              <a:rPr lang="en-US" i="1" dirty="0">
                <a:effectLst/>
                <a:latin typeface="Courier" panose="02070309020205020404" pitchFamily="49" charset="0"/>
              </a:rPr>
              <a:t>/</a:t>
            </a:r>
            <a:r>
              <a:rPr lang="en-US" i="1" dirty="0" err="1">
                <a:effectLst/>
                <a:latin typeface="Courier" panose="02070309020205020404" pitchFamily="49" charset="0"/>
              </a:rPr>
              <a:t>timberjack</a:t>
            </a:r>
            <a:r>
              <a:rPr lang="en-US" i="1" dirty="0">
                <a:effectLst/>
                <a:latin typeface="Courier" panose="02070309020205020404" pitchFamily="49" charset="0"/>
              </a:rPr>
              <a:t>/Project1_SPEC</a:t>
            </a:r>
            <a:r>
              <a:rPr lang="en-US" dirty="0"/>
              <a:t>&gt; contains a binary under each &lt;benchmark&gt;/</a:t>
            </a:r>
            <a:r>
              <a:rPr lang="en-US" dirty="0" err="1"/>
              <a:t>src</a:t>
            </a:r>
            <a:r>
              <a:rPr lang="en-US" dirty="0"/>
              <a:t> directory.</a:t>
            </a:r>
          </a:p>
          <a:p>
            <a:r>
              <a:rPr lang="en-US" dirty="0"/>
              <a:t>To verify the correctness and compatibility of </a:t>
            </a:r>
            <a:r>
              <a:rPr lang="en-US" dirty="0" err="1"/>
              <a:t>c++</a:t>
            </a:r>
            <a:r>
              <a:rPr lang="en-US" dirty="0"/>
              <a:t> binary , We recompiled. Static compilation of c programs on server is impossible if it uses </a:t>
            </a:r>
            <a:r>
              <a:rPr lang="en-US" dirty="0" err="1"/>
              <a:t>libm.a</a:t>
            </a:r>
            <a:r>
              <a:rPr lang="en-US" dirty="0"/>
              <a:t> / </a:t>
            </a:r>
            <a:r>
              <a:rPr lang="en-US" dirty="0" err="1"/>
              <a:t>libc.a</a:t>
            </a:r>
            <a:r>
              <a:rPr lang="en-US" dirty="0"/>
              <a:t> and most of the benchmarks use it.</a:t>
            </a:r>
          </a:p>
          <a:p>
            <a:r>
              <a:rPr lang="en-US" dirty="0"/>
              <a:t>This forced us to verify with dynamic compilation. Once we overwritten the binary, it worked from the terminal (./benchmark &lt;input </a:t>
            </a:r>
            <a:r>
              <a:rPr lang="en-US" dirty="0" err="1"/>
              <a:t>args</a:t>
            </a:r>
            <a:r>
              <a:rPr lang="en-US" dirty="0"/>
              <a:t>&gt;) but GEM5 doesn’t support dynamically linked binaries. Trying to install </a:t>
            </a:r>
            <a:r>
              <a:rPr lang="en-US" dirty="0" err="1"/>
              <a:t>libm.a</a:t>
            </a:r>
            <a:r>
              <a:rPr lang="en-US" dirty="0"/>
              <a:t> / </a:t>
            </a:r>
            <a:r>
              <a:rPr lang="en-US" dirty="0" err="1"/>
              <a:t>libc.a</a:t>
            </a:r>
            <a:r>
              <a:rPr lang="en-US" dirty="0"/>
              <a:t> on UTD servers almost consumed a day without any progress as we do not have SUDO permissions. Hence, we had to again clone the repo and assume the binaries are compatible. We discovered this late. </a:t>
            </a:r>
          </a:p>
          <a:p>
            <a:r>
              <a:rPr lang="en-US" dirty="0"/>
              <a:t>The GEM5 version on server uses older python version and the code is not up to date with GEM5 git repo. This caused some confusion on what python versions we should use for scripting. </a:t>
            </a:r>
          </a:p>
          <a:p>
            <a:r>
              <a:rPr lang="en-US" dirty="0"/>
              <a:t>Server CPUs are significantly slower than most personal computing machines owned by students. Git is the only reliable way to upload and download files from server. Verifying the </a:t>
            </a:r>
            <a:r>
              <a:rPr lang="en-US" dirty="0" err="1"/>
              <a:t>stats.txt</a:t>
            </a:r>
            <a:r>
              <a:rPr lang="en-US" dirty="0"/>
              <a:t> online has been challenge also editing the code using VI editor.</a:t>
            </a:r>
          </a:p>
          <a:p>
            <a:r>
              <a:rPr lang="en-US" dirty="0"/>
              <a:t>Disconnecting the SSH terminal window kills the remote server process. Only way to keep it running is by ctrl + z &gt;&gt; </a:t>
            </a:r>
            <a:r>
              <a:rPr lang="en-US" dirty="0" err="1"/>
              <a:t>bg</a:t>
            </a:r>
            <a:r>
              <a:rPr lang="en-US" dirty="0"/>
              <a:t> &gt;&gt; disown % &lt;job id&gt; . Once if we do this, job keeps running and there is no easy way to kill it after this. So disconnecting the job from terminal session needs to be done with careful thought.</a:t>
            </a:r>
          </a:p>
          <a:p>
            <a:endParaRPr lang="en-US" dirty="0"/>
          </a:p>
        </p:txBody>
      </p:sp>
    </p:spTree>
    <p:extLst>
      <p:ext uri="{BB962C8B-B14F-4D97-AF65-F5344CB8AC3E}">
        <p14:creationId xmlns:p14="http://schemas.microsoft.com/office/powerpoint/2010/main" val="66873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7B14-E1DC-27D8-0152-AFC7485E2373}"/>
              </a:ext>
            </a:extLst>
          </p:cNvPr>
          <p:cNvSpPr>
            <a:spLocks noGrp="1"/>
          </p:cNvSpPr>
          <p:nvPr>
            <p:ph type="title"/>
          </p:nvPr>
        </p:nvSpPr>
        <p:spPr>
          <a:xfrm>
            <a:off x="1987680" y="1143000"/>
            <a:ext cx="7946597" cy="1257300"/>
          </a:xfrm>
        </p:spPr>
        <p:txBody>
          <a:bodyPr anchor="ctr">
            <a:normAutofit/>
          </a:bodyPr>
          <a:lstStyle/>
          <a:p>
            <a:r>
              <a:rPr lang="en-US" dirty="0"/>
              <a:t>What &amp; why are ‘Branch Predictors’</a:t>
            </a:r>
          </a:p>
        </p:txBody>
      </p:sp>
      <p:sp>
        <p:nvSpPr>
          <p:cNvPr id="3" name="Content Placeholder 2">
            <a:extLst>
              <a:ext uri="{FF2B5EF4-FFF2-40B4-BE49-F238E27FC236}">
                <a16:creationId xmlns:a16="http://schemas.microsoft.com/office/drawing/2014/main" id="{7102C5C5-368D-A91D-50BA-4123136F8179}"/>
              </a:ext>
            </a:extLst>
          </p:cNvPr>
          <p:cNvSpPr>
            <a:spLocks noGrp="1"/>
          </p:cNvSpPr>
          <p:nvPr>
            <p:ph idx="1"/>
          </p:nvPr>
        </p:nvSpPr>
        <p:spPr>
          <a:xfrm>
            <a:off x="1987679" y="2411519"/>
            <a:ext cx="7503161" cy="3547847"/>
          </a:xfrm>
        </p:spPr>
        <p:txBody>
          <a:bodyPr>
            <a:normAutofit fontScale="92500" lnSpcReduction="20000"/>
          </a:bodyPr>
          <a:lstStyle/>
          <a:p>
            <a:pPr>
              <a:lnSpc>
                <a:spcPct val="110000"/>
              </a:lnSpc>
            </a:pPr>
            <a:r>
              <a:rPr lang="en-US" sz="1600" dirty="0">
                <a:latin typeface="Calibri" panose="020F0502020204030204" pitchFamily="34" charset="0"/>
                <a:cs typeface="Calibri" panose="020F0502020204030204" pitchFamily="34" charset="0"/>
              </a:rPr>
              <a:t>Modern processors often have deeper pipelines (more than basic 5 stages)</a:t>
            </a:r>
          </a:p>
          <a:p>
            <a:pPr>
              <a:lnSpc>
                <a:spcPct val="110000"/>
              </a:lnSpc>
            </a:pPr>
            <a:r>
              <a:rPr lang="en-US" sz="1600" dirty="0">
                <a:latin typeface="Calibri" panose="020F0502020204030204" pitchFamily="34" charset="0"/>
                <a:cs typeface="Calibri" panose="020F0502020204030204" pitchFamily="34" charset="0"/>
              </a:rPr>
              <a:t>Branch predictors are used to predict the direction of a branch (taken / not take) while executing the instruction stream in a processor core.</a:t>
            </a:r>
          </a:p>
          <a:p>
            <a:pPr>
              <a:lnSpc>
                <a:spcPct val="110000"/>
              </a:lnSpc>
            </a:pPr>
            <a:r>
              <a:rPr lang="en-US" sz="1600" dirty="0">
                <a:latin typeface="Calibri" panose="020F0502020204030204" pitchFamily="34" charset="0"/>
                <a:cs typeface="Calibri" panose="020F0502020204030204" pitchFamily="34" charset="0"/>
              </a:rPr>
              <a:t>Without branch predictors, taken/not taken is only known after EX stage (IF &gt; ID &gt; EX &gt; MEM &gt; WB), hence if the next instructions enters the pipeline and branch is taken </a:t>
            </a:r>
            <a:r>
              <a:rPr lang="en-US" sz="1600" dirty="0" err="1">
                <a:latin typeface="Calibri" panose="020F0502020204030204" pitchFamily="34" charset="0"/>
                <a:cs typeface="Calibri" panose="020F0502020204030204" pitchFamily="34" charset="0"/>
              </a:rPr>
              <a:t>i.e</a:t>
            </a:r>
            <a:r>
              <a:rPr lang="en-US" sz="1600" dirty="0">
                <a:latin typeface="Calibri" panose="020F0502020204030204" pitchFamily="34" charset="0"/>
                <a:cs typeface="Calibri" panose="020F0502020204030204" pitchFamily="34" charset="0"/>
              </a:rPr>
              <a:t> all the instructions that entered after Branch Instructions needs to flushed out. This incurs huge penalty on performance and efficiency of processor. Deeper the pipeline , higher the penalty</a:t>
            </a:r>
          </a:p>
          <a:p>
            <a:pPr>
              <a:lnSpc>
                <a:spcPct val="110000"/>
              </a:lnSpc>
            </a:pPr>
            <a:r>
              <a:rPr lang="en-US" sz="1600" dirty="0">
                <a:latin typeface="Calibri" panose="020F0502020204030204" pitchFamily="34" charset="0"/>
                <a:cs typeface="Calibri" panose="020F0502020204030204" pitchFamily="34" charset="0"/>
              </a:rPr>
              <a:t>Hence a strong necessity of Branch predictors to determine the direction during the IF stage itself.</a:t>
            </a:r>
          </a:p>
          <a:p>
            <a:pPr>
              <a:lnSpc>
                <a:spcPct val="110000"/>
              </a:lnSpc>
            </a:pPr>
            <a:r>
              <a:rPr lang="en-US" sz="1600" dirty="0">
                <a:latin typeface="Calibri" panose="020F0502020204030204" pitchFamily="34" charset="0"/>
                <a:cs typeface="Calibri" panose="020F0502020204030204" pitchFamily="34" charset="0"/>
              </a:rPr>
              <a:t>An efficient branch predictor is one of the important design parameter in CPU micro architecture. Usually plays an important role in CPU frontend. It helps in better instruction cache prefetching, there by reducing the necessity for large L1 Instruction caches, reducing cost of chip production.</a:t>
            </a:r>
          </a:p>
          <a:p>
            <a:pPr>
              <a:lnSpc>
                <a:spcPct val="110000"/>
              </a:lnSpc>
            </a:pPr>
            <a:endParaRPr lang="en-US" sz="1300" dirty="0"/>
          </a:p>
        </p:txBody>
      </p:sp>
      <p:sp>
        <p:nvSpPr>
          <p:cNvPr id="14"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lstStyle/>
          <a:p>
            <a:pPr>
              <a:spcAft>
                <a:spcPts val="600"/>
              </a:spcAft>
            </a:pPr>
            <a:fld id="{8A30D767-F653-423A-93E6-AAC55B8F1B4C}" type="datetime1">
              <a:rPr lang="en-US" smtClean="0"/>
              <a:pPr>
                <a:spcAft>
                  <a:spcPts val="600"/>
                </a:spcAft>
              </a:pPr>
              <a:t>5/1/23</a:t>
            </a:fld>
            <a:endParaRPr lang="en-US"/>
          </a:p>
        </p:txBody>
      </p:sp>
      <p:sp>
        <p:nvSpPr>
          <p:cNvPr id="15"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lstStyle/>
          <a:p>
            <a:pPr>
              <a:spcAft>
                <a:spcPts val="600"/>
              </a:spcAft>
            </a:pPr>
            <a:r>
              <a:rPr lang="en-US" dirty="0"/>
              <a:t>Sample Footer Text</a:t>
            </a:r>
          </a:p>
        </p:txBody>
      </p:sp>
      <p:sp>
        <p:nvSpPr>
          <p:cNvPr id="16"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2</a:t>
            </a:fld>
            <a:endParaRPr lang="en-US"/>
          </a:p>
        </p:txBody>
      </p:sp>
    </p:spTree>
    <p:extLst>
      <p:ext uri="{BB962C8B-B14F-4D97-AF65-F5344CB8AC3E}">
        <p14:creationId xmlns:p14="http://schemas.microsoft.com/office/powerpoint/2010/main" val="200325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59FA-5B27-B488-1EA0-52B6E49EB9E7}"/>
              </a:ext>
            </a:extLst>
          </p:cNvPr>
          <p:cNvSpPr>
            <a:spLocks noGrp="1"/>
          </p:cNvSpPr>
          <p:nvPr>
            <p:ph type="title"/>
          </p:nvPr>
        </p:nvSpPr>
        <p:spPr>
          <a:xfrm>
            <a:off x="1066799" y="1131497"/>
            <a:ext cx="8606346" cy="1257299"/>
          </a:xfrm>
        </p:spPr>
        <p:txBody>
          <a:bodyPr anchor="ctr">
            <a:normAutofit fontScale="90000"/>
          </a:bodyPr>
          <a:lstStyle/>
          <a:p>
            <a:r>
              <a:rPr lang="en-US" sz="4100" b="0" dirty="0"/>
              <a:t>Some engineering facts about branch predictors in modern processors..</a:t>
            </a:r>
          </a:p>
        </p:txBody>
      </p:sp>
      <p:sp>
        <p:nvSpPr>
          <p:cNvPr id="9" name="Content Placeholder 2">
            <a:extLst>
              <a:ext uri="{FF2B5EF4-FFF2-40B4-BE49-F238E27FC236}">
                <a16:creationId xmlns:a16="http://schemas.microsoft.com/office/drawing/2014/main" id="{3E535F73-B955-85FB-0331-EE9FD753C075}"/>
              </a:ext>
            </a:extLst>
          </p:cNvPr>
          <p:cNvSpPr>
            <a:spLocks noGrp="1"/>
          </p:cNvSpPr>
          <p:nvPr>
            <p:ph idx="1"/>
          </p:nvPr>
        </p:nvSpPr>
        <p:spPr>
          <a:xfrm>
            <a:off x="1066797" y="2388796"/>
            <a:ext cx="6394567" cy="3750265"/>
          </a:xfrm>
        </p:spPr>
        <p:txBody>
          <a:bodyPr>
            <a:normAutofit fontScale="85000" lnSpcReduction="10000"/>
          </a:bodyPr>
          <a:lstStyle/>
          <a:p>
            <a:r>
              <a:rPr lang="en-US" sz="1400" b="0" i="0" dirty="0">
                <a:effectLst/>
                <a:latin typeface="Arial" panose="020B0604020202020204" pitchFamily="34" charset="0"/>
                <a:cs typeface="Arial" panose="020B0604020202020204" pitchFamily="34" charset="0"/>
              </a:rPr>
              <a:t>Tournament predictors are commonly used in modern CPUs, including the Intel Core i7, i9, and Xeon families, as well as the AMD Ryzen and EPYC families</a:t>
            </a:r>
          </a:p>
          <a:p>
            <a:r>
              <a:rPr lang="en-US" sz="1400" b="0" i="0" dirty="0">
                <a:effectLst/>
                <a:latin typeface="Arial" panose="020B0604020202020204" pitchFamily="34" charset="0"/>
                <a:cs typeface="Arial" panose="020B0604020202020204" pitchFamily="34" charset="0"/>
              </a:rPr>
              <a:t>The ARM Cortex-A3x processors use a combination of branch predictors, including a 2-bit local predictor, a G-share predictor, and a tournament predictor (usually </a:t>
            </a:r>
            <a:r>
              <a:rPr lang="en-US" sz="1400" b="0" i="0" dirty="0" err="1">
                <a:effectLst/>
                <a:latin typeface="Arial" panose="020B0604020202020204" pitchFamily="34" charset="0"/>
                <a:cs typeface="Arial" panose="020B0604020202020204" pitchFamily="34" charset="0"/>
              </a:rPr>
              <a:t>GShare</a:t>
            </a:r>
            <a:r>
              <a:rPr lang="en-US" sz="1400" b="0" i="0" dirty="0">
                <a:effectLst/>
                <a:latin typeface="Arial" panose="020B0604020202020204" pitchFamily="34" charset="0"/>
                <a:cs typeface="Arial" panose="020B0604020202020204" pitchFamily="34" charset="0"/>
              </a:rPr>
              <a:t> &gt; </a:t>
            </a:r>
            <a:r>
              <a:rPr lang="en-US" sz="1400" b="0" i="0" dirty="0" err="1">
                <a:effectLst/>
                <a:latin typeface="Arial" panose="020B0604020202020204" pitchFamily="34" charset="0"/>
                <a:cs typeface="Arial" panose="020B0604020202020204" pitchFamily="34" charset="0"/>
              </a:rPr>
              <a:t>GSelect</a:t>
            </a:r>
            <a:r>
              <a:rPr lang="en-US" sz="1400" b="0" i="0" dirty="0">
                <a:effectLst/>
                <a:latin typeface="Arial" panose="020B0604020202020204" pitchFamily="34" charset="0"/>
                <a:cs typeface="Arial" panose="020B0604020202020204" pitchFamily="34" charset="0"/>
              </a:rPr>
              <a:t>)</a:t>
            </a:r>
          </a:p>
          <a:p>
            <a:r>
              <a:rPr lang="en-US" sz="1400" b="0" i="0" dirty="0">
                <a:effectLst/>
                <a:latin typeface="Arial" panose="020B0604020202020204" pitchFamily="34" charset="0"/>
                <a:cs typeface="Arial" panose="020B0604020202020204" pitchFamily="34" charset="0"/>
              </a:rPr>
              <a:t>Intel Core i7-10700K processor</a:t>
            </a:r>
            <a:r>
              <a:rPr lang="en-US" sz="1400" dirty="0">
                <a:latin typeface="Arial" panose="020B0604020202020204" pitchFamily="34" charset="0"/>
                <a:cs typeface="Arial" panose="020B0604020202020204" pitchFamily="34" charset="0"/>
              </a:rPr>
              <a:t> has a pipeline depth of 14 stages and </a:t>
            </a:r>
            <a:r>
              <a:rPr lang="en-US" sz="1400" b="0" i="0" dirty="0">
                <a:effectLst/>
                <a:latin typeface="Arial" panose="020B0604020202020204" pitchFamily="34" charset="0"/>
                <a:cs typeface="Arial" panose="020B0604020202020204" pitchFamily="34" charset="0"/>
              </a:rPr>
              <a:t>Core i9-11900K has 20 stages while ARM cortex X3 has 15 stages.</a:t>
            </a:r>
          </a:p>
          <a:p>
            <a:r>
              <a:rPr lang="en-US" sz="1400" b="0" i="0" dirty="0">
                <a:effectLst/>
                <a:latin typeface="Arial" panose="020B0604020202020204" pitchFamily="34" charset="0"/>
                <a:cs typeface="Arial" panose="020B0604020202020204" pitchFamily="34" charset="0"/>
              </a:rPr>
              <a:t>On an average there is BRANCH instruction executed for every 8 instructions in general purpose computing. This implies for CPUs to take advantage of large ROBs ( re-order buffer) , the branch predictors must be extremely accurate to minimize ROBs flushes.</a:t>
            </a:r>
          </a:p>
          <a:p>
            <a:pPr marL="0" indent="0">
              <a:buNone/>
            </a:pPr>
            <a:endParaRPr lang="en-US" sz="1400" b="0" i="0" dirty="0">
              <a:effectLst/>
              <a:latin typeface="Arial" panose="020B0604020202020204" pitchFamily="34" charset="0"/>
              <a:cs typeface="Arial" panose="020B0604020202020204" pitchFamily="34" charset="0"/>
            </a:endParaRPr>
          </a:p>
          <a:p>
            <a:pPr marL="0" indent="0">
              <a:buNone/>
            </a:pPr>
            <a:r>
              <a:rPr lang="en-US" sz="1400" b="0" i="0" dirty="0" err="1">
                <a:effectLst/>
                <a:latin typeface="Arial" panose="020B0604020202020204" pitchFamily="34" charset="0"/>
                <a:cs typeface="Arial" panose="020B0604020202020204" pitchFamily="34" charset="0"/>
              </a:rPr>
              <a:t>Refereces</a:t>
            </a:r>
            <a:endParaRPr lang="en-US" sz="1400" b="0" i="0" dirty="0">
              <a:effectLst/>
              <a:latin typeface="Arial" panose="020B0604020202020204" pitchFamily="34" charset="0"/>
              <a:cs typeface="Arial" panose="020B0604020202020204" pitchFamily="34" charset="0"/>
            </a:endParaRPr>
          </a:p>
          <a:p>
            <a:pPr marL="0" indent="0">
              <a:buNone/>
            </a:pPr>
            <a:r>
              <a:rPr lang="en-US" sz="1000" b="0" i="0" u="sng" dirty="0">
                <a:effectLst/>
                <a:latin typeface="Söhne"/>
                <a:hlinkClick r:id="rId2"/>
              </a:rPr>
              <a:t>https://software.intel.com/content/www/us/en/develop/articles/intel-sdm.html</a:t>
            </a:r>
            <a:endParaRPr lang="en-US" sz="1000" b="0" i="0" u="sng" dirty="0">
              <a:effectLst/>
              <a:latin typeface="Söhne"/>
            </a:endParaRPr>
          </a:p>
          <a:p>
            <a:pPr marL="0" indent="0">
              <a:buNone/>
            </a:pPr>
            <a:r>
              <a:rPr lang="en-US" sz="1000" b="0" i="0" u="sng" dirty="0">
                <a:effectLst/>
                <a:latin typeface="Söhne"/>
                <a:hlinkClick r:id="rId3"/>
              </a:rPr>
              <a:t>https://developer.arm.com/documentation/ddi0438/latest</a:t>
            </a:r>
            <a:endParaRPr lang="en-US" sz="1000" b="0" i="0" u="sng" dirty="0">
              <a:effectLst/>
              <a:latin typeface="Söhne"/>
            </a:endParaRPr>
          </a:p>
          <a:p>
            <a:endParaRPr lang="en-US" sz="1400" dirty="0">
              <a:latin typeface="Arial" panose="020B0604020202020204" pitchFamily="34" charset="0"/>
              <a:cs typeface="Arial" panose="020B0604020202020204" pitchFamily="34" charset="0"/>
            </a:endParaRPr>
          </a:p>
        </p:txBody>
      </p:sp>
      <p:pic>
        <p:nvPicPr>
          <p:cNvPr id="5" name="Picture 4" descr="CPU with binary numbers and blueprint">
            <a:extLst>
              <a:ext uri="{FF2B5EF4-FFF2-40B4-BE49-F238E27FC236}">
                <a16:creationId xmlns:a16="http://schemas.microsoft.com/office/drawing/2014/main" id="{287EA429-2459-5B39-081D-A86D4ACC5892}"/>
              </a:ext>
            </a:extLst>
          </p:cNvPr>
          <p:cNvPicPr>
            <a:picLocks noChangeAspect="1"/>
          </p:cNvPicPr>
          <p:nvPr/>
        </p:nvPicPr>
        <p:blipFill rotWithShape="1">
          <a:blip r:embed="rId4"/>
          <a:srcRect t="3278" r="-3" b="-3"/>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noFill/>
        </p:spPr>
      </p:pic>
      <p:sp>
        <p:nvSpPr>
          <p:cNvPr id="11"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E0A2FE44-02B4-4E8F-BC62-53CDCED69E4D}" type="datetime1">
              <a:rPr lang="en-US" smtClean="0">
                <a:solidFill>
                  <a:srgbClr val="FFFFFF"/>
                </a:solidFill>
                <a:effectLst>
                  <a:outerShdw blurRad="38100" dist="38100" dir="2700000" algn="tl">
                    <a:srgbClr val="000000">
                      <a:alpha val="43137"/>
                    </a:srgbClr>
                  </a:outerShdw>
                </a:effectLst>
              </a:rPr>
              <a:pPr>
                <a:spcAft>
                  <a:spcPts val="600"/>
                </a:spcAft>
              </a:pPr>
              <a:t>5/1/23</a:t>
            </a:fld>
            <a:endParaRPr lang="en-US">
              <a:solidFill>
                <a:srgbClr val="FFFFFF"/>
              </a:solidFill>
              <a:effectLst>
                <a:outerShdw blurRad="38100" dist="38100" dir="2700000" algn="tl">
                  <a:srgbClr val="000000">
                    <a:alpha val="43137"/>
                  </a:srgbClr>
                </a:outerShdw>
              </a:effectLst>
            </a:endParaRPr>
          </a:p>
        </p:txBody>
      </p:sp>
      <p:sp>
        <p:nvSpPr>
          <p:cNvPr id="13"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15"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3</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97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6C48-E5BD-158E-6BF9-5EADA7BCBFB3}"/>
              </a:ext>
            </a:extLst>
          </p:cNvPr>
          <p:cNvSpPr>
            <a:spLocks noGrp="1"/>
          </p:cNvSpPr>
          <p:nvPr>
            <p:ph type="title"/>
          </p:nvPr>
        </p:nvSpPr>
        <p:spPr>
          <a:xfrm>
            <a:off x="1066799" y="1132367"/>
            <a:ext cx="7608074" cy="1257299"/>
          </a:xfrm>
        </p:spPr>
        <p:txBody>
          <a:bodyPr anchor="ctr">
            <a:normAutofit/>
          </a:bodyPr>
          <a:lstStyle/>
          <a:p>
            <a:r>
              <a:rPr lang="en-US" sz="4100"/>
              <a:t>Some Branch predictor types</a:t>
            </a:r>
          </a:p>
        </p:txBody>
      </p:sp>
      <p:sp>
        <p:nvSpPr>
          <p:cNvPr id="3" name="Content Placeholder 2">
            <a:extLst>
              <a:ext uri="{FF2B5EF4-FFF2-40B4-BE49-F238E27FC236}">
                <a16:creationId xmlns:a16="http://schemas.microsoft.com/office/drawing/2014/main" id="{32267E07-50C5-DDB6-7FA2-E75D405127C6}"/>
              </a:ext>
            </a:extLst>
          </p:cNvPr>
          <p:cNvSpPr>
            <a:spLocks noGrp="1"/>
          </p:cNvSpPr>
          <p:nvPr>
            <p:ph idx="1"/>
          </p:nvPr>
        </p:nvSpPr>
        <p:spPr>
          <a:xfrm>
            <a:off x="1066799" y="2389667"/>
            <a:ext cx="9180787" cy="3749394"/>
          </a:xfrm>
        </p:spPr>
        <p:txBody>
          <a:bodyPr>
            <a:normAutofit/>
          </a:bodyPr>
          <a:lstStyle/>
          <a:p>
            <a:pPr>
              <a:lnSpc>
                <a:spcPct val="110000"/>
              </a:lnSpc>
            </a:pPr>
            <a:r>
              <a:rPr lang="en-US" sz="1400" dirty="0"/>
              <a:t>Static</a:t>
            </a:r>
          </a:p>
          <a:p>
            <a:pPr marL="342900" indent="-342900">
              <a:lnSpc>
                <a:spcPct val="110000"/>
              </a:lnSpc>
              <a:buFont typeface="+mj-lt"/>
              <a:buAutoNum type="arabicPeriod"/>
            </a:pPr>
            <a:r>
              <a:rPr lang="en-US" sz="1400" dirty="0"/>
              <a:t>Always taken</a:t>
            </a:r>
          </a:p>
          <a:p>
            <a:pPr>
              <a:lnSpc>
                <a:spcPct val="110000"/>
              </a:lnSpc>
            </a:pPr>
            <a:r>
              <a:rPr lang="en-US" sz="1400" dirty="0"/>
              <a:t>Dynamic</a:t>
            </a:r>
          </a:p>
          <a:p>
            <a:pPr marL="342900" indent="-342900">
              <a:lnSpc>
                <a:spcPct val="110000"/>
              </a:lnSpc>
              <a:buFont typeface="+mj-lt"/>
              <a:buAutoNum type="arabicPeriod"/>
            </a:pPr>
            <a:r>
              <a:rPr lang="en-US" sz="1400" dirty="0"/>
              <a:t>2-Bit Local</a:t>
            </a:r>
          </a:p>
          <a:p>
            <a:pPr marL="342900" indent="-342900">
              <a:lnSpc>
                <a:spcPct val="110000"/>
              </a:lnSpc>
              <a:buFont typeface="+mj-lt"/>
              <a:buAutoNum type="arabicPeriod"/>
            </a:pPr>
            <a:r>
              <a:rPr lang="en-US" sz="1400" dirty="0" err="1"/>
              <a:t>BiModeBP</a:t>
            </a:r>
            <a:endParaRPr lang="en-US" sz="1400" dirty="0"/>
          </a:p>
          <a:p>
            <a:pPr marL="342900" indent="-342900">
              <a:lnSpc>
                <a:spcPct val="110000"/>
              </a:lnSpc>
              <a:buFont typeface="+mj-lt"/>
              <a:buAutoNum type="arabicPeriod"/>
            </a:pPr>
            <a:r>
              <a:rPr lang="en-US" sz="1400" dirty="0"/>
              <a:t>Tournament</a:t>
            </a:r>
          </a:p>
          <a:p>
            <a:pPr marL="342900" indent="-342900">
              <a:lnSpc>
                <a:spcPct val="110000"/>
              </a:lnSpc>
              <a:buFont typeface="+mj-lt"/>
              <a:buAutoNum type="arabicPeriod"/>
            </a:pPr>
            <a:r>
              <a:rPr lang="en-US" sz="1400" dirty="0"/>
              <a:t>2-Level adaptive</a:t>
            </a:r>
          </a:p>
          <a:p>
            <a:pPr marL="342900" indent="-342900">
              <a:lnSpc>
                <a:spcPct val="110000"/>
              </a:lnSpc>
              <a:buFont typeface="+mj-lt"/>
              <a:buAutoNum type="arabicPeriod"/>
            </a:pPr>
            <a:r>
              <a:rPr lang="en-US" sz="1400" dirty="0"/>
              <a:t>Neural</a:t>
            </a:r>
          </a:p>
          <a:p>
            <a:pPr>
              <a:lnSpc>
                <a:spcPct val="110000"/>
              </a:lnSpc>
            </a:pPr>
            <a:endParaRPr lang="en-US" sz="1400" dirty="0"/>
          </a:p>
          <a:p>
            <a:pPr marL="342900" indent="-342900">
              <a:lnSpc>
                <a:spcPct val="110000"/>
              </a:lnSpc>
              <a:buFont typeface="+mj-lt"/>
              <a:buAutoNum type="arabicPeriod"/>
            </a:pPr>
            <a:endParaRPr lang="en-US" sz="1400" dirty="0"/>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8A30D767-F653-423A-93E6-AAC55B8F1B4C}" type="datetime1">
              <a:rPr lang="en-US" smtClean="0"/>
              <a:pPr>
                <a:spcAft>
                  <a:spcPts val="600"/>
                </a:spcAft>
              </a:pPr>
              <a:t>5/1/23</a:t>
            </a:fld>
            <a:endParaRPr lang="en-US"/>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Sample Footer Text</a:t>
            </a:r>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4</a:t>
            </a:fld>
            <a:endParaRPr lang="en-US"/>
          </a:p>
        </p:txBody>
      </p:sp>
    </p:spTree>
    <p:extLst>
      <p:ext uri="{BB962C8B-B14F-4D97-AF65-F5344CB8AC3E}">
        <p14:creationId xmlns:p14="http://schemas.microsoft.com/office/powerpoint/2010/main" val="3195477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9144-B38C-D534-0075-B2894A7CB2B1}"/>
              </a:ext>
            </a:extLst>
          </p:cNvPr>
          <p:cNvSpPr>
            <a:spLocks noGrp="1"/>
          </p:cNvSpPr>
          <p:nvPr>
            <p:ph type="title"/>
          </p:nvPr>
        </p:nvSpPr>
        <p:spPr/>
        <p:txBody>
          <a:bodyPr/>
          <a:lstStyle/>
          <a:p>
            <a:r>
              <a:rPr lang="en-US" dirty="0"/>
              <a:t>Our work </a:t>
            </a:r>
          </a:p>
        </p:txBody>
      </p:sp>
      <p:sp>
        <p:nvSpPr>
          <p:cNvPr id="3" name="Content Placeholder 2">
            <a:extLst>
              <a:ext uri="{FF2B5EF4-FFF2-40B4-BE49-F238E27FC236}">
                <a16:creationId xmlns:a16="http://schemas.microsoft.com/office/drawing/2014/main" id="{311654B2-69EF-BF54-FF69-FFF07B1757CB}"/>
              </a:ext>
            </a:extLst>
          </p:cNvPr>
          <p:cNvSpPr>
            <a:spLocks noGrp="1"/>
          </p:cNvSpPr>
          <p:nvPr>
            <p:ph idx="1"/>
          </p:nvPr>
        </p:nvSpPr>
        <p:spPr/>
        <p:txBody>
          <a:bodyPr/>
          <a:lstStyle/>
          <a:p>
            <a:pPr marL="0" indent="0">
              <a:buNone/>
            </a:pPr>
            <a:r>
              <a:rPr lang="en-US" dirty="0"/>
              <a:t>We analyze </a:t>
            </a:r>
            <a:r>
              <a:rPr lang="en-US" dirty="0">
                <a:effectLst/>
                <a:latin typeface="Calibri" panose="020F0502020204030204" pitchFamily="34" charset="0"/>
              </a:rPr>
              <a:t>following branch predictors using GEM5 simulator</a:t>
            </a:r>
          </a:p>
          <a:p>
            <a:endParaRPr lang="en-US" dirty="0">
              <a:effectLst/>
              <a:latin typeface="Calibri" panose="020F0502020204030204" pitchFamily="34" charset="0"/>
            </a:endParaRPr>
          </a:p>
          <a:p>
            <a:r>
              <a:rPr lang="en-US" dirty="0"/>
              <a:t>2–Bit local Predictor (Local)</a:t>
            </a:r>
          </a:p>
          <a:p>
            <a:r>
              <a:rPr lang="en-US" sz="1800" dirty="0" err="1"/>
              <a:t>BiModeBP</a:t>
            </a:r>
            <a:r>
              <a:rPr lang="en-US" dirty="0"/>
              <a:t> Predictor (has Local &amp; Global history table)</a:t>
            </a:r>
          </a:p>
          <a:p>
            <a:r>
              <a:rPr lang="en-US" dirty="0"/>
              <a:t>Tournament Predictor ( 2 sub predictors)</a:t>
            </a:r>
          </a:p>
        </p:txBody>
      </p:sp>
    </p:spTree>
    <p:extLst>
      <p:ext uri="{BB962C8B-B14F-4D97-AF65-F5344CB8AC3E}">
        <p14:creationId xmlns:p14="http://schemas.microsoft.com/office/powerpoint/2010/main" val="273707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555CF1E-9944-F0C0-EA10-F96383334D46}"/>
              </a:ext>
            </a:extLst>
          </p:cNvPr>
          <p:cNvGraphicFramePr>
            <a:graphicFrameLocks noGrp="1"/>
          </p:cNvGraphicFramePr>
          <p:nvPr>
            <p:ph idx="1"/>
            <p:extLst>
              <p:ext uri="{D42A27DB-BD31-4B8C-83A1-F6EECF244321}">
                <p14:modId xmlns:p14="http://schemas.microsoft.com/office/powerpoint/2010/main" val="1312400997"/>
              </p:ext>
            </p:extLst>
          </p:nvPr>
        </p:nvGraphicFramePr>
        <p:xfrm>
          <a:off x="388620" y="217171"/>
          <a:ext cx="11692890" cy="6492239"/>
        </p:xfrm>
        <a:graphic>
          <a:graphicData uri="http://schemas.openxmlformats.org/drawingml/2006/table">
            <a:tbl>
              <a:tblPr/>
              <a:tblGrid>
                <a:gridCol w="2338578">
                  <a:extLst>
                    <a:ext uri="{9D8B030D-6E8A-4147-A177-3AD203B41FA5}">
                      <a16:colId xmlns:a16="http://schemas.microsoft.com/office/drawing/2014/main" val="2584330612"/>
                    </a:ext>
                  </a:extLst>
                </a:gridCol>
                <a:gridCol w="2338578">
                  <a:extLst>
                    <a:ext uri="{9D8B030D-6E8A-4147-A177-3AD203B41FA5}">
                      <a16:colId xmlns:a16="http://schemas.microsoft.com/office/drawing/2014/main" val="865917160"/>
                    </a:ext>
                  </a:extLst>
                </a:gridCol>
                <a:gridCol w="2338578">
                  <a:extLst>
                    <a:ext uri="{9D8B030D-6E8A-4147-A177-3AD203B41FA5}">
                      <a16:colId xmlns:a16="http://schemas.microsoft.com/office/drawing/2014/main" val="676356811"/>
                    </a:ext>
                  </a:extLst>
                </a:gridCol>
                <a:gridCol w="2338578">
                  <a:extLst>
                    <a:ext uri="{9D8B030D-6E8A-4147-A177-3AD203B41FA5}">
                      <a16:colId xmlns:a16="http://schemas.microsoft.com/office/drawing/2014/main" val="4177996636"/>
                    </a:ext>
                  </a:extLst>
                </a:gridCol>
                <a:gridCol w="2338578">
                  <a:extLst>
                    <a:ext uri="{9D8B030D-6E8A-4147-A177-3AD203B41FA5}">
                      <a16:colId xmlns:a16="http://schemas.microsoft.com/office/drawing/2014/main" val="3621978253"/>
                    </a:ext>
                  </a:extLst>
                </a:gridCol>
              </a:tblGrid>
              <a:tr h="493974">
                <a:tc>
                  <a:txBody>
                    <a:bodyPr/>
                    <a:lstStyle/>
                    <a:p>
                      <a:pPr fontAlgn="b"/>
                      <a:r>
                        <a:rPr lang="en-US" sz="1600" b="1" dirty="0">
                          <a:effectLst/>
                          <a:latin typeface="Arial" panose="020B0604020202020204" pitchFamily="34" charset="0"/>
                          <a:cs typeface="Arial" panose="020B0604020202020204" pitchFamily="34" charset="0"/>
                        </a:rPr>
                        <a:t>Branch Predictor</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US" sz="1600" b="1">
                          <a:effectLst/>
                          <a:latin typeface="Arial" panose="020B0604020202020204" pitchFamily="34" charset="0"/>
                          <a:cs typeface="Arial" panose="020B0604020202020204" pitchFamily="34" charset="0"/>
                        </a:rPr>
                        <a:t>Description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US" sz="1600" b="1">
                          <a:effectLst/>
                          <a:latin typeface="Arial" panose="020B0604020202020204" pitchFamily="34" charset="0"/>
                          <a:cs typeface="Arial" panose="020B0604020202020204" pitchFamily="34" charset="0"/>
                        </a:rPr>
                        <a:t>Pros</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US" sz="1600" b="1">
                          <a:effectLst/>
                          <a:latin typeface="Arial" panose="020B0604020202020204" pitchFamily="34" charset="0"/>
                          <a:cs typeface="Arial" panose="020B0604020202020204" pitchFamily="34" charset="0"/>
                        </a:rPr>
                        <a:t>Cons</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US" sz="1600" b="1" dirty="0">
                          <a:effectLst/>
                          <a:latin typeface="Arial" panose="020B0604020202020204" pitchFamily="34" charset="0"/>
                          <a:cs typeface="Arial" panose="020B0604020202020204" pitchFamily="34" charset="0"/>
                        </a:rPr>
                        <a:t>Type (Local/Global)</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098435208"/>
                  </a:ext>
                </a:extLst>
              </a:tr>
              <a:tr h="1340789">
                <a:tc>
                  <a:txBody>
                    <a:bodyPr/>
                    <a:lstStyle/>
                    <a:p>
                      <a:pPr fontAlgn="base"/>
                      <a:r>
                        <a:rPr lang="en-US" sz="1600">
                          <a:effectLst/>
                          <a:latin typeface="Arial" panose="020B0604020202020204" pitchFamily="34" charset="0"/>
                          <a:cs typeface="Arial" panose="020B0604020202020204" pitchFamily="34" charset="0"/>
                        </a:rPr>
                        <a:t>2-bit local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dirty="0">
                          <a:effectLst/>
                          <a:latin typeface="Arial" panose="020B0604020202020204" pitchFamily="34" charset="0"/>
                          <a:cs typeface="Arial" panose="020B0604020202020204" pitchFamily="34" charset="0"/>
                        </a:rPr>
                        <a:t>A simple local predictor that uses a two-bit counter to track the outcome of each branch.</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a:effectLst/>
                          <a:latin typeface="Arial" panose="020B0604020202020204" pitchFamily="34" charset="0"/>
                          <a:cs typeface="Arial" panose="020B0604020202020204" pitchFamily="34" charset="0"/>
                        </a:rPr>
                        <a:t>Simple and easy to implement.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dirty="0">
                          <a:effectLst/>
                          <a:latin typeface="Arial" panose="020B0604020202020204" pitchFamily="34" charset="0"/>
                          <a:cs typeface="Arial" panose="020B0604020202020204" pitchFamily="34" charset="0"/>
                        </a:rPr>
                        <a:t>Not suitable for highly complex programs.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dirty="0">
                          <a:effectLst/>
                          <a:latin typeface="Arial" panose="020B0604020202020204" pitchFamily="34" charset="0"/>
                          <a:cs typeface="Arial" panose="020B0604020202020204" pitchFamily="34" charset="0"/>
                        </a:rPr>
                        <a:t>Local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987076060"/>
                  </a:ext>
                </a:extLst>
              </a:tr>
              <a:tr h="1340789">
                <a:tc>
                  <a:txBody>
                    <a:bodyPr/>
                    <a:lstStyle/>
                    <a:p>
                      <a:pPr fontAlgn="base"/>
                      <a:r>
                        <a:rPr lang="en-US" sz="1600">
                          <a:effectLst/>
                          <a:latin typeface="Arial" panose="020B0604020202020204" pitchFamily="34" charset="0"/>
                          <a:cs typeface="Arial" panose="020B0604020202020204" pitchFamily="34" charset="0"/>
                        </a:rPr>
                        <a:t>Bimodal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dirty="0">
                          <a:effectLst/>
                          <a:latin typeface="Arial" panose="020B0604020202020204" pitchFamily="34" charset="0"/>
                          <a:cs typeface="Arial" panose="020B0604020202020204" pitchFamily="34" charset="0"/>
                        </a:rPr>
                        <a:t>A global predictor that uses a two-bit counter to predict the outcome of each branch.</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dirty="0">
                          <a:effectLst/>
                          <a:latin typeface="Arial" panose="020B0604020202020204" pitchFamily="34" charset="0"/>
                          <a:cs typeface="Arial" panose="020B0604020202020204" pitchFamily="34" charset="0"/>
                        </a:rPr>
                        <a:t>Suitable for a wide range of programs.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a:effectLst/>
                          <a:latin typeface="Arial" panose="020B0604020202020204" pitchFamily="34" charset="0"/>
                          <a:cs typeface="Arial" panose="020B0604020202020204" pitchFamily="34" charset="0"/>
                        </a:rPr>
                        <a:t>Can be prone to mispredictions when faced with highly complex programs.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a:effectLst/>
                          <a:latin typeface="Arial" panose="020B0604020202020204" pitchFamily="34" charset="0"/>
                          <a:cs typeface="Arial" panose="020B0604020202020204" pitchFamily="34" charset="0"/>
                        </a:rPr>
                        <a:t>Global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988045869"/>
                  </a:ext>
                </a:extLst>
              </a:tr>
              <a:tr h="1764195">
                <a:tc>
                  <a:txBody>
                    <a:bodyPr/>
                    <a:lstStyle/>
                    <a:p>
                      <a:pPr fontAlgn="base"/>
                      <a:r>
                        <a:rPr lang="en-US" sz="1600">
                          <a:effectLst/>
                          <a:latin typeface="Arial" panose="020B0604020202020204" pitchFamily="34" charset="0"/>
                          <a:cs typeface="Arial" panose="020B0604020202020204" pitchFamily="34" charset="0"/>
                        </a:rPr>
                        <a:t>Tournament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a:effectLst/>
                          <a:latin typeface="Arial" panose="020B0604020202020204" pitchFamily="34" charset="0"/>
                          <a:cs typeface="Arial" panose="020B0604020202020204" pitchFamily="34" charset="0"/>
                        </a:rPr>
                        <a:t>A combination of local and global predictors that selects the most accurate predictor based on their performance history.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dirty="0">
                          <a:effectLst/>
                          <a:latin typeface="Arial" panose="020B0604020202020204" pitchFamily="34" charset="0"/>
                          <a:cs typeface="Arial" panose="020B0604020202020204" pitchFamily="34" charset="0"/>
                        </a:rPr>
                        <a:t>Can provide high accuracy for a wide range of programs.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dirty="0">
                          <a:effectLst/>
                          <a:latin typeface="Arial" panose="020B0604020202020204" pitchFamily="34" charset="0"/>
                          <a:cs typeface="Arial" panose="020B0604020202020204" pitchFamily="34" charset="0"/>
                        </a:rPr>
                        <a:t>Can be more complex and costly to implement.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600">
                          <a:effectLst/>
                          <a:latin typeface="Arial" panose="020B0604020202020204" pitchFamily="34" charset="0"/>
                          <a:cs typeface="Arial" panose="020B0604020202020204" pitchFamily="34" charset="0"/>
                        </a:rPr>
                        <a:t>Hybrid (Local and Global)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417129923"/>
                  </a:ext>
                </a:extLst>
              </a:tr>
              <a:tr h="1552492">
                <a:tc>
                  <a:txBody>
                    <a:bodyPr/>
                    <a:lstStyle/>
                    <a:p>
                      <a:pPr fontAlgn="base"/>
                      <a:r>
                        <a:rPr lang="en-US" sz="1600">
                          <a:effectLst/>
                          <a:latin typeface="Arial" panose="020B0604020202020204" pitchFamily="34" charset="0"/>
                          <a:cs typeface="Arial" panose="020B0604020202020204" pitchFamily="34" charset="0"/>
                        </a:rPr>
                        <a:t>BiModeBP</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sz="1600" dirty="0">
                          <a:effectLst/>
                          <a:latin typeface="Arial" panose="020B0604020202020204" pitchFamily="34" charset="0"/>
                          <a:cs typeface="Arial" panose="020B0604020202020204" pitchFamily="34" charset="0"/>
                        </a:rPr>
                        <a:t>A branch predictor in that uses a bimodal predictor with local and global history tables.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sz="1600">
                          <a:effectLst/>
                          <a:latin typeface="Arial" panose="020B0604020202020204" pitchFamily="34" charset="0"/>
                          <a:cs typeface="Arial" panose="020B0604020202020204" pitchFamily="34" charset="0"/>
                        </a:rPr>
                        <a:t>Provides flexibility to optimize predictor accuracy for different programs.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sz="1600" dirty="0">
                          <a:effectLst/>
                          <a:latin typeface="Arial" panose="020B0604020202020204" pitchFamily="34" charset="0"/>
                          <a:cs typeface="Arial" panose="020B0604020202020204" pitchFamily="34" charset="0"/>
                        </a:rPr>
                        <a:t>Can require more tuning and optimization than other predictors.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sz="1600" dirty="0">
                          <a:effectLst/>
                          <a:latin typeface="Arial" panose="020B0604020202020204" pitchFamily="34" charset="0"/>
                          <a:cs typeface="Arial" panose="020B0604020202020204" pitchFamily="34" charset="0"/>
                        </a:rPr>
                        <a:t>Hybrid (Local and Global)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925416334"/>
                  </a:ext>
                </a:extLst>
              </a:tr>
            </a:tbl>
          </a:graphicData>
        </a:graphic>
      </p:graphicFrame>
      <p:sp>
        <p:nvSpPr>
          <p:cNvPr id="5" name="Rectangle 1">
            <a:extLst>
              <a:ext uri="{FF2B5EF4-FFF2-40B4-BE49-F238E27FC236}">
                <a16:creationId xmlns:a16="http://schemas.microsoft.com/office/drawing/2014/main" id="{70520355-D560-7AAC-9CB9-6FF7265A5167}"/>
              </a:ext>
            </a:extLst>
          </p:cNvPr>
          <p:cNvSpPr>
            <a:spLocks noChangeArrowheads="1"/>
          </p:cNvSpPr>
          <p:nvPr/>
        </p:nvSpPr>
        <p:spPr bwMode="auto">
          <a:xfrm>
            <a:off x="-6811373" y="-556090"/>
            <a:ext cx="302413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954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1D2A-3B1B-8CE0-EC07-D959F3B5DD01}"/>
              </a:ext>
            </a:extLst>
          </p:cNvPr>
          <p:cNvSpPr>
            <a:spLocks noGrp="1"/>
          </p:cNvSpPr>
          <p:nvPr>
            <p:ph type="title"/>
          </p:nvPr>
        </p:nvSpPr>
        <p:spPr/>
        <p:txBody>
          <a:bodyPr/>
          <a:lstStyle/>
          <a:p>
            <a:r>
              <a:rPr lang="en-US" dirty="0"/>
              <a:t>Experimentation process..</a:t>
            </a:r>
          </a:p>
        </p:txBody>
      </p:sp>
      <p:sp>
        <p:nvSpPr>
          <p:cNvPr id="3" name="Content Placeholder 2">
            <a:extLst>
              <a:ext uri="{FF2B5EF4-FFF2-40B4-BE49-F238E27FC236}">
                <a16:creationId xmlns:a16="http://schemas.microsoft.com/office/drawing/2014/main" id="{50A753BC-E8F1-B84F-5360-DB0EF482602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We made few changes to GEM5 source code for the simulations to get </a:t>
            </a:r>
            <a:r>
              <a:rPr lang="en-US" i="1" dirty="0" err="1">
                <a:effectLst/>
                <a:latin typeface="Courier" panose="02070309020205020404" pitchFamily="49" charset="0"/>
              </a:rPr>
              <a:t>stats.txt:system.cpu.branchPred.BTBMissPct</a:t>
            </a:r>
            <a:r>
              <a:rPr lang="en-US" i="1" dirty="0">
                <a:latin typeface="Courier" panose="02070309020205020404" pitchFamily="49" charset="0"/>
              </a:rPr>
              <a:t> </a:t>
            </a:r>
            <a:r>
              <a:rPr lang="en-US" dirty="0">
                <a:latin typeface="Arial" panose="020B0604020202020204" pitchFamily="34" charset="0"/>
                <a:cs typeface="Arial" panose="020B0604020202020204" pitchFamily="34" charset="0"/>
              </a:rPr>
              <a:t>in the output stats</a:t>
            </a:r>
          </a:p>
          <a:p>
            <a:r>
              <a:rPr lang="en-US" dirty="0">
                <a:latin typeface="Arial" panose="020B0604020202020204" pitchFamily="34" charset="0"/>
                <a:cs typeface="Arial" panose="020B0604020202020204" pitchFamily="34" charset="0"/>
              </a:rPr>
              <a:t>We used python script </a:t>
            </a:r>
            <a:r>
              <a:rPr lang="en-US" dirty="0" err="1">
                <a:latin typeface="Arial" panose="020B0604020202020204" pitchFamily="34" charset="0"/>
                <a:cs typeface="Arial" panose="020B0604020202020204" pitchFamily="34" charset="0"/>
              </a:rPr>
              <a:t>simulationRunner.py</a:t>
            </a:r>
            <a:r>
              <a:rPr lang="en-US" dirty="0">
                <a:latin typeface="Arial" panose="020B0604020202020204" pitchFamily="34" charset="0"/>
                <a:cs typeface="Arial" panose="020B0604020202020204" pitchFamily="34" charset="0"/>
              </a:rPr>
              <a:t> to spawn jobs on the provided server. </a:t>
            </a:r>
          </a:p>
          <a:p>
            <a:r>
              <a:rPr lang="en-US" dirty="0">
                <a:latin typeface="Arial" panose="020B0604020202020204" pitchFamily="34" charset="0"/>
                <a:cs typeface="Arial" panose="020B0604020202020204" pitchFamily="34" charset="0"/>
              </a:rPr>
              <a:t>The UTD server provided is a 4 core machine and can handle 4-8 </a:t>
            </a:r>
            <a:r>
              <a:rPr lang="en-US" dirty="0" err="1">
                <a:latin typeface="Arial" panose="020B0604020202020204" pitchFamily="34" charset="0"/>
                <a:cs typeface="Arial" panose="020B0604020202020204" pitchFamily="34" charset="0"/>
              </a:rPr>
              <a:t>processeses</a:t>
            </a:r>
            <a:r>
              <a:rPr lang="en-US" dirty="0">
                <a:latin typeface="Arial" panose="020B0604020202020204" pitchFamily="34" charset="0"/>
                <a:cs typeface="Arial" panose="020B0604020202020204" pitchFamily="34" charset="0"/>
              </a:rPr>
              <a:t> efficiently . Using concurrent executor pools of size 8 , we were able to run all the simulations for 195 configurations 8 at a time each running for about 20 mins.</a:t>
            </a:r>
          </a:p>
          <a:p>
            <a:r>
              <a:rPr lang="en-US" dirty="0">
                <a:latin typeface="Arial" panose="020B0604020202020204" pitchFamily="34" charset="0"/>
                <a:cs typeface="Arial" panose="020B0604020202020204" pitchFamily="34" charset="0"/>
              </a:rPr>
              <a:t>Overall simulation took a day for initial testing and final execution</a:t>
            </a:r>
          </a:p>
          <a:p>
            <a:r>
              <a:rPr lang="en-US" dirty="0">
                <a:latin typeface="Arial" panose="020B0604020202020204" pitchFamily="34" charset="0"/>
                <a:cs typeface="Arial" panose="020B0604020202020204" pitchFamily="34" charset="0"/>
              </a:rPr>
              <a:t>Used </a:t>
            </a:r>
            <a:r>
              <a:rPr lang="en-US" dirty="0" err="1">
                <a:latin typeface="Arial" panose="020B0604020202020204" pitchFamily="34" charset="0"/>
                <a:cs typeface="Arial" panose="020B0604020202020204" pitchFamily="34" charset="0"/>
              </a:rPr>
              <a:t>openpyxl</a:t>
            </a:r>
            <a:r>
              <a:rPr lang="en-US" dirty="0">
                <a:latin typeface="Arial" panose="020B0604020202020204" pitchFamily="34" charset="0"/>
                <a:cs typeface="Arial" panose="020B0604020202020204" pitchFamily="34" charset="0"/>
              </a:rPr>
              <a:t> python library to extract all the stats from stats directory</a:t>
            </a:r>
          </a:p>
          <a:p>
            <a:pPr marL="0" indent="0">
              <a:buNone/>
            </a:pPr>
            <a:endParaRPr lang="en-US" i="1" dirty="0">
              <a:latin typeface="Courier" panose="02070309020205020404" pitchFamily="49" charset="0"/>
            </a:endParaRPr>
          </a:p>
        </p:txBody>
      </p:sp>
    </p:spTree>
    <p:extLst>
      <p:ext uri="{BB962C8B-B14F-4D97-AF65-F5344CB8AC3E}">
        <p14:creationId xmlns:p14="http://schemas.microsoft.com/office/powerpoint/2010/main" val="37810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69ED-9905-1A31-42AB-66327F65C71E}"/>
              </a:ext>
            </a:extLst>
          </p:cNvPr>
          <p:cNvSpPr>
            <a:spLocks noGrp="1"/>
          </p:cNvSpPr>
          <p:nvPr>
            <p:ph type="title"/>
          </p:nvPr>
        </p:nvSpPr>
        <p:spPr>
          <a:xfrm>
            <a:off x="1069848" y="502501"/>
            <a:ext cx="9914382" cy="891959"/>
          </a:xfrm>
        </p:spPr>
        <p:txBody>
          <a:bodyPr/>
          <a:lstStyle/>
          <a:p>
            <a:r>
              <a:rPr lang="en-US" dirty="0"/>
              <a:t>Executing the simulations..</a:t>
            </a:r>
          </a:p>
        </p:txBody>
      </p:sp>
      <p:sp>
        <p:nvSpPr>
          <p:cNvPr id="3" name="Content Placeholder 2">
            <a:extLst>
              <a:ext uri="{FF2B5EF4-FFF2-40B4-BE49-F238E27FC236}">
                <a16:creationId xmlns:a16="http://schemas.microsoft.com/office/drawing/2014/main" id="{9628EDE0-37DA-1598-0C36-E8D67AC75D68}"/>
              </a:ext>
            </a:extLst>
          </p:cNvPr>
          <p:cNvSpPr>
            <a:spLocks noGrp="1"/>
          </p:cNvSpPr>
          <p:nvPr>
            <p:ph idx="1"/>
          </p:nvPr>
        </p:nvSpPr>
        <p:spPr>
          <a:xfrm>
            <a:off x="1069848" y="1474470"/>
            <a:ext cx="9822942" cy="5246370"/>
          </a:xfrm>
        </p:spPr>
        <p:txBody>
          <a:bodyPr>
            <a:normAutofit/>
          </a:bodyPr>
          <a:lstStyle/>
          <a:p>
            <a:r>
              <a:rPr lang="en-US" dirty="0"/>
              <a:t>Scripts are available at </a:t>
            </a:r>
            <a:r>
              <a:rPr lang="en-US" dirty="0">
                <a:solidFill>
                  <a:srgbClr val="00B050"/>
                </a:solidFill>
                <a:latin typeface="Arial" panose="020B0604020202020204" pitchFamily="34" charset="0"/>
                <a:ea typeface="Annai MN" pitchFamily="2" charset="77"/>
                <a:cs typeface="Arial" panose="020B0604020202020204" pitchFamily="34" charset="0"/>
                <a:hlinkClick r:id="rId2"/>
              </a:rPr>
              <a:t>https://github.com/PJAvinash/GEM5.git</a:t>
            </a:r>
            <a:endParaRPr lang="en-US" dirty="0">
              <a:solidFill>
                <a:srgbClr val="00B050"/>
              </a:solidFill>
              <a:latin typeface="Arial" panose="020B0604020202020204" pitchFamily="34" charset="0"/>
              <a:ea typeface="Annai MN" pitchFamily="2" charset="77"/>
              <a:cs typeface="Arial" panose="020B0604020202020204" pitchFamily="34" charset="0"/>
            </a:endParaRPr>
          </a:p>
          <a:p>
            <a:r>
              <a:rPr lang="en-US" dirty="0" err="1">
                <a:latin typeface="Arial" panose="020B0604020202020204" pitchFamily="34" charset="0"/>
                <a:ea typeface="Annai MN" pitchFamily="2" charset="77"/>
                <a:cs typeface="Arial" panose="020B0604020202020204" pitchFamily="34" charset="0"/>
              </a:rPr>
              <a:t>SimulationRunner.py</a:t>
            </a:r>
            <a:r>
              <a:rPr lang="en-US" dirty="0">
                <a:latin typeface="Arial" panose="020B0604020202020204" pitchFamily="34" charset="0"/>
                <a:ea typeface="Annai MN" pitchFamily="2" charset="77"/>
                <a:cs typeface="Arial" panose="020B0604020202020204" pitchFamily="34" charset="0"/>
              </a:rPr>
              <a:t> is the script for triggering the jobs. Takes a config filename as parameter and number of instructions to simulate. </a:t>
            </a:r>
          </a:p>
          <a:p>
            <a:r>
              <a:rPr lang="en-US" dirty="0" err="1">
                <a:latin typeface="Arial" panose="020B0604020202020204" pitchFamily="34" charset="0"/>
                <a:ea typeface="Annai MN" pitchFamily="2" charset="77"/>
                <a:cs typeface="Arial" panose="020B0604020202020204" pitchFamily="34" charset="0"/>
              </a:rPr>
              <a:t>Senew.py</a:t>
            </a:r>
            <a:r>
              <a:rPr lang="en-US" dirty="0">
                <a:latin typeface="Arial" panose="020B0604020202020204" pitchFamily="34" charset="0"/>
                <a:ea typeface="Annai MN" pitchFamily="2" charset="77"/>
                <a:cs typeface="Arial" panose="020B0604020202020204" pitchFamily="34" charset="0"/>
              </a:rPr>
              <a:t> is the config for GEM5 found the same directory. </a:t>
            </a:r>
          </a:p>
          <a:p>
            <a:r>
              <a:rPr lang="en-US" dirty="0">
                <a:latin typeface="Arial" panose="020B0604020202020204" pitchFamily="34" charset="0"/>
                <a:ea typeface="Annai MN" pitchFamily="2" charset="77"/>
                <a:cs typeface="Arial" panose="020B0604020202020204" pitchFamily="34" charset="0"/>
              </a:rPr>
              <a:t>This git repo is cloned at </a:t>
            </a:r>
            <a:r>
              <a:rPr lang="en-US" dirty="0">
                <a:solidFill>
                  <a:srgbClr val="000000"/>
                </a:solidFill>
                <a:effectLst/>
                <a:latin typeface="Menlo" panose="020B0609030804020204" pitchFamily="49" charset="0"/>
              </a:rPr>
              <a:t>/home/010/j/</a:t>
            </a:r>
            <a:r>
              <a:rPr lang="en-US" dirty="0" err="1">
                <a:solidFill>
                  <a:srgbClr val="000000"/>
                </a:solidFill>
                <a:effectLst/>
                <a:latin typeface="Menlo" panose="020B0609030804020204" pitchFamily="49" charset="0"/>
              </a:rPr>
              <a:t>jx</a:t>
            </a:r>
            <a:r>
              <a:rPr lang="en-US" dirty="0">
                <a:solidFill>
                  <a:srgbClr val="000000"/>
                </a:solidFill>
                <a:effectLst/>
                <a:latin typeface="Menlo" panose="020B0609030804020204" pitchFamily="49" charset="0"/>
              </a:rPr>
              <a:t>/jxp220032/CS6304P2/gem5/configs/GEM5</a:t>
            </a:r>
          </a:p>
          <a:p>
            <a:r>
              <a:rPr lang="en-US" dirty="0">
                <a:solidFill>
                  <a:srgbClr val="000000"/>
                </a:solidFill>
                <a:latin typeface="Menlo" panose="020B0609030804020204" pitchFamily="49" charset="0"/>
              </a:rPr>
              <a:t>Then: </a:t>
            </a:r>
            <a:r>
              <a:rPr lang="en-US" dirty="0">
                <a:solidFill>
                  <a:srgbClr val="000000"/>
                </a:solidFill>
                <a:effectLst/>
                <a:latin typeface="Menlo" panose="020B0609030804020204" pitchFamily="49" charset="0"/>
              </a:rPr>
              <a:t>git pull </a:t>
            </a:r>
            <a:r>
              <a:rPr lang="en-US" dirty="0">
                <a:solidFill>
                  <a:srgbClr val="000000"/>
                </a:solidFill>
                <a:effectLst/>
                <a:latin typeface="Menlo" panose="020B0609030804020204" pitchFamily="49" charset="0"/>
                <a:hlinkClick r:id="rId2"/>
              </a:rPr>
              <a:t>https://github.com/PJAvinash/GEM5.git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Then: python </a:t>
            </a:r>
            <a:r>
              <a:rPr lang="en-US" dirty="0" err="1">
                <a:solidFill>
                  <a:srgbClr val="000000"/>
                </a:solidFill>
                <a:effectLst/>
                <a:latin typeface="Menlo" panose="020B0609030804020204" pitchFamily="49" charset="0"/>
              </a:rPr>
              <a:t>simulationRunner.py</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senew.py</a:t>
            </a:r>
            <a:r>
              <a:rPr lang="en-US" dirty="0">
                <a:solidFill>
                  <a:srgbClr val="000000"/>
                </a:solidFill>
                <a:effectLst/>
                <a:latin typeface="Menlo" panose="020B0609030804020204" pitchFamily="49" charset="0"/>
              </a:rPr>
              <a:t> 500000000</a:t>
            </a:r>
          </a:p>
          <a:p>
            <a:r>
              <a:rPr lang="en-US" dirty="0">
                <a:solidFill>
                  <a:srgbClr val="000000"/>
                </a:solidFill>
                <a:latin typeface="Arial" panose="020B0604020202020204" pitchFamily="34" charset="0"/>
                <a:cs typeface="Arial" panose="020B0604020202020204" pitchFamily="34" charset="0"/>
              </a:rPr>
              <a:t>This executes simulations for all the valid configurations from the combinations</a:t>
            </a:r>
          </a:p>
          <a:p>
            <a:pPr marL="0" indent="0">
              <a:buNone/>
            </a:pPr>
            <a:r>
              <a:rPr lang="en-US" dirty="0">
                <a:solidFill>
                  <a:srgbClr val="000000"/>
                </a:solidFill>
                <a:effectLst/>
                <a:latin typeface="Arial" panose="020B0604020202020204" pitchFamily="34" charset="0"/>
                <a:cs typeface="Arial" panose="020B0604020202020204" pitchFamily="34" charset="0"/>
              </a:rPr>
              <a:t>Branch predictors : </a:t>
            </a:r>
            <a:r>
              <a:rPr lang="en-US" dirty="0">
                <a:solidFill>
                  <a:srgbClr val="000000"/>
                </a:solidFill>
                <a:latin typeface="Arial" panose="020B0604020202020204" pitchFamily="34" charset="0"/>
                <a:cs typeface="Arial" panose="020B0604020202020204" pitchFamily="34" charset="0"/>
              </a:rPr>
              <a:t>(</a:t>
            </a:r>
            <a:r>
              <a:rPr lang="en-US" dirty="0">
                <a:solidFill>
                  <a:srgbClr val="000000"/>
                </a:solidFill>
                <a:effectLst/>
                <a:latin typeface="Arial" panose="020B0604020202020204" pitchFamily="34" charset="0"/>
                <a:cs typeface="Arial" panose="020B0604020202020204" pitchFamily="34" charset="0"/>
              </a:rPr>
              <a:t>Local , </a:t>
            </a:r>
            <a:r>
              <a:rPr lang="en-US" dirty="0" err="1">
                <a:solidFill>
                  <a:srgbClr val="000000"/>
                </a:solidFill>
                <a:effectLst/>
                <a:latin typeface="Arial" panose="020B0604020202020204" pitchFamily="34" charset="0"/>
                <a:cs typeface="Arial" panose="020B0604020202020204" pitchFamily="34" charset="0"/>
              </a:rPr>
              <a:t>Bi</a:t>
            </a:r>
            <a:r>
              <a:rPr lang="en-US" dirty="0" err="1">
                <a:solidFill>
                  <a:srgbClr val="000000"/>
                </a:solidFill>
                <a:latin typeface="Arial" panose="020B0604020202020204" pitchFamily="34" charset="0"/>
                <a:cs typeface="Arial" panose="020B0604020202020204" pitchFamily="34" charset="0"/>
              </a:rPr>
              <a:t>Modal</a:t>
            </a:r>
            <a:r>
              <a:rPr lang="en-US" dirty="0">
                <a:solidFill>
                  <a:srgbClr val="000000"/>
                </a:solidFill>
                <a:latin typeface="Arial" panose="020B0604020202020204" pitchFamily="34" charset="0"/>
                <a:cs typeface="Arial" panose="020B0604020202020204" pitchFamily="34" charset="0"/>
              </a:rPr>
              <a:t>, Tournament)</a:t>
            </a:r>
          </a:p>
          <a:p>
            <a:pPr marL="0" indent="0">
              <a:buNone/>
            </a:pPr>
            <a:r>
              <a:rPr lang="en-US" dirty="0">
                <a:solidFill>
                  <a:srgbClr val="000000"/>
                </a:solidFill>
                <a:latin typeface="Arial" panose="020B0604020202020204" pitchFamily="34" charset="0"/>
                <a:cs typeface="Arial" panose="020B0604020202020204" pitchFamily="34" charset="0"/>
              </a:rPr>
              <a:t>Local size (1024,2048,4096), Global size (1024,2048,4096), Choice size (1024,2048,4096), </a:t>
            </a:r>
          </a:p>
          <a:p>
            <a:pPr marL="0" indent="0">
              <a:buNone/>
            </a:pPr>
            <a:r>
              <a:rPr lang="en-US" b="0" dirty="0">
                <a:effectLst/>
                <a:latin typeface="Menlo" panose="020B0609030804020204" pitchFamily="49" charset="0"/>
              </a:rPr>
              <a:t>benchmarks =('401.bzip2','429.mcf','456.hmmer','458.sjeng','470.lbm’</a:t>
            </a:r>
            <a:r>
              <a:rPr lang="en-US" dirty="0">
                <a:latin typeface="Menlo" panose="020B0609030804020204" pitchFamily="49" charset="0"/>
              </a:rPr>
              <a:t>)</a:t>
            </a:r>
            <a:endParaRPr lang="en-US" b="0" dirty="0">
              <a:effectLst/>
              <a:latin typeface="Menlo" panose="020B0609030804020204" pitchFamily="49" charset="0"/>
            </a:endParaRPr>
          </a:p>
          <a:p>
            <a:pPr marL="0" indent="0">
              <a:buNone/>
            </a:pPr>
            <a:endParaRPr lang="en-US" dirty="0">
              <a:solidFill>
                <a:srgbClr val="000000"/>
              </a:solidFill>
              <a:latin typeface="Arial" panose="020B0604020202020204" pitchFamily="34" charset="0"/>
              <a:cs typeface="Arial" panose="020B0604020202020204" pitchFamily="34" charset="0"/>
            </a:endParaRPr>
          </a:p>
          <a:p>
            <a:pPr marL="0" indent="0">
              <a:buNone/>
            </a:pPr>
            <a:endParaRPr lang="en-US" dirty="0">
              <a:solidFill>
                <a:srgbClr val="000000"/>
              </a:solidFill>
              <a:effectLst/>
              <a:latin typeface="Arial" panose="020B0604020202020204" pitchFamily="34" charset="0"/>
              <a:cs typeface="Arial" panose="020B0604020202020204" pitchFamily="34" charset="0"/>
            </a:endParaRPr>
          </a:p>
          <a:p>
            <a:endParaRPr lang="en-US" dirty="0">
              <a:solidFill>
                <a:srgbClr val="000000"/>
              </a:solidFill>
              <a:effectLst/>
              <a:latin typeface="Menlo" panose="020B0609030804020204" pitchFamily="49" charset="0"/>
            </a:endParaRPr>
          </a:p>
          <a:p>
            <a:endParaRPr lang="en-US" dirty="0">
              <a:solidFill>
                <a:srgbClr val="000000"/>
              </a:solidFill>
              <a:effectLst/>
              <a:latin typeface="Menlo" panose="020B0609030804020204" pitchFamily="49" charset="0"/>
            </a:endParaRPr>
          </a:p>
          <a:p>
            <a:endParaRPr lang="en-US" dirty="0">
              <a:solidFill>
                <a:srgbClr val="000000"/>
              </a:solidFill>
              <a:effectLst/>
              <a:latin typeface="Menlo" panose="020B0609030804020204" pitchFamily="49" charset="0"/>
            </a:endParaRPr>
          </a:p>
          <a:p>
            <a:endParaRPr lang="en-US"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71122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4C9E-43CB-CC02-BD2A-1293EE40AF79}"/>
              </a:ext>
            </a:extLst>
          </p:cNvPr>
          <p:cNvSpPr>
            <a:spLocks noGrp="1"/>
          </p:cNvSpPr>
          <p:nvPr>
            <p:ph type="ctrTitle"/>
          </p:nvPr>
        </p:nvSpPr>
        <p:spPr>
          <a:xfrm>
            <a:off x="7595452" y="1291772"/>
            <a:ext cx="3529748" cy="584326"/>
          </a:xfrm>
        </p:spPr>
        <p:txBody>
          <a:bodyPr>
            <a:normAutofit fontScale="90000"/>
          </a:bodyPr>
          <a:lstStyle/>
          <a:p>
            <a:r>
              <a:rPr lang="en-US" dirty="0"/>
              <a:t>Results</a:t>
            </a:r>
          </a:p>
        </p:txBody>
      </p:sp>
      <p:sp>
        <p:nvSpPr>
          <p:cNvPr id="13" name="Subtitle 2">
            <a:extLst>
              <a:ext uri="{FF2B5EF4-FFF2-40B4-BE49-F238E27FC236}">
                <a16:creationId xmlns:a16="http://schemas.microsoft.com/office/drawing/2014/main" id="{ABCBA6F6-DB76-AECB-9F37-70DB94702EA5}"/>
              </a:ext>
            </a:extLst>
          </p:cNvPr>
          <p:cNvSpPr>
            <a:spLocks noGrp="1"/>
          </p:cNvSpPr>
          <p:nvPr>
            <p:ph type="subTitle" idx="1"/>
          </p:nvPr>
        </p:nvSpPr>
        <p:spPr>
          <a:xfrm>
            <a:off x="7595451" y="1876098"/>
            <a:ext cx="3529747" cy="3381702"/>
          </a:xfrm>
        </p:spPr>
        <p:txBody>
          <a:bodyPr>
            <a:normAutofit/>
          </a:bodyPr>
          <a:lstStyle/>
          <a:p>
            <a:pPr>
              <a:lnSpc>
                <a:spcPct val="110000"/>
              </a:lnSpc>
            </a:pPr>
            <a:r>
              <a:rPr lang="en-US" sz="1600" dirty="0"/>
              <a:t>The plot shows </a:t>
            </a:r>
            <a:r>
              <a:rPr lang="en-US" sz="1600" dirty="0">
                <a:solidFill>
                  <a:srgbClr val="FF0000"/>
                </a:solidFill>
              </a:rPr>
              <a:t>average misprediction% </a:t>
            </a:r>
            <a:r>
              <a:rPr lang="en-US" sz="1600" dirty="0"/>
              <a:t>for each of the branch predictor ( for Choose size , Global Size , Local size on x axis from top to bottom)</a:t>
            </a:r>
          </a:p>
          <a:p>
            <a:pPr>
              <a:lnSpc>
                <a:spcPct val="110000"/>
              </a:lnSpc>
            </a:pPr>
            <a:r>
              <a:rPr lang="en-US" sz="1600" dirty="0"/>
              <a:t>Tournament Predictor performs the best in this and </a:t>
            </a:r>
            <a:r>
              <a:rPr lang="en-US" sz="1600" dirty="0" err="1"/>
              <a:t>BiModal</a:t>
            </a:r>
            <a:r>
              <a:rPr lang="en-US" sz="1600" dirty="0"/>
              <a:t> is good, Local is the least accurate</a:t>
            </a:r>
          </a:p>
          <a:p>
            <a:pPr>
              <a:lnSpc>
                <a:spcPct val="110000"/>
              </a:lnSpc>
            </a:pPr>
            <a:r>
              <a:rPr lang="en-US" sz="1600" dirty="0"/>
              <a:t>Larger table sizes account for better accuracy.</a:t>
            </a:r>
          </a:p>
        </p:txBody>
      </p:sp>
      <p:pic>
        <p:nvPicPr>
          <p:cNvPr id="8" name="Content Placeholder 7" descr="Chart, bar chart&#10;&#10;Description automatically generated">
            <a:extLst>
              <a:ext uri="{FF2B5EF4-FFF2-40B4-BE49-F238E27FC236}">
                <a16:creationId xmlns:a16="http://schemas.microsoft.com/office/drawing/2014/main" id="{78D5B3E4-7ED8-4D2F-44A0-8145603775DF}"/>
              </a:ext>
            </a:extLst>
          </p:cNvPr>
          <p:cNvPicPr>
            <a:picLocks noGrp="1" noChangeAspect="1"/>
          </p:cNvPicPr>
          <p:nvPr>
            <p:ph idx="4294967295"/>
          </p:nvPr>
        </p:nvPicPr>
        <p:blipFill>
          <a:blip r:embed="rId2"/>
          <a:stretch>
            <a:fillRect/>
          </a:stretch>
        </p:blipFill>
        <p:spPr>
          <a:xfrm>
            <a:off x="172310" y="1024759"/>
            <a:ext cx="7254328" cy="5114302"/>
          </a:xfrm>
          <a:noFill/>
        </p:spPr>
      </p:pic>
      <p:sp>
        <p:nvSpPr>
          <p:cNvPr id="15" name="Date Placeholder 3">
            <a:extLst>
              <a:ext uri="{FF2B5EF4-FFF2-40B4-BE49-F238E27FC236}">
                <a16:creationId xmlns:a16="http://schemas.microsoft.com/office/drawing/2014/main" id="{6BE2CEF2-B178-0EB8-C3DC-15DF4933457C}"/>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B769E0EF-6BDE-4A3A-A18D-10B1C4B03C37}" type="datetime1">
              <a:rPr lang="en-US" smtClean="0"/>
              <a:pPr>
                <a:spcAft>
                  <a:spcPts val="600"/>
                </a:spcAft>
              </a:pPr>
              <a:t>5/1/23</a:t>
            </a:fld>
            <a:endParaRPr lang="en-US"/>
          </a:p>
        </p:txBody>
      </p:sp>
      <p:sp>
        <p:nvSpPr>
          <p:cNvPr id="17" name="Footer Placeholder 4">
            <a:extLst>
              <a:ext uri="{FF2B5EF4-FFF2-40B4-BE49-F238E27FC236}">
                <a16:creationId xmlns:a16="http://schemas.microsoft.com/office/drawing/2014/main" id="{953D2476-8EA3-54D3-B27B-DEA2B23AFE67}"/>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Sample Footer Text</a:t>
            </a:r>
          </a:p>
        </p:txBody>
      </p:sp>
      <p:sp>
        <p:nvSpPr>
          <p:cNvPr id="19" name="Slide Number Placeholder 5">
            <a:extLst>
              <a:ext uri="{FF2B5EF4-FFF2-40B4-BE49-F238E27FC236}">
                <a16:creationId xmlns:a16="http://schemas.microsoft.com/office/drawing/2014/main" id="{156C2A5C-DA1C-350C-0D96-BD5715BC6A53}"/>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9</a:t>
            </a:fld>
            <a:endParaRPr lang="en-US"/>
          </a:p>
        </p:txBody>
      </p:sp>
    </p:spTree>
    <p:extLst>
      <p:ext uri="{BB962C8B-B14F-4D97-AF65-F5344CB8AC3E}">
        <p14:creationId xmlns:p14="http://schemas.microsoft.com/office/powerpoint/2010/main" val="2829150352"/>
      </p:ext>
    </p:extLst>
  </p:cSld>
  <p:clrMapOvr>
    <a:masterClrMapping/>
  </p:clrMapOvr>
</p:sld>
</file>

<file path=ppt/theme/theme1.xml><?xml version="1.0" encoding="utf-8"?>
<a:theme xmlns:a="http://schemas.openxmlformats.org/drawingml/2006/main" name="Swell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237</TotalTime>
  <Words>1668</Words>
  <Application>Microsoft Macintosh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vt:lpstr>
      <vt:lpstr>Menlo</vt:lpstr>
      <vt:lpstr>Neue Haas Grotesk Text Pro</vt:lpstr>
      <vt:lpstr>Söhne</vt:lpstr>
      <vt:lpstr>SwellVTI</vt:lpstr>
      <vt:lpstr>Branch predictors GEM5 simulation </vt:lpstr>
      <vt:lpstr>What &amp; why are ‘Branch Predictors’</vt:lpstr>
      <vt:lpstr>Some engineering facts about branch predictors in modern processors..</vt:lpstr>
      <vt:lpstr>Some Branch predictor types</vt:lpstr>
      <vt:lpstr>Our work </vt:lpstr>
      <vt:lpstr>PowerPoint Presentation</vt:lpstr>
      <vt:lpstr>Experimentation process..</vt:lpstr>
      <vt:lpstr>Executing the simulations..</vt:lpstr>
      <vt:lpstr>Results</vt:lpstr>
      <vt:lpstr>Average BTB Miss%</vt:lpstr>
      <vt:lpstr>Average misprediction% for each benchmark</vt:lpstr>
      <vt:lpstr>Code changes done at..(followed by a comment starting jxp220032)</vt:lpstr>
      <vt:lpstr>Learnings..</vt:lpstr>
      <vt:lpstr>Challenges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predictors GEM5 simulation</dc:title>
  <dc:creator>Potnuru, Jayanth Avinash</dc:creator>
  <cp:lastModifiedBy>Potnuru, Jayanth Avinash</cp:lastModifiedBy>
  <cp:revision>9</cp:revision>
  <dcterms:created xsi:type="dcterms:W3CDTF">2023-05-01T03:48:20Z</dcterms:created>
  <dcterms:modified xsi:type="dcterms:W3CDTF">2023-05-01T07:56:55Z</dcterms:modified>
</cp:coreProperties>
</file>