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2934b3a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f2934b3a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f2934b3a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f2934b3a2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2953636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f29536362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2934b3a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f2934b3a2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2953636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f29536362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2934b3a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f2934b3a2f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10" Type="http://schemas.openxmlformats.org/officeDocument/2006/relationships/hyperlink" Target="http://localhost:8501/CSV_processing" TargetMode="External"/><Relationship Id="rId9"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56" name="Google Shape;56;p13"/>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57" name="Google Shape;57;p13"/>
          <p:cNvSpPr txBox="1"/>
          <p:nvPr/>
        </p:nvSpPr>
        <p:spPr>
          <a:xfrm>
            <a:off x="1592250" y="1562550"/>
            <a:ext cx="59595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3100">
                <a:solidFill>
                  <a:srgbClr val="FFFFFF"/>
                </a:solidFill>
                <a:latin typeface="Montserrat"/>
                <a:ea typeface="Montserrat"/>
                <a:cs typeface="Montserrat"/>
                <a:sym typeface="Montserrat"/>
              </a:rPr>
              <a:t>Golden challenge </a:t>
            </a:r>
            <a:endParaRPr b="1" sz="31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1" lang="en" sz="3100">
                <a:solidFill>
                  <a:srgbClr val="FFFFFF"/>
                </a:solidFill>
                <a:latin typeface="Montserrat"/>
                <a:ea typeface="Montserrat"/>
                <a:cs typeface="Montserrat"/>
                <a:sym typeface="Montserrat"/>
              </a:rPr>
              <a:t>By: Hafidz Malkan C</a:t>
            </a:r>
            <a:endParaRPr b="1" sz="31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3" name="Google Shape;63;p14"/>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64" name="Google Shape;64;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65" name="Google Shape;65;p14"/>
          <p:cNvPicPr preferRelativeResize="0"/>
          <p:nvPr/>
        </p:nvPicPr>
        <p:blipFill rotWithShape="1">
          <a:blip r:embed="rId5">
            <a:alphaModFix/>
          </a:blip>
          <a:srcRect b="47274" l="0" r="42840" t="0"/>
          <a:stretch/>
        </p:blipFill>
        <p:spPr>
          <a:xfrm>
            <a:off x="254475" y="2274150"/>
            <a:ext cx="1677949" cy="1210625"/>
          </a:xfrm>
          <a:prstGeom prst="rect">
            <a:avLst/>
          </a:prstGeom>
          <a:noFill/>
          <a:ln>
            <a:noFill/>
          </a:ln>
        </p:spPr>
      </p:pic>
      <p:pic>
        <p:nvPicPr>
          <p:cNvPr id="66" name="Google Shape;66;p14"/>
          <p:cNvPicPr preferRelativeResize="0"/>
          <p:nvPr/>
        </p:nvPicPr>
        <p:blipFill>
          <a:blip r:embed="rId6">
            <a:alphaModFix/>
          </a:blip>
          <a:stretch>
            <a:fillRect/>
          </a:stretch>
        </p:blipFill>
        <p:spPr>
          <a:xfrm>
            <a:off x="2426875" y="2230388"/>
            <a:ext cx="2370073" cy="1298175"/>
          </a:xfrm>
          <a:prstGeom prst="rect">
            <a:avLst/>
          </a:prstGeom>
          <a:noFill/>
          <a:ln>
            <a:noFill/>
          </a:ln>
        </p:spPr>
      </p:pic>
      <p:pic>
        <p:nvPicPr>
          <p:cNvPr id="67" name="Google Shape;67;p14"/>
          <p:cNvPicPr preferRelativeResize="0"/>
          <p:nvPr/>
        </p:nvPicPr>
        <p:blipFill rotWithShape="1">
          <a:blip r:embed="rId7">
            <a:alphaModFix/>
          </a:blip>
          <a:srcRect b="13867" l="0" r="0" t="15526"/>
          <a:stretch/>
        </p:blipFill>
        <p:spPr>
          <a:xfrm>
            <a:off x="1270750" y="718950"/>
            <a:ext cx="2514733" cy="1038725"/>
          </a:xfrm>
          <a:prstGeom prst="rect">
            <a:avLst/>
          </a:prstGeom>
          <a:noFill/>
          <a:ln>
            <a:noFill/>
          </a:ln>
        </p:spPr>
      </p:pic>
      <p:sp>
        <p:nvSpPr>
          <p:cNvPr id="68" name="Google Shape;68;p14"/>
          <p:cNvSpPr/>
          <p:nvPr/>
        </p:nvSpPr>
        <p:spPr>
          <a:xfrm>
            <a:off x="1970650" y="2748363"/>
            <a:ext cx="3510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5744800" y="2137650"/>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Endpoint untuk inputan berupa text: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http://localhost:8501/text_processing</a:t>
            </a:r>
            <a:endParaRPr sz="1200">
              <a:solidFill>
                <a:schemeClr val="dk1"/>
              </a:solidFill>
            </a:endParaRPr>
          </a:p>
        </p:txBody>
      </p:sp>
      <p:pic>
        <p:nvPicPr>
          <p:cNvPr id="70" name="Google Shape;70;p14"/>
          <p:cNvPicPr preferRelativeResize="0"/>
          <p:nvPr/>
        </p:nvPicPr>
        <p:blipFill>
          <a:blip r:embed="rId8">
            <a:alphaModFix/>
          </a:blip>
          <a:stretch>
            <a:fillRect/>
          </a:stretch>
        </p:blipFill>
        <p:spPr>
          <a:xfrm>
            <a:off x="5511232" y="1133129"/>
            <a:ext cx="3476991" cy="1038726"/>
          </a:xfrm>
          <a:prstGeom prst="rect">
            <a:avLst/>
          </a:prstGeom>
          <a:noFill/>
          <a:ln>
            <a:noFill/>
          </a:ln>
        </p:spPr>
      </p:pic>
      <p:pic>
        <p:nvPicPr>
          <p:cNvPr id="71" name="Google Shape;71;p14"/>
          <p:cNvPicPr preferRelativeResize="0"/>
          <p:nvPr/>
        </p:nvPicPr>
        <p:blipFill>
          <a:blip r:embed="rId9">
            <a:alphaModFix/>
          </a:blip>
          <a:stretch>
            <a:fillRect/>
          </a:stretch>
        </p:blipFill>
        <p:spPr>
          <a:xfrm>
            <a:off x="5498066" y="3276193"/>
            <a:ext cx="3499733" cy="1038726"/>
          </a:xfrm>
          <a:prstGeom prst="rect">
            <a:avLst/>
          </a:prstGeom>
          <a:noFill/>
          <a:ln>
            <a:noFill/>
          </a:ln>
        </p:spPr>
      </p:pic>
      <p:sp>
        <p:nvSpPr>
          <p:cNvPr id="72" name="Google Shape;72;p14"/>
          <p:cNvSpPr txBox="1"/>
          <p:nvPr/>
        </p:nvSpPr>
        <p:spPr>
          <a:xfrm>
            <a:off x="5671738" y="4409400"/>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Endpoint untuk input file CSV</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200" u="sng">
                <a:solidFill>
                  <a:schemeClr val="hlink"/>
                </a:solidFill>
                <a:hlinkClick r:id="rId10"/>
              </a:rPr>
              <a:t>http://localhost:8501/CSV_processing</a:t>
            </a:r>
            <a:r>
              <a:rPr lang="en" sz="1200">
                <a:solidFill>
                  <a:schemeClr val="dk1"/>
                </a:solidFill>
              </a:rPr>
              <a:t> </a:t>
            </a:r>
            <a:endParaRPr sz="1200">
              <a:solidFill>
                <a:schemeClr val="dk1"/>
              </a:solidFill>
            </a:endParaRPr>
          </a:p>
        </p:txBody>
      </p:sp>
      <p:sp>
        <p:nvSpPr>
          <p:cNvPr id="73" name="Google Shape;73;p14"/>
          <p:cNvSpPr/>
          <p:nvPr/>
        </p:nvSpPr>
        <p:spPr>
          <a:xfrm rot="-1943990">
            <a:off x="4945063" y="2138472"/>
            <a:ext cx="351048" cy="26216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1809466">
            <a:off x="4945023" y="3269158"/>
            <a:ext cx="351127" cy="26200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0" name="Google Shape;80;p15"/>
          <p:cNvCxnSpPr/>
          <p:nvPr/>
        </p:nvCxnSpPr>
        <p:spPr>
          <a:xfrm flipH="1">
            <a:off x="1551425" y="808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81" name="Google Shape;81;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2" name="Google Shape;82;p15"/>
          <p:cNvSpPr txBox="1"/>
          <p:nvPr/>
        </p:nvSpPr>
        <p:spPr>
          <a:xfrm>
            <a:off x="3194375" y="142400"/>
            <a:ext cx="230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741B47"/>
                </a:solidFill>
              </a:rPr>
              <a:t>SISTEMATIKA</a:t>
            </a:r>
            <a:endParaRPr sz="2500">
              <a:solidFill>
                <a:srgbClr val="741B47"/>
              </a:solidFill>
            </a:endParaRPr>
          </a:p>
        </p:txBody>
      </p:sp>
      <p:sp>
        <p:nvSpPr>
          <p:cNvPr id="83" name="Google Shape;83;p15"/>
          <p:cNvSpPr/>
          <p:nvPr/>
        </p:nvSpPr>
        <p:spPr>
          <a:xfrm>
            <a:off x="384775" y="1080550"/>
            <a:ext cx="2937000" cy="4383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A64D79"/>
                </a:solidFill>
              </a:rPr>
              <a:t>Preprocessing</a:t>
            </a:r>
            <a:endParaRPr sz="2300">
              <a:solidFill>
                <a:srgbClr val="A64D79"/>
              </a:solidFill>
            </a:endParaRPr>
          </a:p>
        </p:txBody>
      </p:sp>
      <p:sp>
        <p:nvSpPr>
          <p:cNvPr id="84" name="Google Shape;84;p15"/>
          <p:cNvSpPr/>
          <p:nvPr/>
        </p:nvSpPr>
        <p:spPr>
          <a:xfrm>
            <a:off x="960950" y="1598825"/>
            <a:ext cx="2937000" cy="4383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A64D79"/>
                </a:solidFill>
              </a:rPr>
              <a:t>Data Framing</a:t>
            </a:r>
            <a:endParaRPr sz="2300">
              <a:solidFill>
                <a:srgbClr val="A64D79"/>
              </a:solidFill>
            </a:endParaRPr>
          </a:p>
        </p:txBody>
      </p:sp>
      <p:sp>
        <p:nvSpPr>
          <p:cNvPr id="85" name="Google Shape;85;p15"/>
          <p:cNvSpPr/>
          <p:nvPr/>
        </p:nvSpPr>
        <p:spPr>
          <a:xfrm>
            <a:off x="1824950" y="2113413"/>
            <a:ext cx="2937000" cy="438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741B47"/>
                </a:solidFill>
              </a:rPr>
              <a:t>Tokenisasi</a:t>
            </a:r>
            <a:endParaRPr sz="2300">
              <a:solidFill>
                <a:srgbClr val="741B47"/>
              </a:solidFill>
            </a:endParaRPr>
          </a:p>
        </p:txBody>
      </p:sp>
      <p:sp>
        <p:nvSpPr>
          <p:cNvPr id="86" name="Google Shape;86;p15"/>
          <p:cNvSpPr/>
          <p:nvPr/>
        </p:nvSpPr>
        <p:spPr>
          <a:xfrm>
            <a:off x="2805750" y="2655675"/>
            <a:ext cx="3168600" cy="569400"/>
          </a:xfrm>
          <a:prstGeom prst="roundRect">
            <a:avLst>
              <a:gd fmla="val 16667" name="adj"/>
            </a:avLst>
          </a:prstGeom>
          <a:solidFill>
            <a:srgbClr val="A64D79"/>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741B47"/>
                </a:solidFill>
              </a:rPr>
              <a:t>Stopword removal</a:t>
            </a:r>
            <a:endParaRPr sz="2300">
              <a:solidFill>
                <a:srgbClr val="741B47"/>
              </a:solidFill>
            </a:endParaRPr>
          </a:p>
        </p:txBody>
      </p:sp>
      <p:sp>
        <p:nvSpPr>
          <p:cNvPr id="87" name="Google Shape;87;p15"/>
          <p:cNvSpPr/>
          <p:nvPr/>
        </p:nvSpPr>
        <p:spPr>
          <a:xfrm>
            <a:off x="4219925" y="3342863"/>
            <a:ext cx="3152100" cy="5694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D5A6BD"/>
                </a:solidFill>
              </a:rPr>
              <a:t>Stemming </a:t>
            </a:r>
            <a:endParaRPr sz="2300">
              <a:solidFill>
                <a:srgbClr val="D5A6BD"/>
              </a:solidFill>
            </a:endParaRPr>
          </a:p>
        </p:txBody>
      </p:sp>
      <p:sp>
        <p:nvSpPr>
          <p:cNvPr id="88" name="Google Shape;88;p15"/>
          <p:cNvSpPr/>
          <p:nvPr/>
        </p:nvSpPr>
        <p:spPr>
          <a:xfrm>
            <a:off x="5106725" y="4030050"/>
            <a:ext cx="3168600" cy="646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D5A6BD"/>
                </a:solidFill>
              </a:rPr>
              <a:t>Detokenisasi</a:t>
            </a:r>
            <a:endParaRPr sz="2300">
              <a:solidFill>
                <a:srgbClr val="D5A6B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92" name="Shape 92"/>
        <p:cNvGrpSpPr/>
        <p:nvPr/>
      </p:nvGrpSpPr>
      <p:grpSpPr>
        <a:xfrm>
          <a:off x="0" y="0"/>
          <a:ext cx="0" cy="0"/>
          <a:chOff x="0" y="0"/>
          <a:chExt cx="0" cy="0"/>
        </a:xfrm>
      </p:grpSpPr>
      <p:pic>
        <p:nvPicPr>
          <p:cNvPr id="93" name="Google Shape;93;p16"/>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94" name="Google Shape;94;p16"/>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pic>
        <p:nvPicPr>
          <p:cNvPr id="95" name="Google Shape;95;p16"/>
          <p:cNvPicPr preferRelativeResize="0"/>
          <p:nvPr/>
        </p:nvPicPr>
        <p:blipFill>
          <a:blip r:embed="rId5">
            <a:alphaModFix/>
          </a:blip>
          <a:stretch>
            <a:fillRect/>
          </a:stretch>
        </p:blipFill>
        <p:spPr>
          <a:xfrm>
            <a:off x="1905275" y="824150"/>
            <a:ext cx="5333450" cy="3954110"/>
          </a:xfrm>
          <a:prstGeom prst="rect">
            <a:avLst/>
          </a:prstGeom>
          <a:noFill/>
          <a:ln>
            <a:noFill/>
          </a:ln>
        </p:spPr>
      </p:pic>
      <p:sp>
        <p:nvSpPr>
          <p:cNvPr id="96" name="Google Shape;96;p16"/>
          <p:cNvSpPr txBox="1"/>
          <p:nvPr/>
        </p:nvSpPr>
        <p:spPr>
          <a:xfrm>
            <a:off x="2817188" y="285350"/>
            <a:ext cx="2535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4"/>
                </a:solidFill>
              </a:rPr>
              <a:t>M</a:t>
            </a:r>
            <a:r>
              <a:rPr lang="en" sz="2300">
                <a:solidFill>
                  <a:schemeClr val="accent4"/>
                </a:solidFill>
              </a:rPr>
              <a:t>etode Text Input</a:t>
            </a:r>
            <a:endParaRPr sz="23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02" name="Google Shape;102;p17"/>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03" name="Google Shape;103;p17"/>
          <p:cNvSpPr txBox="1"/>
          <p:nvPr/>
        </p:nvSpPr>
        <p:spPr>
          <a:xfrm>
            <a:off x="2817202" y="285350"/>
            <a:ext cx="2915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4"/>
                </a:solidFill>
              </a:rPr>
              <a:t>Metode CSV Input</a:t>
            </a:r>
            <a:endParaRPr sz="2300">
              <a:solidFill>
                <a:schemeClr val="accent4"/>
              </a:solidFill>
            </a:endParaRPr>
          </a:p>
        </p:txBody>
      </p:sp>
      <p:pic>
        <p:nvPicPr>
          <p:cNvPr id="104" name="Google Shape;104;p17"/>
          <p:cNvPicPr preferRelativeResize="0"/>
          <p:nvPr/>
        </p:nvPicPr>
        <p:blipFill>
          <a:blip r:embed="rId5">
            <a:alphaModFix/>
          </a:blip>
          <a:stretch>
            <a:fillRect/>
          </a:stretch>
        </p:blipFill>
        <p:spPr>
          <a:xfrm>
            <a:off x="1645563" y="824150"/>
            <a:ext cx="5258975" cy="40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08" name="Shape 108"/>
        <p:cNvGrpSpPr/>
        <p:nvPr/>
      </p:nvGrpSpPr>
      <p:grpSpPr>
        <a:xfrm>
          <a:off x="0" y="0"/>
          <a:ext cx="0" cy="0"/>
          <a:chOff x="0" y="0"/>
          <a:chExt cx="0" cy="0"/>
        </a:xfrm>
      </p:grpSpPr>
      <p:pic>
        <p:nvPicPr>
          <p:cNvPr id="109" name="Google Shape;109;p18"/>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10" name="Google Shape;110;p18"/>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111" name="Google Shape;111;p18"/>
          <p:cNvCxnSpPr/>
          <p:nvPr/>
        </p:nvCxnSpPr>
        <p:spPr>
          <a:xfrm flipH="1">
            <a:off x="2022025" y="884400"/>
            <a:ext cx="4480200" cy="25800"/>
          </a:xfrm>
          <a:prstGeom prst="straightConnector1">
            <a:avLst/>
          </a:prstGeom>
          <a:noFill/>
          <a:ln cap="flat" cmpd="sng" w="19050">
            <a:solidFill>
              <a:srgbClr val="FFFFFF"/>
            </a:solidFill>
            <a:prstDash val="solid"/>
            <a:round/>
            <a:headEnd len="sm" w="sm" type="none"/>
            <a:tailEnd len="sm" w="sm" type="none"/>
          </a:ln>
        </p:spPr>
      </p:cxnSp>
      <p:sp>
        <p:nvSpPr>
          <p:cNvPr id="112" name="Google Shape;112;p18"/>
          <p:cNvSpPr txBox="1"/>
          <p:nvPr/>
        </p:nvSpPr>
        <p:spPr>
          <a:xfrm>
            <a:off x="2732875" y="285350"/>
            <a:ext cx="30585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2500">
                <a:solidFill>
                  <a:srgbClr val="EAD1DC"/>
                </a:solidFill>
                <a:latin typeface="Comfortaa"/>
                <a:ea typeface="Comfortaa"/>
                <a:cs typeface="Comfortaa"/>
                <a:sym typeface="Comfortaa"/>
              </a:rPr>
              <a:t>KESIMPULAN</a:t>
            </a:r>
            <a:endParaRPr b="1" i="0" sz="2500" u="none" cap="none" strike="noStrike">
              <a:solidFill>
                <a:srgbClr val="EAD1DC"/>
              </a:solidFill>
              <a:latin typeface="Comfortaa"/>
              <a:ea typeface="Comfortaa"/>
              <a:cs typeface="Comfortaa"/>
              <a:sym typeface="Comfortaa"/>
            </a:endParaRPr>
          </a:p>
        </p:txBody>
      </p:sp>
      <p:sp>
        <p:nvSpPr>
          <p:cNvPr id="113" name="Google Shape;113;p18"/>
          <p:cNvSpPr txBox="1"/>
          <p:nvPr/>
        </p:nvSpPr>
        <p:spPr>
          <a:xfrm>
            <a:off x="745375" y="1132775"/>
            <a:ext cx="70335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D5A6BD"/>
                </a:solidFill>
                <a:latin typeface="Trebuchet MS"/>
                <a:ea typeface="Trebuchet MS"/>
                <a:cs typeface="Trebuchet MS"/>
                <a:sym typeface="Trebuchet MS"/>
              </a:rPr>
              <a:t>Data cleansing membantu kita dalam proses membersihkan, mengubah, atau menghapus data yang tidak akurat, tidak lengkap, atau tidak relevan dalam sebuah basis data. Tujuan dari data cleansing adalah untuk memastikan bahwa data yang digunakan dalam analisis atau pengambilan keputusan adalah akurat, konsisten, dan dapat diandalkan. Proses data cleansing biasanya melibatkan tahapan seperti identifikasi data yang salah, duplikat, atau hilang, kemudian membersihkan dan memperbarui data tersebut agar menjadi lebih lengkap, akurat, dan sesuai dengan format yang diinginkan. Data cleansing sangat penting dalam konteks bisnis dan penelitian, karena data yang buruk dapat menyebabkan kesalahan analisis dan keputusan yang salah.</a:t>
            </a:r>
            <a:endParaRPr sz="1500">
              <a:solidFill>
                <a:srgbClr val="D5A6B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