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7" r:id="rId11"/>
    <p:sldId id="266" r:id="rId12"/>
    <p:sldId id="25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67DE9B-4E2B-EF86-B31A-768FA5AAE40E}" v="2476" dt="2025-02-26T04:23:28.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69A40-6BDA-4261-8CDF-11E94F8457F3}" type="datetimeFigureOut">
              <a:t>2/25/2025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10F44-046E-412B-92A4-465CB12CB3DF}" type="slidenum">
              <a:t>‹#›</a:t>
            </a:fld>
            <a:endParaRPr lang="en-US"/>
          </a:p>
        </p:txBody>
      </p:sp>
    </p:spTree>
    <p:extLst>
      <p:ext uri="{BB962C8B-B14F-4D97-AF65-F5344CB8AC3E}">
        <p14:creationId xmlns:p14="http://schemas.microsoft.com/office/powerpoint/2010/main" val="319114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ea typeface="Calibri"/>
                <a:cs typeface="+mn-lt"/>
              </a:rPr>
            </a:br>
            <a:endParaRPr lang="en-US" dirty="0">
              <a:ea typeface="Calibri"/>
              <a:cs typeface="+mn-lt"/>
            </a:endParaRPr>
          </a:p>
        </p:txBody>
      </p:sp>
      <p:sp>
        <p:nvSpPr>
          <p:cNvPr id="4" name="Slide Number Placeholder 3"/>
          <p:cNvSpPr>
            <a:spLocks noGrp="1"/>
          </p:cNvSpPr>
          <p:nvPr>
            <p:ph type="sldNum" sz="quarter" idx="5"/>
          </p:nvPr>
        </p:nvSpPr>
        <p:spPr/>
        <p:txBody>
          <a:bodyPr/>
          <a:lstStyle/>
          <a:p>
            <a:fld id="{6FF10F44-046E-412B-92A4-465CB12CB3DF}" type="slidenum">
              <a:t>1</a:t>
            </a:fld>
            <a:endParaRPr lang="en-US"/>
          </a:p>
        </p:txBody>
      </p:sp>
    </p:spTree>
    <p:extLst>
      <p:ext uri="{BB962C8B-B14F-4D97-AF65-F5344CB8AC3E}">
        <p14:creationId xmlns:p14="http://schemas.microsoft.com/office/powerpoint/2010/main" val="405843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2/25/2025</a:t>
            </a:fld>
            <a:endParaRPr lang="en-US" dirty="0"/>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72652756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dirty="0"/>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2/25/2025</a:t>
            </a:fld>
            <a:endParaRPr lang="en-US" dirty="0"/>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76326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2/25/2025</a:t>
            </a:fld>
            <a:endParaRPr lang="en-US" dirty="0"/>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64680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2/25/2025</a:t>
            </a:fld>
            <a:endParaRPr lang="en-US" dirty="0"/>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4664946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2/25/2025</a:t>
            </a:fld>
            <a:endParaRPr lang="en-US" dirty="0"/>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289331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dirty="0"/>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2/25/2025</a:t>
            </a:fld>
            <a:endParaRPr lang="en-US" dirty="0"/>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31947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2/25/2025</a:t>
            </a:fld>
            <a:endParaRPr lang="en-US" dirty="0"/>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920971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dirty="0"/>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2/25/2025</a:t>
            </a:fld>
            <a:endParaRPr lang="en-US" dirty="0"/>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159321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2/25/2025</a:t>
            </a:fld>
            <a:endParaRPr lang="en-US" dirty="0"/>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03400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2/25/2025</a:t>
            </a:fld>
            <a:endParaRPr lang="en-US" dirty="0"/>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376423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2/25/2025</a:t>
            </a:fld>
            <a:endParaRPr lang="en-US" dirty="0"/>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dirty="0"/>
          </a:p>
        </p:txBody>
      </p:sp>
    </p:spTree>
    <p:extLst>
      <p:ext uri="{BB962C8B-B14F-4D97-AF65-F5344CB8AC3E}">
        <p14:creationId xmlns:p14="http://schemas.microsoft.com/office/powerpoint/2010/main" val="122705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2/25/2025</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dirty="0"/>
          </a:p>
        </p:txBody>
      </p:sp>
    </p:spTree>
    <p:extLst>
      <p:ext uri="{BB962C8B-B14F-4D97-AF65-F5344CB8AC3E}">
        <p14:creationId xmlns:p14="http://schemas.microsoft.com/office/powerpoint/2010/main" val="15676272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reddit.com/r/WelcomeToLumon/comments/w7vz0f/stuxnet_code_shown_on_a_terminal/" TargetMode="External"/><Relationship Id="rId3" Type="http://schemas.openxmlformats.org/officeDocument/2006/relationships/hyperlink" Target="https://www.infosecinstitute.com/resources/general-security/cyber-warfare-cyber-weapons-real-growing-threat/" TargetMode="External"/><Relationship Id="rId7" Type="http://schemas.openxmlformats.org/officeDocument/2006/relationships/hyperlink" Target="https://www.cfr.org/article/what-are-irans-nuclear-and-missile-capabilities" TargetMode="External"/><Relationship Id="rId2" Type="http://schemas.openxmlformats.org/officeDocument/2006/relationships/hyperlink" Target="https://www.fortinet.com/blog/threat-research/key-differences-between-petya-and-notpetya" TargetMode="External"/><Relationship Id="rId1" Type="http://schemas.openxmlformats.org/officeDocument/2006/relationships/slideLayout" Target="../slideLayouts/slideLayout2.xml"/><Relationship Id="rId6" Type="http://schemas.openxmlformats.org/officeDocument/2006/relationships/hyperlink" Target="https://www.mailguard.com.au/partner-blog/ebook-10-cyber-attacks-that-made-headlines-in-2020" TargetMode="External"/><Relationship Id="rId11" Type="http://schemas.openxmlformats.org/officeDocument/2006/relationships/hyperlink" Target="https://www.wired.com/2014/11/countdown-to-zero-day-stuxnet/" TargetMode="External"/><Relationship Id="rId5" Type="http://schemas.openxmlformats.org/officeDocument/2006/relationships/hyperlink" Target="https://www.researchgate.net/publication/383157048_Stuxnet-Analysis_and_Implications_of_the_World&#8217;s_First_Cyber-Weapon" TargetMode="External"/><Relationship Id="rId10" Type="http://schemas.openxmlformats.org/officeDocument/2006/relationships/hyperlink" Target="https://animalia-life.club/qa/pictures/stuxnet-code" TargetMode="External"/><Relationship Id="rId4" Type="http://schemas.openxmlformats.org/officeDocument/2006/relationships/hyperlink" Target="https://www.csoonline.com/article/562691/stuxnet-explained-the-first-known-cyberweapon.html" TargetMode="External"/><Relationship Id="rId9" Type="http://schemas.openxmlformats.org/officeDocument/2006/relationships/hyperlink" Target="https://www.timesofisrael.com/iran-said-enriching-uranium-with-4th-batch-of-advanced-centrifug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Stuxnet: The Government Funded Computer Worm</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 Jacob Braddock</a:t>
            </a:r>
          </a:p>
          <a:p>
            <a:r>
              <a:rPr lang="en-US" dirty="0"/>
              <a:t>Charleston Southern University</a:t>
            </a:r>
          </a:p>
        </p:txBody>
      </p:sp>
      <p:pic>
        <p:nvPicPr>
          <p:cNvPr id="6" name="Picture 5" descr="A computer screen shot of a program code&#10;&#10;AI-generated content may be incorrect.">
            <a:extLst>
              <a:ext uri="{FF2B5EF4-FFF2-40B4-BE49-F238E27FC236}">
                <a16:creationId xmlns:a16="http://schemas.microsoft.com/office/drawing/2014/main" id="{158C7578-4909-B446-4E90-020DC4C5F2CB}"/>
              </a:ext>
            </a:extLst>
          </p:cNvPr>
          <p:cNvPicPr>
            <a:picLocks noChangeAspect="1"/>
          </p:cNvPicPr>
          <p:nvPr/>
        </p:nvPicPr>
        <p:blipFill>
          <a:blip r:embed="rId3"/>
          <a:stretch>
            <a:fillRect/>
          </a:stretch>
        </p:blipFill>
        <p:spPr>
          <a:xfrm>
            <a:off x="5977756" y="2832340"/>
            <a:ext cx="5679018" cy="3184526"/>
          </a:xfrm>
          <a:prstGeom prst="rect">
            <a:avLst/>
          </a:prstGeom>
        </p:spPr>
      </p:pic>
      <p:sp>
        <p:nvSpPr>
          <p:cNvPr id="7" name="TextBox 6">
            <a:extLst>
              <a:ext uri="{FF2B5EF4-FFF2-40B4-BE49-F238E27FC236}">
                <a16:creationId xmlns:a16="http://schemas.microsoft.com/office/drawing/2014/main" id="{DF9233F9-EE96-E481-AAFC-90FD271215A8}"/>
              </a:ext>
            </a:extLst>
          </p:cNvPr>
          <p:cNvSpPr txBox="1"/>
          <p:nvPr/>
        </p:nvSpPr>
        <p:spPr>
          <a:xfrm>
            <a:off x="5975350" y="6019800"/>
            <a:ext cx="50038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Figure 1. </a:t>
            </a:r>
            <a:r>
              <a:rPr lang="en-US" dirty="0"/>
              <a:t>Lines of Code from the Stuxnet Virus </a:t>
            </a:r>
            <a:r>
              <a:rPr lang="en-US" dirty="0">
                <a:ea typeface="+mn-lt"/>
                <a:cs typeface="+mn-lt"/>
              </a:rPr>
              <a:t>(Animalia Life, n.d.)</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0105BD-5B6C-D91C-3CDD-C706DA095C57}"/>
              </a:ext>
            </a:extLst>
          </p:cNvPr>
          <p:cNvSpPr>
            <a:spLocks noGrp="1"/>
          </p:cNvSpPr>
          <p:nvPr>
            <p:ph type="dt" sz="half" idx="10"/>
          </p:nvPr>
        </p:nvSpPr>
        <p:spPr/>
        <p:txBody>
          <a:bodyPr/>
          <a:lstStyle/>
          <a:p>
            <a:fld id="{423514E9-7C9E-4962-A9C2-D9BE36B8040F}" type="datetime1">
              <a:t>2/25/2025</a:t>
            </a:fld>
            <a:endParaRPr lang="en-US" dirty="0"/>
          </a:p>
        </p:txBody>
      </p:sp>
      <p:sp>
        <p:nvSpPr>
          <p:cNvPr id="3" name="Footer Placeholder 2">
            <a:extLst>
              <a:ext uri="{FF2B5EF4-FFF2-40B4-BE49-F238E27FC236}">
                <a16:creationId xmlns:a16="http://schemas.microsoft.com/office/drawing/2014/main" id="{2DDA1AC4-7527-444F-9EC1-7D12C8171D17}"/>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4414419A-74A1-2C54-4F4C-432262DB2B73}"/>
              </a:ext>
            </a:extLst>
          </p:cNvPr>
          <p:cNvSpPr>
            <a:spLocks noGrp="1"/>
          </p:cNvSpPr>
          <p:nvPr>
            <p:ph type="sldNum" sz="quarter" idx="12"/>
          </p:nvPr>
        </p:nvSpPr>
        <p:spPr/>
        <p:txBody>
          <a:bodyPr/>
          <a:lstStyle/>
          <a:p>
            <a:fld id="{6E91CC32-6A6B-4E2E-BBA1-6864F305DA26}" type="slidenum">
              <a:rPr lang="en-US" dirty="0"/>
              <a:t>10</a:t>
            </a:fld>
            <a:endParaRPr lang="en-US" dirty="0"/>
          </a:p>
        </p:txBody>
      </p:sp>
      <p:pic>
        <p:nvPicPr>
          <p:cNvPr id="5" name="Picture 4" descr="A computer screen shot of a computer&#10;&#10;AI-generated content may be incorrect.">
            <a:extLst>
              <a:ext uri="{FF2B5EF4-FFF2-40B4-BE49-F238E27FC236}">
                <a16:creationId xmlns:a16="http://schemas.microsoft.com/office/drawing/2014/main" id="{E0A587CE-B838-B7AF-762D-8E674A9C8901}"/>
              </a:ext>
            </a:extLst>
          </p:cNvPr>
          <p:cNvPicPr>
            <a:picLocks noChangeAspect="1"/>
          </p:cNvPicPr>
          <p:nvPr/>
        </p:nvPicPr>
        <p:blipFill>
          <a:blip r:embed="rId2"/>
          <a:stretch>
            <a:fillRect/>
          </a:stretch>
        </p:blipFill>
        <p:spPr>
          <a:xfrm>
            <a:off x="1577255" y="103814"/>
            <a:ext cx="8795498" cy="5317396"/>
          </a:xfrm>
          <a:prstGeom prst="rect">
            <a:avLst/>
          </a:prstGeom>
        </p:spPr>
      </p:pic>
      <p:sp>
        <p:nvSpPr>
          <p:cNvPr id="6" name="TextBox 5">
            <a:extLst>
              <a:ext uri="{FF2B5EF4-FFF2-40B4-BE49-F238E27FC236}">
                <a16:creationId xmlns:a16="http://schemas.microsoft.com/office/drawing/2014/main" id="{F8716DE5-D0F6-8403-C0BF-3CEA298AE9E4}"/>
              </a:ext>
            </a:extLst>
          </p:cNvPr>
          <p:cNvSpPr txBox="1"/>
          <p:nvPr/>
        </p:nvSpPr>
        <p:spPr>
          <a:xfrm>
            <a:off x="1600969" y="5634181"/>
            <a:ext cx="863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7. </a:t>
            </a:r>
            <a:r>
              <a:rPr lang="en-US" dirty="0" err="1"/>
              <a:t>NotPetya</a:t>
            </a:r>
            <a:r>
              <a:rPr lang="en-US" dirty="0"/>
              <a:t> in Action (Alvarez, 2017)</a:t>
            </a:r>
          </a:p>
        </p:txBody>
      </p:sp>
    </p:spTree>
    <p:extLst>
      <p:ext uri="{BB962C8B-B14F-4D97-AF65-F5344CB8AC3E}">
        <p14:creationId xmlns:p14="http://schemas.microsoft.com/office/powerpoint/2010/main" val="1803977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5A92D-B3ED-8037-1DD6-BB8AC73D64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E1C028-64E4-3E70-F03B-8521F2AE95DB}"/>
              </a:ext>
            </a:extLst>
          </p:cNvPr>
          <p:cNvSpPr>
            <a:spLocks noGrp="1"/>
          </p:cNvSpPr>
          <p:nvPr>
            <p:ph type="title"/>
          </p:nvPr>
        </p:nvSpPr>
        <p:spPr/>
        <p:txBody>
          <a:bodyPr/>
          <a:lstStyle/>
          <a:p>
            <a:r>
              <a:rPr lang="en-US" dirty="0"/>
              <a:t>Current State of Iran Nuclear Program</a:t>
            </a:r>
          </a:p>
        </p:txBody>
      </p:sp>
      <p:sp>
        <p:nvSpPr>
          <p:cNvPr id="3" name="Content Placeholder 2">
            <a:extLst>
              <a:ext uri="{FF2B5EF4-FFF2-40B4-BE49-F238E27FC236}">
                <a16:creationId xmlns:a16="http://schemas.microsoft.com/office/drawing/2014/main" id="{A2FCE085-F9B1-3ED6-B3D1-6B4AE59D32E1}"/>
              </a:ext>
            </a:extLst>
          </p:cNvPr>
          <p:cNvSpPr>
            <a:spLocks noGrp="1"/>
          </p:cNvSpPr>
          <p:nvPr>
            <p:ph idx="1"/>
          </p:nvPr>
        </p:nvSpPr>
        <p:spPr/>
        <p:txBody>
          <a:bodyPr vert="horz" lIns="91440" tIns="45720" rIns="91440" bIns="45720" rtlCol="0" anchor="t">
            <a:normAutofit/>
          </a:bodyPr>
          <a:lstStyle/>
          <a:p>
            <a:r>
              <a:rPr lang="en-US" dirty="0"/>
              <a:t>No Nuclear weapons are in Iran or have been produced recently</a:t>
            </a:r>
          </a:p>
          <a:p>
            <a:endParaRPr lang="en-US" dirty="0"/>
          </a:p>
          <a:p>
            <a:r>
              <a:rPr lang="en-US" dirty="0"/>
              <a:t>Due to ongoing Israeli conflict, most weapon development sites have been crippled </a:t>
            </a:r>
          </a:p>
          <a:p>
            <a:endParaRPr lang="en-US" dirty="0"/>
          </a:p>
          <a:p>
            <a:r>
              <a:rPr lang="en-US" dirty="0">
                <a:ea typeface="+mn-lt"/>
                <a:cs typeface="+mn-lt"/>
              </a:rPr>
              <a:t>In October 2024, Israel conducted its largest-ever direct attack on Iran, targeting its air defenses and missile production facilities (Masters &amp; Merrow, 2024)</a:t>
            </a:r>
            <a:endParaRPr lang="en-US" dirty="0"/>
          </a:p>
        </p:txBody>
      </p:sp>
      <p:sp>
        <p:nvSpPr>
          <p:cNvPr id="4" name="Date Placeholder 3">
            <a:extLst>
              <a:ext uri="{FF2B5EF4-FFF2-40B4-BE49-F238E27FC236}">
                <a16:creationId xmlns:a16="http://schemas.microsoft.com/office/drawing/2014/main" id="{44B517A3-7100-1645-C339-24F2740A3B0B}"/>
              </a:ext>
            </a:extLst>
          </p:cNvPr>
          <p:cNvSpPr>
            <a:spLocks noGrp="1"/>
          </p:cNvSpPr>
          <p:nvPr>
            <p:ph type="dt" sz="half" idx="10"/>
          </p:nvPr>
        </p:nvSpPr>
        <p:spPr/>
        <p:txBody>
          <a:bodyPr/>
          <a:lstStyle/>
          <a:p>
            <a:fld id="{0247AB07-FBD0-4E55-8986-0631723BF6DF}" type="datetime1">
              <a:t>2/25/2025</a:t>
            </a:fld>
            <a:endParaRPr lang="en-US" dirty="0"/>
          </a:p>
        </p:txBody>
      </p:sp>
      <p:sp>
        <p:nvSpPr>
          <p:cNvPr id="5" name="Footer Placeholder 4">
            <a:extLst>
              <a:ext uri="{FF2B5EF4-FFF2-40B4-BE49-F238E27FC236}">
                <a16:creationId xmlns:a16="http://schemas.microsoft.com/office/drawing/2014/main" id="{13E963C4-1BA0-5FF3-CCD0-E0CDB2CCC15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7A8A578-FC28-E94E-C5C1-6E997BFAFCFA}"/>
              </a:ext>
            </a:extLst>
          </p:cNvPr>
          <p:cNvSpPr>
            <a:spLocks noGrp="1"/>
          </p:cNvSpPr>
          <p:nvPr>
            <p:ph type="sldNum" sz="quarter" idx="12"/>
          </p:nvPr>
        </p:nvSpPr>
        <p:spPr/>
        <p:txBody>
          <a:bodyPr/>
          <a:lstStyle/>
          <a:p>
            <a:fld id="{6E91CC32-6A6B-4E2E-BBA1-6864F305DA26}" type="slidenum">
              <a:rPr lang="en-US" dirty="0"/>
              <a:t>11</a:t>
            </a:fld>
            <a:endParaRPr lang="en-US" dirty="0"/>
          </a:p>
        </p:txBody>
      </p:sp>
    </p:spTree>
    <p:extLst>
      <p:ext uri="{BB962C8B-B14F-4D97-AF65-F5344CB8AC3E}">
        <p14:creationId xmlns:p14="http://schemas.microsoft.com/office/powerpoint/2010/main" val="1783147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52BA-E545-01AD-598D-02B2E934E80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D2EC5ED-0F59-EC0C-3DC2-F43137771399}"/>
              </a:ext>
            </a:extLst>
          </p:cNvPr>
          <p:cNvSpPr>
            <a:spLocks noGrp="1"/>
          </p:cNvSpPr>
          <p:nvPr>
            <p:ph idx="1"/>
          </p:nvPr>
        </p:nvSpPr>
        <p:spPr/>
        <p:txBody>
          <a:bodyPr vert="horz" lIns="91440" tIns="45720" rIns="91440" bIns="45720" rtlCol="0" anchor="t">
            <a:normAutofit fontScale="47500" lnSpcReduction="20000"/>
          </a:bodyPr>
          <a:lstStyle/>
          <a:p>
            <a:r>
              <a:rPr lang="en-US" dirty="0">
                <a:ea typeface="+mn-lt"/>
                <a:cs typeface="+mn-lt"/>
              </a:rPr>
              <a:t>Alvarez, R. (2017, July 9). </a:t>
            </a:r>
            <a:r>
              <a:rPr lang="en-US" i="1" dirty="0">
                <a:ea typeface="+mn-lt"/>
                <a:cs typeface="+mn-lt"/>
              </a:rPr>
              <a:t>Key differences between Petya and </a:t>
            </a:r>
            <a:r>
              <a:rPr lang="en-US" i="1" err="1">
                <a:ea typeface="+mn-lt"/>
                <a:cs typeface="+mn-lt"/>
              </a:rPr>
              <a:t>Notpetya</a:t>
            </a:r>
            <a:r>
              <a:rPr lang="en-US" dirty="0">
                <a:ea typeface="+mn-lt"/>
                <a:cs typeface="+mn-lt"/>
              </a:rPr>
              <a:t>. Fortinet Blog. </a:t>
            </a:r>
            <a:r>
              <a:rPr lang="en-US" dirty="0">
                <a:ea typeface="+mn-lt"/>
                <a:cs typeface="+mn-lt"/>
                <a:hlinkClick r:id="rId2">
                  <a:extLst>
                    <a:ext uri="{A12FA001-AC4F-418D-AE19-62706E023703}">
                      <ahyp:hlinkClr xmlns:ahyp="http://schemas.microsoft.com/office/drawing/2018/hyperlinkcolor" val="tx"/>
                    </a:ext>
                  </a:extLst>
                </a:hlinkClick>
              </a:rPr>
              <a:t>https://www.fortinet.com/blog/threat-research/key-differences-between-petya-and-notpetya</a:t>
            </a:r>
            <a:r>
              <a:rPr lang="en-US" dirty="0">
                <a:ea typeface="+mn-lt"/>
                <a:cs typeface="+mn-lt"/>
              </a:rPr>
              <a:t> </a:t>
            </a:r>
            <a:endParaRPr lang="en-US" dirty="0"/>
          </a:p>
          <a:p>
            <a:r>
              <a:rPr lang="en-US">
                <a:ea typeface="+mn-lt"/>
                <a:cs typeface="+mn-lt"/>
              </a:rPr>
              <a:t>Brecht, D. (2015, January 15). </a:t>
            </a:r>
            <a:r>
              <a:rPr lang="en-US" i="1">
                <a:ea typeface="+mn-lt"/>
                <a:cs typeface="+mn-lt"/>
              </a:rPr>
              <a:t>Cyber Warfare and cyber weapons, a real and growing threat | infosec</a:t>
            </a:r>
            <a:r>
              <a:rPr lang="en-US">
                <a:ea typeface="+mn-lt"/>
                <a:cs typeface="+mn-lt"/>
              </a:rPr>
              <a:t>. Infosec. </a:t>
            </a:r>
            <a:r>
              <a:rPr lang="en-US" dirty="0">
                <a:ea typeface="+mn-lt"/>
                <a:cs typeface="+mn-lt"/>
                <a:hlinkClick r:id="rId3">
                  <a:extLst>
                    <a:ext uri="{A12FA001-AC4F-418D-AE19-62706E023703}">
                      <ahyp:hlinkClr xmlns:ahyp="http://schemas.microsoft.com/office/drawing/2018/hyperlinkcolor" val="tx"/>
                    </a:ext>
                  </a:extLst>
                </a:hlinkClick>
              </a:rPr>
              <a:t>https://www.infosecinstitute.com/resources/general-security/cyber-warfare-cyber-weapons-real-growing-threat/</a:t>
            </a:r>
            <a:r>
              <a:rPr lang="en-US" dirty="0">
                <a:ea typeface="+mn-lt"/>
                <a:cs typeface="+mn-lt"/>
              </a:rPr>
              <a:t> </a:t>
            </a:r>
            <a:endParaRPr lang="en-US" dirty="0"/>
          </a:p>
          <a:p>
            <a:r>
              <a:rPr lang="en-US" err="1">
                <a:ea typeface="+mn-lt"/>
                <a:cs typeface="+mn-lt"/>
              </a:rPr>
              <a:t>Fruhlinger</a:t>
            </a:r>
            <a:r>
              <a:rPr lang="en-US">
                <a:ea typeface="+mn-lt"/>
                <a:cs typeface="+mn-lt"/>
              </a:rPr>
              <a:t>, J. (2022, August 31). </a:t>
            </a:r>
            <a:r>
              <a:rPr lang="en-US" i="1">
                <a:ea typeface="+mn-lt"/>
                <a:cs typeface="+mn-lt"/>
              </a:rPr>
              <a:t>Stuxnet explained: The first known cyberweapon</a:t>
            </a:r>
            <a:r>
              <a:rPr lang="en-US">
                <a:ea typeface="+mn-lt"/>
                <a:cs typeface="+mn-lt"/>
              </a:rPr>
              <a:t>. CSO Online. </a:t>
            </a:r>
            <a:r>
              <a:rPr lang="en-US" dirty="0">
                <a:ea typeface="+mn-lt"/>
                <a:cs typeface="+mn-lt"/>
                <a:hlinkClick r:id="rId4">
                  <a:extLst>
                    <a:ext uri="{A12FA001-AC4F-418D-AE19-62706E023703}">
                      <ahyp:hlinkClr xmlns:ahyp="http://schemas.microsoft.com/office/drawing/2018/hyperlinkcolor" val="tx"/>
                    </a:ext>
                  </a:extLst>
                </a:hlinkClick>
              </a:rPr>
              <a:t>https://www.csoonline.com/article/562691/stuxnet-explained-the-first-known-cyberweapon.html</a:t>
            </a:r>
            <a:r>
              <a:rPr lang="en-US" dirty="0">
                <a:ea typeface="+mn-lt"/>
                <a:cs typeface="+mn-lt"/>
              </a:rPr>
              <a:t> </a:t>
            </a:r>
            <a:endParaRPr lang="en-US" dirty="0"/>
          </a:p>
          <a:p>
            <a:r>
              <a:rPr lang="en-US" err="1">
                <a:ea typeface="+mn-lt"/>
                <a:cs typeface="+mn-lt"/>
              </a:rPr>
              <a:t>Katikar</a:t>
            </a:r>
            <a:r>
              <a:rPr lang="en-US" dirty="0">
                <a:ea typeface="+mn-lt"/>
                <a:cs typeface="+mn-lt"/>
              </a:rPr>
              <a:t>, H. (2024, August). </a:t>
            </a:r>
            <a:r>
              <a:rPr lang="en-US" i="1" dirty="0">
                <a:ea typeface="+mn-lt"/>
                <a:cs typeface="+mn-lt"/>
              </a:rPr>
              <a:t>(PDF) </a:t>
            </a:r>
            <a:r>
              <a:rPr lang="en-US" i="1" err="1">
                <a:ea typeface="+mn-lt"/>
                <a:cs typeface="+mn-lt"/>
              </a:rPr>
              <a:t>stuxnet</a:t>
            </a:r>
            <a:r>
              <a:rPr lang="en-US" i="1" dirty="0">
                <a:ea typeface="+mn-lt"/>
                <a:cs typeface="+mn-lt"/>
              </a:rPr>
              <a:t>-analysis and implications of the world’s first cyber-weapon</a:t>
            </a:r>
            <a:r>
              <a:rPr lang="en-US" dirty="0">
                <a:ea typeface="+mn-lt"/>
                <a:cs typeface="+mn-lt"/>
              </a:rPr>
              <a:t>. ResearchGate. </a:t>
            </a:r>
            <a:r>
              <a:rPr lang="en-US" dirty="0">
                <a:ea typeface="+mn-lt"/>
                <a:cs typeface="+mn-lt"/>
                <a:hlinkClick r:id="rId5">
                  <a:extLst>
                    <a:ext uri="{A12FA001-AC4F-418D-AE19-62706E023703}">
                      <ahyp:hlinkClr xmlns:ahyp="http://schemas.microsoft.com/office/drawing/2018/hyperlinkcolor" val="tx"/>
                    </a:ext>
                  </a:extLst>
                </a:hlinkClick>
              </a:rPr>
              <a:t>https://www.researchgate.net/publication/383157048_Stuxnet-Analysis_and_Implications_of_the_World’s_First_Cyber-Weapon</a:t>
            </a:r>
            <a:r>
              <a:rPr lang="en-US" dirty="0">
                <a:ea typeface="+mn-lt"/>
                <a:cs typeface="+mn-lt"/>
              </a:rPr>
              <a:t> </a:t>
            </a:r>
            <a:endParaRPr lang="en-US" dirty="0"/>
          </a:p>
          <a:p>
            <a:r>
              <a:rPr lang="en-US" dirty="0">
                <a:ea typeface="+mn-lt"/>
                <a:cs typeface="+mn-lt"/>
              </a:rPr>
              <a:t>MailGuard. (2021, February 25). </a:t>
            </a:r>
            <a:r>
              <a:rPr lang="en-US" i="1" err="1">
                <a:ea typeface="+mn-lt"/>
                <a:cs typeface="+mn-lt"/>
              </a:rPr>
              <a:t>EBook</a:t>
            </a:r>
            <a:r>
              <a:rPr lang="en-US" i="1" dirty="0">
                <a:ea typeface="+mn-lt"/>
                <a:cs typeface="+mn-lt"/>
              </a:rPr>
              <a:t>: 10 cyber-attacks that made headlines in 2020</a:t>
            </a:r>
            <a:r>
              <a:rPr lang="en-US" dirty="0">
                <a:ea typeface="+mn-lt"/>
                <a:cs typeface="+mn-lt"/>
              </a:rPr>
              <a:t>. </a:t>
            </a:r>
            <a:r>
              <a:rPr lang="en-US" dirty="0">
                <a:ea typeface="+mn-lt"/>
                <a:cs typeface="+mn-lt"/>
                <a:hlinkClick r:id="rId6">
                  <a:extLst>
                    <a:ext uri="{A12FA001-AC4F-418D-AE19-62706E023703}">
                      <ahyp:hlinkClr xmlns:ahyp="http://schemas.microsoft.com/office/drawing/2018/hyperlinkcolor" val="tx"/>
                    </a:ext>
                  </a:extLst>
                </a:hlinkClick>
              </a:rPr>
              <a:t>https://www.mailguard.com.au/partner-blog/ebook-10-cyber-attacks-that-made-headlines-in-2020</a:t>
            </a:r>
            <a:r>
              <a:rPr lang="en-US" dirty="0">
                <a:ea typeface="+mn-lt"/>
                <a:cs typeface="+mn-lt"/>
              </a:rPr>
              <a:t> </a:t>
            </a:r>
            <a:endParaRPr lang="en-US" dirty="0"/>
          </a:p>
          <a:p>
            <a:r>
              <a:rPr lang="en-US" dirty="0">
                <a:ea typeface="+mn-lt"/>
                <a:cs typeface="+mn-lt"/>
              </a:rPr>
              <a:t>Masters, J., &amp; Merrow, W. (2024, November 24). </a:t>
            </a:r>
            <a:r>
              <a:rPr lang="en-US" i="1" dirty="0">
                <a:ea typeface="+mn-lt"/>
                <a:cs typeface="+mn-lt"/>
              </a:rPr>
              <a:t>What are Iran’s nuclear and missile capabilities?</a:t>
            </a:r>
            <a:r>
              <a:rPr lang="en-US" dirty="0">
                <a:ea typeface="+mn-lt"/>
                <a:cs typeface="+mn-lt"/>
              </a:rPr>
              <a:t> Council on Foreign Relations. </a:t>
            </a:r>
            <a:r>
              <a:rPr lang="en-US" dirty="0">
                <a:ea typeface="+mn-lt"/>
                <a:cs typeface="+mn-lt"/>
                <a:hlinkClick r:id="rId7">
                  <a:extLst>
                    <a:ext uri="{A12FA001-AC4F-418D-AE19-62706E023703}">
                      <ahyp:hlinkClr xmlns:ahyp="http://schemas.microsoft.com/office/drawing/2018/hyperlinkcolor" val="tx"/>
                    </a:ext>
                  </a:extLst>
                </a:hlinkClick>
              </a:rPr>
              <a:t>https://www.cfr.org/article/what-are-irans-nuclear-and-missile-capabilities</a:t>
            </a:r>
            <a:r>
              <a:rPr lang="en-US" dirty="0">
                <a:ea typeface="+mn-lt"/>
                <a:cs typeface="+mn-lt"/>
              </a:rPr>
              <a:t> </a:t>
            </a:r>
            <a:endParaRPr lang="en-US" dirty="0"/>
          </a:p>
          <a:p>
            <a:r>
              <a:rPr lang="en-US" err="1">
                <a:ea typeface="+mn-lt"/>
                <a:cs typeface="+mn-lt"/>
              </a:rPr>
              <a:t>mcsaeid</a:t>
            </a:r>
            <a:r>
              <a:rPr lang="en-US" dirty="0">
                <a:ea typeface="+mn-lt"/>
                <a:cs typeface="+mn-lt"/>
              </a:rPr>
              <a:t>. (2022). </a:t>
            </a:r>
            <a:r>
              <a:rPr lang="en-US" i="1" dirty="0">
                <a:ea typeface="+mn-lt"/>
                <a:cs typeface="+mn-lt"/>
              </a:rPr>
              <a:t>R/</a:t>
            </a:r>
            <a:r>
              <a:rPr lang="en-US" i="1" err="1">
                <a:ea typeface="+mn-lt"/>
                <a:cs typeface="+mn-lt"/>
              </a:rPr>
              <a:t>welcometolumon</a:t>
            </a:r>
            <a:r>
              <a:rPr lang="en-US" i="1" dirty="0">
                <a:ea typeface="+mn-lt"/>
                <a:cs typeface="+mn-lt"/>
              </a:rPr>
              <a:t> on reddit: Stuxnet code shown on a terminal</a:t>
            </a:r>
            <a:r>
              <a:rPr lang="en-US" dirty="0">
                <a:ea typeface="+mn-lt"/>
                <a:cs typeface="+mn-lt"/>
              </a:rPr>
              <a:t>. Reddit. </a:t>
            </a:r>
            <a:r>
              <a:rPr lang="en-US" dirty="0">
                <a:ea typeface="+mn-lt"/>
                <a:cs typeface="+mn-lt"/>
                <a:hlinkClick r:id="rId8">
                  <a:extLst>
                    <a:ext uri="{A12FA001-AC4F-418D-AE19-62706E023703}">
                      <ahyp:hlinkClr xmlns:ahyp="http://schemas.microsoft.com/office/drawing/2018/hyperlinkcolor" val="tx"/>
                    </a:ext>
                  </a:extLst>
                </a:hlinkClick>
              </a:rPr>
              <a:t>https://www.reddit.com/r/WelcomeToLumon/comments/w7vz0f/stuxnet_code_shown_on_a_terminal/</a:t>
            </a:r>
            <a:r>
              <a:rPr lang="en-US" dirty="0">
                <a:ea typeface="+mn-lt"/>
                <a:cs typeface="+mn-lt"/>
              </a:rPr>
              <a:t> </a:t>
            </a:r>
            <a:endParaRPr lang="en-US" dirty="0"/>
          </a:p>
          <a:p>
            <a:r>
              <a:rPr lang="en-US" dirty="0">
                <a:ea typeface="+mn-lt"/>
                <a:cs typeface="+mn-lt"/>
              </a:rPr>
              <a:t>Staff, T. (2021, April 1). </a:t>
            </a:r>
            <a:r>
              <a:rPr lang="en-US" i="1" dirty="0">
                <a:ea typeface="+mn-lt"/>
                <a:cs typeface="+mn-lt"/>
              </a:rPr>
              <a:t>Iran said enriching uranium with 4th batch of advanced centrifuges | The Times of Israel</a:t>
            </a:r>
            <a:r>
              <a:rPr lang="en-US" dirty="0">
                <a:ea typeface="+mn-lt"/>
                <a:cs typeface="+mn-lt"/>
              </a:rPr>
              <a:t>. The Times of Israel. </a:t>
            </a:r>
            <a:r>
              <a:rPr lang="en-US" dirty="0">
                <a:ea typeface="+mn-lt"/>
                <a:cs typeface="+mn-lt"/>
                <a:hlinkClick r:id="rId9">
                  <a:extLst>
                    <a:ext uri="{A12FA001-AC4F-418D-AE19-62706E023703}">
                      <ahyp:hlinkClr xmlns:ahyp="http://schemas.microsoft.com/office/drawing/2018/hyperlinkcolor" val="tx"/>
                    </a:ext>
                  </a:extLst>
                </a:hlinkClick>
              </a:rPr>
              <a:t>https://www.timesofisrael.com/iran-said-enriching-uranium-with-4th-batch-of-advanced-centrifuges/</a:t>
            </a:r>
            <a:r>
              <a:rPr lang="en-US" dirty="0">
                <a:ea typeface="+mn-lt"/>
                <a:cs typeface="+mn-lt"/>
              </a:rPr>
              <a:t> </a:t>
            </a:r>
            <a:endParaRPr lang="en-US" dirty="0"/>
          </a:p>
          <a:p>
            <a:r>
              <a:rPr lang="en-US" dirty="0">
                <a:ea typeface="+mn-lt"/>
                <a:cs typeface="+mn-lt"/>
              </a:rPr>
              <a:t>Stuxnet </a:t>
            </a:r>
            <a:r>
              <a:rPr lang="en-US" err="1">
                <a:ea typeface="+mn-lt"/>
                <a:cs typeface="+mn-lt"/>
              </a:rPr>
              <a:t>Codę</a:t>
            </a:r>
            <a:r>
              <a:rPr lang="en-US" dirty="0">
                <a:ea typeface="+mn-lt"/>
                <a:cs typeface="+mn-lt"/>
              </a:rPr>
              <a:t>. (n.d.). </a:t>
            </a:r>
            <a:r>
              <a:rPr lang="en-US" dirty="0">
                <a:ea typeface="+mn-lt"/>
                <a:cs typeface="+mn-lt"/>
                <a:hlinkClick r:id="rId10">
                  <a:extLst>
                    <a:ext uri="{A12FA001-AC4F-418D-AE19-62706E023703}">
                      <ahyp:hlinkClr xmlns:ahyp="http://schemas.microsoft.com/office/drawing/2018/hyperlinkcolor" val="tx"/>
                    </a:ext>
                  </a:extLst>
                </a:hlinkClick>
              </a:rPr>
              <a:t>https://animalia-life.club/qa/pictures/stuxnet-code</a:t>
            </a:r>
            <a:r>
              <a:rPr lang="en-US" dirty="0">
                <a:ea typeface="+mn-lt"/>
                <a:cs typeface="+mn-lt"/>
              </a:rPr>
              <a:t> </a:t>
            </a:r>
            <a:endParaRPr lang="en-US" dirty="0"/>
          </a:p>
          <a:p>
            <a:r>
              <a:rPr lang="en-US" dirty="0">
                <a:ea typeface="+mn-lt"/>
                <a:cs typeface="+mn-lt"/>
              </a:rPr>
              <a:t>Zetter, K. (2014, November 3). </a:t>
            </a:r>
            <a:r>
              <a:rPr lang="en-US" i="1" dirty="0">
                <a:ea typeface="+mn-lt"/>
                <a:cs typeface="+mn-lt"/>
              </a:rPr>
              <a:t>An unprecedented look at </a:t>
            </a:r>
            <a:r>
              <a:rPr lang="en-US" i="1" err="1">
                <a:ea typeface="+mn-lt"/>
                <a:cs typeface="+mn-lt"/>
              </a:rPr>
              <a:t>stuxnet</a:t>
            </a:r>
            <a:r>
              <a:rPr lang="en-US" i="1" dirty="0">
                <a:ea typeface="+mn-lt"/>
                <a:cs typeface="+mn-lt"/>
              </a:rPr>
              <a:t>, the world’s first Digital Weapon</a:t>
            </a:r>
            <a:r>
              <a:rPr lang="en-US" dirty="0">
                <a:ea typeface="+mn-lt"/>
                <a:cs typeface="+mn-lt"/>
              </a:rPr>
              <a:t>. Wired. </a:t>
            </a:r>
            <a:r>
              <a:rPr lang="en-US" dirty="0">
                <a:ea typeface="+mn-lt"/>
                <a:cs typeface="+mn-lt"/>
                <a:hlinkClick r:id="rId11">
                  <a:extLst>
                    <a:ext uri="{A12FA001-AC4F-418D-AE19-62706E023703}">
                      <ahyp:hlinkClr xmlns:ahyp="http://schemas.microsoft.com/office/drawing/2018/hyperlinkcolor" val="tx"/>
                    </a:ext>
                  </a:extLst>
                </a:hlinkClick>
              </a:rPr>
              <a:t>https://www.wired.com/2014/11/countdown-to-zero-day-stuxnet/</a:t>
            </a:r>
            <a:r>
              <a:rPr lang="en-US" dirty="0">
                <a:ea typeface="+mn-lt"/>
                <a:cs typeface="+mn-lt"/>
              </a:rPr>
              <a:t> </a:t>
            </a:r>
            <a:endParaRPr lang="en-US" dirty="0"/>
          </a:p>
          <a:p>
            <a:endParaRPr lang="en-US" dirty="0"/>
          </a:p>
        </p:txBody>
      </p:sp>
      <p:sp>
        <p:nvSpPr>
          <p:cNvPr id="4" name="Date Placeholder 3">
            <a:extLst>
              <a:ext uri="{FF2B5EF4-FFF2-40B4-BE49-F238E27FC236}">
                <a16:creationId xmlns:a16="http://schemas.microsoft.com/office/drawing/2014/main" id="{872757EC-20F7-CAEE-5BD9-D1C38B7EE86C}"/>
              </a:ext>
            </a:extLst>
          </p:cNvPr>
          <p:cNvSpPr>
            <a:spLocks noGrp="1"/>
          </p:cNvSpPr>
          <p:nvPr>
            <p:ph type="dt" sz="half" idx="10"/>
          </p:nvPr>
        </p:nvSpPr>
        <p:spPr/>
        <p:txBody>
          <a:bodyPr/>
          <a:lstStyle/>
          <a:p>
            <a:fld id="{EBC5DCC6-BAEF-49C4-8AC4-221B0D4A9EC7}" type="datetime1">
              <a:t>2/25/2025</a:t>
            </a:fld>
            <a:endParaRPr lang="en-US" dirty="0"/>
          </a:p>
        </p:txBody>
      </p:sp>
      <p:sp>
        <p:nvSpPr>
          <p:cNvPr id="5" name="Footer Placeholder 4">
            <a:extLst>
              <a:ext uri="{FF2B5EF4-FFF2-40B4-BE49-F238E27FC236}">
                <a16:creationId xmlns:a16="http://schemas.microsoft.com/office/drawing/2014/main" id="{80BA93F1-5F9F-F7F6-F49E-C1670A83EDC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B096A5-2EEA-2B9D-0B87-009534496DB0}"/>
              </a:ext>
            </a:extLst>
          </p:cNvPr>
          <p:cNvSpPr>
            <a:spLocks noGrp="1"/>
          </p:cNvSpPr>
          <p:nvPr>
            <p:ph type="sldNum" sz="quarter" idx="12"/>
          </p:nvPr>
        </p:nvSpPr>
        <p:spPr/>
        <p:txBody>
          <a:bodyPr/>
          <a:lstStyle/>
          <a:p>
            <a:fld id="{6E91CC32-6A6B-4E2E-BBA1-6864F305DA26}" type="slidenum">
              <a:rPr lang="en-US" dirty="0"/>
              <a:t>12</a:t>
            </a:fld>
            <a:endParaRPr lang="en-US" dirty="0"/>
          </a:p>
        </p:txBody>
      </p:sp>
    </p:spTree>
    <p:extLst>
      <p:ext uri="{BB962C8B-B14F-4D97-AF65-F5344CB8AC3E}">
        <p14:creationId xmlns:p14="http://schemas.microsoft.com/office/powerpoint/2010/main" val="22396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DE447-AB85-256A-E283-4B260905B796}"/>
              </a:ext>
            </a:extLst>
          </p:cNvPr>
          <p:cNvSpPr>
            <a:spLocks noGrp="1"/>
          </p:cNvSpPr>
          <p:nvPr>
            <p:ph type="title"/>
          </p:nvPr>
        </p:nvSpPr>
        <p:spPr>
          <a:xfrm>
            <a:off x="303197" y="750627"/>
            <a:ext cx="10846556" cy="1304150"/>
          </a:xfrm>
        </p:spPr>
        <p:txBody>
          <a:bodyPr anchor="t">
            <a:normAutofit/>
          </a:bodyPr>
          <a:lstStyle/>
          <a:p>
            <a:r>
              <a:rPr lang="en-US" dirty="0"/>
              <a:t>Stuxnet: The Origin</a:t>
            </a:r>
          </a:p>
        </p:txBody>
      </p:sp>
      <p:pic>
        <p:nvPicPr>
          <p:cNvPr id="7" name="Picture 6" descr="An aerial view of a city&#10;&#10;AI-generated content may be incorrect.">
            <a:extLst>
              <a:ext uri="{FF2B5EF4-FFF2-40B4-BE49-F238E27FC236}">
                <a16:creationId xmlns:a16="http://schemas.microsoft.com/office/drawing/2014/main" id="{533CD5E3-3BB6-BA3E-5E90-8CD092EDCD75}"/>
              </a:ext>
            </a:extLst>
          </p:cNvPr>
          <p:cNvPicPr>
            <a:picLocks noChangeAspect="1"/>
          </p:cNvPicPr>
          <p:nvPr/>
        </p:nvPicPr>
        <p:blipFill>
          <a:blip r:embed="rId2"/>
          <a:stretch>
            <a:fillRect/>
          </a:stretch>
        </p:blipFill>
        <p:spPr>
          <a:xfrm>
            <a:off x="706836" y="1713492"/>
            <a:ext cx="3978447" cy="4101492"/>
          </a:xfrm>
          <a:prstGeom prst="rect">
            <a:avLst/>
          </a:prstGeom>
          <a:noFill/>
        </p:spPr>
      </p:pic>
      <p:sp>
        <p:nvSpPr>
          <p:cNvPr id="3" name="Content Placeholder 2">
            <a:extLst>
              <a:ext uri="{FF2B5EF4-FFF2-40B4-BE49-F238E27FC236}">
                <a16:creationId xmlns:a16="http://schemas.microsoft.com/office/drawing/2014/main" id="{BFC545E1-4D6D-DBAD-36A9-C6D952D906BD}"/>
              </a:ext>
            </a:extLst>
          </p:cNvPr>
          <p:cNvSpPr>
            <a:spLocks noGrp="1"/>
          </p:cNvSpPr>
          <p:nvPr>
            <p:ph sz="half" idx="2"/>
          </p:nvPr>
        </p:nvSpPr>
        <p:spPr>
          <a:xfrm>
            <a:off x="6379560" y="2075250"/>
            <a:ext cx="4770191" cy="4101492"/>
          </a:xfrm>
        </p:spPr>
        <p:txBody>
          <a:bodyPr vert="horz" lIns="91440" tIns="45720" rIns="91440" bIns="45720" rtlCol="0" anchor="t">
            <a:normAutofit/>
          </a:bodyPr>
          <a:lstStyle/>
          <a:p>
            <a:pPr>
              <a:lnSpc>
                <a:spcPct val="110000"/>
              </a:lnSpc>
            </a:pPr>
            <a:r>
              <a:rPr lang="en-US" sz="1400" dirty="0"/>
              <a:t>Stuxnet is a powerful computer worm designed by U.S. and Israeli intelligence that to disable a key part of the Iranian nuclear program (</a:t>
            </a:r>
            <a:r>
              <a:rPr lang="en-US" sz="1400" dirty="0" err="1"/>
              <a:t>Fruhlinger</a:t>
            </a:r>
            <a:r>
              <a:rPr lang="en-US" sz="1400" dirty="0"/>
              <a:t>, 2022)</a:t>
            </a:r>
          </a:p>
          <a:p>
            <a:pPr>
              <a:lnSpc>
                <a:spcPct val="110000"/>
              </a:lnSpc>
            </a:pPr>
            <a:endParaRPr lang="en-US" sz="1400"/>
          </a:p>
          <a:p>
            <a:pPr>
              <a:lnSpc>
                <a:spcPct val="110000"/>
              </a:lnSpc>
            </a:pPr>
            <a:r>
              <a:rPr lang="en-US" sz="1400" dirty="0"/>
              <a:t>There were major fears at the time that Iran was building nuclear devices, with Israel ready to strike in retaliation. The Bush and Obama Administration wanted to prevent a major war from breaking out.</a:t>
            </a:r>
          </a:p>
          <a:p>
            <a:pPr>
              <a:lnSpc>
                <a:spcPct val="110000"/>
              </a:lnSpc>
            </a:pPr>
            <a:endParaRPr lang="en-US" sz="1400"/>
          </a:p>
          <a:p>
            <a:pPr>
              <a:lnSpc>
                <a:spcPct val="110000"/>
              </a:lnSpc>
            </a:pPr>
            <a:r>
              <a:rPr lang="en-US" sz="1400" dirty="0"/>
              <a:t>Was one of the first cyber weapons ever created</a:t>
            </a:r>
          </a:p>
          <a:p>
            <a:pPr>
              <a:lnSpc>
                <a:spcPct val="110000"/>
              </a:lnSpc>
            </a:pPr>
            <a:br>
              <a:rPr lang="en-US" sz="1400" dirty="0"/>
            </a:br>
            <a:endParaRPr lang="en-US" sz="1400"/>
          </a:p>
        </p:txBody>
      </p:sp>
      <p:sp>
        <p:nvSpPr>
          <p:cNvPr id="4" name="Date Placeholder 3">
            <a:extLst>
              <a:ext uri="{FF2B5EF4-FFF2-40B4-BE49-F238E27FC236}">
                <a16:creationId xmlns:a16="http://schemas.microsoft.com/office/drawing/2014/main" id="{A4F538A5-074B-11FE-682D-1EBB407980E8}"/>
              </a:ext>
            </a:extLst>
          </p:cNvPr>
          <p:cNvSpPr>
            <a:spLocks noGrp="1"/>
          </p:cNvSpPr>
          <p:nvPr>
            <p:ph type="dt" sz="half" idx="10"/>
          </p:nvPr>
        </p:nvSpPr>
        <p:spPr>
          <a:xfrm>
            <a:off x="340137" y="63202"/>
            <a:ext cx="2743200" cy="318221"/>
          </a:xfrm>
        </p:spPr>
        <p:txBody>
          <a:bodyPr anchor="ctr">
            <a:normAutofit/>
          </a:bodyPr>
          <a:lstStyle/>
          <a:p>
            <a:pPr>
              <a:spcAft>
                <a:spcPts val="600"/>
              </a:spcAft>
            </a:pPr>
            <a:fld id="{0247AB07-FBD0-4E55-8986-0631723BF6DF}" type="datetime1">
              <a:pPr>
                <a:spcAft>
                  <a:spcPts val="600"/>
                </a:spcAft>
              </a:pPr>
              <a:t>2/25/2025</a:t>
            </a:fld>
            <a:endParaRPr lang="en-US"/>
          </a:p>
        </p:txBody>
      </p:sp>
      <p:sp>
        <p:nvSpPr>
          <p:cNvPr id="5" name="Footer Placeholder 4">
            <a:extLst>
              <a:ext uri="{FF2B5EF4-FFF2-40B4-BE49-F238E27FC236}">
                <a16:creationId xmlns:a16="http://schemas.microsoft.com/office/drawing/2014/main" id="{7FCD756C-5DED-56CC-557A-9F78C45B6E7C}"/>
              </a:ext>
            </a:extLst>
          </p:cNvPr>
          <p:cNvSpPr>
            <a:spLocks noGrp="1"/>
          </p:cNvSpPr>
          <p:nvPr>
            <p:ph type="ftr" sz="quarter" idx="11"/>
          </p:nvPr>
        </p:nvSpPr>
        <p:spPr>
          <a:xfrm>
            <a:off x="7344016" y="6424761"/>
            <a:ext cx="4059936"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68C3B256-D6F4-3384-041B-AEE05D8D64E5}"/>
              </a:ext>
            </a:extLst>
          </p:cNvPr>
          <p:cNvSpPr>
            <a:spLocks noGrp="1"/>
          </p:cNvSpPr>
          <p:nvPr>
            <p:ph type="sldNum" sz="quarter" idx="12"/>
          </p:nvPr>
        </p:nvSpPr>
        <p:spPr>
          <a:xfrm>
            <a:off x="11403951" y="6425816"/>
            <a:ext cx="429768" cy="365125"/>
          </a:xfrm>
        </p:spPr>
        <p:txBody>
          <a:bodyPr anchor="ctr">
            <a:normAutofit/>
          </a:bodyPr>
          <a:lstStyle/>
          <a:p>
            <a:pPr>
              <a:spcAft>
                <a:spcPts val="600"/>
              </a:spcAft>
            </a:pPr>
            <a:fld id="{6E91CC32-6A6B-4E2E-BBA1-6864F305DA26}" type="slidenum">
              <a:rPr lang="en-US" dirty="0"/>
              <a:pPr>
                <a:spcAft>
                  <a:spcPts val="600"/>
                </a:spcAft>
              </a:pPr>
              <a:t>2</a:t>
            </a:fld>
            <a:endParaRPr lang="en-US"/>
          </a:p>
        </p:txBody>
      </p:sp>
      <p:sp>
        <p:nvSpPr>
          <p:cNvPr id="8" name="TextBox 7">
            <a:extLst>
              <a:ext uri="{FF2B5EF4-FFF2-40B4-BE49-F238E27FC236}">
                <a16:creationId xmlns:a16="http://schemas.microsoft.com/office/drawing/2014/main" id="{46C122A8-3DF9-6E9E-A52C-383151D00E9F}"/>
              </a:ext>
            </a:extLst>
          </p:cNvPr>
          <p:cNvSpPr txBox="1"/>
          <p:nvPr/>
        </p:nvSpPr>
        <p:spPr>
          <a:xfrm>
            <a:off x="738909" y="5942060"/>
            <a:ext cx="38330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Figure 2</a:t>
            </a:r>
            <a:r>
              <a:rPr lang="en-US" dirty="0"/>
              <a:t>. Natanz Nuclear Complex in Iran (Zetter, 2014)</a:t>
            </a:r>
          </a:p>
        </p:txBody>
      </p:sp>
    </p:spTree>
    <p:extLst>
      <p:ext uri="{BB962C8B-B14F-4D97-AF65-F5344CB8AC3E}">
        <p14:creationId xmlns:p14="http://schemas.microsoft.com/office/powerpoint/2010/main" val="99354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4EE3C-8A79-D0CD-3D70-0D34FEB29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D3C8F6-35ED-0489-17E1-5FEA07EF1D95}"/>
              </a:ext>
            </a:extLst>
          </p:cNvPr>
          <p:cNvSpPr>
            <a:spLocks noGrp="1"/>
          </p:cNvSpPr>
          <p:nvPr>
            <p:ph type="title"/>
          </p:nvPr>
        </p:nvSpPr>
        <p:spPr/>
        <p:txBody>
          <a:bodyPr/>
          <a:lstStyle/>
          <a:p>
            <a:r>
              <a:rPr lang="en-US" dirty="0"/>
              <a:t>Cyber Weapons?</a:t>
            </a:r>
          </a:p>
        </p:txBody>
      </p:sp>
      <p:sp>
        <p:nvSpPr>
          <p:cNvPr id="3" name="Content Placeholder 2">
            <a:extLst>
              <a:ext uri="{FF2B5EF4-FFF2-40B4-BE49-F238E27FC236}">
                <a16:creationId xmlns:a16="http://schemas.microsoft.com/office/drawing/2014/main" id="{ED724737-C1F3-F30D-3853-6F849791AB6C}"/>
              </a:ext>
            </a:extLst>
          </p:cNvPr>
          <p:cNvSpPr>
            <a:spLocks noGrp="1"/>
          </p:cNvSpPr>
          <p:nvPr>
            <p:ph idx="1"/>
          </p:nvPr>
        </p:nvSpPr>
        <p:spPr/>
        <p:txBody>
          <a:bodyPr vert="horz" lIns="91440" tIns="45720" rIns="91440" bIns="45720" rtlCol="0" anchor="t">
            <a:normAutofit/>
          </a:bodyPr>
          <a:lstStyle/>
          <a:p>
            <a:r>
              <a:rPr lang="en-US" dirty="0"/>
              <a:t>Rather Hard to describe what they are as they have many similarities to cyber crimes</a:t>
            </a:r>
          </a:p>
          <a:p>
            <a:endParaRPr lang="en-US" dirty="0"/>
          </a:p>
          <a:p>
            <a:r>
              <a:rPr lang="en-US" dirty="0">
                <a:latin typeface="Neue Haas Grotesk Text Pro"/>
                <a:ea typeface="Open Sans"/>
                <a:cs typeface="Open Sans"/>
              </a:rPr>
              <a:t>According to the Tallin Manual on the International Law Applicable to Cyber Warfare, cyber weapons are cyber means of warfare designed, used or intended to cause either injury or death of people or damage to or destruction of objects (Brecht, 2015)</a:t>
            </a:r>
          </a:p>
          <a:p>
            <a:endParaRPr lang="en-US" dirty="0">
              <a:latin typeface="Neue Haas Grotesk Text Pro"/>
              <a:ea typeface="Open Sans"/>
              <a:cs typeface="Open Sans"/>
            </a:endParaRPr>
          </a:p>
          <a:p>
            <a:r>
              <a:rPr lang="en-US" dirty="0">
                <a:latin typeface="Neue Haas Grotesk Text Pro"/>
                <a:ea typeface="Open Sans"/>
                <a:cs typeface="Open Sans"/>
              </a:rPr>
              <a:t>Stuxnet was the first one created to specifically cripple the nuclear sector of an entire country, the first cyber weapon ever created, and showed cyber attacks could have real world impact (destruction of property, harm, </a:t>
            </a:r>
            <a:r>
              <a:rPr lang="en-US" dirty="0" err="1">
                <a:latin typeface="Neue Haas Grotesk Text Pro"/>
                <a:ea typeface="Open Sans"/>
                <a:cs typeface="Open Sans"/>
              </a:rPr>
              <a:t>etc</a:t>
            </a:r>
            <a:r>
              <a:rPr lang="en-US" dirty="0">
                <a:latin typeface="Neue Haas Grotesk Text Pro"/>
                <a:ea typeface="Open Sans"/>
                <a:cs typeface="Open Sans"/>
              </a:rPr>
              <a:t>)</a:t>
            </a:r>
          </a:p>
        </p:txBody>
      </p:sp>
      <p:sp>
        <p:nvSpPr>
          <p:cNvPr id="4" name="Date Placeholder 3">
            <a:extLst>
              <a:ext uri="{FF2B5EF4-FFF2-40B4-BE49-F238E27FC236}">
                <a16:creationId xmlns:a16="http://schemas.microsoft.com/office/drawing/2014/main" id="{260951C5-807E-EDE0-B6CE-443928513F52}"/>
              </a:ext>
            </a:extLst>
          </p:cNvPr>
          <p:cNvSpPr>
            <a:spLocks noGrp="1"/>
          </p:cNvSpPr>
          <p:nvPr>
            <p:ph type="dt" sz="half" idx="10"/>
          </p:nvPr>
        </p:nvSpPr>
        <p:spPr/>
        <p:txBody>
          <a:bodyPr/>
          <a:lstStyle/>
          <a:p>
            <a:fld id="{0247AB07-FBD0-4E55-8986-0631723BF6DF}" type="datetime1">
              <a:t>2/25/2025</a:t>
            </a:fld>
            <a:endParaRPr lang="en-US" dirty="0"/>
          </a:p>
        </p:txBody>
      </p:sp>
      <p:sp>
        <p:nvSpPr>
          <p:cNvPr id="5" name="Footer Placeholder 4">
            <a:extLst>
              <a:ext uri="{FF2B5EF4-FFF2-40B4-BE49-F238E27FC236}">
                <a16:creationId xmlns:a16="http://schemas.microsoft.com/office/drawing/2014/main" id="{0A0266A0-2AA6-40F3-DFF1-58A6F231811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1F89CE6-E86F-328F-D515-BC510E52D5DC}"/>
              </a:ext>
            </a:extLst>
          </p:cNvPr>
          <p:cNvSpPr>
            <a:spLocks noGrp="1"/>
          </p:cNvSpPr>
          <p:nvPr>
            <p:ph type="sldNum" sz="quarter" idx="12"/>
          </p:nvPr>
        </p:nvSpPr>
        <p:spPr/>
        <p:txBody>
          <a:bodyPr/>
          <a:lstStyle/>
          <a:p>
            <a:fld id="{6E91CC32-6A6B-4E2E-BBA1-6864F305DA26}" type="slidenum">
              <a:rPr lang="en-US" dirty="0"/>
              <a:t>3</a:t>
            </a:fld>
            <a:endParaRPr lang="en-US" dirty="0"/>
          </a:p>
        </p:txBody>
      </p:sp>
    </p:spTree>
    <p:extLst>
      <p:ext uri="{BB962C8B-B14F-4D97-AF65-F5344CB8AC3E}">
        <p14:creationId xmlns:p14="http://schemas.microsoft.com/office/powerpoint/2010/main" val="24798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835CC-6466-2073-324E-8CECAEA28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12D329-BBD9-9A78-E391-4671EE2B0C29}"/>
              </a:ext>
            </a:extLst>
          </p:cNvPr>
          <p:cNvSpPr>
            <a:spLocks noGrp="1"/>
          </p:cNvSpPr>
          <p:nvPr>
            <p:ph type="title"/>
          </p:nvPr>
        </p:nvSpPr>
        <p:spPr>
          <a:xfrm>
            <a:off x="303197" y="750627"/>
            <a:ext cx="10846556" cy="1304150"/>
          </a:xfrm>
        </p:spPr>
        <p:txBody>
          <a:bodyPr anchor="t">
            <a:normAutofit/>
          </a:bodyPr>
          <a:lstStyle/>
          <a:p>
            <a:r>
              <a:rPr lang="en-US" dirty="0"/>
              <a:t>The Discovery</a:t>
            </a:r>
          </a:p>
        </p:txBody>
      </p:sp>
      <p:sp>
        <p:nvSpPr>
          <p:cNvPr id="3" name="Content Placeholder 2">
            <a:extLst>
              <a:ext uri="{FF2B5EF4-FFF2-40B4-BE49-F238E27FC236}">
                <a16:creationId xmlns:a16="http://schemas.microsoft.com/office/drawing/2014/main" id="{18E67C75-600E-A77C-028A-4710A69143A0}"/>
              </a:ext>
            </a:extLst>
          </p:cNvPr>
          <p:cNvSpPr>
            <a:spLocks noGrp="1"/>
          </p:cNvSpPr>
          <p:nvPr>
            <p:ph sz="half" idx="1"/>
          </p:nvPr>
        </p:nvSpPr>
        <p:spPr>
          <a:xfrm>
            <a:off x="1056961" y="2075250"/>
            <a:ext cx="4571288" cy="4101492"/>
          </a:xfrm>
        </p:spPr>
        <p:txBody>
          <a:bodyPr vert="horz" lIns="91440" tIns="45720" rIns="91440" bIns="45720" rtlCol="0">
            <a:normAutofit/>
          </a:bodyPr>
          <a:lstStyle/>
          <a:p>
            <a:pPr>
              <a:lnSpc>
                <a:spcPct val="110000"/>
              </a:lnSpc>
            </a:pPr>
            <a:r>
              <a:rPr lang="en-US" sz="1600"/>
              <a:t>Originally targeted at the Natanz Nuclear facility, the virus spread too fast and far</a:t>
            </a:r>
          </a:p>
          <a:p>
            <a:pPr>
              <a:lnSpc>
                <a:spcPct val="110000"/>
              </a:lnSpc>
            </a:pPr>
            <a:endParaRPr lang="en-US" sz="1600"/>
          </a:p>
          <a:p>
            <a:pPr>
              <a:lnSpc>
                <a:spcPct val="110000"/>
              </a:lnSpc>
            </a:pPr>
            <a:r>
              <a:rPr lang="en-US" sz="1600"/>
              <a:t>Went outside of its geopolitical location</a:t>
            </a:r>
          </a:p>
          <a:p>
            <a:pPr>
              <a:lnSpc>
                <a:spcPct val="110000"/>
              </a:lnSpc>
            </a:pPr>
            <a:endParaRPr lang="en-US" sz="1600"/>
          </a:p>
          <a:p>
            <a:pPr>
              <a:lnSpc>
                <a:spcPct val="110000"/>
              </a:lnSpc>
            </a:pPr>
            <a:r>
              <a:rPr lang="en-US" sz="1600"/>
              <a:t>Stuxnet soon became known to the security community thanks to a call to tech support. An office in Iran (not part of the nuclear program) was experiencing mysterious reboots and blue screens of death, which were even affecting computers with fresh OS installs (</a:t>
            </a:r>
            <a:r>
              <a:rPr lang="en-US" sz="1600" err="1"/>
              <a:t>Fruhlinger</a:t>
            </a:r>
            <a:r>
              <a:rPr lang="en-US" sz="1600"/>
              <a:t>, 2022)</a:t>
            </a:r>
          </a:p>
        </p:txBody>
      </p:sp>
      <p:pic>
        <p:nvPicPr>
          <p:cNvPr id="8" name="Picture 7" descr="A screen shot of a computer&#10;&#10;AI-generated content may be incorrect.">
            <a:extLst>
              <a:ext uri="{FF2B5EF4-FFF2-40B4-BE49-F238E27FC236}">
                <a16:creationId xmlns:a16="http://schemas.microsoft.com/office/drawing/2014/main" id="{A1439714-9AA1-68E4-CE11-327DA81C2FEE}"/>
              </a:ext>
            </a:extLst>
          </p:cNvPr>
          <p:cNvPicPr>
            <a:picLocks noChangeAspect="1"/>
          </p:cNvPicPr>
          <p:nvPr/>
        </p:nvPicPr>
        <p:blipFill>
          <a:blip r:embed="rId2"/>
          <a:srcRect l="8959" r="42459" b="-2"/>
          <a:stretch/>
        </p:blipFill>
        <p:spPr>
          <a:xfrm>
            <a:off x="6387257" y="1105432"/>
            <a:ext cx="4770191" cy="4101492"/>
          </a:xfrm>
          <a:prstGeom prst="rect">
            <a:avLst/>
          </a:prstGeom>
          <a:noFill/>
        </p:spPr>
      </p:pic>
      <p:sp>
        <p:nvSpPr>
          <p:cNvPr id="4" name="Date Placeholder 3">
            <a:extLst>
              <a:ext uri="{FF2B5EF4-FFF2-40B4-BE49-F238E27FC236}">
                <a16:creationId xmlns:a16="http://schemas.microsoft.com/office/drawing/2014/main" id="{DD787239-5CB0-1C8C-731F-EB22E7ED20CA}"/>
              </a:ext>
            </a:extLst>
          </p:cNvPr>
          <p:cNvSpPr>
            <a:spLocks noGrp="1"/>
          </p:cNvSpPr>
          <p:nvPr>
            <p:ph type="dt" sz="half" idx="10"/>
          </p:nvPr>
        </p:nvSpPr>
        <p:spPr>
          <a:xfrm>
            <a:off x="340137" y="63202"/>
            <a:ext cx="2743200" cy="318221"/>
          </a:xfrm>
        </p:spPr>
        <p:txBody>
          <a:bodyPr anchor="ctr">
            <a:normAutofit/>
          </a:bodyPr>
          <a:lstStyle/>
          <a:p>
            <a:pPr>
              <a:spcAft>
                <a:spcPts val="600"/>
              </a:spcAft>
            </a:pPr>
            <a:fld id="{0247AB07-FBD0-4E55-8986-0631723BF6DF}" type="datetime1">
              <a:rPr lang="en-US"/>
              <a:pPr>
                <a:spcAft>
                  <a:spcPts val="600"/>
                </a:spcAft>
              </a:pPr>
              <a:t>2/25/2025</a:t>
            </a:fld>
            <a:endParaRPr lang="en-US"/>
          </a:p>
        </p:txBody>
      </p:sp>
      <p:sp>
        <p:nvSpPr>
          <p:cNvPr id="5" name="Footer Placeholder 4">
            <a:extLst>
              <a:ext uri="{FF2B5EF4-FFF2-40B4-BE49-F238E27FC236}">
                <a16:creationId xmlns:a16="http://schemas.microsoft.com/office/drawing/2014/main" id="{C81E2882-4FE7-9685-7FB0-5BA64050AC0B}"/>
              </a:ext>
            </a:extLst>
          </p:cNvPr>
          <p:cNvSpPr>
            <a:spLocks noGrp="1"/>
          </p:cNvSpPr>
          <p:nvPr>
            <p:ph type="ftr" sz="quarter" idx="11"/>
          </p:nvPr>
        </p:nvSpPr>
        <p:spPr>
          <a:xfrm>
            <a:off x="7344016" y="6424761"/>
            <a:ext cx="4059936"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0AE4F03E-E5AA-41EE-B02D-D8833D2DE3F0}"/>
              </a:ext>
            </a:extLst>
          </p:cNvPr>
          <p:cNvSpPr>
            <a:spLocks noGrp="1"/>
          </p:cNvSpPr>
          <p:nvPr>
            <p:ph type="sldNum" sz="quarter" idx="12"/>
          </p:nvPr>
        </p:nvSpPr>
        <p:spPr>
          <a:xfrm>
            <a:off x="11403951" y="6425816"/>
            <a:ext cx="429768" cy="365125"/>
          </a:xfrm>
        </p:spPr>
        <p:txBody>
          <a:bodyPr anchor="ctr">
            <a:normAutofit/>
          </a:bodyPr>
          <a:lstStyle/>
          <a:p>
            <a:pPr>
              <a:spcAft>
                <a:spcPts val="600"/>
              </a:spcAft>
            </a:pPr>
            <a:fld id="{6E91CC32-6A6B-4E2E-BBA1-6864F305DA26}" type="slidenum">
              <a:rPr lang="en-US" dirty="0"/>
              <a:pPr>
                <a:spcAft>
                  <a:spcPts val="600"/>
                </a:spcAft>
              </a:pPr>
              <a:t>4</a:t>
            </a:fld>
            <a:endParaRPr lang="en-US"/>
          </a:p>
        </p:txBody>
      </p:sp>
      <p:sp>
        <p:nvSpPr>
          <p:cNvPr id="9" name="TextBox 8">
            <a:extLst>
              <a:ext uri="{FF2B5EF4-FFF2-40B4-BE49-F238E27FC236}">
                <a16:creationId xmlns:a16="http://schemas.microsoft.com/office/drawing/2014/main" id="{8A87E5E6-5E3F-9650-FC78-9DF0FDBDFF54}"/>
              </a:ext>
            </a:extLst>
          </p:cNvPr>
          <p:cNvSpPr txBox="1"/>
          <p:nvPr/>
        </p:nvSpPr>
        <p:spPr>
          <a:xfrm>
            <a:off x="6527030" y="5387878"/>
            <a:ext cx="46335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Figure 3.</a:t>
            </a:r>
            <a:r>
              <a:rPr lang="en-US" dirty="0"/>
              <a:t> Stuxnet as seen on a Computer Terminal (</a:t>
            </a:r>
            <a:r>
              <a:rPr lang="en-US" dirty="0" err="1"/>
              <a:t>mcsaeid</a:t>
            </a:r>
            <a:r>
              <a:rPr lang="en-US" dirty="0"/>
              <a:t>, 2022)</a:t>
            </a:r>
          </a:p>
        </p:txBody>
      </p:sp>
    </p:spTree>
    <p:extLst>
      <p:ext uri="{BB962C8B-B14F-4D97-AF65-F5344CB8AC3E}">
        <p14:creationId xmlns:p14="http://schemas.microsoft.com/office/powerpoint/2010/main" val="91649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ABE00-BE9D-10B6-F540-4A32AA2AD2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26FDF-6925-ECE4-28B7-A389A9D848E8}"/>
              </a:ext>
            </a:extLst>
          </p:cNvPr>
          <p:cNvSpPr>
            <a:spLocks noGrp="1"/>
          </p:cNvSpPr>
          <p:nvPr>
            <p:ph type="title"/>
          </p:nvPr>
        </p:nvSpPr>
        <p:spPr>
          <a:xfrm>
            <a:off x="303197" y="750627"/>
            <a:ext cx="10846556" cy="1304150"/>
          </a:xfrm>
        </p:spPr>
        <p:txBody>
          <a:bodyPr anchor="t">
            <a:normAutofit/>
          </a:bodyPr>
          <a:lstStyle/>
          <a:p>
            <a:r>
              <a:rPr lang="en-US" dirty="0"/>
              <a:t>How Does it Work?</a:t>
            </a:r>
          </a:p>
        </p:txBody>
      </p:sp>
      <p:pic>
        <p:nvPicPr>
          <p:cNvPr id="7" name="Picture 6" descr="A black text with a spider on it&#10;&#10;AI-generated content may be incorrect.">
            <a:extLst>
              <a:ext uri="{FF2B5EF4-FFF2-40B4-BE49-F238E27FC236}">
                <a16:creationId xmlns:a16="http://schemas.microsoft.com/office/drawing/2014/main" id="{95BCDA9E-038E-C1F0-BD2E-4225A1CE2916}"/>
              </a:ext>
            </a:extLst>
          </p:cNvPr>
          <p:cNvPicPr>
            <a:picLocks noChangeAspect="1"/>
          </p:cNvPicPr>
          <p:nvPr/>
        </p:nvPicPr>
        <p:blipFill>
          <a:blip r:embed="rId2"/>
          <a:srcRect l="13442" r="12160" b="-3"/>
          <a:stretch/>
        </p:blipFill>
        <p:spPr>
          <a:xfrm>
            <a:off x="592504" y="1901079"/>
            <a:ext cx="4571288" cy="4101492"/>
          </a:xfrm>
          <a:prstGeom prst="rect">
            <a:avLst/>
          </a:prstGeom>
          <a:noFill/>
        </p:spPr>
      </p:pic>
      <p:sp>
        <p:nvSpPr>
          <p:cNvPr id="3" name="Content Placeholder 2">
            <a:extLst>
              <a:ext uri="{FF2B5EF4-FFF2-40B4-BE49-F238E27FC236}">
                <a16:creationId xmlns:a16="http://schemas.microsoft.com/office/drawing/2014/main" id="{592BA060-1BCD-DEA6-7006-38B13FBD68FA}"/>
              </a:ext>
            </a:extLst>
          </p:cNvPr>
          <p:cNvSpPr>
            <a:spLocks noGrp="1"/>
          </p:cNvSpPr>
          <p:nvPr>
            <p:ph sz="half" idx="2"/>
          </p:nvPr>
        </p:nvSpPr>
        <p:spPr>
          <a:xfrm>
            <a:off x="6379560" y="2075250"/>
            <a:ext cx="4770191" cy="4101492"/>
          </a:xfrm>
        </p:spPr>
        <p:txBody>
          <a:bodyPr vert="horz" lIns="91440" tIns="45720" rIns="91440" bIns="45720" rtlCol="0" anchor="t">
            <a:normAutofit/>
          </a:bodyPr>
          <a:lstStyle/>
          <a:p>
            <a:pPr>
              <a:lnSpc>
                <a:spcPct val="110000"/>
              </a:lnSpc>
            </a:pPr>
            <a:r>
              <a:rPr lang="en-US" sz="1600" dirty="0"/>
              <a:t>Multiple languages, including C and C++</a:t>
            </a:r>
          </a:p>
          <a:p>
            <a:pPr>
              <a:lnSpc>
                <a:spcPct val="110000"/>
              </a:lnSpc>
            </a:pPr>
            <a:endParaRPr lang="en-US" sz="1600"/>
          </a:p>
          <a:p>
            <a:pPr>
              <a:lnSpc>
                <a:spcPct val="110000"/>
              </a:lnSpc>
            </a:pPr>
            <a:r>
              <a:rPr lang="en-US" sz="1600" dirty="0"/>
              <a:t>Exploited 4 Zero Day Exploits (Zero Day Exploits are exploits unknown to the </a:t>
            </a:r>
            <a:r>
              <a:rPr lang="en-US" sz="1600" dirty="0" err="1"/>
              <a:t>devs</a:t>
            </a:r>
            <a:r>
              <a:rPr lang="en-US" sz="1600" dirty="0"/>
              <a:t>, specialists to mitigate it) which is unheard of</a:t>
            </a:r>
          </a:p>
          <a:p>
            <a:pPr>
              <a:lnSpc>
                <a:spcPct val="110000"/>
              </a:lnSpc>
            </a:pPr>
            <a:endParaRPr lang="en-US" sz="1600"/>
          </a:p>
          <a:p>
            <a:pPr>
              <a:lnSpc>
                <a:spcPct val="110000"/>
              </a:lnSpc>
            </a:pPr>
            <a:r>
              <a:rPr lang="en-US" sz="1600" dirty="0"/>
              <a:t>Delivered by USB, the Worm then would self-propagate to other computers on the system</a:t>
            </a:r>
          </a:p>
          <a:p>
            <a:pPr>
              <a:lnSpc>
                <a:spcPct val="110000"/>
              </a:lnSpc>
            </a:pPr>
            <a:endParaRPr lang="en-US" sz="1600"/>
          </a:p>
          <a:p>
            <a:pPr>
              <a:lnSpc>
                <a:spcPct val="110000"/>
              </a:lnSpc>
            </a:pPr>
            <a:r>
              <a:rPr lang="en-US" sz="1600" dirty="0"/>
              <a:t>Abuse rootkits to go undetected and used stolen credentials for logins</a:t>
            </a:r>
          </a:p>
        </p:txBody>
      </p:sp>
      <p:sp>
        <p:nvSpPr>
          <p:cNvPr id="4" name="Date Placeholder 3">
            <a:extLst>
              <a:ext uri="{FF2B5EF4-FFF2-40B4-BE49-F238E27FC236}">
                <a16:creationId xmlns:a16="http://schemas.microsoft.com/office/drawing/2014/main" id="{4EC2815D-8A10-9D36-2BF9-B794BDDD55F9}"/>
              </a:ext>
            </a:extLst>
          </p:cNvPr>
          <p:cNvSpPr>
            <a:spLocks noGrp="1"/>
          </p:cNvSpPr>
          <p:nvPr>
            <p:ph type="dt" sz="half" idx="10"/>
          </p:nvPr>
        </p:nvSpPr>
        <p:spPr>
          <a:xfrm>
            <a:off x="340137" y="63202"/>
            <a:ext cx="2743200" cy="318221"/>
          </a:xfrm>
        </p:spPr>
        <p:txBody>
          <a:bodyPr anchor="ctr">
            <a:normAutofit/>
          </a:bodyPr>
          <a:lstStyle/>
          <a:p>
            <a:pPr>
              <a:spcAft>
                <a:spcPts val="600"/>
              </a:spcAft>
            </a:pPr>
            <a:fld id="{0247AB07-FBD0-4E55-8986-0631723BF6DF}" type="datetime1">
              <a:rPr lang="en-US"/>
              <a:pPr>
                <a:spcAft>
                  <a:spcPts val="600"/>
                </a:spcAft>
              </a:pPr>
              <a:t>2/25/2025</a:t>
            </a:fld>
            <a:endParaRPr lang="en-US"/>
          </a:p>
        </p:txBody>
      </p:sp>
      <p:sp>
        <p:nvSpPr>
          <p:cNvPr id="5" name="Footer Placeholder 4">
            <a:extLst>
              <a:ext uri="{FF2B5EF4-FFF2-40B4-BE49-F238E27FC236}">
                <a16:creationId xmlns:a16="http://schemas.microsoft.com/office/drawing/2014/main" id="{75F26E02-EC93-75F3-9D5C-37EACFF40D10}"/>
              </a:ext>
            </a:extLst>
          </p:cNvPr>
          <p:cNvSpPr>
            <a:spLocks noGrp="1"/>
          </p:cNvSpPr>
          <p:nvPr>
            <p:ph type="ftr" sz="quarter" idx="11"/>
          </p:nvPr>
        </p:nvSpPr>
        <p:spPr>
          <a:xfrm>
            <a:off x="7344016" y="6424761"/>
            <a:ext cx="4059936"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3065F455-E0EF-A93B-42B4-3DF95E035C28}"/>
              </a:ext>
            </a:extLst>
          </p:cNvPr>
          <p:cNvSpPr>
            <a:spLocks noGrp="1"/>
          </p:cNvSpPr>
          <p:nvPr>
            <p:ph type="sldNum" sz="quarter" idx="12"/>
          </p:nvPr>
        </p:nvSpPr>
        <p:spPr>
          <a:xfrm>
            <a:off x="11403951" y="6425816"/>
            <a:ext cx="429768" cy="365125"/>
          </a:xfrm>
        </p:spPr>
        <p:txBody>
          <a:bodyPr anchor="ctr">
            <a:normAutofit/>
          </a:bodyPr>
          <a:lstStyle/>
          <a:p>
            <a:pPr>
              <a:spcAft>
                <a:spcPts val="600"/>
              </a:spcAft>
            </a:pPr>
            <a:fld id="{6E91CC32-6A6B-4E2E-BBA1-6864F305DA26}" type="slidenum">
              <a:rPr lang="en-US" dirty="0"/>
              <a:pPr>
                <a:spcAft>
                  <a:spcPts val="600"/>
                </a:spcAft>
              </a:pPr>
              <a:t>5</a:t>
            </a:fld>
            <a:endParaRPr lang="en-US"/>
          </a:p>
        </p:txBody>
      </p:sp>
    </p:spTree>
    <p:extLst>
      <p:ext uri="{BB962C8B-B14F-4D97-AF65-F5344CB8AC3E}">
        <p14:creationId xmlns:p14="http://schemas.microsoft.com/office/powerpoint/2010/main" val="380056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D3577-4708-55FD-FEEA-EC6EDAAF22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BF767-CF22-85D8-A024-BEDBB695047A}"/>
              </a:ext>
            </a:extLst>
          </p:cNvPr>
          <p:cNvSpPr>
            <a:spLocks noGrp="1"/>
          </p:cNvSpPr>
          <p:nvPr>
            <p:ph type="title"/>
          </p:nvPr>
        </p:nvSpPr>
        <p:spPr>
          <a:xfrm>
            <a:off x="303197" y="750627"/>
            <a:ext cx="10846556" cy="1304150"/>
          </a:xfrm>
        </p:spPr>
        <p:txBody>
          <a:bodyPr anchor="t">
            <a:normAutofit/>
          </a:bodyPr>
          <a:lstStyle/>
          <a:p>
            <a:r>
              <a:rPr lang="en-US" dirty="0"/>
              <a:t>Impact</a:t>
            </a:r>
          </a:p>
        </p:txBody>
      </p:sp>
      <p:sp>
        <p:nvSpPr>
          <p:cNvPr id="3" name="Content Placeholder 2">
            <a:extLst>
              <a:ext uri="{FF2B5EF4-FFF2-40B4-BE49-F238E27FC236}">
                <a16:creationId xmlns:a16="http://schemas.microsoft.com/office/drawing/2014/main" id="{FD9EAF09-80C1-1448-BEF6-177C8CD33140}"/>
              </a:ext>
            </a:extLst>
          </p:cNvPr>
          <p:cNvSpPr>
            <a:spLocks noGrp="1"/>
          </p:cNvSpPr>
          <p:nvPr>
            <p:ph sz="half" idx="1"/>
          </p:nvPr>
        </p:nvSpPr>
        <p:spPr>
          <a:xfrm>
            <a:off x="1056961" y="2075250"/>
            <a:ext cx="4571288" cy="4101492"/>
          </a:xfrm>
        </p:spPr>
        <p:txBody>
          <a:bodyPr vert="horz" lIns="91440" tIns="45720" rIns="91440" bIns="45720" rtlCol="0">
            <a:normAutofit/>
          </a:bodyPr>
          <a:lstStyle/>
          <a:p>
            <a:pPr>
              <a:lnSpc>
                <a:spcPct val="110000"/>
              </a:lnSpc>
            </a:pPr>
            <a:r>
              <a:rPr lang="en-US" sz="1100"/>
              <a:t>Stuxnet was designed to destroy the centrifuges Iran was using to enrich uranium as part of its nuclear program (</a:t>
            </a:r>
            <a:r>
              <a:rPr lang="en-US" sz="1100" err="1"/>
              <a:t>Fruhlinger</a:t>
            </a:r>
            <a:r>
              <a:rPr lang="en-US" sz="1100"/>
              <a:t>, 2022)</a:t>
            </a:r>
          </a:p>
          <a:p>
            <a:pPr>
              <a:lnSpc>
                <a:spcPct val="110000"/>
              </a:lnSpc>
            </a:pPr>
            <a:endParaRPr lang="en-US" sz="1100"/>
          </a:p>
          <a:p>
            <a:pPr>
              <a:lnSpc>
                <a:spcPct val="110000"/>
              </a:lnSpc>
            </a:pPr>
            <a:r>
              <a:rPr lang="en-US" sz="1100"/>
              <a:t>These centrifuges become delicate as they enrich uranium and spin</a:t>
            </a:r>
          </a:p>
          <a:p>
            <a:pPr>
              <a:lnSpc>
                <a:spcPct val="110000"/>
              </a:lnSpc>
            </a:pPr>
            <a:endParaRPr lang="en-US" sz="1100"/>
          </a:p>
          <a:p>
            <a:pPr>
              <a:lnSpc>
                <a:spcPct val="110000"/>
              </a:lnSpc>
            </a:pPr>
            <a:r>
              <a:rPr lang="en-US" sz="1100"/>
              <a:t>Stuxnet attacks both Windows and PLC (programmable logic controller) which are used to control physical objects (such as the centrifuges)</a:t>
            </a:r>
          </a:p>
          <a:p>
            <a:pPr>
              <a:lnSpc>
                <a:spcPct val="110000"/>
              </a:lnSpc>
            </a:pPr>
            <a:endParaRPr lang="en-US" sz="1100"/>
          </a:p>
          <a:p>
            <a:pPr>
              <a:lnSpc>
                <a:spcPct val="110000"/>
              </a:lnSpc>
            </a:pPr>
            <a:r>
              <a:rPr lang="en-US" sz="1100"/>
              <a:t>The virus would then change the PLC to spin the centrifuges irregularly, destroying them</a:t>
            </a:r>
          </a:p>
          <a:p>
            <a:pPr>
              <a:lnSpc>
                <a:spcPct val="110000"/>
              </a:lnSpc>
            </a:pPr>
            <a:endParaRPr lang="en-US" sz="1100"/>
          </a:p>
          <a:p>
            <a:pPr>
              <a:lnSpc>
                <a:spcPct val="110000"/>
              </a:lnSpc>
            </a:pPr>
            <a:r>
              <a:rPr lang="en-US" sz="1100"/>
              <a:t>Would then move onto the next computer</a:t>
            </a:r>
          </a:p>
        </p:txBody>
      </p:sp>
      <p:pic>
        <p:nvPicPr>
          <p:cNvPr id="7" name="Picture 6" descr="A close-up of a factory&#10;&#10;AI-generated content may be incorrect.">
            <a:extLst>
              <a:ext uri="{FF2B5EF4-FFF2-40B4-BE49-F238E27FC236}">
                <a16:creationId xmlns:a16="http://schemas.microsoft.com/office/drawing/2014/main" id="{70EDE945-9062-0286-F5B0-C65F4AFBD1D1}"/>
              </a:ext>
            </a:extLst>
          </p:cNvPr>
          <p:cNvPicPr>
            <a:picLocks noChangeAspect="1"/>
          </p:cNvPicPr>
          <p:nvPr/>
        </p:nvPicPr>
        <p:blipFill>
          <a:blip r:embed="rId2"/>
          <a:srcRect l="15656" r="11654"/>
          <a:stretch/>
        </p:blipFill>
        <p:spPr>
          <a:xfrm>
            <a:off x="6387257" y="1713492"/>
            <a:ext cx="4770191" cy="4101492"/>
          </a:xfrm>
          <a:prstGeom prst="rect">
            <a:avLst/>
          </a:prstGeom>
          <a:noFill/>
        </p:spPr>
      </p:pic>
      <p:sp>
        <p:nvSpPr>
          <p:cNvPr id="4" name="Date Placeholder 3">
            <a:extLst>
              <a:ext uri="{FF2B5EF4-FFF2-40B4-BE49-F238E27FC236}">
                <a16:creationId xmlns:a16="http://schemas.microsoft.com/office/drawing/2014/main" id="{44174A39-2059-C1FD-8DEC-97FD95F6A54C}"/>
              </a:ext>
            </a:extLst>
          </p:cNvPr>
          <p:cNvSpPr>
            <a:spLocks noGrp="1"/>
          </p:cNvSpPr>
          <p:nvPr>
            <p:ph type="dt" sz="half" idx="10"/>
          </p:nvPr>
        </p:nvSpPr>
        <p:spPr>
          <a:xfrm>
            <a:off x="340137" y="63202"/>
            <a:ext cx="2743200" cy="318221"/>
          </a:xfrm>
        </p:spPr>
        <p:txBody>
          <a:bodyPr anchor="ctr">
            <a:normAutofit/>
          </a:bodyPr>
          <a:lstStyle/>
          <a:p>
            <a:pPr>
              <a:spcAft>
                <a:spcPts val="600"/>
              </a:spcAft>
            </a:pPr>
            <a:fld id="{0247AB07-FBD0-4E55-8986-0631723BF6DF}" type="datetime1">
              <a:rPr lang="en-US"/>
              <a:pPr>
                <a:spcAft>
                  <a:spcPts val="600"/>
                </a:spcAft>
              </a:pPr>
              <a:t>2/25/2025</a:t>
            </a:fld>
            <a:endParaRPr lang="en-US"/>
          </a:p>
        </p:txBody>
      </p:sp>
      <p:sp>
        <p:nvSpPr>
          <p:cNvPr id="5" name="Footer Placeholder 4">
            <a:extLst>
              <a:ext uri="{FF2B5EF4-FFF2-40B4-BE49-F238E27FC236}">
                <a16:creationId xmlns:a16="http://schemas.microsoft.com/office/drawing/2014/main" id="{B8CF0FDB-8264-C2A0-FF4C-DA4D7B7211AD}"/>
              </a:ext>
            </a:extLst>
          </p:cNvPr>
          <p:cNvSpPr>
            <a:spLocks noGrp="1"/>
          </p:cNvSpPr>
          <p:nvPr>
            <p:ph type="ftr" sz="quarter" idx="11"/>
          </p:nvPr>
        </p:nvSpPr>
        <p:spPr>
          <a:xfrm>
            <a:off x="7344016" y="6424761"/>
            <a:ext cx="4059936"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B01A5C62-21D0-8B90-E161-3F7BC3AF0769}"/>
              </a:ext>
            </a:extLst>
          </p:cNvPr>
          <p:cNvSpPr>
            <a:spLocks noGrp="1"/>
          </p:cNvSpPr>
          <p:nvPr>
            <p:ph type="sldNum" sz="quarter" idx="12"/>
          </p:nvPr>
        </p:nvSpPr>
        <p:spPr>
          <a:xfrm>
            <a:off x="11403951" y="6425816"/>
            <a:ext cx="429768" cy="365125"/>
          </a:xfrm>
        </p:spPr>
        <p:txBody>
          <a:bodyPr anchor="ctr">
            <a:normAutofit/>
          </a:bodyPr>
          <a:lstStyle/>
          <a:p>
            <a:pPr>
              <a:spcAft>
                <a:spcPts val="600"/>
              </a:spcAft>
            </a:pPr>
            <a:fld id="{6E91CC32-6A6B-4E2E-BBA1-6864F305DA26}" type="slidenum">
              <a:rPr lang="en-US" dirty="0"/>
              <a:pPr>
                <a:spcAft>
                  <a:spcPts val="600"/>
                </a:spcAft>
              </a:pPr>
              <a:t>6</a:t>
            </a:fld>
            <a:endParaRPr lang="en-US"/>
          </a:p>
        </p:txBody>
      </p:sp>
      <p:sp>
        <p:nvSpPr>
          <p:cNvPr id="8" name="TextBox 7">
            <a:extLst>
              <a:ext uri="{FF2B5EF4-FFF2-40B4-BE49-F238E27FC236}">
                <a16:creationId xmlns:a16="http://schemas.microsoft.com/office/drawing/2014/main" id="{0BE07E6D-9526-63C5-6C86-1B43AB03DD7C}"/>
              </a:ext>
            </a:extLst>
          </p:cNvPr>
          <p:cNvSpPr txBox="1"/>
          <p:nvPr/>
        </p:nvSpPr>
        <p:spPr>
          <a:xfrm>
            <a:off x="6434666" y="5988242"/>
            <a:ext cx="47875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Figure 5</a:t>
            </a:r>
            <a:r>
              <a:rPr lang="en-US" dirty="0"/>
              <a:t>. Natanz Centrifuge Machines (Staff, 2021)</a:t>
            </a:r>
          </a:p>
        </p:txBody>
      </p:sp>
    </p:spTree>
    <p:extLst>
      <p:ext uri="{BB962C8B-B14F-4D97-AF65-F5344CB8AC3E}">
        <p14:creationId xmlns:p14="http://schemas.microsoft.com/office/powerpoint/2010/main" val="2151542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CDD50-9F5B-F033-D886-E136CB4CCB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7E04A7-409B-4335-52B9-3383D42B5ECC}"/>
              </a:ext>
            </a:extLst>
          </p:cNvPr>
          <p:cNvSpPr>
            <a:spLocks noGrp="1"/>
          </p:cNvSpPr>
          <p:nvPr>
            <p:ph type="title"/>
          </p:nvPr>
        </p:nvSpPr>
        <p:spPr>
          <a:xfrm>
            <a:off x="318972" y="765850"/>
            <a:ext cx="3995693" cy="1774778"/>
          </a:xfrm>
        </p:spPr>
        <p:txBody>
          <a:bodyPr anchor="t">
            <a:normAutofit/>
          </a:bodyPr>
          <a:lstStyle/>
          <a:p>
            <a:r>
              <a:rPr lang="en-US" dirty="0"/>
              <a:t>Cybersecurity Implications</a:t>
            </a:r>
          </a:p>
        </p:txBody>
      </p:sp>
      <p:pic>
        <p:nvPicPr>
          <p:cNvPr id="7" name="Picture 6" descr="A group of newspapers with text on them&#10;&#10;AI-generated content may be incorrect.">
            <a:extLst>
              <a:ext uri="{FF2B5EF4-FFF2-40B4-BE49-F238E27FC236}">
                <a16:creationId xmlns:a16="http://schemas.microsoft.com/office/drawing/2014/main" id="{E2FC3727-F937-2CC8-2914-58C53AFFB0E9}"/>
              </a:ext>
            </a:extLst>
          </p:cNvPr>
          <p:cNvPicPr>
            <a:picLocks noChangeAspect="1"/>
          </p:cNvPicPr>
          <p:nvPr/>
        </p:nvPicPr>
        <p:blipFill>
          <a:blip r:embed="rId2"/>
          <a:stretch>
            <a:fillRect/>
          </a:stretch>
        </p:blipFill>
        <p:spPr>
          <a:xfrm>
            <a:off x="5151582" y="1150682"/>
            <a:ext cx="6249988" cy="3124999"/>
          </a:xfrm>
          <a:prstGeom prst="rect">
            <a:avLst/>
          </a:prstGeom>
          <a:noFill/>
        </p:spPr>
      </p:pic>
      <p:sp>
        <p:nvSpPr>
          <p:cNvPr id="3" name="Content Placeholder 2">
            <a:extLst>
              <a:ext uri="{FF2B5EF4-FFF2-40B4-BE49-F238E27FC236}">
                <a16:creationId xmlns:a16="http://schemas.microsoft.com/office/drawing/2014/main" id="{6BFF1EFB-FEB0-5E3E-8E8E-ECEF82851602}"/>
              </a:ext>
            </a:extLst>
          </p:cNvPr>
          <p:cNvSpPr>
            <a:spLocks noGrp="1"/>
          </p:cNvSpPr>
          <p:nvPr>
            <p:ph type="body" sz="half" idx="2"/>
          </p:nvPr>
        </p:nvSpPr>
        <p:spPr>
          <a:xfrm>
            <a:off x="340137" y="2552699"/>
            <a:ext cx="3736563" cy="3467099"/>
          </a:xfrm>
        </p:spPr>
        <p:txBody>
          <a:bodyPr vert="horz" lIns="91440" tIns="45720" rIns="91440" bIns="45720" rtlCol="0" anchor="b">
            <a:normAutofit/>
          </a:bodyPr>
          <a:lstStyle/>
          <a:p>
            <a:r>
              <a:rPr lang="en-US"/>
              <a:t>Stuxnet demonstrated that nation-states could deploy cyber weapons to achieve strategic objectives (</a:t>
            </a:r>
            <a:r>
              <a:rPr lang="en-US" err="1"/>
              <a:t>Katikar</a:t>
            </a:r>
            <a:r>
              <a:rPr lang="en-US"/>
              <a:t> 2024)</a:t>
            </a:r>
          </a:p>
          <a:p>
            <a:endParaRPr lang="en-US" dirty="0"/>
          </a:p>
          <a:p>
            <a:r>
              <a:rPr lang="en-US" dirty="0"/>
              <a:t>The precedent was set for future state weapons to be used in state funded attacks</a:t>
            </a:r>
          </a:p>
          <a:p>
            <a:endParaRPr lang="en-US" dirty="0"/>
          </a:p>
          <a:p>
            <a:endParaRPr lang="en-US" dirty="0"/>
          </a:p>
        </p:txBody>
      </p:sp>
      <p:sp>
        <p:nvSpPr>
          <p:cNvPr id="4" name="Date Placeholder 3">
            <a:extLst>
              <a:ext uri="{FF2B5EF4-FFF2-40B4-BE49-F238E27FC236}">
                <a16:creationId xmlns:a16="http://schemas.microsoft.com/office/drawing/2014/main" id="{57304311-EE0B-8DF4-DE2C-4E5E4C475D1A}"/>
              </a:ext>
            </a:extLst>
          </p:cNvPr>
          <p:cNvSpPr>
            <a:spLocks noGrp="1"/>
          </p:cNvSpPr>
          <p:nvPr>
            <p:ph type="dt" sz="half" idx="10"/>
          </p:nvPr>
        </p:nvSpPr>
        <p:spPr>
          <a:xfrm>
            <a:off x="340137" y="63202"/>
            <a:ext cx="2743200" cy="318221"/>
          </a:xfrm>
        </p:spPr>
        <p:txBody>
          <a:bodyPr anchor="ctr">
            <a:normAutofit/>
          </a:bodyPr>
          <a:lstStyle/>
          <a:p>
            <a:pPr>
              <a:spcAft>
                <a:spcPts val="600"/>
              </a:spcAft>
            </a:pPr>
            <a:fld id="{0247AB07-FBD0-4E55-8986-0631723BF6DF}" type="datetime1">
              <a:rPr lang="en-US"/>
              <a:pPr>
                <a:spcAft>
                  <a:spcPts val="600"/>
                </a:spcAft>
              </a:pPr>
              <a:t>2/25/2025</a:t>
            </a:fld>
            <a:endParaRPr lang="en-US"/>
          </a:p>
        </p:txBody>
      </p:sp>
      <p:sp>
        <p:nvSpPr>
          <p:cNvPr id="5" name="Footer Placeholder 4">
            <a:extLst>
              <a:ext uri="{FF2B5EF4-FFF2-40B4-BE49-F238E27FC236}">
                <a16:creationId xmlns:a16="http://schemas.microsoft.com/office/drawing/2014/main" id="{C5834B75-16D4-A3F3-BEEC-DD46823FE383}"/>
              </a:ext>
            </a:extLst>
          </p:cNvPr>
          <p:cNvSpPr>
            <a:spLocks noGrp="1"/>
          </p:cNvSpPr>
          <p:nvPr>
            <p:ph type="ftr" sz="quarter" idx="11"/>
          </p:nvPr>
        </p:nvSpPr>
        <p:spPr>
          <a:xfrm>
            <a:off x="7344016" y="6424761"/>
            <a:ext cx="4059936"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79B56FB1-D6AA-AB6D-1EE5-33086E19946A}"/>
              </a:ext>
            </a:extLst>
          </p:cNvPr>
          <p:cNvSpPr>
            <a:spLocks noGrp="1"/>
          </p:cNvSpPr>
          <p:nvPr>
            <p:ph type="sldNum" sz="quarter" idx="12"/>
          </p:nvPr>
        </p:nvSpPr>
        <p:spPr>
          <a:xfrm>
            <a:off x="11403951" y="6425816"/>
            <a:ext cx="429768" cy="365125"/>
          </a:xfrm>
        </p:spPr>
        <p:txBody>
          <a:bodyPr anchor="ctr">
            <a:normAutofit/>
          </a:bodyPr>
          <a:lstStyle/>
          <a:p>
            <a:pPr>
              <a:spcAft>
                <a:spcPts val="600"/>
              </a:spcAft>
            </a:pPr>
            <a:fld id="{6E91CC32-6A6B-4E2E-BBA1-6864F305DA26}" type="slidenum">
              <a:rPr lang="en-US" dirty="0"/>
              <a:pPr>
                <a:spcAft>
                  <a:spcPts val="600"/>
                </a:spcAft>
              </a:pPr>
              <a:t>7</a:t>
            </a:fld>
            <a:endParaRPr lang="en-US"/>
          </a:p>
        </p:txBody>
      </p:sp>
      <p:sp>
        <p:nvSpPr>
          <p:cNvPr id="8" name="TextBox 7">
            <a:extLst>
              <a:ext uri="{FF2B5EF4-FFF2-40B4-BE49-F238E27FC236}">
                <a16:creationId xmlns:a16="http://schemas.microsoft.com/office/drawing/2014/main" id="{4206BBB7-C1F1-643D-FFC0-22CB0E6990D6}"/>
              </a:ext>
            </a:extLst>
          </p:cNvPr>
          <p:cNvSpPr txBox="1"/>
          <p:nvPr/>
        </p:nvSpPr>
        <p:spPr>
          <a:xfrm>
            <a:off x="5203151" y="4418060"/>
            <a:ext cx="6234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Figure 6.</a:t>
            </a:r>
            <a:r>
              <a:rPr lang="en-US" dirty="0"/>
              <a:t> Various Cyber Attacks in Recent Years (MailGuard, 2024)</a:t>
            </a:r>
          </a:p>
        </p:txBody>
      </p:sp>
    </p:spTree>
    <p:extLst>
      <p:ext uri="{BB962C8B-B14F-4D97-AF65-F5344CB8AC3E}">
        <p14:creationId xmlns:p14="http://schemas.microsoft.com/office/powerpoint/2010/main" val="267463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20DE0-1D94-3D07-2B94-EFBCED100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A6FB7-EF35-6FA0-DCDC-E6A7D07D3AC2}"/>
              </a:ext>
            </a:extLst>
          </p:cNvPr>
          <p:cNvSpPr>
            <a:spLocks noGrp="1"/>
          </p:cNvSpPr>
          <p:nvPr>
            <p:ph type="title"/>
          </p:nvPr>
        </p:nvSpPr>
        <p:spPr/>
        <p:txBody>
          <a:bodyPr/>
          <a:lstStyle/>
          <a:p>
            <a:r>
              <a:rPr lang="en-US" dirty="0"/>
              <a:t>Cybersecurity Implications cont.</a:t>
            </a:r>
          </a:p>
        </p:txBody>
      </p:sp>
      <p:sp>
        <p:nvSpPr>
          <p:cNvPr id="3" name="Content Placeholder 2">
            <a:extLst>
              <a:ext uri="{FF2B5EF4-FFF2-40B4-BE49-F238E27FC236}">
                <a16:creationId xmlns:a16="http://schemas.microsoft.com/office/drawing/2014/main" id="{272F2C9C-8DAB-7915-A827-913506B5B937}"/>
              </a:ext>
            </a:extLst>
          </p:cNvPr>
          <p:cNvSpPr>
            <a:spLocks noGrp="1"/>
          </p:cNvSpPr>
          <p:nvPr>
            <p:ph idx="1"/>
          </p:nvPr>
        </p:nvSpPr>
        <p:spPr/>
        <p:txBody>
          <a:bodyPr vert="horz" lIns="91440" tIns="45720" rIns="91440" bIns="45720" rtlCol="0" anchor="t">
            <a:normAutofit/>
          </a:bodyPr>
          <a:lstStyle/>
          <a:p>
            <a:r>
              <a:rPr lang="en-US" dirty="0"/>
              <a:t>Black Hat Hackers are reverse engineering parts of Stuxnet to use maliciously</a:t>
            </a:r>
          </a:p>
          <a:p>
            <a:endParaRPr lang="en-US" dirty="0"/>
          </a:p>
          <a:p>
            <a:r>
              <a:rPr lang="en-US" dirty="0" err="1"/>
              <a:t>Reaserchers</a:t>
            </a:r>
            <a:r>
              <a:rPr lang="en-US" dirty="0"/>
              <a:t> as well are building off the worm as well</a:t>
            </a:r>
          </a:p>
          <a:p>
            <a:endParaRPr lang="en-US" dirty="0"/>
          </a:p>
          <a:p>
            <a:r>
              <a:rPr lang="en-US" dirty="0"/>
              <a:t>Modernized, weaponized, and popularized the usage of these </a:t>
            </a:r>
            <a:r>
              <a:rPr lang="en-US" dirty="0" err="1"/>
              <a:t>these</a:t>
            </a:r>
            <a:r>
              <a:rPr lang="en-US" dirty="0"/>
              <a:t> types of weapons, especially in modern times (Hamas-Israeli Conflict, Russia-Ukraine War)</a:t>
            </a:r>
          </a:p>
        </p:txBody>
      </p:sp>
      <p:sp>
        <p:nvSpPr>
          <p:cNvPr id="4" name="Date Placeholder 3">
            <a:extLst>
              <a:ext uri="{FF2B5EF4-FFF2-40B4-BE49-F238E27FC236}">
                <a16:creationId xmlns:a16="http://schemas.microsoft.com/office/drawing/2014/main" id="{CD1EF228-6398-6931-C411-1CB1813D37A3}"/>
              </a:ext>
            </a:extLst>
          </p:cNvPr>
          <p:cNvSpPr>
            <a:spLocks noGrp="1"/>
          </p:cNvSpPr>
          <p:nvPr>
            <p:ph type="dt" sz="half" idx="10"/>
          </p:nvPr>
        </p:nvSpPr>
        <p:spPr/>
        <p:txBody>
          <a:bodyPr/>
          <a:lstStyle/>
          <a:p>
            <a:fld id="{0247AB07-FBD0-4E55-8986-0631723BF6DF}" type="datetime1">
              <a:t>2/25/2025</a:t>
            </a:fld>
            <a:endParaRPr lang="en-US" dirty="0"/>
          </a:p>
        </p:txBody>
      </p:sp>
      <p:sp>
        <p:nvSpPr>
          <p:cNvPr id="5" name="Footer Placeholder 4">
            <a:extLst>
              <a:ext uri="{FF2B5EF4-FFF2-40B4-BE49-F238E27FC236}">
                <a16:creationId xmlns:a16="http://schemas.microsoft.com/office/drawing/2014/main" id="{2D39AD20-5847-F246-E4FE-8D2CF5514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0F4D373-9637-DA5F-068B-179A6797057B}"/>
              </a:ext>
            </a:extLst>
          </p:cNvPr>
          <p:cNvSpPr>
            <a:spLocks noGrp="1"/>
          </p:cNvSpPr>
          <p:nvPr>
            <p:ph type="sldNum" sz="quarter" idx="12"/>
          </p:nvPr>
        </p:nvSpPr>
        <p:spPr/>
        <p:txBody>
          <a:bodyPr/>
          <a:lstStyle/>
          <a:p>
            <a:fld id="{6E91CC32-6A6B-4E2E-BBA1-6864F305DA26}" type="slidenum">
              <a:rPr lang="en-US" dirty="0"/>
              <a:t>8</a:t>
            </a:fld>
            <a:endParaRPr lang="en-US" dirty="0"/>
          </a:p>
        </p:txBody>
      </p:sp>
    </p:spTree>
    <p:extLst>
      <p:ext uri="{BB962C8B-B14F-4D97-AF65-F5344CB8AC3E}">
        <p14:creationId xmlns:p14="http://schemas.microsoft.com/office/powerpoint/2010/main" val="37560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FA028-2CD4-BD27-2F9C-E99744189C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D6CA-2A53-AF34-40B4-D2B71B1BDAC5}"/>
              </a:ext>
            </a:extLst>
          </p:cNvPr>
          <p:cNvSpPr>
            <a:spLocks noGrp="1"/>
          </p:cNvSpPr>
          <p:nvPr>
            <p:ph type="title"/>
          </p:nvPr>
        </p:nvSpPr>
        <p:spPr/>
        <p:txBody>
          <a:bodyPr/>
          <a:lstStyle/>
          <a:p>
            <a:r>
              <a:rPr lang="en-US" dirty="0"/>
              <a:t>Future of Cyberweapons</a:t>
            </a:r>
          </a:p>
        </p:txBody>
      </p:sp>
      <p:sp>
        <p:nvSpPr>
          <p:cNvPr id="3" name="Content Placeholder 2">
            <a:extLst>
              <a:ext uri="{FF2B5EF4-FFF2-40B4-BE49-F238E27FC236}">
                <a16:creationId xmlns:a16="http://schemas.microsoft.com/office/drawing/2014/main" id="{63D2C5BD-F116-46D1-7F87-446CB1F10A99}"/>
              </a:ext>
            </a:extLst>
          </p:cNvPr>
          <p:cNvSpPr>
            <a:spLocks noGrp="1"/>
          </p:cNvSpPr>
          <p:nvPr>
            <p:ph idx="1"/>
          </p:nvPr>
        </p:nvSpPr>
        <p:spPr/>
        <p:txBody>
          <a:bodyPr vert="horz" lIns="91440" tIns="45720" rIns="91440" bIns="45720" rtlCol="0" anchor="t">
            <a:normAutofit/>
          </a:bodyPr>
          <a:lstStyle/>
          <a:p>
            <a:r>
              <a:rPr lang="en-US" dirty="0"/>
              <a:t>Multiple state funded cyber attacks have occurred in </a:t>
            </a:r>
            <a:r>
              <a:rPr lang="en-US" dirty="0" err="1"/>
              <a:t>recents</a:t>
            </a:r>
            <a:r>
              <a:rPr lang="en-US" dirty="0"/>
              <a:t> years</a:t>
            </a:r>
          </a:p>
          <a:p>
            <a:endParaRPr lang="en-US" dirty="0"/>
          </a:p>
          <a:p>
            <a:r>
              <a:rPr lang="en-US" dirty="0"/>
              <a:t>Viruses such as Flame, a spyware targeted towards Iran as well</a:t>
            </a:r>
          </a:p>
          <a:p>
            <a:endParaRPr lang="en-US" dirty="0"/>
          </a:p>
          <a:p>
            <a:r>
              <a:rPr lang="en-US" dirty="0" err="1"/>
              <a:t>NotPetya</a:t>
            </a:r>
            <a:r>
              <a:rPr lang="en-US" dirty="0"/>
              <a:t>, a Russian Sponsored virus designed to destroy western computers</a:t>
            </a:r>
          </a:p>
          <a:p>
            <a:endParaRPr lang="en-US" dirty="0"/>
          </a:p>
          <a:p>
            <a:r>
              <a:rPr lang="en-US" dirty="0"/>
              <a:t>Triton, also a Russian Sponsored state hack to cripple western safety systems</a:t>
            </a:r>
          </a:p>
        </p:txBody>
      </p:sp>
      <p:sp>
        <p:nvSpPr>
          <p:cNvPr id="4" name="Date Placeholder 3">
            <a:extLst>
              <a:ext uri="{FF2B5EF4-FFF2-40B4-BE49-F238E27FC236}">
                <a16:creationId xmlns:a16="http://schemas.microsoft.com/office/drawing/2014/main" id="{48E9B704-0AD2-A706-1144-5D519294BF61}"/>
              </a:ext>
            </a:extLst>
          </p:cNvPr>
          <p:cNvSpPr>
            <a:spLocks noGrp="1"/>
          </p:cNvSpPr>
          <p:nvPr>
            <p:ph type="dt" sz="half" idx="10"/>
          </p:nvPr>
        </p:nvSpPr>
        <p:spPr/>
        <p:txBody>
          <a:bodyPr/>
          <a:lstStyle/>
          <a:p>
            <a:fld id="{0247AB07-FBD0-4E55-8986-0631723BF6DF}" type="datetime1">
              <a:t>2/25/2025</a:t>
            </a:fld>
            <a:endParaRPr lang="en-US" dirty="0"/>
          </a:p>
        </p:txBody>
      </p:sp>
      <p:sp>
        <p:nvSpPr>
          <p:cNvPr id="5" name="Footer Placeholder 4">
            <a:extLst>
              <a:ext uri="{FF2B5EF4-FFF2-40B4-BE49-F238E27FC236}">
                <a16:creationId xmlns:a16="http://schemas.microsoft.com/office/drawing/2014/main" id="{630EEBE8-D117-5E59-0B12-843D5BD8EE1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58DEF5E-5F0E-0B3B-3142-095612A48AF6}"/>
              </a:ext>
            </a:extLst>
          </p:cNvPr>
          <p:cNvSpPr>
            <a:spLocks noGrp="1"/>
          </p:cNvSpPr>
          <p:nvPr>
            <p:ph type="sldNum" sz="quarter" idx="12"/>
          </p:nvPr>
        </p:nvSpPr>
        <p:spPr/>
        <p:txBody>
          <a:bodyPr/>
          <a:lstStyle/>
          <a:p>
            <a:fld id="{6E91CC32-6A6B-4E2E-BBA1-6864F305DA26}" type="slidenum">
              <a:rPr lang="en-US" dirty="0"/>
              <a:t>9</a:t>
            </a:fld>
            <a:endParaRPr lang="en-US" dirty="0"/>
          </a:p>
        </p:txBody>
      </p:sp>
    </p:spTree>
    <p:extLst>
      <p:ext uri="{BB962C8B-B14F-4D97-AF65-F5344CB8AC3E}">
        <p14:creationId xmlns:p14="http://schemas.microsoft.com/office/powerpoint/2010/main" val="282632113"/>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DylanVTI</vt:lpstr>
      <vt:lpstr>Stuxnet: The Government Funded Computer Worm</vt:lpstr>
      <vt:lpstr>Stuxnet: The Origin</vt:lpstr>
      <vt:lpstr>Cyber Weapons?</vt:lpstr>
      <vt:lpstr>The Discovery</vt:lpstr>
      <vt:lpstr>How Does it Work?</vt:lpstr>
      <vt:lpstr>Impact</vt:lpstr>
      <vt:lpstr>Cybersecurity Implications</vt:lpstr>
      <vt:lpstr>Cybersecurity Implications cont.</vt:lpstr>
      <vt:lpstr>Future of Cyberweapons</vt:lpstr>
      <vt:lpstr>PowerPoint Presentation</vt:lpstr>
      <vt:lpstr>Current State of Iran Nuclear Program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348</cp:revision>
  <dcterms:created xsi:type="dcterms:W3CDTF">2025-02-26T02:14:03Z</dcterms:created>
  <dcterms:modified xsi:type="dcterms:W3CDTF">2025-02-26T04:36:51Z</dcterms:modified>
</cp:coreProperties>
</file>