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9"/>
  </p:notesMasterIdLst>
  <p:handoutMasterIdLst>
    <p:handoutMasterId r:id="rId10"/>
  </p:handoutMasterIdLst>
  <p:sldIdLst>
    <p:sldId id="256" r:id="rId5"/>
    <p:sldId id="259" r:id="rId6"/>
    <p:sldId id="257" r:id="rId7"/>
    <p:sldId id="260" r:id="rId8"/>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900" y="264"/>
      </p:cViewPr>
      <p:guideLst/>
    </p:cSldViewPr>
  </p:slideViewPr>
  <p:notesTextViewPr>
    <p:cViewPr>
      <p:scale>
        <a:sx n="3" d="2"/>
        <a:sy n="3" d="2"/>
      </p:scale>
      <p:origin x="0" y="0"/>
    </p:cViewPr>
  </p:notesTextViewPr>
  <p:notesViewPr>
    <p:cSldViewPr snapToGrid="0">
      <p:cViewPr varScale="1">
        <p:scale>
          <a:sx n="88" d="100"/>
          <a:sy n="88" d="100"/>
        </p:scale>
        <p:origin x="306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103905C-7F1E-4EB1-83CB-22633D84A613}" type="datetime1">
              <a:rPr lang="es-ES" smtClean="0"/>
              <a:t>04/03/2024</a:t>
            </a:fld>
            <a:endParaRPr lang="es-ES"/>
          </a:p>
        </p:txBody>
      </p:sp>
      <p:sp>
        <p:nvSpPr>
          <p:cNvPr id="4" name="Marcador de pie de página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88A98BC-2DB8-47A3-A77F-B9E32C266238}" type="slidenum">
              <a:rPr lang="es-ES" smtClean="0"/>
              <a:t>‹Nº›</a:t>
            </a:fld>
            <a:endParaRPr lang="es-ES"/>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0346C4A-AC5D-41C9-92CB-B29B3A4C2452}" type="datetime1">
              <a:rPr lang="es-ES" noProof="0" smtClean="0"/>
              <a:t>04/03/2024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9BB1A04-13E8-48CD-97F9-AC2568E1A8D4}" type="slidenum">
              <a:rPr lang="es-ES" noProof="0" smtClean="0"/>
              <a:t>‹Nº›</a:t>
            </a:fld>
            <a:endParaRPr lang="es-ES" noProof="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69BB1A04-13E8-48CD-97F9-AC2568E1A8D4}" type="slidenum">
              <a:rPr lang="es-ES" smtClean="0"/>
              <a:t>1</a:t>
            </a:fld>
            <a:endParaRPr lang="es-ES"/>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69BB1A04-13E8-48CD-97F9-AC2568E1A8D4}" type="slidenum">
              <a:rPr lang="es-ES" smtClean="0"/>
              <a:t>2</a:t>
            </a:fld>
            <a:endParaRPr lang="es-ES"/>
          </a:p>
        </p:txBody>
      </p:sp>
    </p:spTree>
    <p:extLst>
      <p:ext uri="{BB962C8B-B14F-4D97-AF65-F5344CB8AC3E}">
        <p14:creationId xmlns:p14="http://schemas.microsoft.com/office/powerpoint/2010/main" val="3862667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69BB1A04-13E8-48CD-97F9-AC2568E1A8D4}" type="slidenum">
              <a:rPr lang="es-ES" smtClean="0"/>
              <a:t>3</a:t>
            </a:fld>
            <a:endParaRPr lang="es-ES"/>
          </a:p>
        </p:txBody>
      </p:sp>
    </p:spTree>
    <p:extLst>
      <p:ext uri="{BB962C8B-B14F-4D97-AF65-F5344CB8AC3E}">
        <p14:creationId xmlns:p14="http://schemas.microsoft.com/office/powerpoint/2010/main" val="134966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EABC-95AD-DCA4-12B6-C959F8B703A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EA55107-32C3-753F-87DC-8CCB0A9002C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E5D26DF-855E-0CBD-5FCA-B11701DDAEFE}"/>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D589B48D-AD63-8992-EA55-45E573DDC6EF}"/>
              </a:ext>
            </a:extLst>
          </p:cNvPr>
          <p:cNvSpPr>
            <a:spLocks noGrp="1"/>
          </p:cNvSpPr>
          <p:nvPr>
            <p:ph type="sldNum" sz="quarter" idx="5"/>
          </p:nvPr>
        </p:nvSpPr>
        <p:spPr/>
        <p:txBody>
          <a:bodyPr rtlCol="0"/>
          <a:lstStyle/>
          <a:p>
            <a:pPr rtl="0"/>
            <a:fld id="{69BB1A04-13E8-48CD-97F9-AC2568E1A8D4}" type="slidenum">
              <a:rPr lang="es-ES" smtClean="0"/>
              <a:t>4</a:t>
            </a:fld>
            <a:endParaRPr lang="es-ES"/>
          </a:p>
        </p:txBody>
      </p:sp>
    </p:spTree>
    <p:extLst>
      <p:ext uri="{BB962C8B-B14F-4D97-AF65-F5344CB8AC3E}">
        <p14:creationId xmlns:p14="http://schemas.microsoft.com/office/powerpoint/2010/main" val="1238572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Imagen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upo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ítulo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077511" y="5410201"/>
            <a:ext cx="2743200" cy="365125"/>
          </a:xfrm>
        </p:spPr>
        <p:txBody>
          <a:bodyPr rtlCol="0"/>
          <a:lstStyle/>
          <a:p>
            <a:pPr rtl="0"/>
            <a:fld id="{5FAB3AFB-596D-4F4F-A0E2-7212CED41EAA}" type="datetime1">
              <a:rPr lang="es-ES" noProof="0" smtClean="0"/>
              <a:t>04/03/2024</a:t>
            </a:fld>
            <a:endParaRPr lang="es-ES" noProof="0"/>
          </a:p>
        </p:txBody>
      </p:sp>
      <p:sp>
        <p:nvSpPr>
          <p:cNvPr id="5" name="Marcador de pie de página 4"/>
          <p:cNvSpPr>
            <a:spLocks noGrp="1"/>
          </p:cNvSpPr>
          <p:nvPr>
            <p:ph type="ftr" sz="quarter" idx="11"/>
          </p:nvPr>
        </p:nvSpPr>
        <p:spPr>
          <a:xfrm>
            <a:off x="1876424" y="5410201"/>
            <a:ext cx="5124886"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9896911" y="5410199"/>
            <a:ext cx="771089" cy="365125"/>
          </a:xfrm>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0" y="4304664"/>
            <a:ext cx="9912355" cy="819355"/>
          </a:xfrm>
        </p:spPr>
        <p:txBody>
          <a:bodyPr rtlCol="0" anchor="b">
            <a:normAutofit/>
          </a:bodyPr>
          <a:lstStyle>
            <a:lvl1pPr>
              <a:defRPr sz="320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es-ES" noProof="0"/>
              <a:t>Haga clic en el icono para agregar una imagen</a:t>
            </a:r>
          </a:p>
        </p:txBody>
      </p:sp>
      <p:sp>
        <p:nvSpPr>
          <p:cNvPr id="4" name="Marcador de texto 3"/>
          <p:cNvSpPr>
            <a:spLocks noGrp="1"/>
          </p:cNvSpPr>
          <p:nvPr>
            <p:ph type="body" sz="half" idx="2"/>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BCB1D29B-7FA7-462E-9F66-F7535CDBC402}" type="datetime1">
              <a:rPr lang="es-ES" noProof="0" smtClean="0"/>
              <a:t>04/03/2024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56" y="609600"/>
            <a:ext cx="9905955" cy="3429000"/>
          </a:xfrm>
        </p:spPr>
        <p:txBody>
          <a:bodyPr rtlCol="0" anchor="ctr">
            <a:normAutofit/>
          </a:bodyPr>
          <a:lstStyle>
            <a:lvl1pPr>
              <a:defRPr sz="3600"/>
            </a:lvl1pPr>
          </a:lstStyle>
          <a:p>
            <a:pPr rtl="0"/>
            <a:r>
              <a:rPr lang="es-ES" noProof="0"/>
              <a:t>Haga clic para modificar el estilo de título del patrón</a:t>
            </a:r>
          </a:p>
        </p:txBody>
      </p:sp>
      <p:sp>
        <p:nvSpPr>
          <p:cNvPr id="4" name="Marcador de texto 3"/>
          <p:cNvSpPr>
            <a:spLocks noGrp="1"/>
          </p:cNvSpPr>
          <p:nvPr>
            <p:ph type="body" sz="half" idx="2"/>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127E9933-50FB-48C8-A8C8-4EEF40652EAD}" type="datetime1">
              <a:rPr lang="es-ES" noProof="0" smtClean="0"/>
              <a:t>04/03/2024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599"/>
            <a:ext cx="9302752" cy="2748429"/>
          </a:xfrm>
        </p:spPr>
        <p:txBody>
          <a:bodyPr rtlCol="0" anchor="ctr">
            <a:normAutofit/>
          </a:bodyPr>
          <a:lstStyle>
            <a:lvl1pPr>
              <a:defRPr sz="3600"/>
            </a:lvl1pPr>
          </a:lstStyle>
          <a:p>
            <a:pPr rtl="0"/>
            <a:r>
              <a:rPr lang="es-ES" noProof="0"/>
              <a:t>Haga clic para modificar el estilo de título del patrón</a:t>
            </a:r>
          </a:p>
        </p:txBody>
      </p:sp>
      <p:sp>
        <p:nvSpPr>
          <p:cNvPr id="12" name="Marcador de texto 3"/>
          <p:cNvSpPr>
            <a:spLocks noGrp="1"/>
          </p:cNvSpPr>
          <p:nvPr>
            <p:ph type="body" sz="half" idx="13"/>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4" name="Marcador de texto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AFEE9B93-6507-4CBF-A88C-76CAA021E018}" type="datetime1">
              <a:rPr lang="es-ES" noProof="0" smtClean="0"/>
              <a:t>04/03/2024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
        <p:nvSpPr>
          <p:cNvPr id="60" name="Cuadro de texto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61" name="Cuadro de texto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141410" y="2134041"/>
            <a:ext cx="9906001" cy="2511835"/>
          </a:xfrm>
        </p:spPr>
        <p:txBody>
          <a:bodyPr rtlCol="0" anchor="b">
            <a:normAutofit/>
          </a:bodyPr>
          <a:lstStyle>
            <a:lvl1pPr>
              <a:defRPr sz="3600"/>
            </a:lvl1pPr>
          </a:lstStyle>
          <a:p>
            <a:pPr rtl="0"/>
            <a:r>
              <a:rPr lang="es-ES" noProof="0"/>
              <a:t>Haga clic para modificar el estilo de título del patrón</a:t>
            </a:r>
          </a:p>
        </p:txBody>
      </p:sp>
      <p:sp>
        <p:nvSpPr>
          <p:cNvPr id="4" name="Marcador de texto 3"/>
          <p:cNvSpPr>
            <a:spLocks noGrp="1"/>
          </p:cNvSpPr>
          <p:nvPr>
            <p:ph type="body" sz="half" idx="2"/>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BA92AA52-DDA1-4945-94E1-A9E6959956E2}" type="datetime1">
              <a:rPr lang="es-ES" noProof="0" smtClean="0"/>
              <a:t>04/03/2024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1141413" y="609600"/>
            <a:ext cx="9905998" cy="1905000"/>
          </a:xfrm>
        </p:spPr>
        <p:txBody>
          <a:bodyPr rtlCol="0"/>
          <a:lstStyle/>
          <a:p>
            <a:pPr rtl="0"/>
            <a:r>
              <a:rPr lang="es-ES" noProof="0"/>
              <a:t>Haga clic para modificar el estilo de título del patrón</a:t>
            </a:r>
          </a:p>
        </p:txBody>
      </p:sp>
      <p:sp>
        <p:nvSpPr>
          <p:cNvPr id="7" name="Marcador de texto 2"/>
          <p:cNvSpPr>
            <a:spLocks noGrp="1"/>
          </p:cNvSpPr>
          <p:nvPr>
            <p:ph type="body" idx="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8" name="Marcador de texto 3"/>
          <p:cNvSpPr>
            <a:spLocks noGrp="1"/>
          </p:cNvSpPr>
          <p:nvPr>
            <p:ph type="body" sz="half" idx="15"/>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Marcador de texto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Marcador de texto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1" name="Marcador de texto 4"/>
          <p:cNvSpPr>
            <a:spLocks noGrp="1"/>
          </p:cNvSpPr>
          <p:nvPr>
            <p:ph type="body" sz="quarter" idx="13"/>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texto 3"/>
          <p:cNvSpPr>
            <a:spLocks noGrp="1"/>
          </p:cNvSpPr>
          <p:nvPr>
            <p:ph type="body" sz="half" idx="17"/>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4323A044-2273-434D-A7F2-5D25DDC1C78B}" type="datetime1">
              <a:rPr lang="es-ES" noProof="0" smtClean="0"/>
              <a:t>04/03/2024</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ítulo 1"/>
          <p:cNvSpPr>
            <a:spLocks noGrp="1"/>
          </p:cNvSpPr>
          <p:nvPr>
            <p:ph type="title"/>
          </p:nvPr>
        </p:nvSpPr>
        <p:spPr>
          <a:xfrm>
            <a:off x="1141411" y="609600"/>
            <a:ext cx="9905999" cy="1905000"/>
          </a:xfrm>
        </p:spPr>
        <p:txBody>
          <a:bodyPr rtlCol="0"/>
          <a:lstStyle/>
          <a:p>
            <a:pPr rtl="0"/>
            <a:r>
              <a:rPr lang="es-ES" noProof="0"/>
              <a:t>Haga clic para modificar el estilo de título del patrón</a:t>
            </a:r>
          </a:p>
        </p:txBody>
      </p:sp>
      <p:sp>
        <p:nvSpPr>
          <p:cNvPr id="19" name="Marcador de texto 2"/>
          <p:cNvSpPr>
            <a:spLocks noGrp="1"/>
          </p:cNvSpPr>
          <p:nvPr>
            <p:ph type="body" idx="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imagen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s-ES" noProof="0"/>
              <a:t>Haga clic en el icono para agregar una imagen</a:t>
            </a:r>
          </a:p>
        </p:txBody>
      </p:sp>
      <p:sp>
        <p:nvSpPr>
          <p:cNvPr id="21" name="Marcador de texto 3"/>
          <p:cNvSpPr>
            <a:spLocks noGrp="1"/>
          </p:cNvSpPr>
          <p:nvPr>
            <p:ph type="body" sz="half" idx="18"/>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2" name="Marcador de texto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3" name="Marcador de posición de imagen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s-ES" noProof="0"/>
              <a:t>Haga clic en el icono para agregar una imagen</a:t>
            </a:r>
          </a:p>
        </p:txBody>
      </p:sp>
      <p:sp>
        <p:nvSpPr>
          <p:cNvPr id="24" name="Marcador de texto 3"/>
          <p:cNvSpPr>
            <a:spLocks noGrp="1"/>
          </p:cNvSpPr>
          <p:nvPr>
            <p:ph type="body" sz="half" idx="19"/>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5" name="Marcador de texto 4"/>
          <p:cNvSpPr>
            <a:spLocks noGrp="1"/>
          </p:cNvSpPr>
          <p:nvPr>
            <p:ph type="body" sz="quarter" idx="13"/>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posición de imagen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s-ES" noProof="0"/>
              <a:t>Haga clic en el icono para agregar una imagen</a:t>
            </a:r>
          </a:p>
        </p:txBody>
      </p:sp>
      <p:sp>
        <p:nvSpPr>
          <p:cNvPr id="27" name="Marcador de texto 3"/>
          <p:cNvSpPr>
            <a:spLocks noGrp="1"/>
          </p:cNvSpPr>
          <p:nvPr>
            <p:ph type="body" sz="half" idx="20"/>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BD2545DF-7CF6-4379-A6A0-93C62DAD3645}" type="datetime1">
              <a:rPr lang="es-ES" noProof="0" smtClean="0"/>
              <a:t>04/03/2024</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478BB6CC-FBA9-4725-92DF-D94BEBAC68DB}" type="datetime1">
              <a:rPr lang="es-ES" noProof="0" smtClean="0"/>
              <a:t>04/03/2024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042400" y="609599"/>
            <a:ext cx="2005011" cy="5181601"/>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1141410" y="609599"/>
            <a:ext cx="7748590" cy="5181601"/>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9C64D12-4AF6-4724-970F-9FEBCE25C9B0}" type="datetime1">
              <a:rPr lang="es-ES" noProof="0" smtClean="0"/>
              <a:t>04/03/2024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2E147ED-D672-4C21-8F30-1310CBD539B9}" type="datetime1">
              <a:rPr lang="es-ES" noProof="0" smtClean="0"/>
              <a:t>04/03/2024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41411" y="1419226"/>
            <a:ext cx="9906000" cy="2852737"/>
          </a:xfrm>
        </p:spPr>
        <p:txBody>
          <a:bodyPr rtlCol="0" anchor="b">
            <a:normAutofit/>
          </a:bodyPr>
          <a:lstStyle>
            <a:lvl1pPr>
              <a:defRPr sz="3600"/>
            </a:lvl1pPr>
          </a:lstStyle>
          <a:p>
            <a:pPr rtl="0"/>
            <a:r>
              <a:rPr lang="es-ES" noProof="0"/>
              <a:t>Haga clic para modificar el estilo de título del patrón</a:t>
            </a:r>
          </a:p>
        </p:txBody>
      </p:sp>
      <p:sp>
        <p:nvSpPr>
          <p:cNvPr id="3" name="Marcador de texto 2"/>
          <p:cNvSpPr>
            <a:spLocks noGrp="1"/>
          </p:cNvSpPr>
          <p:nvPr>
            <p:ph type="body" idx="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AA221423-6C0D-486C-9687-383144CAAE9E}" type="datetime1">
              <a:rPr lang="es-ES" noProof="0" smtClean="0"/>
              <a:t>04/03/2024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1141410" y="2249486"/>
            <a:ext cx="4878389" cy="354171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6172200" y="2249486"/>
            <a:ext cx="4875211" cy="354171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065DEF8D-9EEF-4614-9E19-CE77C81F09D3}" type="datetime1">
              <a:rPr lang="es-ES" noProof="0" smtClean="0"/>
              <a:t>04/03/2024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141411" y="619126"/>
            <a:ext cx="9906000" cy="1477961"/>
          </a:xfrm>
        </p:spPr>
        <p:txBody>
          <a:bodyPr rtlCol="0"/>
          <a:lstStyle/>
          <a:p>
            <a:pPr rtl="0"/>
            <a:r>
              <a:rPr lang="es-ES" noProof="0"/>
              <a:t>Haga clic para modificar el estilo de título del patrón</a:t>
            </a:r>
          </a:p>
        </p:txBody>
      </p:sp>
      <p:sp>
        <p:nvSpPr>
          <p:cNvPr id="3" name="Marcador de texto 2"/>
          <p:cNvSpPr>
            <a:spLocks noGrp="1"/>
          </p:cNvSpPr>
          <p:nvPr>
            <p:ph type="body" idx="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141410" y="3073397"/>
            <a:ext cx="4878391" cy="271780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172200" y="3073397"/>
            <a:ext cx="4875210" cy="271780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6C3A25AA-8ABD-4590-B9B8-8669A47C0ACD}" type="datetime1">
              <a:rPr lang="es-ES" noProof="0" smtClean="0"/>
              <a:t>04/03/2024</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E7A92E7A-A1BE-4084-9173-FB68E0343787}" type="datetime1">
              <a:rPr lang="es-ES" noProof="0" smtClean="0"/>
              <a:t>04/03/2024</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4DC869D9-8F35-4CA4-AA4D-335F53E8E2A4}" type="datetime1">
              <a:rPr lang="es-ES" noProof="0" smtClean="0"/>
              <a:t>04/03/2024</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146705" y="609601"/>
            <a:ext cx="3856037" cy="1639884"/>
          </a:xfrm>
        </p:spPr>
        <p:txBody>
          <a:bodyPr rtlCol="0" anchor="b"/>
          <a:lstStyle>
            <a:lvl1pPr>
              <a:defRPr sz="3200"/>
            </a:lvl1pPr>
          </a:lstStyle>
          <a:p>
            <a:pPr rtl="0"/>
            <a:r>
              <a:rPr lang="es-ES" noProof="0"/>
              <a:t>Haga clic para modificar el estilo de título del patrón</a:t>
            </a:r>
          </a:p>
        </p:txBody>
      </p:sp>
      <p:sp>
        <p:nvSpPr>
          <p:cNvPr id="3" name="Marcador de contenido 2"/>
          <p:cNvSpPr>
            <a:spLocks noGrp="1"/>
          </p:cNvSpPr>
          <p:nvPr>
            <p:ph idx="1"/>
          </p:nvPr>
        </p:nvSpPr>
        <p:spPr>
          <a:xfrm>
            <a:off x="5156200" y="592666"/>
            <a:ext cx="5891209" cy="5198534"/>
          </a:xfrm>
        </p:spPr>
        <p:txBody>
          <a:bodyPr rtlCol="0" anchor="ct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47371BB9-9019-4266-B397-95F1F492E6C9}" type="datetime1">
              <a:rPr lang="es-ES" noProof="0" smtClean="0"/>
              <a:t>04/03/2024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5934508" cy="1639886"/>
          </a:xfrm>
        </p:spPr>
        <p:txBody>
          <a:bodyPr rtlCol="0" anchor="b"/>
          <a:lstStyle>
            <a:lvl1pPr>
              <a:defRPr sz="320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p:cNvSpPr>
            <a:spLocks noGrp="1"/>
          </p:cNvSpPr>
          <p:nvPr>
            <p:ph type="body" sz="half" idx="2"/>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6BED8AEB-AA97-48E7-B0DC-748C438394B7}" type="datetime1">
              <a:rPr lang="es-ES" noProof="0" smtClean="0"/>
              <a:t>04/03/2024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n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upo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upo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upo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Marcador de título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es-ES" noProof="0"/>
          </a:p>
        </p:txBody>
      </p:sp>
      <p:sp>
        <p:nvSpPr>
          <p:cNvPr id="3" name="Marcador de texto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488C9AE0-7697-42F1-BDB3-E906F6B6BC3D}" type="datetime1">
              <a:rPr lang="es-ES" noProof="0" smtClean="0"/>
              <a:t>04/03/2024</a:t>
            </a:fld>
            <a:endParaRPr lang="es-ES" noProof="0"/>
          </a:p>
        </p:txBody>
      </p:sp>
      <p:sp>
        <p:nvSpPr>
          <p:cNvPr id="5" name="Marcador de pie de página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es-ES" noProof="0"/>
          </a:p>
        </p:txBody>
      </p:sp>
      <p:sp>
        <p:nvSpPr>
          <p:cNvPr id="6" name="Marcador de número de diapositiva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ángulo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12" name="Imagen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6="http://schemas.microsoft.com/office/drawing/2014/main" xmlns:a14="http://schemas.microsoft.com/office/drawing/2010/main" xmlns="">
                  <a:solidFill>
                    <a:srgbClr val="FFFFFF"/>
                  </a:solidFill>
                </a14:hiddenFill>
              </a:ext>
            </a:extLst>
          </p:spPr>
        </p:pic>
      </p:grpSp>
      <p:pic>
        <p:nvPicPr>
          <p:cNvPr id="5" name="Imagen 4" descr="Bombilla">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grpSp>
        <p:nvGrpSpPr>
          <p:cNvPr id="14" name="Grupo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ectángulo con esquinas opuestas redondeadas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ES"/>
            </a:p>
          </p:txBody>
        </p:sp>
        <p:grpSp>
          <p:nvGrpSpPr>
            <p:cNvPr id="16" name="Grupo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orma libre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sp>
            <p:nvSpPr>
              <p:cNvPr id="18" name="Forma libre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sp>
            <p:nvSpPr>
              <p:cNvPr id="19" name="Forma libre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sp>
            <p:nvSpPr>
              <p:cNvPr id="20" name="Forma libre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sp>
            <p:nvSpPr>
              <p:cNvPr id="21" name="Forma libre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sp>
            <p:nvSpPr>
              <p:cNvPr id="22" name="Forma libre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sp>
            <p:nvSpPr>
              <p:cNvPr id="23" name="Forma libre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sp>
            <p:nvSpPr>
              <p:cNvPr id="24" name="Forma libre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sp>
            <p:nvSpPr>
              <p:cNvPr id="25" name="Forma libre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sp>
            <p:nvSpPr>
              <p:cNvPr id="26" name="Rectángulo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sp>
            <p:nvSpPr>
              <p:cNvPr id="27" name="Forma libre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sp>
            <p:nvSpPr>
              <p:cNvPr id="28" name="Forma libre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sp>
            <p:nvSpPr>
              <p:cNvPr id="29" name="Forma libre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sp>
            <p:nvSpPr>
              <p:cNvPr id="30" name="Forma libre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sp>
            <p:nvSpPr>
              <p:cNvPr id="31" name="Forma libre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sp>
            <p:nvSpPr>
              <p:cNvPr id="32" name="Forma libre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sp>
            <p:nvSpPr>
              <p:cNvPr id="33" name="Forma libre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sp>
            <p:nvSpPr>
              <p:cNvPr id="34" name="Forma libre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sp>
            <p:nvSpPr>
              <p:cNvPr id="35" name="Forma libre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sp>
            <p:nvSpPr>
              <p:cNvPr id="36" name="Rectángulo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GT"/>
              </a:p>
            </p:txBody>
          </p:sp>
        </p:grpSp>
      </p:grpSp>
      <p:sp>
        <p:nvSpPr>
          <p:cNvPr id="2" name="Título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rtlCol="0" anchor="ctr">
            <a:normAutofit fontScale="90000"/>
          </a:bodyPr>
          <a:lstStyle/>
          <a:p>
            <a:pPr algn="ctr" rtl="0"/>
            <a:r>
              <a:rPr lang="es-MX" b="0" i="0" dirty="0">
                <a:solidFill>
                  <a:srgbClr val="2D3B45"/>
                </a:solidFill>
                <a:effectLst/>
                <a:latin typeface="Times New Roman" panose="02020603050405020304" pitchFamily="18" charset="0"/>
                <a:cs typeface="Times New Roman" panose="02020603050405020304" pitchFamily="18" charset="0"/>
              </a:rPr>
              <a:t>ideas para proyecto de tesis</a:t>
            </a:r>
            <a:endParaRPr lang="es-ES"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rtlCol="0">
            <a:normAutofit/>
          </a:bodyPr>
          <a:lstStyle/>
          <a:p>
            <a:pPr algn="ctr" rtl="0"/>
            <a:r>
              <a:rPr lang="es-ES" cap="none" dirty="0">
                <a:latin typeface="Times New Roman" panose="02020603050405020304" pitchFamily="18" charset="0"/>
                <a:cs typeface="Times New Roman" panose="02020603050405020304" pitchFamily="18" charset="0"/>
              </a:rPr>
              <a:t>Pedro Jose Aguilar Vaides</a:t>
            </a:r>
          </a:p>
        </p:txBody>
      </p:sp>
      <p:sp>
        <p:nvSpPr>
          <p:cNvPr id="38" name="Rectángulo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US" dirty="0"/>
          </a:p>
        </p:txBody>
      </p:sp>
    </p:spTree>
    <p:extLst>
      <p:ext uri="{BB962C8B-B14F-4D97-AF65-F5344CB8AC3E}">
        <p14:creationId xmlns:p14="http://schemas.microsoft.com/office/powerpoint/2010/main" val="218587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4F439-6F4E-4BCD-9A8D-B3943844CA21}"/>
              </a:ext>
            </a:extLst>
          </p:cNvPr>
          <p:cNvSpPr>
            <a:spLocks noGrp="1"/>
          </p:cNvSpPr>
          <p:nvPr>
            <p:ph type="title"/>
          </p:nvPr>
        </p:nvSpPr>
        <p:spPr>
          <a:xfrm>
            <a:off x="1141413" y="383739"/>
            <a:ext cx="9905998" cy="749025"/>
          </a:xfrm>
        </p:spPr>
        <p:txBody>
          <a:bodyPr rtlCol="0">
            <a:normAutofit/>
          </a:bodyPr>
          <a:lstStyle/>
          <a:p>
            <a:pPr rtl="0"/>
            <a:r>
              <a:rPr lang="es-ES" sz="3200" cap="none" noProof="1">
                <a:latin typeface="Times New Roman" panose="02020603050405020304" pitchFamily="18" charset="0"/>
                <a:cs typeface="Times New Roman" panose="02020603050405020304" pitchFamily="18" charset="0"/>
              </a:rPr>
              <a:t>Cinco ideas para tesis</a:t>
            </a:r>
          </a:p>
        </p:txBody>
      </p:sp>
      <p:graphicFrame>
        <p:nvGraphicFramePr>
          <p:cNvPr id="5" name="Marcador de contenido 4">
            <a:extLst>
              <a:ext uri="{FF2B5EF4-FFF2-40B4-BE49-F238E27FC236}">
                <a16:creationId xmlns:a16="http://schemas.microsoft.com/office/drawing/2014/main" id="{0B49B292-B1B8-E123-8499-BBE86866CBF5}"/>
              </a:ext>
            </a:extLst>
          </p:cNvPr>
          <p:cNvGraphicFramePr>
            <a:graphicFrameLocks noGrp="1"/>
          </p:cNvGraphicFramePr>
          <p:nvPr>
            <p:ph idx="1"/>
            <p:extLst>
              <p:ext uri="{D42A27DB-BD31-4B8C-83A1-F6EECF244321}">
                <p14:modId xmlns:p14="http://schemas.microsoft.com/office/powerpoint/2010/main" val="4173338684"/>
              </p:ext>
            </p:extLst>
          </p:nvPr>
        </p:nvGraphicFramePr>
        <p:xfrm>
          <a:off x="1143000" y="1132764"/>
          <a:ext cx="9906000" cy="5486400"/>
        </p:xfrm>
        <a:graphic>
          <a:graphicData uri="http://schemas.openxmlformats.org/drawingml/2006/table">
            <a:tbl>
              <a:tblPr firstRow="1" bandRow="1">
                <a:tableStyleId>{C083E6E3-FA7D-4D7B-A595-EF9225AFEA82}</a:tableStyleId>
              </a:tblPr>
              <a:tblGrid>
                <a:gridCol w="1194014">
                  <a:extLst>
                    <a:ext uri="{9D8B030D-6E8A-4147-A177-3AD203B41FA5}">
                      <a16:colId xmlns:a16="http://schemas.microsoft.com/office/drawing/2014/main" val="2671382121"/>
                    </a:ext>
                  </a:extLst>
                </a:gridCol>
                <a:gridCol w="2409568">
                  <a:extLst>
                    <a:ext uri="{9D8B030D-6E8A-4147-A177-3AD203B41FA5}">
                      <a16:colId xmlns:a16="http://schemas.microsoft.com/office/drawing/2014/main" val="686074080"/>
                    </a:ext>
                  </a:extLst>
                </a:gridCol>
                <a:gridCol w="2792627">
                  <a:extLst>
                    <a:ext uri="{9D8B030D-6E8A-4147-A177-3AD203B41FA5}">
                      <a16:colId xmlns:a16="http://schemas.microsoft.com/office/drawing/2014/main" val="2646853713"/>
                    </a:ext>
                  </a:extLst>
                </a:gridCol>
                <a:gridCol w="3509791">
                  <a:extLst>
                    <a:ext uri="{9D8B030D-6E8A-4147-A177-3AD203B41FA5}">
                      <a16:colId xmlns:a16="http://schemas.microsoft.com/office/drawing/2014/main" val="45116383"/>
                    </a:ext>
                  </a:extLst>
                </a:gridCol>
              </a:tblGrid>
              <a:tr h="310833">
                <a:tc>
                  <a:txBody>
                    <a:bodyPr/>
                    <a:lstStyle/>
                    <a:p>
                      <a:pPr algn="just"/>
                      <a:r>
                        <a:rPr lang="es-GT" sz="900" dirty="0">
                          <a:latin typeface="Times New Roman" panose="02020603050405020304" pitchFamily="18" charset="0"/>
                          <a:cs typeface="Times New Roman" panose="02020603050405020304" pitchFamily="18" charset="0"/>
                        </a:rPr>
                        <a:t>Ideas</a:t>
                      </a:r>
                    </a:p>
                  </a:txBody>
                  <a:tcPr/>
                </a:tc>
                <a:tc>
                  <a:txBody>
                    <a:bodyPr/>
                    <a:lstStyle/>
                    <a:p>
                      <a:pPr algn="just"/>
                      <a:r>
                        <a:rPr lang="es-GT" sz="900" dirty="0">
                          <a:latin typeface="Times New Roman" panose="02020603050405020304" pitchFamily="18" charset="0"/>
                          <a:cs typeface="Times New Roman" panose="02020603050405020304" pitchFamily="18" charset="0"/>
                        </a:rPr>
                        <a:t>¿Por qué me gusta?</a:t>
                      </a:r>
                    </a:p>
                  </a:txBody>
                  <a:tcPr/>
                </a:tc>
                <a:tc>
                  <a:txBody>
                    <a:bodyPr/>
                    <a:lstStyle/>
                    <a:p>
                      <a:pPr algn="just"/>
                      <a:r>
                        <a:rPr lang="es-GT" sz="900" dirty="0">
                          <a:latin typeface="Times New Roman" panose="02020603050405020304" pitchFamily="18" charset="0"/>
                          <a:cs typeface="Times New Roman" panose="02020603050405020304" pitchFamily="18" charset="0"/>
                        </a:rPr>
                        <a:t>¿Tengo acceso a la información para desarrollar esta idea?</a:t>
                      </a:r>
                    </a:p>
                  </a:txBody>
                  <a:tcPr/>
                </a:tc>
                <a:tc>
                  <a:txBody>
                    <a:bodyPr/>
                    <a:lstStyle/>
                    <a:p>
                      <a:pPr algn="just"/>
                      <a:r>
                        <a:rPr lang="es-GT" sz="900" dirty="0">
                          <a:latin typeface="Times New Roman" panose="02020603050405020304" pitchFamily="18" charset="0"/>
                          <a:cs typeface="Times New Roman" panose="02020603050405020304" pitchFamily="18" charset="0"/>
                        </a:rPr>
                        <a:t>¿Cómo visualizo esta idea como tesis?</a:t>
                      </a:r>
                    </a:p>
                  </a:txBody>
                  <a:tcPr/>
                </a:tc>
                <a:extLst>
                  <a:ext uri="{0D108BD9-81ED-4DB2-BD59-A6C34878D82A}">
                    <a16:rowId xmlns:a16="http://schemas.microsoft.com/office/drawing/2014/main" val="3541251738"/>
                  </a:ext>
                </a:extLst>
              </a:tr>
              <a:tr h="876300">
                <a:tc>
                  <a:txBody>
                    <a:bodyPr/>
                    <a:lstStyle/>
                    <a:p>
                      <a:pPr algn="just"/>
                      <a:r>
                        <a:rPr lang="es-MX" sz="900" b="0" dirty="0">
                          <a:latin typeface="Times New Roman" panose="02020603050405020304" pitchFamily="18" charset="0"/>
                          <a:cs typeface="Times New Roman" panose="02020603050405020304" pitchFamily="18" charset="0"/>
                        </a:rPr>
                        <a:t>Implementación de domótica para seguridad vial de ciclistas.</a:t>
                      </a:r>
                      <a:endParaRPr lang="es-GT" sz="900" b="0" dirty="0">
                        <a:latin typeface="Times New Roman" panose="02020603050405020304" pitchFamily="18" charset="0"/>
                        <a:cs typeface="Times New Roman" panose="02020603050405020304" pitchFamily="18" charset="0"/>
                      </a:endParaRPr>
                    </a:p>
                  </a:txBody>
                  <a:tcPr/>
                </a:tc>
                <a:tc>
                  <a:txBody>
                    <a:bodyPr/>
                    <a:lstStyle/>
                    <a:p>
                      <a:pPr algn="just"/>
                      <a:r>
                        <a:rPr lang="es-MX" sz="900" b="0" dirty="0">
                          <a:latin typeface="Times New Roman" panose="02020603050405020304" pitchFamily="18" charset="0"/>
                          <a:cs typeface="Times New Roman" panose="02020603050405020304" pitchFamily="18" charset="0"/>
                        </a:rPr>
                        <a:t>Como ciclista apasionado, he notado la escasa educación vial y la falta de respeto hacia los ciclistas. Esta situación me motivó a centrar mi tesis en el desarrollo de un dispositivo para prevenir situaciones peligrosas en la carretera.</a:t>
                      </a:r>
                      <a:endParaRPr lang="es-GT" sz="900" b="0" dirty="0">
                        <a:latin typeface="Times New Roman" panose="02020603050405020304" pitchFamily="18" charset="0"/>
                        <a:cs typeface="Times New Roman" panose="02020603050405020304" pitchFamily="18" charset="0"/>
                      </a:endParaRPr>
                    </a:p>
                  </a:txBody>
                  <a:tcPr/>
                </a:tc>
                <a:tc>
                  <a:txBody>
                    <a:bodyPr/>
                    <a:lstStyle/>
                    <a:p>
                      <a:pPr algn="just"/>
                      <a:r>
                        <a:rPr lang="es-MX" sz="900" b="0" dirty="0">
                          <a:latin typeface="Times New Roman" panose="02020603050405020304" pitchFamily="18" charset="0"/>
                          <a:cs typeface="Times New Roman" panose="02020603050405020304" pitchFamily="18" charset="0"/>
                        </a:rPr>
                        <a:t>Sí, tengo la información y habilidades necesarias para desarrollar esta idea. Con conocimientos en electrónica, programación y experiencia práctica, junto con acceso a usuarios de bicicleta y datos de estudios anteriores, estoy bien equipado para abordar integralmente el desarrollo de la idea.</a:t>
                      </a:r>
                      <a:endParaRPr lang="es-GT" sz="900" b="0" dirty="0">
                        <a:latin typeface="Times New Roman" panose="02020603050405020304" pitchFamily="18" charset="0"/>
                        <a:cs typeface="Times New Roman" panose="02020603050405020304" pitchFamily="18" charset="0"/>
                      </a:endParaRPr>
                    </a:p>
                  </a:txBody>
                  <a:tcPr/>
                </a:tc>
                <a:tc>
                  <a:txBody>
                    <a:bodyPr/>
                    <a:lstStyle/>
                    <a:p>
                      <a:pPr algn="just"/>
                      <a:r>
                        <a:rPr lang="es-MX" sz="900" b="0" dirty="0">
                          <a:latin typeface="Times New Roman" panose="02020603050405020304" pitchFamily="18" charset="0"/>
                          <a:cs typeface="Times New Roman" panose="02020603050405020304" pitchFamily="18" charset="0"/>
                        </a:rPr>
                        <a:t>Esta tesis se enfocará en diseñar, desarrollar e implementar un dispositivo innovador para mejorar la seguridad vial de los ciclistas. Analizará las causas y el impacto de los problemas en la seguridad vial, utilizando datos de usuarios y fuentes gubernamentales. La metodología incluirá la creación de prototipos, pruebas de campo y una evaluación de la efectividad del dispositivo propuesto.</a:t>
                      </a:r>
                      <a:endParaRPr lang="es-GT" sz="9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091409"/>
                  </a:ext>
                </a:extLst>
              </a:tr>
              <a:tr h="703432">
                <a:tc>
                  <a:txBody>
                    <a:bodyPr/>
                    <a:lstStyle/>
                    <a:p>
                      <a:pPr algn="just"/>
                      <a:r>
                        <a:rPr lang="es-GT" sz="900" b="0" dirty="0">
                          <a:latin typeface="Times New Roman" panose="02020603050405020304" pitchFamily="18" charset="0"/>
                          <a:cs typeface="Times New Roman" panose="02020603050405020304" pitchFamily="18" charset="0"/>
                        </a:rPr>
                        <a:t>Gestión de residuos urbanos por medio de  domótica.</a:t>
                      </a:r>
                    </a:p>
                  </a:txBody>
                  <a:tcPr/>
                </a:tc>
                <a:tc>
                  <a:txBody>
                    <a:bodyPr/>
                    <a:lstStyle/>
                    <a:p>
                      <a:pPr algn="just"/>
                      <a:r>
                        <a:rPr lang="es-MX" sz="900" b="0" i="0" dirty="0">
                          <a:solidFill>
                            <a:srgbClr val="ECECEC"/>
                          </a:solidFill>
                          <a:effectLst/>
                          <a:latin typeface="Times New Roman" panose="02020603050405020304" pitchFamily="18" charset="0"/>
                          <a:cs typeface="Times New Roman" panose="02020603050405020304" pitchFamily="18" charset="0"/>
                        </a:rPr>
                        <a:t>Me entusiasma trabajar en la gestión de residuos urbanos para contribuir a la preservación del medio ambiente. La eficiente gestión de desechos es clave para reducir la contaminación y promover prácticas sostenibles, abordando así un problema ambiental apremiante a través de la reutilización y el reciclaje.</a:t>
                      </a:r>
                      <a:endParaRPr lang="es-GT" sz="900" b="0" dirty="0">
                        <a:latin typeface="Times New Roman" panose="02020603050405020304" pitchFamily="18" charset="0"/>
                        <a:cs typeface="Times New Roman" panose="02020603050405020304" pitchFamily="18" charset="0"/>
                      </a:endParaRPr>
                    </a:p>
                  </a:txBody>
                  <a:tcPr/>
                </a:tc>
                <a:tc>
                  <a:txBody>
                    <a:bodyPr/>
                    <a:lstStyle/>
                    <a:p>
                      <a:pPr algn="just"/>
                      <a:r>
                        <a:rPr lang="es-MX" sz="900" b="0" dirty="0">
                          <a:latin typeface="Times New Roman" panose="02020603050405020304" pitchFamily="18" charset="0"/>
                          <a:cs typeface="Times New Roman" panose="02020603050405020304" pitchFamily="18" charset="0"/>
                        </a:rPr>
                        <a:t>Con conocimientos previos en el tema, estoy seguro de poder negociar con una institución para obtener apoyo. Esto facilitaría contar con recursos y colaboradores adicionales, agilizando la investigación y desarrollo necesarios para abordar eficazmente la gestión de residuos urbanos.</a:t>
                      </a:r>
                      <a:endParaRPr lang="es-GT" sz="900" b="0" dirty="0">
                        <a:latin typeface="Times New Roman" panose="02020603050405020304" pitchFamily="18" charset="0"/>
                        <a:cs typeface="Times New Roman" panose="02020603050405020304" pitchFamily="18" charset="0"/>
                      </a:endParaRPr>
                    </a:p>
                  </a:txBody>
                  <a:tcPr/>
                </a:tc>
                <a:tc>
                  <a:txBody>
                    <a:bodyPr/>
                    <a:lstStyle/>
                    <a:p>
                      <a:pPr algn="just"/>
                      <a:r>
                        <a:rPr lang="es-MX" sz="900" b="0" dirty="0">
                          <a:latin typeface="Times New Roman" panose="02020603050405020304" pitchFamily="18" charset="0"/>
                          <a:cs typeface="Times New Roman" panose="02020603050405020304" pitchFamily="18" charset="0"/>
                        </a:rPr>
                        <a:t>Esta tesis propone una solución innovadora para la gestión de residuos urbanos mediante el desarrollo de una aplicación que utiliza tecnología de reconocimiento de imágenes para clasificar automáticamente los tipos de residuos. La investigación inicial aborda desafíos y oportunidades, mientras que la fase de desarrollo se enfoca en implementar un plan integral que automatice el proceso de reducción, reciclaje y reutilización de residuos a través de aprendizaje continuo de la aplicación.</a:t>
                      </a:r>
                      <a:endParaRPr lang="es-GT" sz="9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2663369"/>
                  </a:ext>
                </a:extLst>
              </a:tr>
              <a:tr h="838940">
                <a:tc>
                  <a:txBody>
                    <a:bodyPr/>
                    <a:lstStyle/>
                    <a:p>
                      <a:pPr algn="just"/>
                      <a:r>
                        <a:rPr lang="es-GT" sz="900" b="0" dirty="0">
                          <a:latin typeface="Times New Roman" panose="02020603050405020304" pitchFamily="18" charset="0"/>
                          <a:cs typeface="Times New Roman" panose="02020603050405020304" pitchFamily="18" charset="0"/>
                        </a:rPr>
                        <a:t>Plataforma de tutoría virtual para estudiantes de nivel medio y diversificado.</a:t>
                      </a:r>
                    </a:p>
                  </a:txBody>
                  <a:tcPr/>
                </a:tc>
                <a:tc>
                  <a:txBody>
                    <a:bodyPr/>
                    <a:lstStyle/>
                    <a:p>
                      <a:pPr algn="just"/>
                      <a:r>
                        <a:rPr lang="es-MX" sz="900" b="0" dirty="0">
                          <a:latin typeface="Times New Roman" panose="02020603050405020304" pitchFamily="18" charset="0"/>
                          <a:cs typeface="Times New Roman" panose="02020603050405020304" pitchFamily="18" charset="0"/>
                        </a:rPr>
                        <a:t>Me atrae la creación de una plataforma de tutoría virtual con el objetivo de mejorar la educación de los jóvenes. Esta modalidad permite personalizar la enseñanza, brindando apoyo individualizado que aborda las necesidades específicas de cada estudiante. Aspira a fomentar un aprendizaje más efectivo y contribuir a un entorno educativo más inclusivo.</a:t>
                      </a:r>
                      <a:endParaRPr lang="es-GT" sz="900" b="0" dirty="0">
                        <a:latin typeface="Times New Roman" panose="02020603050405020304" pitchFamily="18" charset="0"/>
                        <a:cs typeface="Times New Roman" panose="02020603050405020304" pitchFamily="18" charset="0"/>
                      </a:endParaRPr>
                    </a:p>
                  </a:txBody>
                  <a:tcPr/>
                </a:tc>
                <a:tc>
                  <a:txBody>
                    <a:bodyPr/>
                    <a:lstStyle/>
                    <a:p>
                      <a:pPr algn="just"/>
                      <a:r>
                        <a:rPr lang="es-MX" sz="900" b="0" dirty="0">
                          <a:latin typeface="Times New Roman" panose="02020603050405020304" pitchFamily="18" charset="0"/>
                          <a:cs typeface="Times New Roman" panose="02020603050405020304" pitchFamily="18" charset="0"/>
                        </a:rPr>
                        <a:t>Con acceso a la información necesaria, como maestro con experiencia en educación y un grupo de pruebas, puedo adaptar eficazmente la plataforma para abordar las necesidades específicas de los estudiantes.</a:t>
                      </a:r>
                      <a:endParaRPr lang="es-GT" sz="900" b="0" dirty="0">
                        <a:latin typeface="Times New Roman" panose="02020603050405020304" pitchFamily="18" charset="0"/>
                        <a:cs typeface="Times New Roman" panose="02020603050405020304" pitchFamily="18" charset="0"/>
                      </a:endParaRPr>
                    </a:p>
                  </a:txBody>
                  <a:tcPr/>
                </a:tc>
                <a:tc>
                  <a:txBody>
                    <a:bodyPr/>
                    <a:lstStyle/>
                    <a:p>
                      <a:pPr algn="just"/>
                      <a:r>
                        <a:rPr lang="es-MX" sz="900" b="0" dirty="0">
                          <a:latin typeface="Times New Roman" panose="02020603050405020304" pitchFamily="18" charset="0"/>
                          <a:cs typeface="Times New Roman" panose="02020603050405020304" pitchFamily="18" charset="0"/>
                        </a:rPr>
                        <a:t>Esta tesis combina investigación y desarrollo para evaluar el impacto de una plataforma de tutoría virtual en la educación de jóvenes. La investigación revisará la literatura, identificará mejores prácticas y comprenderá las necesidades educativas. La fase de desarrollo creará una plataforma intuitiva y accesible, con pruebas piloto para evaluar su efectividad y aceptación con maestros y estudiantes.</a:t>
                      </a:r>
                      <a:endParaRPr lang="es-GT" sz="9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7456024"/>
                  </a:ext>
                </a:extLst>
              </a:tr>
              <a:tr h="838940">
                <a:tc>
                  <a:txBody>
                    <a:bodyPr/>
                    <a:lstStyle/>
                    <a:p>
                      <a:pPr algn="just"/>
                      <a:r>
                        <a:rPr lang="es-GT" sz="900" b="0" dirty="0">
                          <a:latin typeface="Times New Roman" panose="02020603050405020304" pitchFamily="18" charset="0"/>
                          <a:cs typeface="Times New Roman" panose="02020603050405020304" pitchFamily="18" charset="0"/>
                        </a:rPr>
                        <a:t>Plataforma de telemedicina para seguimiento de atención médica.</a:t>
                      </a:r>
                    </a:p>
                  </a:txBody>
                  <a:tcPr/>
                </a:tc>
                <a:tc>
                  <a:txBody>
                    <a:bodyPr/>
                    <a:lstStyle/>
                    <a:p>
                      <a:pPr algn="just"/>
                      <a:r>
                        <a:rPr lang="es-MX" sz="900" b="0" dirty="0">
                          <a:latin typeface="Times New Roman" panose="02020603050405020304" pitchFamily="18" charset="0"/>
                          <a:cs typeface="Times New Roman" panose="02020603050405020304" pitchFamily="18" charset="0"/>
                        </a:rPr>
                        <a:t>Me entusiasma crear una plataforma de telemedicina con la firme motivación de ayudar a las personas. Esta modalidad brinda la oportunidad de mejorar el acceso a la atención médica, especialmente en áreas remotas o con limitaciones de recursos.</a:t>
                      </a:r>
                      <a:endParaRPr lang="es-GT" sz="900" b="0" dirty="0">
                        <a:latin typeface="Times New Roman" panose="02020603050405020304" pitchFamily="18" charset="0"/>
                        <a:cs typeface="Times New Roman" panose="02020603050405020304" pitchFamily="18" charset="0"/>
                      </a:endParaRPr>
                    </a:p>
                  </a:txBody>
                  <a:tcPr/>
                </a:tc>
                <a:tc>
                  <a:txBody>
                    <a:bodyPr/>
                    <a:lstStyle/>
                    <a:p>
                      <a:pPr algn="just"/>
                      <a:r>
                        <a:rPr lang="es-MX" sz="900" b="0" dirty="0">
                          <a:latin typeface="Times New Roman" panose="02020603050405020304" pitchFamily="18" charset="0"/>
                          <a:cs typeface="Times New Roman" panose="02020603050405020304" pitchFamily="18" charset="0"/>
                        </a:rPr>
                        <a:t>Actualmente, carezco de los conocimientos y asesoría necesarios para desarrollar una plataforma de telemedicina. A pesar de ello, estoy dispuesto a aprender y buscar la orientación requerida para adquirir las habilidades necesarias. No cuento con el respaldo de alguna organización en este momento.</a:t>
                      </a:r>
                      <a:endParaRPr lang="es-GT" sz="900" b="0" dirty="0">
                        <a:latin typeface="Times New Roman" panose="02020603050405020304" pitchFamily="18" charset="0"/>
                        <a:cs typeface="Times New Roman" panose="02020603050405020304" pitchFamily="18" charset="0"/>
                      </a:endParaRPr>
                    </a:p>
                  </a:txBody>
                  <a:tcPr/>
                </a:tc>
                <a:tc>
                  <a:txBody>
                    <a:bodyPr/>
                    <a:lstStyle/>
                    <a:p>
                      <a:pPr algn="just"/>
                      <a:r>
                        <a:rPr lang="es-MX" sz="900" b="0" dirty="0">
                          <a:latin typeface="Times New Roman" panose="02020603050405020304" pitchFamily="18" charset="0"/>
                          <a:cs typeface="Times New Roman" panose="02020603050405020304" pitchFamily="18" charset="0"/>
                        </a:rPr>
                        <a:t>Visualizo esta tesis como un proyecto integral para crear y desarrollar una plataforma de telemedicina centrada en la accesibilidad y mejora de la atención médica. La investigación se enfocará en comprender las necesidades de las comunidades objetivo, analizar la infraestructura tecnológica disponible y estudiar las regulaciones pertinentes en el ámbito de la telemedicina.</a:t>
                      </a:r>
                      <a:endParaRPr lang="es-GT" sz="9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2228941"/>
                  </a:ext>
                </a:extLst>
              </a:tr>
              <a:tr h="838940">
                <a:tc>
                  <a:txBody>
                    <a:bodyPr/>
                    <a:lstStyle/>
                    <a:p>
                      <a:pPr algn="just"/>
                      <a:r>
                        <a:rPr lang="es-MX" sz="900" b="0" dirty="0">
                          <a:latin typeface="Times New Roman" panose="02020603050405020304" pitchFamily="18" charset="0"/>
                          <a:cs typeface="Times New Roman" panose="02020603050405020304" pitchFamily="18" charset="0"/>
                        </a:rPr>
                        <a:t>Análisis predictivo de datos en salud para detección temprana de enfermedades.</a:t>
                      </a:r>
                      <a:endParaRPr lang="es-GT" sz="900" b="0" dirty="0">
                        <a:latin typeface="Times New Roman" panose="02020603050405020304" pitchFamily="18" charset="0"/>
                        <a:cs typeface="Times New Roman" panose="02020603050405020304" pitchFamily="18" charset="0"/>
                      </a:endParaRPr>
                    </a:p>
                  </a:txBody>
                  <a:tcPr/>
                </a:tc>
                <a:tc>
                  <a:txBody>
                    <a:bodyPr/>
                    <a:lstStyle/>
                    <a:p>
                      <a:pPr algn="just"/>
                      <a:r>
                        <a:rPr lang="es-MX" sz="900" b="0" dirty="0">
                          <a:latin typeface="Times New Roman" panose="02020603050405020304" pitchFamily="18" charset="0"/>
                          <a:cs typeface="Times New Roman" panose="02020603050405020304" pitchFamily="18" charset="0"/>
                        </a:rPr>
                        <a:t>Me motiva realizar análisis predictivo de datos en salud para contribuir a mejorar la salud de las personas. Anticipar patrones mediante datos puede tener un impacto clave en la prevención, diagnóstico y tratamiento de enfermedades.</a:t>
                      </a:r>
                      <a:endParaRPr lang="es-GT" sz="900" b="0" dirty="0">
                        <a:latin typeface="Times New Roman" panose="02020603050405020304" pitchFamily="18" charset="0"/>
                        <a:cs typeface="Times New Roman" panose="02020603050405020304" pitchFamily="18" charset="0"/>
                      </a:endParaRPr>
                    </a:p>
                  </a:txBody>
                  <a:tcPr/>
                </a:tc>
                <a:tc>
                  <a:txBody>
                    <a:bodyPr/>
                    <a:lstStyle/>
                    <a:p>
                      <a:pPr algn="just"/>
                      <a:r>
                        <a:rPr lang="es-MX" sz="900" b="0" dirty="0">
                          <a:latin typeface="Times New Roman" panose="02020603050405020304" pitchFamily="18" charset="0"/>
                          <a:cs typeface="Times New Roman" panose="02020603050405020304" pitchFamily="18" charset="0"/>
                        </a:rPr>
                        <a:t>En la actualidad, carezco de los conocimientos y asesoría necesarios para realizar un análisis predictivo de datos en salud. A pesar de ello, estoy dispuesto a comprometerme con la adquisición de conocimientos en ciencia de datos y análisis estadístico.</a:t>
                      </a:r>
                      <a:endParaRPr lang="es-GT" sz="900" b="0" dirty="0">
                        <a:latin typeface="Times New Roman" panose="02020603050405020304" pitchFamily="18" charset="0"/>
                        <a:cs typeface="Times New Roman" panose="02020603050405020304" pitchFamily="18" charset="0"/>
                      </a:endParaRPr>
                    </a:p>
                  </a:txBody>
                  <a:tcPr/>
                </a:tc>
                <a:tc>
                  <a:txBody>
                    <a:bodyPr/>
                    <a:lstStyle/>
                    <a:p>
                      <a:pPr algn="just"/>
                      <a:r>
                        <a:rPr lang="es-MX" sz="900" b="0" dirty="0">
                          <a:latin typeface="Times New Roman" panose="02020603050405020304" pitchFamily="18" charset="0"/>
                          <a:cs typeface="Times New Roman" panose="02020603050405020304" pitchFamily="18" charset="0"/>
                        </a:rPr>
                        <a:t>Visualizo esta tesis como un proyecto que aplicará técnicas avanzadas de análisis predictivo de datos en salud. La investigación se centrará en identificar conjuntos de datos relevantes, comprender la naturaleza de las variables y diseñar algoritmos predictivos para mejorar la detección temprana de enfermedades, personalizar tratamientos y prever posibles epidemias.</a:t>
                      </a:r>
                      <a:endParaRPr lang="es-GT" sz="9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430622"/>
                  </a:ext>
                </a:extLst>
              </a:tr>
            </a:tbl>
          </a:graphicData>
        </a:graphic>
      </p:graphicFrame>
    </p:spTree>
    <p:extLst>
      <p:ext uri="{BB962C8B-B14F-4D97-AF65-F5344CB8AC3E}">
        <p14:creationId xmlns:p14="http://schemas.microsoft.com/office/powerpoint/2010/main" val="4084789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340" name="Grupo 279">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81" name="Rectángulo 280">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282" name="Imagen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6="http://schemas.microsoft.com/office/drawing/2014/main" xmlns:a14="http://schemas.microsoft.com/office/drawing/2010/main" xmlns="">
                  <a:solidFill>
                    <a:srgbClr val="FFFFFF"/>
                  </a:solidFill>
                </a14:hiddenFill>
              </a:ext>
            </a:extLst>
          </p:spPr>
        </p:pic>
      </p:grpSp>
      <p:sp>
        <p:nvSpPr>
          <p:cNvPr id="2" name="Título 1">
            <a:extLst>
              <a:ext uri="{FF2B5EF4-FFF2-40B4-BE49-F238E27FC236}">
                <a16:creationId xmlns:a16="http://schemas.microsoft.com/office/drawing/2014/main" id="{9A134327-4864-46BB-A57A-7055C9E3AEC1}"/>
              </a:ext>
            </a:extLst>
          </p:cNvPr>
          <p:cNvSpPr>
            <a:spLocks noGrp="1"/>
          </p:cNvSpPr>
          <p:nvPr>
            <p:ph type="title"/>
          </p:nvPr>
        </p:nvSpPr>
        <p:spPr>
          <a:xfrm>
            <a:off x="7962519" y="618518"/>
            <a:ext cx="3276981" cy="1478570"/>
          </a:xfrm>
        </p:spPr>
        <p:txBody>
          <a:bodyPr rtlCol="0">
            <a:normAutofit/>
          </a:bodyPr>
          <a:lstStyle/>
          <a:p>
            <a:pPr rtl="0"/>
            <a:r>
              <a:rPr lang="es-ES" sz="3200" cap="none" dirty="0">
                <a:latin typeface="Times New Roman" panose="02020603050405020304" pitchFamily="18" charset="0"/>
                <a:cs typeface="Times New Roman" panose="02020603050405020304" pitchFamily="18" charset="0"/>
              </a:rPr>
              <a:t>Idea principal</a:t>
            </a:r>
          </a:p>
        </p:txBody>
      </p:sp>
      <p:pic>
        <p:nvPicPr>
          <p:cNvPr id="10" name="Marcador de contenido 6">
            <a:extLst>
              <a:ext uri="{FF2B5EF4-FFF2-40B4-BE49-F238E27FC236}">
                <a16:creationId xmlns:a16="http://schemas.microsoft.com/office/drawing/2014/main" id="{38616497-6A2B-4863-A3DD-A2D0AF074897}"/>
              </a:ext>
            </a:extLst>
          </p:cNvPr>
          <p:cNvPicPr>
            <a:picLocks noChangeAspect="1"/>
          </p:cNvPicPr>
          <p:nvPr/>
        </p:nvPicPr>
        <p:blipFill>
          <a:blip r:embed="rId5">
            <a:alphaModFix amt="35000"/>
          </a:blip>
          <a:srcRect l="17710" r="17710"/>
          <a:stretch/>
        </p:blipFill>
        <p:spPr>
          <a:xfrm>
            <a:off x="-5597" y="10"/>
            <a:ext cx="7558541" cy="6857990"/>
          </a:xfrm>
          <a:prstGeom prst="rect">
            <a:avLst/>
          </a:prstGeom>
        </p:spPr>
      </p:pic>
      <p:grpSp>
        <p:nvGrpSpPr>
          <p:cNvPr id="341" name="Grupo 283">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85" name="Rectangle 284">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miter lim="800000"/>
                  <a:headEnd/>
                  <a:tailEnd/>
                </a14:hiddenLine>
              </a:ext>
            </a:extLst>
          </p:spPr>
          <p:txBody>
            <a:bodyPr/>
            <a:lstStyle/>
            <a:p>
              <a:endParaRPr lang="es-GT"/>
            </a:p>
          </p:txBody>
        </p:sp>
        <p:sp>
          <p:nvSpPr>
            <p:cNvPr id="286"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287"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288" name="Rectangle 287">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miter lim="800000"/>
                  <a:headEnd/>
                  <a:tailEnd/>
                </a14:hiddenLine>
              </a:ext>
            </a:extLst>
          </p:spPr>
          <p:txBody>
            <a:bodyPr/>
            <a:lstStyle/>
            <a:p>
              <a:endParaRPr lang="es-GT"/>
            </a:p>
          </p:txBody>
        </p:sp>
        <p:sp>
          <p:nvSpPr>
            <p:cNvPr id="289"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290"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291"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292"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293"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294"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295"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296"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297"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298"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299"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00"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01"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02"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03"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04"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05"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06"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07"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08"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09"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10"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11"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12"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13" name="Rectangle 312">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miter lim="800000"/>
                  <a:headEnd/>
                  <a:tailEnd/>
                </a14:hiddenLine>
              </a:ext>
            </a:extLst>
          </p:spPr>
          <p:txBody>
            <a:bodyPr/>
            <a:lstStyle/>
            <a:p>
              <a:endParaRPr lang="es-GT"/>
            </a:p>
          </p:txBody>
        </p:sp>
        <p:sp>
          <p:nvSpPr>
            <p:cNvPr id="314"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15"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16"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17"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18"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19"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20"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21"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22"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23"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24"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25" name="Rectangle 324">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miter lim="800000"/>
                  <a:headEnd/>
                  <a:tailEnd/>
                </a14:hiddenLine>
              </a:ext>
            </a:extLst>
          </p:spPr>
          <p:txBody>
            <a:bodyPr/>
            <a:lstStyle/>
            <a:p>
              <a:endParaRPr lang="es-GT"/>
            </a:p>
          </p:txBody>
        </p:sp>
        <p:sp>
          <p:nvSpPr>
            <p:cNvPr id="326"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27"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28"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29"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30"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31"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32"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33"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34"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35"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36"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37"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sp>
          <p:nvSpPr>
            <p:cNvPr id="338"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a:lstStyle/>
            <a:p>
              <a:endParaRPr lang="es-GT"/>
            </a:p>
          </p:txBody>
        </p:sp>
      </p:grpSp>
      <p:sp>
        <p:nvSpPr>
          <p:cNvPr id="4" name="Marcador de contenido 3">
            <a:extLst>
              <a:ext uri="{FF2B5EF4-FFF2-40B4-BE49-F238E27FC236}">
                <a16:creationId xmlns:a16="http://schemas.microsoft.com/office/drawing/2014/main" id="{17C2103B-F601-C8E1-8646-F7798B0BF704}"/>
              </a:ext>
            </a:extLst>
          </p:cNvPr>
          <p:cNvSpPr>
            <a:spLocks noGrp="1"/>
          </p:cNvSpPr>
          <p:nvPr>
            <p:ph idx="1"/>
          </p:nvPr>
        </p:nvSpPr>
        <p:spPr>
          <a:xfrm>
            <a:off x="8057768" y="2249487"/>
            <a:ext cx="2989643" cy="3541714"/>
          </a:xfrm>
        </p:spPr>
        <p:txBody>
          <a:bodyPr/>
          <a:lstStyle/>
          <a:p>
            <a:pPr marL="0" indent="0">
              <a:buNone/>
            </a:pPr>
            <a:r>
              <a:rPr lang="es-MX" dirty="0">
                <a:latin typeface="Times New Roman" panose="02020603050405020304" pitchFamily="18" charset="0"/>
                <a:cs typeface="Times New Roman" panose="02020603050405020304" pitchFamily="18" charset="0"/>
              </a:rPr>
              <a:t>Gestión de desechos sólidos, mediante </a:t>
            </a:r>
            <a:r>
              <a:rPr lang="es-MX" dirty="0" err="1">
                <a:latin typeface="Times New Roman" panose="02020603050405020304" pitchFamily="18" charset="0"/>
                <a:cs typeface="Times New Roman" panose="02020603050405020304" pitchFamily="18" charset="0"/>
              </a:rPr>
              <a:t>deep</a:t>
            </a:r>
            <a:r>
              <a:rPr lang="es-MX" dirty="0">
                <a:latin typeface="Times New Roman" panose="02020603050405020304" pitchFamily="18" charset="0"/>
                <a:cs typeface="Times New Roman" panose="02020603050405020304" pitchFamily="18" charset="0"/>
              </a:rPr>
              <a:t> </a:t>
            </a:r>
            <a:r>
              <a:rPr lang="es-MX" dirty="0" err="1">
                <a:latin typeface="Times New Roman" panose="02020603050405020304" pitchFamily="18" charset="0"/>
                <a:cs typeface="Times New Roman" panose="02020603050405020304" pitchFamily="18" charset="0"/>
              </a:rPr>
              <a:t>learning</a:t>
            </a:r>
            <a:r>
              <a:rPr lang="es-MX" dirty="0">
                <a:latin typeface="Times New Roman" panose="02020603050405020304" pitchFamily="18" charset="0"/>
                <a:cs typeface="Times New Roman" panose="02020603050405020304" pitchFamily="18" charset="0"/>
              </a:rPr>
              <a:t>.</a:t>
            </a:r>
          </a:p>
          <a:p>
            <a:pPr marL="0" indent="0">
              <a:buNone/>
            </a:pPr>
            <a:endParaRPr lang="es-GT" dirty="0"/>
          </a:p>
        </p:txBody>
      </p:sp>
    </p:spTree>
    <p:extLst>
      <p:ext uri="{BB962C8B-B14F-4D97-AF65-F5344CB8AC3E}">
        <p14:creationId xmlns:p14="http://schemas.microsoft.com/office/powerpoint/2010/main" val="302665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a:extLst>
            <a:ext uri="{FF2B5EF4-FFF2-40B4-BE49-F238E27FC236}">
              <a16:creationId xmlns:a16="http://schemas.microsoft.com/office/drawing/2014/main" id="{A7ACAFCB-479B-5624-A5C2-A4114F2DA0F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B7CE599-3870-ADE5-8C7D-AB2464F437C3}"/>
              </a:ext>
            </a:extLst>
          </p:cNvPr>
          <p:cNvSpPr>
            <a:spLocks noGrp="1"/>
          </p:cNvSpPr>
          <p:nvPr>
            <p:ph type="title"/>
          </p:nvPr>
        </p:nvSpPr>
        <p:spPr>
          <a:xfrm>
            <a:off x="1141413" y="383739"/>
            <a:ext cx="9905998" cy="749025"/>
          </a:xfrm>
        </p:spPr>
        <p:txBody>
          <a:bodyPr rtlCol="0">
            <a:noAutofit/>
          </a:bodyPr>
          <a:lstStyle/>
          <a:p>
            <a:r>
              <a:rPr lang="es-ES" sz="3200" cap="none" noProof="1">
                <a:latin typeface="Times New Roman" panose="02020603050405020304" pitchFamily="18" charset="0"/>
                <a:cs typeface="Times New Roman" panose="02020603050405020304" pitchFamily="18" charset="0"/>
              </a:rPr>
              <a:t>Mapa conceptual, </a:t>
            </a:r>
            <a:r>
              <a:rPr lang="es-MX" sz="3200" b="0" cap="none" dirty="0">
                <a:latin typeface="Times New Roman" panose="02020603050405020304" pitchFamily="18" charset="0"/>
                <a:cs typeface="Times New Roman" panose="02020603050405020304" pitchFamily="18" charset="0"/>
              </a:rPr>
              <a:t>Implementación de domótica para seguridad vial de ciclistas</a:t>
            </a:r>
            <a:endParaRPr lang="es-ES" sz="3200" cap="none" noProof="1">
              <a:latin typeface="Times New Roman" panose="02020603050405020304" pitchFamily="18" charset="0"/>
              <a:cs typeface="Times New Roman" panose="02020603050405020304" pitchFamily="18" charset="0"/>
            </a:endParaRPr>
          </a:p>
        </p:txBody>
      </p:sp>
      <p:pic>
        <p:nvPicPr>
          <p:cNvPr id="9" name="Marcador de contenido 8">
            <a:extLst>
              <a:ext uri="{FF2B5EF4-FFF2-40B4-BE49-F238E27FC236}">
                <a16:creationId xmlns:a16="http://schemas.microsoft.com/office/drawing/2014/main" id="{11EE965E-D29E-C5D0-F66A-B98BADB88D5E}"/>
              </a:ext>
            </a:extLst>
          </p:cNvPr>
          <p:cNvPicPr>
            <a:picLocks noGrp="1" noChangeAspect="1"/>
          </p:cNvPicPr>
          <p:nvPr>
            <p:ph idx="1"/>
          </p:nvPr>
        </p:nvPicPr>
        <p:blipFill>
          <a:blip r:embed="rId4"/>
          <a:srcRect/>
          <a:stretch/>
        </p:blipFill>
        <p:spPr>
          <a:xfrm>
            <a:off x="568480" y="1296537"/>
            <a:ext cx="11051864" cy="4954137"/>
          </a:xfrm>
        </p:spPr>
      </p:pic>
    </p:spTree>
    <p:extLst>
      <p:ext uri="{BB962C8B-B14F-4D97-AF65-F5344CB8AC3E}">
        <p14:creationId xmlns:p14="http://schemas.microsoft.com/office/powerpoint/2010/main" val="18880606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50521767_TF22898775_Win32" id="{2360EE0D-CDA3-4546-8917-A078E14AF283}" vid="{A4D62708-C547-4F0B-A5D6-5DC6A696AF4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03EF818-EDF6-480C-9B86-0A3B979BCC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moderno</Template>
  <TotalTime>255</TotalTime>
  <Words>868</Words>
  <Application>Microsoft Office PowerPoint</Application>
  <PresentationFormat>Panorámica</PresentationFormat>
  <Paragraphs>34</Paragraphs>
  <Slides>4</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Calibri</vt:lpstr>
      <vt:lpstr>Times New Roman</vt:lpstr>
      <vt:lpstr>Tw Cen MT</vt:lpstr>
      <vt:lpstr>Circuito</vt:lpstr>
      <vt:lpstr>ideas para proyecto de tesis</vt:lpstr>
      <vt:lpstr>Cinco ideas para tesis</vt:lpstr>
      <vt:lpstr>Idea principal</vt:lpstr>
      <vt:lpstr>Mapa conceptual, Implementación de domótica para seguridad vial de ciclistas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ideas para proyecto de tesis</dc:title>
  <dc:creator>208927 - PEDRO JOSE AGUILAR VAIDES</dc:creator>
  <cp:lastModifiedBy>208927 - PEDRO JOSE AGUILAR VAIDES</cp:lastModifiedBy>
  <cp:revision>3</cp:revision>
  <dcterms:created xsi:type="dcterms:W3CDTF">2024-03-02T04:15:50Z</dcterms:created>
  <dcterms:modified xsi:type="dcterms:W3CDTF">2024-03-05T04:28:35Z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