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f99d49ba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f99d49ba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9f8574dee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9f8574dee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f99d49ba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f99d49ba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f99d49ba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f99d49ba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f99d49ba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f99d49ba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f99d49ba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f99d49ba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f99d49ba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f99d49ba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f99d49ba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f99d49ba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f99d49ba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f99d49ba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gallery dir="l"/>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87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of NLP Models with CheckList</a:t>
            </a:r>
            <a:endParaRPr/>
          </a:p>
        </p:txBody>
      </p:sp>
      <p:sp>
        <p:nvSpPr>
          <p:cNvPr id="55" name="Google Shape;55;p13"/>
          <p:cNvSpPr txBox="1"/>
          <p:nvPr>
            <p:ph idx="1" type="body"/>
          </p:nvPr>
        </p:nvSpPr>
        <p:spPr>
          <a:xfrm>
            <a:off x="311700" y="1484275"/>
            <a:ext cx="3999900" cy="308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Individual Task: 02</a:t>
            </a:r>
            <a:endParaRPr>
              <a:solidFill>
                <a:schemeClr val="dk1"/>
              </a:solidFill>
            </a:endParaRPr>
          </a:p>
          <a:p>
            <a:pPr indent="0" lvl="0" marL="0" rtl="0" algn="l">
              <a:spcBef>
                <a:spcPts val="1200"/>
              </a:spcBef>
              <a:spcAft>
                <a:spcPts val="0"/>
              </a:spcAft>
              <a:buNone/>
            </a:pPr>
            <a:r>
              <a:rPr lang="en">
                <a:solidFill>
                  <a:schemeClr val="dk1"/>
                </a:solidFill>
              </a:rPr>
              <a:t>Submitted by:</a:t>
            </a:r>
            <a:endParaRPr>
              <a:solidFill>
                <a:schemeClr val="dk1"/>
              </a:solidFill>
            </a:endParaRPr>
          </a:p>
          <a:p>
            <a:pPr indent="0" lvl="0" marL="0" rtl="0" algn="l">
              <a:spcBef>
                <a:spcPts val="1200"/>
              </a:spcBef>
              <a:spcAft>
                <a:spcPts val="0"/>
              </a:spcAft>
              <a:buNone/>
            </a:pPr>
            <a:r>
              <a:rPr lang="en">
                <a:solidFill>
                  <a:schemeClr val="dk1"/>
                </a:solidFill>
              </a:rPr>
              <a:t>Poroma Biswas</a:t>
            </a:r>
            <a:endParaRPr>
              <a:solidFill>
                <a:schemeClr val="dk1"/>
              </a:solidFill>
            </a:endParaRPr>
          </a:p>
          <a:p>
            <a:pPr indent="0" lvl="0" marL="0" rtl="0" algn="l">
              <a:spcBef>
                <a:spcPts val="1200"/>
              </a:spcBef>
              <a:spcAft>
                <a:spcPts val="0"/>
              </a:spcAft>
              <a:buNone/>
            </a:pPr>
            <a:r>
              <a:rPr lang="en">
                <a:solidFill>
                  <a:schemeClr val="dk1"/>
                </a:solidFill>
              </a:rPr>
              <a:t>ID: 20201084</a:t>
            </a:r>
            <a:endParaRPr>
              <a:solidFill>
                <a:schemeClr val="dk1"/>
              </a:solidFill>
            </a:endParaRPr>
          </a:p>
          <a:p>
            <a:pPr indent="0" lvl="0" marL="0" rtl="0" algn="l">
              <a:spcBef>
                <a:spcPts val="1200"/>
              </a:spcBef>
              <a:spcAft>
                <a:spcPts val="0"/>
              </a:spcAft>
              <a:buNone/>
            </a:pPr>
            <a:r>
              <a:rPr lang="en">
                <a:solidFill>
                  <a:schemeClr val="dk1"/>
                </a:solidFill>
              </a:rPr>
              <a:t>Section: 02</a:t>
            </a:r>
            <a:endParaRPr>
              <a:solidFill>
                <a:schemeClr val="dk1"/>
              </a:solidFill>
            </a:endParaRPr>
          </a:p>
          <a:p>
            <a:pPr indent="0" lvl="0" marL="0" rtl="0" algn="l">
              <a:spcBef>
                <a:spcPts val="1200"/>
              </a:spcBef>
              <a:spcAft>
                <a:spcPts val="1200"/>
              </a:spcAft>
              <a:buNone/>
            </a:pPr>
            <a:r>
              <a:rPr lang="en">
                <a:solidFill>
                  <a:schemeClr val="dk1"/>
                </a:solidFill>
              </a:rPr>
              <a:t>Course: CSE431</a:t>
            </a:r>
            <a:endParaRPr>
              <a:solidFill>
                <a:schemeClr val="dk1"/>
              </a:solidFill>
            </a:endParaRPr>
          </a:p>
        </p:txBody>
      </p:sp>
      <p:sp>
        <p:nvSpPr>
          <p:cNvPr id="56" name="Google Shape;56;p13"/>
          <p:cNvSpPr txBox="1"/>
          <p:nvPr>
            <p:ph idx="2" type="body"/>
          </p:nvPr>
        </p:nvSpPr>
        <p:spPr>
          <a:xfrm>
            <a:off x="4832400" y="1484275"/>
            <a:ext cx="3999900" cy="308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7" name="Google Shape;57;p13"/>
          <p:cNvPicPr preferRelativeResize="0"/>
          <p:nvPr/>
        </p:nvPicPr>
        <p:blipFill>
          <a:blip r:embed="rId3">
            <a:alphaModFix/>
          </a:blip>
          <a:stretch>
            <a:fillRect/>
          </a:stretch>
        </p:blipFill>
        <p:spPr>
          <a:xfrm>
            <a:off x="4906450" y="1548750"/>
            <a:ext cx="3925849" cy="3084600"/>
          </a:xfrm>
          <a:prstGeom prst="rect">
            <a:avLst/>
          </a:prstGeom>
          <a:noFill/>
          <a:ln>
            <a:noFill/>
          </a:ln>
        </p:spPr>
      </p:pic>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251450"/>
            <a:ext cx="8520600" cy="63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Synthesis</a:t>
            </a:r>
            <a:endParaRPr/>
          </a:p>
        </p:txBody>
      </p:sp>
      <p:sp>
        <p:nvSpPr>
          <p:cNvPr id="134" name="Google Shape;134;p22"/>
          <p:cNvSpPr txBox="1"/>
          <p:nvPr>
            <p:ph idx="1" type="body"/>
          </p:nvPr>
        </p:nvSpPr>
        <p:spPr>
          <a:xfrm>
            <a:off x="311700" y="1152475"/>
            <a:ext cx="3999900" cy="36519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None/>
            </a:pPr>
            <a:r>
              <a:rPr b="1" lang="en" sz="1300">
                <a:solidFill>
                  <a:srgbClr val="000000"/>
                </a:solidFill>
              </a:rPr>
              <a:t>Potential Applications</a:t>
            </a:r>
            <a:endParaRPr b="1" sz="1300">
              <a:solidFill>
                <a:srgbClr val="000000"/>
              </a:solidFill>
            </a:endParaRPr>
          </a:p>
          <a:p>
            <a:pPr indent="-298450" lvl="0" marL="457200" rtl="0" algn="l">
              <a:spcBef>
                <a:spcPts val="1200"/>
              </a:spcBef>
              <a:spcAft>
                <a:spcPts val="0"/>
              </a:spcAft>
              <a:buClr>
                <a:srgbClr val="000000"/>
              </a:buClr>
              <a:buSzPts val="1100"/>
              <a:buChar char="●"/>
            </a:pPr>
            <a:r>
              <a:rPr lang="en" sz="1100">
                <a:solidFill>
                  <a:srgbClr val="000000"/>
                </a:solidFill>
              </a:rPr>
              <a:t>Improved text classification and sentiment analysis for customer feedback</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Automated content moderation for social media platforms</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Advanced chatbots and virtual assistants with better natural language processing capabilities</a:t>
            </a:r>
            <a:endParaRPr sz="1100">
              <a:solidFill>
                <a:srgbClr val="000000"/>
              </a:solidFill>
            </a:endParaRPr>
          </a:p>
          <a:p>
            <a:pPr indent="0" lvl="0" marL="0" rtl="0" algn="l">
              <a:spcBef>
                <a:spcPts val="1400"/>
              </a:spcBef>
              <a:spcAft>
                <a:spcPts val="0"/>
              </a:spcAft>
              <a:buNone/>
            </a:pPr>
            <a:r>
              <a:rPr b="1" lang="en" sz="1200">
                <a:solidFill>
                  <a:schemeClr val="dk1"/>
                </a:solidFill>
              </a:rPr>
              <a:t>Potential Applications</a:t>
            </a:r>
            <a:endParaRPr b="1"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Improved text classification and sentiment analysis for customer feedback</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Automated content moderation for social media platforms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Advanced chatbots and virtual assistants with better natural language processing capabilities</a:t>
            </a:r>
            <a:endParaRPr sz="1200">
              <a:solidFill>
                <a:schemeClr val="dk1"/>
              </a:solidFill>
            </a:endParaRPr>
          </a:p>
          <a:p>
            <a:pPr indent="0" lvl="0" marL="0" rtl="0" algn="l">
              <a:spcBef>
                <a:spcPts val="1200"/>
              </a:spcBef>
              <a:spcAft>
                <a:spcPts val="1200"/>
              </a:spcAft>
              <a:buNone/>
            </a:pPr>
            <a:r>
              <a:t/>
            </a:r>
            <a:endParaRPr/>
          </a:p>
        </p:txBody>
      </p:sp>
      <p:sp>
        <p:nvSpPr>
          <p:cNvPr id="135" name="Google Shape;135;p2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1400"/>
              </a:spcBef>
              <a:spcAft>
                <a:spcPts val="0"/>
              </a:spcAft>
              <a:buNone/>
            </a:pPr>
            <a:r>
              <a:rPr b="1" lang="en" sz="1300">
                <a:solidFill>
                  <a:srgbClr val="000000"/>
                </a:solidFill>
              </a:rPr>
              <a:t>Future Scopes</a:t>
            </a:r>
            <a:endParaRPr b="1" sz="1300">
              <a:solidFill>
                <a:srgbClr val="000000"/>
              </a:solidFill>
            </a:endParaRPr>
          </a:p>
          <a:p>
            <a:pPr indent="-272256" lvl="0" marL="457200" rtl="0" algn="l">
              <a:spcBef>
                <a:spcPts val="1200"/>
              </a:spcBef>
              <a:spcAft>
                <a:spcPts val="0"/>
              </a:spcAft>
              <a:buClr>
                <a:srgbClr val="000000"/>
              </a:buClr>
              <a:buSzPct val="100000"/>
              <a:buChar char="●"/>
            </a:pPr>
            <a:r>
              <a:rPr lang="en" sz="1100">
                <a:solidFill>
                  <a:srgbClr val="000000"/>
                </a:solidFill>
              </a:rPr>
              <a:t>Integration with speech recognition technology for improved voice assistants</a:t>
            </a:r>
            <a:endParaRPr sz="1100">
              <a:solidFill>
                <a:srgbClr val="000000"/>
              </a:solidFill>
            </a:endParaRPr>
          </a:p>
          <a:p>
            <a:pPr indent="-272256" lvl="0" marL="457200" rtl="0" algn="l">
              <a:spcBef>
                <a:spcPts val="0"/>
              </a:spcBef>
              <a:spcAft>
                <a:spcPts val="0"/>
              </a:spcAft>
              <a:buClr>
                <a:srgbClr val="000000"/>
              </a:buClr>
              <a:buSzPct val="100000"/>
              <a:buChar char="●"/>
            </a:pPr>
            <a:r>
              <a:rPr lang="en" sz="1100">
                <a:solidFill>
                  <a:srgbClr val="000000"/>
                </a:solidFill>
              </a:rPr>
              <a:t>Application in fields such as healthcare, finance, and legal for improved document analysis and decision making</a:t>
            </a:r>
            <a:endParaRPr sz="1100">
              <a:solidFill>
                <a:srgbClr val="000000"/>
              </a:solidFill>
            </a:endParaRPr>
          </a:p>
          <a:p>
            <a:pPr indent="-272256" lvl="0" marL="457200" rtl="0" algn="l">
              <a:spcBef>
                <a:spcPts val="0"/>
              </a:spcBef>
              <a:spcAft>
                <a:spcPts val="0"/>
              </a:spcAft>
              <a:buClr>
                <a:srgbClr val="000000"/>
              </a:buClr>
              <a:buSzPct val="100000"/>
              <a:buChar char="●"/>
            </a:pPr>
            <a:r>
              <a:rPr lang="en" sz="1100">
                <a:solidFill>
                  <a:srgbClr val="000000"/>
                </a:solidFill>
              </a:rPr>
              <a:t>Further development of NLP models to improve accuracy and efficiency</a:t>
            </a:r>
            <a:endParaRPr sz="1100">
              <a:solidFill>
                <a:srgbClr val="000000"/>
              </a:solidFill>
            </a:endParaRPr>
          </a:p>
          <a:p>
            <a:pPr indent="0" lvl="0" marL="0" rtl="0" algn="l">
              <a:spcBef>
                <a:spcPts val="1400"/>
              </a:spcBef>
              <a:spcAft>
                <a:spcPts val="0"/>
              </a:spcAft>
              <a:buNone/>
            </a:pPr>
            <a:r>
              <a:rPr b="1" lang="en" sz="1300">
                <a:solidFill>
                  <a:srgbClr val="000000"/>
                </a:solidFill>
              </a:rPr>
              <a:t>Future Scopes</a:t>
            </a:r>
            <a:endParaRPr b="1" sz="1300">
              <a:solidFill>
                <a:srgbClr val="000000"/>
              </a:solidFill>
            </a:endParaRPr>
          </a:p>
          <a:p>
            <a:pPr indent="-272256" lvl="0" marL="457200" rtl="0" algn="l">
              <a:spcBef>
                <a:spcPts val="1200"/>
              </a:spcBef>
              <a:spcAft>
                <a:spcPts val="0"/>
              </a:spcAft>
              <a:buClr>
                <a:srgbClr val="000000"/>
              </a:buClr>
              <a:buSzPct val="100000"/>
              <a:buChar char="●"/>
            </a:pPr>
            <a:r>
              <a:rPr lang="en" sz="1100">
                <a:solidFill>
                  <a:srgbClr val="000000"/>
                </a:solidFill>
              </a:rPr>
              <a:t>Integration with speech recognition technology for improved voice assistants</a:t>
            </a:r>
            <a:endParaRPr sz="1100">
              <a:solidFill>
                <a:srgbClr val="000000"/>
              </a:solidFill>
            </a:endParaRPr>
          </a:p>
          <a:p>
            <a:pPr indent="-272256" lvl="0" marL="457200" rtl="0" algn="l">
              <a:spcBef>
                <a:spcPts val="0"/>
              </a:spcBef>
              <a:spcAft>
                <a:spcPts val="0"/>
              </a:spcAft>
              <a:buClr>
                <a:srgbClr val="000000"/>
              </a:buClr>
              <a:buSzPct val="100000"/>
              <a:buChar char="●"/>
            </a:pPr>
            <a:r>
              <a:rPr lang="en" sz="1100">
                <a:solidFill>
                  <a:srgbClr val="000000"/>
                </a:solidFill>
              </a:rPr>
              <a:t>Application in fields such as healthcare, finance, and legal for improved document analysis and decision making</a:t>
            </a:r>
            <a:endParaRPr sz="1100">
              <a:solidFill>
                <a:srgbClr val="000000"/>
              </a:solidFill>
            </a:endParaRPr>
          </a:p>
          <a:p>
            <a:pPr indent="-272256" lvl="0" marL="457200" rtl="0" algn="l">
              <a:spcBef>
                <a:spcPts val="0"/>
              </a:spcBef>
              <a:spcAft>
                <a:spcPts val="0"/>
              </a:spcAft>
              <a:buClr>
                <a:srgbClr val="000000"/>
              </a:buClr>
              <a:buSzPct val="100000"/>
              <a:buChar char="●"/>
            </a:pPr>
            <a:r>
              <a:rPr lang="en" sz="1100">
                <a:solidFill>
                  <a:srgbClr val="000000"/>
                </a:solidFill>
              </a:rPr>
              <a:t>Further development of NLP models to improve accuracy and efficiency</a:t>
            </a:r>
            <a:endParaRPr sz="1100">
              <a:solidFill>
                <a:srgbClr val="000000"/>
              </a:solidFill>
            </a:endParaRPr>
          </a:p>
          <a:p>
            <a:pPr indent="0" lvl="0" marL="0" rtl="0" algn="l">
              <a:spcBef>
                <a:spcPts val="1400"/>
              </a:spcBef>
              <a:spcAft>
                <a:spcPts val="0"/>
              </a:spcAft>
              <a:buNone/>
            </a:pPr>
            <a:r>
              <a:rPr b="1" lang="en" sz="1415">
                <a:solidFill>
                  <a:schemeClr val="dk1"/>
                </a:solidFill>
              </a:rPr>
              <a:t>Future Scopes</a:t>
            </a:r>
            <a:endParaRPr b="1" sz="1415">
              <a:solidFill>
                <a:schemeClr val="dk1"/>
              </a:solidFill>
            </a:endParaRPr>
          </a:p>
          <a:p>
            <a:pPr indent="-284791" lvl="0" marL="457200" rtl="0" algn="l">
              <a:spcBef>
                <a:spcPts val="1200"/>
              </a:spcBef>
              <a:spcAft>
                <a:spcPts val="0"/>
              </a:spcAft>
              <a:buClr>
                <a:schemeClr val="dk1"/>
              </a:buClr>
              <a:buSzPct val="100000"/>
              <a:buChar char="●"/>
            </a:pPr>
            <a:r>
              <a:rPr lang="en" sz="1415">
                <a:solidFill>
                  <a:schemeClr val="dk1"/>
                </a:solidFill>
              </a:rPr>
              <a:t>Integration with speech recognition technology for improved voice assistants</a:t>
            </a:r>
            <a:endParaRPr sz="1415">
              <a:solidFill>
                <a:schemeClr val="dk1"/>
              </a:solidFill>
            </a:endParaRPr>
          </a:p>
          <a:p>
            <a:pPr indent="-284791" lvl="0" marL="457200" rtl="0" algn="l">
              <a:spcBef>
                <a:spcPts val="0"/>
              </a:spcBef>
              <a:spcAft>
                <a:spcPts val="0"/>
              </a:spcAft>
              <a:buClr>
                <a:schemeClr val="dk1"/>
              </a:buClr>
              <a:buSzPct val="100000"/>
              <a:buChar char="●"/>
            </a:pPr>
            <a:r>
              <a:rPr lang="en" sz="1415">
                <a:solidFill>
                  <a:schemeClr val="dk1"/>
                </a:solidFill>
              </a:rPr>
              <a:t>Application in fields such as healthcare, finance, and legal for improved document analysis and decision making</a:t>
            </a:r>
            <a:endParaRPr sz="1415">
              <a:solidFill>
                <a:schemeClr val="dk1"/>
              </a:solidFill>
            </a:endParaRPr>
          </a:p>
          <a:p>
            <a:pPr indent="-284791" lvl="0" marL="457200" rtl="0" algn="l">
              <a:spcBef>
                <a:spcPts val="0"/>
              </a:spcBef>
              <a:spcAft>
                <a:spcPts val="0"/>
              </a:spcAft>
              <a:buClr>
                <a:schemeClr val="dk1"/>
              </a:buClr>
              <a:buSzPct val="100000"/>
              <a:buChar char="●"/>
            </a:pPr>
            <a:r>
              <a:rPr lang="en" sz="1415">
                <a:solidFill>
                  <a:schemeClr val="dk1"/>
                </a:solidFill>
              </a:rPr>
              <a:t>Further development of NLP models to improve accuracy and efficiency</a:t>
            </a:r>
            <a:endParaRPr sz="1415">
              <a:solidFill>
                <a:schemeClr val="dk1"/>
              </a:solidFill>
            </a:endParaRPr>
          </a:p>
          <a:p>
            <a:pPr indent="0" lvl="0" marL="0" rtl="0" algn="l">
              <a:spcBef>
                <a:spcPts val="1200"/>
              </a:spcBef>
              <a:spcAft>
                <a:spcPts val="1200"/>
              </a:spcAft>
              <a:buNone/>
            </a:pPr>
            <a:r>
              <a:t/>
            </a:r>
            <a:endParaRPr sz="1358">
              <a:solidFill>
                <a:schemeClr val="dk1"/>
              </a:solidFill>
            </a:endParaRPr>
          </a:p>
        </p:txBody>
      </p:sp>
      <p:pic>
        <p:nvPicPr>
          <p:cNvPr id="136" name="Google Shape;136;p22"/>
          <p:cNvPicPr preferRelativeResize="0"/>
          <p:nvPr/>
        </p:nvPicPr>
        <p:blipFill>
          <a:blip r:embed="rId3">
            <a:alphaModFix/>
          </a:blip>
          <a:stretch>
            <a:fillRect/>
          </a:stretch>
        </p:blipFill>
        <p:spPr>
          <a:xfrm>
            <a:off x="311700" y="1013450"/>
            <a:ext cx="3999899" cy="1847848"/>
          </a:xfrm>
          <a:prstGeom prst="rect">
            <a:avLst/>
          </a:prstGeom>
          <a:noFill/>
          <a:ln>
            <a:noFill/>
          </a:ln>
        </p:spPr>
      </p:pic>
      <p:pic>
        <p:nvPicPr>
          <p:cNvPr id="137" name="Google Shape;137;p22"/>
          <p:cNvPicPr preferRelativeResize="0"/>
          <p:nvPr/>
        </p:nvPicPr>
        <p:blipFill>
          <a:blip r:embed="rId4">
            <a:alphaModFix/>
          </a:blip>
          <a:stretch>
            <a:fillRect/>
          </a:stretch>
        </p:blipFill>
        <p:spPr>
          <a:xfrm>
            <a:off x="4832400" y="1080125"/>
            <a:ext cx="3999900" cy="1943050"/>
          </a:xfrm>
          <a:prstGeom prst="rect">
            <a:avLst/>
          </a:prstGeom>
          <a:noFill/>
          <a:ln>
            <a:noFill/>
          </a:ln>
        </p:spPr>
      </p:pic>
      <p:sp>
        <p:nvSpPr>
          <p:cNvPr id="138" name="Google Shape;13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18369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400"/>
              <a:t>Summary</a:t>
            </a:r>
            <a:endParaRPr b="1" sz="1400"/>
          </a:p>
          <a:p>
            <a:pPr indent="-317500" lvl="0" marL="457200" rtl="0" algn="l">
              <a:lnSpc>
                <a:spcPct val="115000"/>
              </a:lnSpc>
              <a:spcBef>
                <a:spcPts val="1200"/>
              </a:spcBef>
              <a:spcAft>
                <a:spcPts val="0"/>
              </a:spcAft>
              <a:buClr>
                <a:schemeClr val="dk1"/>
              </a:buClr>
              <a:buSzPts val="1400"/>
              <a:buChar char="●"/>
            </a:pPr>
            <a:r>
              <a:rPr lang="en" sz="1400"/>
              <a:t>The paper evaluates NLP models using CheckList, a framework for testing NLP models.</a:t>
            </a:r>
            <a:endParaRPr sz="1400"/>
          </a:p>
          <a:p>
            <a:pPr indent="-317500" lvl="0" marL="457200" rtl="0" algn="l">
              <a:lnSpc>
                <a:spcPct val="115000"/>
              </a:lnSpc>
              <a:spcBef>
                <a:spcPts val="0"/>
              </a:spcBef>
              <a:spcAft>
                <a:spcPts val="0"/>
              </a:spcAft>
              <a:buClr>
                <a:schemeClr val="dk1"/>
              </a:buClr>
              <a:buSzPts val="1400"/>
              <a:buChar char="●"/>
            </a:pPr>
            <a:r>
              <a:rPr lang="en" sz="1400"/>
              <a:t>The authors find that CheckList can identify important failures in NLP models and provide insights for improving them.</a:t>
            </a:r>
            <a:endParaRPr sz="1400"/>
          </a:p>
          <a:p>
            <a:pPr indent="-317500" lvl="0" marL="457200" rtl="0" algn="l">
              <a:lnSpc>
                <a:spcPct val="115000"/>
              </a:lnSpc>
              <a:spcBef>
                <a:spcPts val="0"/>
              </a:spcBef>
              <a:spcAft>
                <a:spcPts val="0"/>
              </a:spcAft>
              <a:buClr>
                <a:schemeClr val="dk1"/>
              </a:buClr>
              <a:buSzPts val="1400"/>
              <a:buChar char="●"/>
            </a:pPr>
            <a:r>
              <a:rPr lang="en" sz="1400"/>
              <a:t>The paper discusses the limitations of CheckList and suggests future research directions.</a:t>
            </a:r>
            <a:endParaRPr sz="1400"/>
          </a:p>
          <a:p>
            <a:pPr indent="0" lvl="0" marL="0" rtl="0" algn="l">
              <a:spcBef>
                <a:spcPts val="1200"/>
              </a:spcBef>
              <a:spcAft>
                <a:spcPts val="0"/>
              </a:spcAft>
              <a:buNone/>
            </a:pPr>
            <a:r>
              <a:t/>
            </a:r>
            <a:endParaRPr/>
          </a:p>
        </p:txBody>
      </p:sp>
      <p:sp>
        <p:nvSpPr>
          <p:cNvPr id="64" name="Google Shape;64;p14"/>
          <p:cNvSpPr txBox="1"/>
          <p:nvPr>
            <p:ph idx="1" type="body"/>
          </p:nvPr>
        </p:nvSpPr>
        <p:spPr>
          <a:xfrm>
            <a:off x="311700" y="2512975"/>
            <a:ext cx="3999900" cy="230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65" name="Google Shape;65;p14"/>
          <p:cNvSpPr txBox="1"/>
          <p:nvPr>
            <p:ph idx="2" type="body"/>
          </p:nvPr>
        </p:nvSpPr>
        <p:spPr>
          <a:xfrm>
            <a:off x="4832400" y="2512775"/>
            <a:ext cx="3999900" cy="230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6" name="Google Shape;66;p14"/>
          <p:cNvPicPr preferRelativeResize="0"/>
          <p:nvPr/>
        </p:nvPicPr>
        <p:blipFill>
          <a:blip r:embed="rId3">
            <a:alphaModFix/>
          </a:blip>
          <a:stretch>
            <a:fillRect/>
          </a:stretch>
        </p:blipFill>
        <p:spPr>
          <a:xfrm>
            <a:off x="354325" y="2512975"/>
            <a:ext cx="4140476" cy="2309401"/>
          </a:xfrm>
          <a:prstGeom prst="rect">
            <a:avLst/>
          </a:prstGeom>
          <a:noFill/>
          <a:ln>
            <a:noFill/>
          </a:ln>
        </p:spPr>
      </p:pic>
      <p:pic>
        <p:nvPicPr>
          <p:cNvPr id="67" name="Google Shape;67;p14"/>
          <p:cNvPicPr preferRelativeResize="0"/>
          <p:nvPr/>
        </p:nvPicPr>
        <p:blipFill>
          <a:blip r:embed="rId4">
            <a:alphaModFix/>
          </a:blip>
          <a:stretch>
            <a:fillRect/>
          </a:stretch>
        </p:blipFill>
        <p:spPr>
          <a:xfrm>
            <a:off x="4841174" y="2476375"/>
            <a:ext cx="3999900" cy="2382200"/>
          </a:xfrm>
          <a:prstGeom prst="rect">
            <a:avLst/>
          </a:prstGeom>
          <a:noFill/>
          <a:ln>
            <a:noFill/>
          </a:ln>
        </p:spPr>
      </p:pic>
      <p:sp>
        <p:nvSpPr>
          <p:cNvPr id="68" name="Google Shape;6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65500" y="422900"/>
            <a:ext cx="4479900" cy="41910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None/>
            </a:pPr>
            <a:r>
              <a:rPr b="1" lang="en" sz="1200"/>
              <a:t>Motivation/Purpose/Aims/Hypothesis</a:t>
            </a:r>
            <a:endParaRPr b="1" sz="1200"/>
          </a:p>
          <a:p>
            <a:pPr indent="0" lvl="0" marL="0" rtl="0" algn="l">
              <a:lnSpc>
                <a:spcPct val="115000"/>
              </a:lnSpc>
              <a:spcBef>
                <a:spcPts val="1200"/>
              </a:spcBef>
              <a:spcAft>
                <a:spcPts val="0"/>
              </a:spcAft>
              <a:buNone/>
            </a:pPr>
            <a:r>
              <a:rPr lang="en" sz="1200"/>
              <a:t>The motivation behind this paper is to evaluate the performance of various Natural Language Processing (NLP) models using the CheckList framework. The purpose of this evaluation is to identify the strengths and weaknesses of each model and determine which model performs best on a given NLP task. The aims of this paper are to provide a comprehensive analysis of the performance of various NLP models, to identify the factors that contribute to the success or failure of these models, and to propose recommendations for future research in this area.</a:t>
            </a:r>
            <a:endParaRPr sz="1200"/>
          </a:p>
          <a:p>
            <a:pPr indent="0" lvl="0" marL="0" rtl="0" algn="l">
              <a:lnSpc>
                <a:spcPct val="115000"/>
              </a:lnSpc>
              <a:spcBef>
                <a:spcPts val="1200"/>
              </a:spcBef>
              <a:spcAft>
                <a:spcPts val="1200"/>
              </a:spcAft>
              <a:buNone/>
            </a:pPr>
            <a:r>
              <a:rPr lang="en" sz="1200"/>
              <a:t>The hypothesis of this paper is that the performance of NLP models can be improved by using the CheckList framework to identify and address weaknesses in the models. By evaluating the performance of various models using CheckList, we can identify the factors that contribute to the success or failure of these models and propose recommendations for improving their performance. </a:t>
            </a:r>
            <a:endParaRPr sz="1200"/>
          </a:p>
        </p:txBody>
      </p:sp>
      <p:sp>
        <p:nvSpPr>
          <p:cNvPr id="74" name="Google Shape;74;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75" name="Google Shape;75;p15"/>
          <p:cNvSpPr txBox="1"/>
          <p:nvPr>
            <p:ph idx="1" type="subTitle"/>
          </p:nvPr>
        </p:nvSpPr>
        <p:spPr>
          <a:xfrm>
            <a:off x="265500" y="4775825"/>
            <a:ext cx="4045200" cy="759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t/>
            </a:r>
            <a:endParaRPr/>
          </a:p>
        </p:txBody>
      </p:sp>
      <p:pic>
        <p:nvPicPr>
          <p:cNvPr id="76" name="Google Shape;76;p15"/>
          <p:cNvPicPr preferRelativeResize="0"/>
          <p:nvPr/>
        </p:nvPicPr>
        <p:blipFill>
          <a:blip r:embed="rId3">
            <a:alphaModFix/>
          </a:blip>
          <a:stretch>
            <a:fillRect/>
          </a:stretch>
        </p:blipFill>
        <p:spPr>
          <a:xfrm>
            <a:off x="4888225" y="422900"/>
            <a:ext cx="3888276" cy="4191000"/>
          </a:xfrm>
          <a:prstGeom prst="rect">
            <a:avLst/>
          </a:prstGeom>
          <a:noFill/>
          <a:ln>
            <a:noFill/>
          </a:ln>
        </p:spPr>
      </p:pic>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11781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200"/>
              <a:t>Contribution</a:t>
            </a:r>
            <a:endParaRPr b="1" sz="1200"/>
          </a:p>
          <a:p>
            <a:pPr indent="0" lvl="0" marL="0" rtl="0" algn="l">
              <a:lnSpc>
                <a:spcPct val="115000"/>
              </a:lnSpc>
              <a:spcBef>
                <a:spcPts val="1200"/>
              </a:spcBef>
              <a:spcAft>
                <a:spcPts val="0"/>
              </a:spcAft>
              <a:buNone/>
            </a:pPr>
            <a:r>
              <a:rPr lang="en" sz="1200"/>
              <a:t>The paper evaluates several NLP models with CheckList, providing a comprehensive analysis of the effectiveness of these models in various tasks. The contribution of this paper is to provide insights and recommendations for the development of more accurate and reliable NLP models.</a:t>
            </a:r>
            <a:endParaRPr sz="1200"/>
          </a:p>
          <a:p>
            <a:pPr indent="0" lvl="0" marL="0" rtl="0" algn="l">
              <a:spcBef>
                <a:spcPts val="1200"/>
              </a:spcBef>
              <a:spcAft>
                <a:spcPts val="0"/>
              </a:spcAft>
              <a:buNone/>
            </a:pPr>
            <a:r>
              <a:t/>
            </a:r>
            <a:endParaRPr/>
          </a:p>
        </p:txBody>
      </p:sp>
      <p:sp>
        <p:nvSpPr>
          <p:cNvPr id="83" name="Google Shape;83;p16"/>
          <p:cNvSpPr txBox="1"/>
          <p:nvPr>
            <p:ph idx="1" type="body"/>
          </p:nvPr>
        </p:nvSpPr>
        <p:spPr>
          <a:xfrm>
            <a:off x="311700" y="2023100"/>
            <a:ext cx="3999900" cy="273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4" name="Google Shape;84;p16"/>
          <p:cNvSpPr txBox="1"/>
          <p:nvPr>
            <p:ph idx="2" type="body"/>
          </p:nvPr>
        </p:nvSpPr>
        <p:spPr>
          <a:xfrm>
            <a:off x="4832400" y="2023100"/>
            <a:ext cx="3999900" cy="273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311700" y="2023100"/>
            <a:ext cx="3999901" cy="2733600"/>
          </a:xfrm>
          <a:prstGeom prst="rect">
            <a:avLst/>
          </a:prstGeom>
          <a:noFill/>
          <a:ln>
            <a:noFill/>
          </a:ln>
        </p:spPr>
      </p:pic>
      <p:pic>
        <p:nvPicPr>
          <p:cNvPr id="86" name="Google Shape;86;p16"/>
          <p:cNvPicPr preferRelativeResize="0"/>
          <p:nvPr/>
        </p:nvPicPr>
        <p:blipFill>
          <a:blip r:embed="rId4">
            <a:alphaModFix/>
          </a:blip>
          <a:stretch>
            <a:fillRect/>
          </a:stretch>
        </p:blipFill>
        <p:spPr>
          <a:xfrm>
            <a:off x="4832400" y="2023100"/>
            <a:ext cx="3999898" cy="2733602"/>
          </a:xfrm>
          <a:prstGeom prst="rect">
            <a:avLst/>
          </a:prstGeom>
          <a:noFill/>
          <a:ln>
            <a:noFill/>
          </a:ln>
        </p:spPr>
      </p:pic>
      <p:sp>
        <p:nvSpPr>
          <p:cNvPr id="87" name="Google Shape;8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93" name="Google Shape;93;p17"/>
          <p:cNvSpPr txBox="1"/>
          <p:nvPr>
            <p:ph idx="1" type="body"/>
          </p:nvPr>
        </p:nvSpPr>
        <p:spPr>
          <a:xfrm>
            <a:off x="311700" y="1152475"/>
            <a:ext cx="3999900" cy="36996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None/>
            </a:pPr>
            <a:r>
              <a:rPr b="1" lang="en" sz="1300">
                <a:solidFill>
                  <a:srgbClr val="000000"/>
                </a:solidFill>
              </a:rPr>
              <a:t>Data Collection</a:t>
            </a:r>
            <a:endParaRPr b="1" sz="1300">
              <a:solidFill>
                <a:srgbClr val="000000"/>
              </a:solidFill>
            </a:endParaRPr>
          </a:p>
          <a:p>
            <a:pPr indent="0" lvl="0" marL="0" rtl="0" algn="l">
              <a:spcBef>
                <a:spcPts val="1200"/>
              </a:spcBef>
              <a:spcAft>
                <a:spcPts val="0"/>
              </a:spcAft>
              <a:buNone/>
            </a:pPr>
            <a:r>
              <a:rPr lang="en" sz="1100">
                <a:solidFill>
                  <a:srgbClr val="000000"/>
                </a:solidFill>
              </a:rPr>
              <a:t>The data used in this paper was collected from various sources including online forums, social media platforms and news articles.</a:t>
            </a:r>
            <a:endParaRPr sz="1100">
              <a:solidFill>
                <a:srgbClr val="000000"/>
              </a:solidFill>
            </a:endParaRPr>
          </a:p>
          <a:p>
            <a:pPr indent="0" lvl="0" marL="0" rtl="0" algn="l">
              <a:spcBef>
                <a:spcPts val="1400"/>
              </a:spcBef>
              <a:spcAft>
                <a:spcPts val="0"/>
              </a:spcAft>
              <a:buNone/>
            </a:pPr>
            <a:r>
              <a:rPr b="1" lang="en" sz="1300">
                <a:solidFill>
                  <a:srgbClr val="000000"/>
                </a:solidFill>
              </a:rPr>
              <a:t>Data Collection</a:t>
            </a:r>
            <a:endParaRPr b="1" sz="1300">
              <a:solidFill>
                <a:srgbClr val="000000"/>
              </a:solidFill>
            </a:endParaRPr>
          </a:p>
          <a:p>
            <a:pPr indent="0" lvl="0" marL="0" rtl="0" algn="l">
              <a:spcBef>
                <a:spcPts val="1200"/>
              </a:spcBef>
              <a:spcAft>
                <a:spcPts val="0"/>
              </a:spcAft>
              <a:buNone/>
            </a:pPr>
            <a:r>
              <a:rPr lang="en" sz="1100">
                <a:solidFill>
                  <a:srgbClr val="000000"/>
                </a:solidFill>
              </a:rPr>
              <a:t>The data used in this paper was collected from various sources including online forums, social media platforms and news articles.</a:t>
            </a:r>
            <a:endParaRPr sz="1100">
              <a:solidFill>
                <a:srgbClr val="000000"/>
              </a:solidFill>
            </a:endParaRPr>
          </a:p>
          <a:p>
            <a:pPr indent="0" lvl="0" marL="0" rtl="0" algn="l">
              <a:spcBef>
                <a:spcPts val="1400"/>
              </a:spcBef>
              <a:spcAft>
                <a:spcPts val="0"/>
              </a:spcAft>
              <a:buNone/>
            </a:pPr>
            <a:r>
              <a:rPr b="1" lang="en" sz="1200">
                <a:solidFill>
                  <a:schemeClr val="dk1"/>
                </a:solidFill>
              </a:rPr>
              <a:t>Data Collection</a:t>
            </a:r>
            <a:endParaRPr b="1" sz="1200">
              <a:solidFill>
                <a:schemeClr val="dk1"/>
              </a:solidFill>
            </a:endParaRPr>
          </a:p>
          <a:p>
            <a:pPr indent="0" lvl="0" marL="0" rtl="0" algn="l">
              <a:spcBef>
                <a:spcPts val="1200"/>
              </a:spcBef>
              <a:spcAft>
                <a:spcPts val="0"/>
              </a:spcAft>
              <a:buNone/>
            </a:pPr>
            <a:r>
              <a:rPr lang="en" sz="1200">
                <a:solidFill>
                  <a:schemeClr val="dk1"/>
                </a:solidFill>
              </a:rPr>
              <a:t>The data used in this paper was collected from various sources including online forums, social media platforms and news articles.</a:t>
            </a:r>
            <a:endParaRPr sz="1200">
              <a:solidFill>
                <a:schemeClr val="dk1"/>
              </a:solidFill>
            </a:endParaRPr>
          </a:p>
          <a:p>
            <a:pPr indent="0" lvl="0" marL="0" rtl="0" algn="l">
              <a:spcBef>
                <a:spcPts val="1200"/>
              </a:spcBef>
              <a:spcAft>
                <a:spcPts val="1200"/>
              </a:spcAft>
              <a:buNone/>
            </a:pPr>
            <a:r>
              <a:t/>
            </a:r>
            <a:endParaRPr/>
          </a:p>
        </p:txBody>
      </p:sp>
      <p:sp>
        <p:nvSpPr>
          <p:cNvPr id="94" name="Google Shape;94;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1400"/>
              </a:spcBef>
              <a:spcAft>
                <a:spcPts val="0"/>
              </a:spcAft>
              <a:buNone/>
            </a:pPr>
            <a:r>
              <a:rPr b="1" lang="en" sz="1300">
                <a:solidFill>
                  <a:srgbClr val="000000"/>
                </a:solidFill>
              </a:rPr>
              <a:t>NLP Models</a:t>
            </a:r>
            <a:endParaRPr b="1" sz="1300">
              <a:solidFill>
                <a:srgbClr val="000000"/>
              </a:solidFill>
            </a:endParaRPr>
          </a:p>
          <a:p>
            <a:pPr indent="0" lvl="0" marL="0" rtl="0" algn="l">
              <a:spcBef>
                <a:spcPts val="1200"/>
              </a:spcBef>
              <a:spcAft>
                <a:spcPts val="0"/>
              </a:spcAft>
              <a:buNone/>
            </a:pPr>
            <a:r>
              <a:rPr lang="en" sz="1100">
                <a:solidFill>
                  <a:srgbClr val="000000"/>
                </a:solidFill>
              </a:rPr>
              <a:t>We evaluated three different NLP models: BERT, GPT-2 and RoBERTa. Each model was fine-tuned on our dataset and evaluated using CheckList.</a:t>
            </a:r>
            <a:endParaRPr sz="1100">
              <a:solidFill>
                <a:srgbClr val="000000"/>
              </a:solidFill>
            </a:endParaRPr>
          </a:p>
          <a:p>
            <a:pPr indent="0" lvl="0" marL="0" rtl="0" algn="l">
              <a:spcBef>
                <a:spcPts val="1400"/>
              </a:spcBef>
              <a:spcAft>
                <a:spcPts val="0"/>
              </a:spcAft>
              <a:buNone/>
            </a:pPr>
            <a:r>
              <a:rPr b="1" lang="en" sz="1300">
                <a:solidFill>
                  <a:srgbClr val="000000"/>
                </a:solidFill>
              </a:rPr>
              <a:t>NLP Models</a:t>
            </a:r>
            <a:endParaRPr b="1" sz="1300">
              <a:solidFill>
                <a:srgbClr val="000000"/>
              </a:solidFill>
            </a:endParaRPr>
          </a:p>
          <a:p>
            <a:pPr indent="0" lvl="0" marL="0" rtl="0" algn="l">
              <a:spcBef>
                <a:spcPts val="1200"/>
              </a:spcBef>
              <a:spcAft>
                <a:spcPts val="0"/>
              </a:spcAft>
              <a:buNone/>
            </a:pPr>
            <a:r>
              <a:rPr lang="en" sz="1100">
                <a:solidFill>
                  <a:srgbClr val="000000"/>
                </a:solidFill>
              </a:rPr>
              <a:t>We evaluated three different NLP models: BERT, GPT-2 and RoBERTa. Each model was fine-tuned on our dataset and evaluated using CheckList.</a:t>
            </a:r>
            <a:endParaRPr sz="1100">
              <a:solidFill>
                <a:srgbClr val="000000"/>
              </a:solidFill>
            </a:endParaRPr>
          </a:p>
          <a:p>
            <a:pPr indent="0" lvl="0" marL="0" rtl="0" algn="l">
              <a:spcBef>
                <a:spcPts val="1400"/>
              </a:spcBef>
              <a:spcAft>
                <a:spcPts val="0"/>
              </a:spcAft>
              <a:buNone/>
            </a:pPr>
            <a:r>
              <a:rPr b="1" lang="en" sz="1200">
                <a:solidFill>
                  <a:schemeClr val="dk1"/>
                </a:solidFill>
              </a:rPr>
              <a:t>NLP Models</a:t>
            </a:r>
            <a:endParaRPr b="1" sz="1200">
              <a:solidFill>
                <a:schemeClr val="dk1"/>
              </a:solidFill>
            </a:endParaRPr>
          </a:p>
          <a:p>
            <a:pPr indent="0" lvl="0" marL="0" rtl="0" algn="l">
              <a:spcBef>
                <a:spcPts val="1200"/>
              </a:spcBef>
              <a:spcAft>
                <a:spcPts val="0"/>
              </a:spcAft>
              <a:buNone/>
            </a:pPr>
            <a:r>
              <a:rPr lang="en" sz="1200">
                <a:solidFill>
                  <a:schemeClr val="dk1"/>
                </a:solidFill>
              </a:rPr>
              <a:t>We evaluated three different NLP models: BERT, GPT-2 and RoBERTa. Each model was fine-tuned on our dataset and evaluated using CheckList.</a:t>
            </a:r>
            <a:endParaRPr sz="1200">
              <a:solidFill>
                <a:schemeClr val="dk1"/>
              </a:solidFill>
            </a:endParaRPr>
          </a:p>
          <a:p>
            <a:pPr indent="0" lvl="0" marL="0" rtl="0" algn="l">
              <a:spcBef>
                <a:spcPts val="1200"/>
              </a:spcBef>
              <a:spcAft>
                <a:spcPts val="1200"/>
              </a:spcAft>
              <a:buNone/>
            </a:pPr>
            <a:r>
              <a:t/>
            </a:r>
            <a:endParaRPr/>
          </a:p>
        </p:txBody>
      </p:sp>
      <p:pic>
        <p:nvPicPr>
          <p:cNvPr id="95" name="Google Shape;95;p17"/>
          <p:cNvPicPr preferRelativeResize="0"/>
          <p:nvPr/>
        </p:nvPicPr>
        <p:blipFill>
          <a:blip r:embed="rId3">
            <a:alphaModFix/>
          </a:blip>
          <a:stretch>
            <a:fillRect/>
          </a:stretch>
        </p:blipFill>
        <p:spPr>
          <a:xfrm>
            <a:off x="311700" y="1152475"/>
            <a:ext cx="3999900" cy="2242225"/>
          </a:xfrm>
          <a:prstGeom prst="rect">
            <a:avLst/>
          </a:prstGeom>
          <a:noFill/>
          <a:ln>
            <a:noFill/>
          </a:ln>
        </p:spPr>
      </p:pic>
      <p:pic>
        <p:nvPicPr>
          <p:cNvPr id="96" name="Google Shape;96;p17"/>
          <p:cNvPicPr preferRelativeResize="0"/>
          <p:nvPr/>
        </p:nvPicPr>
        <p:blipFill>
          <a:blip r:embed="rId4">
            <a:alphaModFix/>
          </a:blip>
          <a:stretch>
            <a:fillRect/>
          </a:stretch>
        </p:blipFill>
        <p:spPr>
          <a:xfrm>
            <a:off x="4861350" y="1152475"/>
            <a:ext cx="3942025" cy="2032675"/>
          </a:xfrm>
          <a:prstGeom prst="rect">
            <a:avLst/>
          </a:prstGeom>
          <a:noFill/>
          <a:ln>
            <a:noFill/>
          </a:ln>
        </p:spPr>
      </p:pic>
      <p:sp>
        <p:nvSpPr>
          <p:cNvPr id="97" name="Google Shape;9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Conclusion</a:t>
            </a:r>
            <a:endParaRPr sz="2620"/>
          </a:p>
        </p:txBody>
      </p:sp>
      <p:sp>
        <p:nvSpPr>
          <p:cNvPr id="103" name="Google Shape;103;p18"/>
          <p:cNvSpPr txBox="1"/>
          <p:nvPr>
            <p:ph idx="1" type="body"/>
          </p:nvPr>
        </p:nvSpPr>
        <p:spPr>
          <a:xfrm>
            <a:off x="311700" y="1308725"/>
            <a:ext cx="8520600" cy="299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conclusion, the evaluation of NLP models with CheckList has provided valuable insights into the strengths and weaknesses of each model. We found that while some models performed well in certain areas, others struggled to accurately predict certain types of text. However, by using CheckList, we were able to identify specific areas where each model could be improved, which could lead to more accurate and effective NLP models in the future.</a:t>
            </a:r>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65500" y="356225"/>
            <a:ext cx="4045200" cy="1066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110" name="Google Shape;110;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111" name="Google Shape;111;p19"/>
          <p:cNvSpPr txBox="1"/>
          <p:nvPr>
            <p:ph idx="1" type="subTitle"/>
          </p:nvPr>
        </p:nvSpPr>
        <p:spPr>
          <a:xfrm>
            <a:off x="265500" y="1794500"/>
            <a:ext cx="4045200" cy="2543100"/>
          </a:xfrm>
          <a:prstGeom prst="rect">
            <a:avLst/>
          </a:prstGeom>
        </p:spPr>
        <p:txBody>
          <a:bodyPr anchorCtr="0" anchor="t" bIns="91425" lIns="91425" spcFirstLastPara="1" rIns="91425" wrap="square" tIns="91425">
            <a:normAutofit fontScale="62500" lnSpcReduction="10000"/>
          </a:bodyPr>
          <a:lstStyle/>
          <a:p>
            <a:pPr indent="-272256" lvl="0" marL="457200" rtl="0" algn="l">
              <a:lnSpc>
                <a:spcPct val="115000"/>
              </a:lnSpc>
              <a:spcBef>
                <a:spcPts val="1200"/>
              </a:spcBef>
              <a:spcAft>
                <a:spcPts val="0"/>
              </a:spcAft>
              <a:buClr>
                <a:schemeClr val="dk1"/>
              </a:buClr>
              <a:buSzPct val="52380"/>
              <a:buChar char="●"/>
            </a:pPr>
            <a:r>
              <a:rPr lang="en">
                <a:solidFill>
                  <a:schemeClr val="dk1"/>
                </a:solidFill>
              </a:rPr>
              <a:t>The paper does not explore other NLP models apart from the ones evaluated with CheckList.</a:t>
            </a:r>
            <a:endParaRPr>
              <a:solidFill>
                <a:schemeClr val="dk1"/>
              </a:solidFill>
            </a:endParaRPr>
          </a:p>
          <a:p>
            <a:pPr indent="-272256" lvl="0" marL="457200" rtl="0" algn="l">
              <a:lnSpc>
                <a:spcPct val="115000"/>
              </a:lnSpc>
              <a:spcBef>
                <a:spcPts val="0"/>
              </a:spcBef>
              <a:spcAft>
                <a:spcPts val="0"/>
              </a:spcAft>
              <a:buClr>
                <a:schemeClr val="dk1"/>
              </a:buClr>
              <a:buSzPct val="52380"/>
              <a:buChar char="●"/>
            </a:pPr>
            <a:r>
              <a:rPr lang="en">
                <a:solidFill>
                  <a:schemeClr val="dk1"/>
                </a:solidFill>
              </a:rPr>
              <a:t>The paper does not provide a detailed comparison between the evaluated models and other state-of-the-art models.</a:t>
            </a:r>
            <a:endParaRPr>
              <a:solidFill>
                <a:schemeClr val="dk1"/>
              </a:solidFill>
            </a:endParaRPr>
          </a:p>
          <a:p>
            <a:pPr indent="-272256" lvl="0" marL="457200" rtl="0" algn="l">
              <a:lnSpc>
                <a:spcPct val="115000"/>
              </a:lnSpc>
              <a:spcBef>
                <a:spcPts val="0"/>
              </a:spcBef>
              <a:spcAft>
                <a:spcPts val="0"/>
              </a:spcAft>
              <a:buClr>
                <a:schemeClr val="dk1"/>
              </a:buClr>
              <a:buSzPct val="52380"/>
              <a:buChar char="●"/>
            </a:pPr>
            <a:r>
              <a:rPr lang="en">
                <a:solidFill>
                  <a:schemeClr val="dk1"/>
                </a:solidFill>
              </a:rPr>
              <a:t>The sample size used in the evaluation is relatively small and may not be representative of the general population.</a:t>
            </a:r>
            <a:endParaRPr>
              <a:solidFill>
                <a:schemeClr val="dk1"/>
              </a:solidFill>
            </a:endParaRPr>
          </a:p>
          <a:p>
            <a:pPr indent="0" lvl="0" marL="0" rtl="0" algn="ctr">
              <a:spcBef>
                <a:spcPts val="1200"/>
              </a:spcBef>
              <a:spcAft>
                <a:spcPts val="0"/>
              </a:spcAft>
              <a:buNone/>
            </a:pPr>
            <a:r>
              <a:t/>
            </a:r>
            <a:endParaRPr/>
          </a:p>
        </p:txBody>
      </p:sp>
      <p:pic>
        <p:nvPicPr>
          <p:cNvPr id="112" name="Google Shape;112;p19"/>
          <p:cNvPicPr preferRelativeResize="0"/>
          <p:nvPr/>
        </p:nvPicPr>
        <p:blipFill rotWithShape="1">
          <a:blip r:embed="rId3">
            <a:alphaModFix/>
          </a:blip>
          <a:srcRect b="0" l="42614" r="0" t="0"/>
          <a:stretch/>
        </p:blipFill>
        <p:spPr>
          <a:xfrm>
            <a:off x="4862575" y="356225"/>
            <a:ext cx="4045200" cy="4095675"/>
          </a:xfrm>
          <a:prstGeom prst="rect">
            <a:avLst/>
          </a:prstGeom>
          <a:noFill/>
          <a:ln>
            <a:noFill/>
          </a:ln>
        </p:spPr>
      </p:pic>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Limitation/Critique</a:t>
            </a:r>
            <a:endParaRPr/>
          </a:p>
        </p:txBody>
      </p:sp>
      <p:sp>
        <p:nvSpPr>
          <p:cNvPr id="119" name="Google Shape;119;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300">
                <a:solidFill>
                  <a:schemeClr val="dk1"/>
                </a:solidFill>
              </a:rPr>
              <a:t>Lack of Diversity in Dataset</a:t>
            </a:r>
            <a:endParaRPr b="1" sz="13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The dataset used in the evaluation of the NLP models was not diverse enough, which could have affected the performance of the models.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dataset was limited to a specific domain, which may not be representative of all possible use cases for the models.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lack of diversity in the dataset could limit the generalizability of the results and the applicability of the models in real-world scenarios.</a:t>
            </a:r>
            <a:endParaRPr sz="1100">
              <a:solidFill>
                <a:schemeClr val="dk1"/>
              </a:solidFill>
            </a:endParaRPr>
          </a:p>
          <a:p>
            <a:pPr indent="0" lvl="0" marL="0" rtl="0" algn="l">
              <a:spcBef>
                <a:spcPts val="1200"/>
              </a:spcBef>
              <a:spcAft>
                <a:spcPts val="1200"/>
              </a:spcAft>
              <a:buNone/>
            </a:pPr>
            <a:r>
              <a:t/>
            </a:r>
            <a:endParaRPr/>
          </a:p>
        </p:txBody>
      </p:sp>
      <p:sp>
        <p:nvSpPr>
          <p:cNvPr id="120" name="Google Shape;120;p2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300">
                <a:solidFill>
                  <a:schemeClr val="dk1"/>
                </a:solidFill>
              </a:rPr>
              <a:t>Possible Solutions</a:t>
            </a:r>
            <a:endParaRPr b="1" sz="13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Include a more diverse dataset in future evaluations to ensure the models are robust and can handle various use cases.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Conduct separate evaluations on different domains to ensure the models are optimized for specific use cases.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Consider using multiple datasets to increase the diversity of the evaluation and improve the generalizability of the results.</a:t>
            </a:r>
            <a:endParaRPr sz="1100">
              <a:solidFill>
                <a:schemeClr val="dk1"/>
              </a:solidFill>
            </a:endParaRPr>
          </a:p>
          <a:p>
            <a:pPr indent="0" lvl="0" marL="0" rtl="0" algn="l">
              <a:spcBef>
                <a:spcPts val="1200"/>
              </a:spcBef>
              <a:spcAft>
                <a:spcPts val="1200"/>
              </a:spcAft>
              <a:buNone/>
            </a:pPr>
            <a:r>
              <a:t/>
            </a:r>
            <a:endParaRPr/>
          </a:p>
        </p:txBody>
      </p:sp>
      <p:sp>
        <p:nvSpPr>
          <p:cNvPr id="121" name="Google Shape;12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72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and Critiques</a:t>
            </a:r>
            <a:endParaRPr/>
          </a:p>
        </p:txBody>
      </p:sp>
      <p:sp>
        <p:nvSpPr>
          <p:cNvPr id="127" name="Google Shape;127;p21"/>
          <p:cNvSpPr txBox="1"/>
          <p:nvPr>
            <p:ph idx="1" type="body"/>
          </p:nvPr>
        </p:nvSpPr>
        <p:spPr>
          <a:xfrm>
            <a:off x="311700" y="1556375"/>
            <a:ext cx="8520600" cy="30123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400">
                <a:solidFill>
                  <a:schemeClr val="dk1"/>
                </a:solidFill>
              </a:rPr>
              <a:t>Second Limitation/Critique</a:t>
            </a:r>
            <a:endParaRPr b="1"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CheckList is a relatively new evaluation metric and may not have been widely adopted by the NLP community.</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CheckList may not cover all aspects of NLP model evaluation, leading to potential blind spots in the analysis.</a:t>
            </a:r>
            <a:endParaRPr sz="1400">
              <a:solidFill>
                <a:schemeClr val="dk1"/>
              </a:solidFill>
            </a:endParaRPr>
          </a:p>
          <a:p>
            <a:pPr indent="0" lvl="0" marL="0" rtl="0" algn="l">
              <a:spcBef>
                <a:spcPts val="1200"/>
              </a:spcBef>
              <a:spcAft>
                <a:spcPts val="1200"/>
              </a:spcAft>
              <a:buNone/>
            </a:pPr>
            <a:r>
              <a:t/>
            </a:r>
            <a:endParaRPr/>
          </a:p>
        </p:txBody>
      </p:sp>
      <p:sp>
        <p:nvSpPr>
          <p:cNvPr id="128" name="Google Shape;12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