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16" r:id="rId3"/>
    <p:sldId id="312" r:id="rId4"/>
    <p:sldId id="328" r:id="rId5"/>
    <p:sldId id="331" r:id="rId6"/>
    <p:sldId id="333" r:id="rId7"/>
    <p:sldId id="332" r:id="rId8"/>
    <p:sldId id="326" r:id="rId9"/>
    <p:sldId id="296" r:id="rId10"/>
    <p:sldId id="323" r:id="rId11"/>
    <p:sldId id="259" r:id="rId12"/>
    <p:sldId id="269" r:id="rId13"/>
    <p:sldId id="327" r:id="rId14"/>
    <p:sldId id="311" r:id="rId15"/>
    <p:sldId id="321" r:id="rId16"/>
    <p:sldId id="329" r:id="rId17"/>
    <p:sldId id="330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9A29E-3236-42CE-ADFE-DBDB70716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579F93-E7EE-0FCB-761E-D344C54AE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A83D4-505B-EF18-AA4B-688554A7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2899E5-B181-7A82-4DEC-4A9AF77E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3DA5EC-43BD-3D94-B819-80512F04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560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A58A-A83C-C684-11C3-8D6E9CB4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8F7A29-D93C-FDA6-2916-B77B8B111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84B63A-C6D7-291A-40FF-FA601D5E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7542C-A7ED-A66E-6ACD-C4A9B56F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71B3A3-A7D6-DCB4-0CC8-CF001939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489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AC7BA6-541A-0174-8A95-A2475164B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5EE716-1730-93CD-AFF3-10A24C416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41C614-0939-8453-C643-44514AF1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BAC712-8DD4-A3AD-B490-DBED3940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37698-C0E5-205A-C033-20899CC0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038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CD71D-7578-E7E5-F647-6821895A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83869-F4EF-7487-CE08-7E2F2184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2109D7-F0E5-5D08-4CCA-A30333EF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13821-07D1-6836-E020-AE680B67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78EAB-671F-D3CF-4B6E-B4E0430F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530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66152-1AA1-F421-CDE4-C624475C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B8FE35-F99D-2B30-4C15-587C4DEC1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1FC51-0710-4DFC-B47B-8DCF99F5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6E779D-4B5A-1C74-EBDE-7CB1B129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29A20-7C8A-801A-7EBC-EB3BC63B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774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F1A35-C0B8-D868-74CB-CC893072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3A83A-38AF-680D-E6A2-3B60CAFCF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88CF58-754A-854D-0E90-EDAB3846C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BECABB-C235-FE80-A6B4-ACC98DBA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D01591-2A0C-0A64-AE56-5F666DBD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FA7EA-1478-7E3C-96CA-327A1281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05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1DC44-C225-B37C-6B3E-040CF7C4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655522-1829-FEEC-2ECB-7E40D38C9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CF37E1-EDB0-8B90-FA5E-6C64A669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46FE8B-744B-2688-0F9B-2ADADFAB0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1970F2-7162-4442-EDC1-949F40FB3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E0FE80-0609-40CB-F202-C8C7E95F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B9F594-8967-0BB9-F7BB-E86C2B14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274E60-12CA-F787-C352-318F5AF8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904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7EC70-2A26-60B3-802B-3C90B614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FFDE56-1010-4234-D6D4-A67695C9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30BB0A-626F-E493-DEE3-38C91C7B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7C4048-5F33-DB96-36AD-E6AAA26A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406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C020C8-19EE-5ED2-D90C-07118369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765C8F-59FB-6179-4162-0413F145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95388C-CA40-3E86-462E-8A7811BE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199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AE87E-BBB2-74AF-404E-D39B8448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F4101-C103-6D7E-6E06-02395142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1B7399-D4DF-E28B-86C8-ACEDC242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842476-0C91-C47C-D0A6-3AC25006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B9627E-CEE6-5865-A76B-2E4A0B20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707745-4A84-66B5-EC12-CE1EF239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439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E6463-A772-7D62-E577-5805E23D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A3FC16-53BA-E596-0993-BD745332E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8AD1AB-0A16-3F2A-C10A-9250C865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28F01F-DB77-5A0B-1D87-F0643491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376FB0-0823-C575-7DE6-54484E5C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47B747-AF1B-2036-602E-EB272D06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449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FCED02-CA96-2ACF-36E7-5046B5D6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F4C42E-C4ED-58E3-4D2E-7DA5BCD4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D6E41-269B-5516-1A91-11EB37CB8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BE86-90D0-4BD8-808C-51FCDE2FF34C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F085A-BEC9-D970-8990-243702146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E4600-169C-97EA-4E85-510F47779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591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5E254DB-FF84-45DB-3641-97C8F6702CE0}"/>
              </a:ext>
            </a:extLst>
          </p:cNvPr>
          <p:cNvSpPr txBox="1"/>
          <p:nvPr/>
        </p:nvSpPr>
        <p:spPr>
          <a:xfrm>
            <a:off x="1201783" y="2481943"/>
            <a:ext cx="360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LENGUAJE PARA EL SOPORTE DE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7C8F6C-C5B7-3C75-EB4F-5280B97E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9" y="706875"/>
            <a:ext cx="2019048" cy="7238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4B4DB51-6915-9912-B4D3-EEF3170E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238" y="2293174"/>
            <a:ext cx="5104762" cy="396190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87979EE-76A8-AD58-7B5B-BAD946E830BA}"/>
              </a:ext>
            </a:extLst>
          </p:cNvPr>
          <p:cNvSpPr txBox="1"/>
          <p:nvPr/>
        </p:nvSpPr>
        <p:spPr>
          <a:xfrm>
            <a:off x="761268" y="2056240"/>
            <a:ext cx="7519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rgbClr val="002060"/>
                </a:solidFill>
              </a:rPr>
              <a:t>Lenguajes para el desarrollo y soporte de Sistemas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5166EC-9D6D-E906-965D-1C40FD6F2289}"/>
              </a:ext>
            </a:extLst>
          </p:cNvPr>
          <p:cNvSpPr txBox="1"/>
          <p:nvPr/>
        </p:nvSpPr>
        <p:spPr>
          <a:xfrm>
            <a:off x="761268" y="5388483"/>
            <a:ext cx="314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002060"/>
                </a:solidFill>
              </a:rPr>
              <a:t>Mg. Remigio Huarcaya Almeyda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DA0D4A-C51E-E75F-8947-8C4F5F2A1F0C}"/>
              </a:ext>
            </a:extLst>
          </p:cNvPr>
          <p:cNvSpPr txBox="1"/>
          <p:nvPr/>
        </p:nvSpPr>
        <p:spPr>
          <a:xfrm>
            <a:off x="761268" y="6086001"/>
            <a:ext cx="1473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solidFill>
                  <a:schemeClr val="bg1">
                    <a:lumMod val="75000"/>
                  </a:schemeClr>
                </a:solidFill>
              </a:rPr>
              <a:t>SESIÓN 04</a:t>
            </a:r>
          </a:p>
        </p:txBody>
      </p:sp>
    </p:spTree>
    <p:extLst>
      <p:ext uri="{BB962C8B-B14F-4D97-AF65-F5344CB8AC3E}">
        <p14:creationId xmlns:p14="http://schemas.microsoft.com/office/powerpoint/2010/main" val="141753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BB4C-EA70-45FE-BD65-D033D0FC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HTML - table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21A2F-68B0-40E8-BE0B-BFD7D1A7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36" y="2754190"/>
            <a:ext cx="1349620" cy="13496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800C95-932C-4235-9B21-49B348C2C415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1181EB-D2E8-7AA8-3315-B1D40E61C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B779EC-9A5F-DFBA-BE83-DCC76997E733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5BB3A9B-FE87-B412-BC3A-9F3E49626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513" y="1773237"/>
            <a:ext cx="3711212" cy="38894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FC505F2-CF9B-AD93-3323-0C3BE2C11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562" y="2765573"/>
            <a:ext cx="4695238" cy="190476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C6333F-ED83-3D19-E56A-7DD7240F3185}"/>
              </a:ext>
            </a:extLst>
          </p:cNvPr>
          <p:cNvSpPr txBox="1"/>
          <p:nvPr/>
        </p:nvSpPr>
        <p:spPr>
          <a:xfrm>
            <a:off x="6580185" y="2326689"/>
            <a:ext cx="1137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C00000"/>
                </a:solidFill>
              </a:rPr>
              <a:t>Ejercicio 01</a:t>
            </a:r>
            <a:endParaRPr lang="es-PE" sz="1600" dirty="0">
              <a:solidFill>
                <a:srgbClr val="C00000"/>
              </a:solidFill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897F342-3C30-A4F0-7170-5412D9F554EC}"/>
              </a:ext>
            </a:extLst>
          </p:cNvPr>
          <p:cNvCxnSpPr>
            <a:cxnSpLocks/>
          </p:cNvCxnSpPr>
          <p:nvPr/>
        </p:nvCxnSpPr>
        <p:spPr>
          <a:xfrm>
            <a:off x="6688178" y="2665243"/>
            <a:ext cx="466562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2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06D41-E449-4EB9-AB73-3F888AC8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CSS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C28181A-FE34-4646-BD24-EBE23DBA577B}"/>
              </a:ext>
            </a:extLst>
          </p:cNvPr>
          <p:cNvSpPr/>
          <p:nvPr/>
        </p:nvSpPr>
        <p:spPr>
          <a:xfrm>
            <a:off x="1802293" y="1690688"/>
            <a:ext cx="8468141" cy="2222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MX" b="1" i="0" dirty="0">
                <a:solidFill>
                  <a:srgbClr val="1B1B1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CSS – Hoja de estilo en cascada</a:t>
            </a:r>
          </a:p>
          <a:p>
            <a:pPr algn="just">
              <a:lnSpc>
                <a:spcPct val="200000"/>
              </a:lnSpc>
            </a:pPr>
            <a:r>
              <a:rPr lang="es-MX" b="0" i="0" dirty="0">
                <a:solidFill>
                  <a:srgbClr val="1B1B1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CSS es un lenguaje de reglas de estilo que usamos para aplicar estilo a nuestro contenido HTML, por ejemplo, establecer colores de fondo y tipos de letra, y distribuir nuestro contenido en múltiples columnas.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1B6C5F-DC99-4B9A-9F75-E086909F2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566" y="4145990"/>
            <a:ext cx="2381250" cy="16668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7D482DD-7814-4505-8D14-B826CBDF226B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0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06D41-E449-4EB9-AB73-3F888AC8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CSS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098" name="Picture 2" descr="Technobabble: Guía para aprender CSS para principiantes - Ubiqum">
            <a:extLst>
              <a:ext uri="{FF2B5EF4-FFF2-40B4-BE49-F238E27FC236}">
                <a16:creationId xmlns:a16="http://schemas.microsoft.com/office/drawing/2014/main" id="{8AAFEE4B-DC19-4A38-A776-990D45D3D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 t="9478" r="1061" b="8252"/>
          <a:stretch/>
        </p:blipFill>
        <p:spPr bwMode="auto">
          <a:xfrm>
            <a:off x="942975" y="1713342"/>
            <a:ext cx="5331604" cy="171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6CC170-252D-485C-9759-0CF29E53F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49" y="2571171"/>
            <a:ext cx="5159525" cy="343968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84264D9-FE1F-1845-2FB8-ED0777B9FA39}"/>
              </a:ext>
            </a:extLst>
          </p:cNvPr>
          <p:cNvSpPr txBox="1"/>
          <p:nvPr/>
        </p:nvSpPr>
        <p:spPr>
          <a:xfrm>
            <a:off x="1111624" y="541379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/>
              <a:t>Tutorial básico de CSS</a:t>
            </a:r>
          </a:p>
          <a:p>
            <a:r>
              <a:rPr lang="es-PE" sz="1600" dirty="0">
                <a:solidFill>
                  <a:schemeClr val="accent5">
                    <a:lumMod val="75000"/>
                  </a:schemeClr>
                </a:solidFill>
              </a:rPr>
              <a:t>https://www.youtube.com/watch?v=tRbf5DKxRMs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A1AC8EA-4169-0F48-D4EC-CA4D3BECC25F}"/>
              </a:ext>
            </a:extLst>
          </p:cNvPr>
          <p:cNvSpPr txBox="1"/>
          <p:nvPr/>
        </p:nvSpPr>
        <p:spPr>
          <a:xfrm>
            <a:off x="85725" y="641566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5AD080-9ACA-A902-34D6-343FFB73C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0C7AFBA-997F-130A-B49D-B3B95BE92F6A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281349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06D41-E449-4EB9-AB73-3F888AC8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CSS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1B6C5F-DC99-4B9A-9F75-E086909F2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1" y="2543284"/>
            <a:ext cx="2381250" cy="16668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7D482DD-7814-4505-8D14-B826CBDF226B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6C10C5-A31C-C95D-820E-84537B0EA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820" y="2491006"/>
            <a:ext cx="3161905" cy="17714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6D5D9A-CC41-A431-0A27-389CB0300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357"/>
          <a:stretch/>
        </p:blipFill>
        <p:spPr>
          <a:xfrm>
            <a:off x="703088" y="4871225"/>
            <a:ext cx="4794070" cy="12244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8E34EFF-8AF9-6DD7-1E91-B22330C20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742" y="1773947"/>
            <a:ext cx="5418170" cy="41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5E254DB-FF84-45DB-3641-97C8F6702CE0}"/>
              </a:ext>
            </a:extLst>
          </p:cNvPr>
          <p:cNvSpPr txBox="1"/>
          <p:nvPr/>
        </p:nvSpPr>
        <p:spPr>
          <a:xfrm>
            <a:off x="1201783" y="2481943"/>
            <a:ext cx="360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LENGUAJE PARA EL SOPORTE DE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7C8F6C-C5B7-3C75-EB4F-5280B97E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9" y="706875"/>
            <a:ext cx="2019048" cy="7238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4B4DB51-6915-9912-B4D3-EEF3170E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238" y="2293174"/>
            <a:ext cx="5104762" cy="396190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87979EE-76A8-AD58-7B5B-BAD946E830BA}"/>
              </a:ext>
            </a:extLst>
          </p:cNvPr>
          <p:cNvSpPr txBox="1"/>
          <p:nvPr/>
        </p:nvSpPr>
        <p:spPr>
          <a:xfrm>
            <a:off x="665177" y="2143389"/>
            <a:ext cx="7519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rgbClr val="002060"/>
                </a:solidFill>
              </a:rPr>
              <a:t>Lenguajes para el desarrollo y soporte de Sistemas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5166EC-9D6D-E906-965D-1C40FD6F2289}"/>
              </a:ext>
            </a:extLst>
          </p:cNvPr>
          <p:cNvSpPr txBox="1"/>
          <p:nvPr/>
        </p:nvSpPr>
        <p:spPr>
          <a:xfrm>
            <a:off x="761268" y="5388483"/>
            <a:ext cx="314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002060"/>
                </a:solidFill>
              </a:rPr>
              <a:t>Mg. Remigio Huarcaya Almeyda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DA0D4A-C51E-E75F-8947-8C4F5F2A1F0C}"/>
              </a:ext>
            </a:extLst>
          </p:cNvPr>
          <p:cNvSpPr txBox="1"/>
          <p:nvPr/>
        </p:nvSpPr>
        <p:spPr>
          <a:xfrm>
            <a:off x="761268" y="6086001"/>
            <a:ext cx="1473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solidFill>
                  <a:schemeClr val="bg1">
                    <a:lumMod val="75000"/>
                  </a:schemeClr>
                </a:solidFill>
              </a:rPr>
              <a:t>SESIÓN 04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448DEF-BF01-F102-8F39-A60482451901}"/>
              </a:ext>
            </a:extLst>
          </p:cNvPr>
          <p:cNvSpPr txBox="1"/>
          <p:nvPr/>
        </p:nvSpPr>
        <p:spPr>
          <a:xfrm>
            <a:off x="8999280" y="706875"/>
            <a:ext cx="2393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</a:t>
            </a:r>
          </a:p>
        </p:txBody>
      </p:sp>
    </p:spTree>
    <p:extLst>
      <p:ext uri="{BB962C8B-B14F-4D97-AF65-F5344CB8AC3E}">
        <p14:creationId xmlns:p14="http://schemas.microsoft.com/office/powerpoint/2010/main" val="394811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9F9C5-2FF6-E5D1-2E6B-5AB80638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accent5">
                    <a:lumMod val="75000"/>
                  </a:schemeClr>
                </a:solidFill>
              </a:rPr>
              <a:t>Flujo de trabajo de </a:t>
            </a:r>
            <a:r>
              <a:rPr lang="es-PE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377694-9E52-899E-DCEF-63C80EE95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pic>
        <p:nvPicPr>
          <p:cNvPr id="4" name="Imagen 3" descr="Diagrama, Escala de tiempo&#10;&#10;Descripción generada automáticamente">
            <a:extLst>
              <a:ext uri="{FF2B5EF4-FFF2-40B4-BE49-F238E27FC236}">
                <a16:creationId xmlns:a16="http://schemas.microsoft.com/office/drawing/2014/main" id="{277436EE-899F-39CF-8F2A-310ECD71C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30"/>
          <a:stretch/>
        </p:blipFill>
        <p:spPr>
          <a:xfrm>
            <a:off x="838200" y="1938719"/>
            <a:ext cx="4733290" cy="377457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8494001-9A12-33FC-1737-4C53ED4FE362}"/>
              </a:ext>
            </a:extLst>
          </p:cNvPr>
          <p:cNvSpPr txBox="1"/>
          <p:nvPr/>
        </p:nvSpPr>
        <p:spPr>
          <a:xfrm>
            <a:off x="6845325" y="3498021"/>
            <a:ext cx="39013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Principales comandos </a:t>
            </a:r>
            <a:r>
              <a:rPr lang="es-ES" dirty="0" err="1"/>
              <a:t>git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init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git</a:t>
            </a:r>
            <a:r>
              <a:rPr lang="es-PE" dirty="0"/>
              <a:t>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commit</a:t>
            </a:r>
            <a:r>
              <a:rPr lang="es-PE" dirty="0"/>
              <a:t> –m “mensaje de cambio”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push</a:t>
            </a:r>
            <a:endParaRPr lang="es-PE" dirty="0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C2320A2-68EB-54F7-C85C-54FCDD763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13121"/>
            <a:ext cx="5400040" cy="1170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03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BB4C-EA70-45FE-BD65-D033D0FC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HTML – Sistema web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00C95-932C-4235-9B21-49B348C2C415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1181EB-D2E8-7AA8-3315-B1D40E61C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B779EC-9A5F-DFBA-BE83-DCC76997E733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E93BD6-DE1F-6299-324A-565FA8E81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47" y="2586044"/>
            <a:ext cx="6096000" cy="282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E65A77-D78B-9D07-AB1C-D69E6DE23321}"/>
              </a:ext>
            </a:extLst>
          </p:cNvPr>
          <p:cNvSpPr txBox="1"/>
          <p:nvPr/>
        </p:nvSpPr>
        <p:spPr>
          <a:xfrm>
            <a:off x="838199" y="1815827"/>
            <a:ext cx="713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/>
              <a:t>Actividad</a:t>
            </a:r>
          </a:p>
          <a:p>
            <a:r>
              <a:rPr lang="es-PE" sz="1600" dirty="0">
                <a:solidFill>
                  <a:srgbClr val="0070C0"/>
                </a:solidFill>
              </a:rPr>
              <a:t>Clonar</a:t>
            </a:r>
            <a:r>
              <a:rPr lang="es-PE" sz="1600" dirty="0"/>
              <a:t> un sistema que se encuentra en el repositorio demo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9A8F248-DFD8-55CB-C0F8-E58A6BDA5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857" y="2586044"/>
            <a:ext cx="3832207" cy="353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7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BB4C-EA70-45FE-BD65-D033D0FC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HTML – Sistema web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00C95-932C-4235-9B21-49B348C2C415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1181EB-D2E8-7AA8-3315-B1D40E61C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B779EC-9A5F-DFBA-BE83-DCC76997E733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2E65A77-D78B-9D07-AB1C-D69E6DE23321}"/>
              </a:ext>
            </a:extLst>
          </p:cNvPr>
          <p:cNvSpPr txBox="1"/>
          <p:nvPr/>
        </p:nvSpPr>
        <p:spPr>
          <a:xfrm>
            <a:off x="838199" y="1815827"/>
            <a:ext cx="713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/>
              <a:t>Actividad</a:t>
            </a:r>
          </a:p>
          <a:p>
            <a:r>
              <a:rPr lang="es-PE" sz="1600" dirty="0"/>
              <a:t>Clonar un sistema que se encuentra en el repositorio demo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0C91866-FADF-AA3C-813A-8804D9B8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83" y="3238851"/>
            <a:ext cx="2380952" cy="280952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C0209E8-6807-9133-0D87-ABDFE21153CC}"/>
              </a:ext>
            </a:extLst>
          </p:cNvPr>
          <p:cNvSpPr txBox="1"/>
          <p:nvPr/>
        </p:nvSpPr>
        <p:spPr>
          <a:xfrm>
            <a:off x="1344395" y="2564319"/>
            <a:ext cx="4491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dirty="0"/>
              <a:t>Hacer </a:t>
            </a:r>
            <a:r>
              <a:rPr lang="es-PE" sz="1600" dirty="0" err="1"/>
              <a:t>click</a:t>
            </a:r>
            <a:r>
              <a:rPr lang="es-PE" sz="1600" dirty="0"/>
              <a:t> derecho en el lugar que  desea clonar y</a:t>
            </a:r>
          </a:p>
          <a:p>
            <a:r>
              <a:rPr lang="es-PE" sz="1600" dirty="0"/>
              <a:t>Luego seleccione </a:t>
            </a:r>
            <a:r>
              <a:rPr lang="es-PE" sz="1600" b="1" dirty="0"/>
              <a:t>Open Git </a:t>
            </a:r>
            <a:r>
              <a:rPr lang="es-PE" sz="1600" b="1" dirty="0" err="1"/>
              <a:t>Bash</a:t>
            </a:r>
            <a:r>
              <a:rPr lang="es-PE" sz="1600" b="1" dirty="0"/>
              <a:t> </a:t>
            </a:r>
            <a:r>
              <a:rPr lang="es-PE" sz="1600" b="1" dirty="0" err="1"/>
              <a:t>here</a:t>
            </a:r>
            <a:endParaRPr lang="es-PE" sz="16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BCBAF25-F6BD-E9FF-F2C3-CFCC6734ABC0}"/>
              </a:ext>
            </a:extLst>
          </p:cNvPr>
          <p:cNvSpPr txBox="1"/>
          <p:nvPr/>
        </p:nvSpPr>
        <p:spPr>
          <a:xfrm>
            <a:off x="6464414" y="2564319"/>
            <a:ext cx="3567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/>
              <a:t>Ejecutar </a:t>
            </a:r>
            <a:r>
              <a:rPr lang="es-PE" sz="1800" b="1" dirty="0" err="1"/>
              <a:t>git</a:t>
            </a:r>
            <a:r>
              <a:rPr lang="es-PE" sz="1800" b="1" dirty="0"/>
              <a:t> clone </a:t>
            </a:r>
            <a:r>
              <a:rPr lang="es-PE" sz="1800" dirty="0"/>
              <a:t>&lt;</a:t>
            </a:r>
            <a:r>
              <a:rPr lang="es-PE" sz="1800" dirty="0" err="1"/>
              <a:t>url</a:t>
            </a:r>
            <a:r>
              <a:rPr lang="es-PE" sz="1800" dirty="0"/>
              <a:t> de </a:t>
            </a:r>
            <a:r>
              <a:rPr lang="es-PE" sz="1800" dirty="0" err="1"/>
              <a:t>github</a:t>
            </a:r>
            <a:r>
              <a:rPr lang="es-PE" sz="1800" dirty="0"/>
              <a:t>&gt;</a:t>
            </a:r>
            <a:endParaRPr lang="es-P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2A3C4B-E6A9-A14D-6446-46CE4AEDB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10318"/>
            <a:ext cx="55340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8F2E756-F189-216C-8C3B-65F9FB04D8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b="17575"/>
          <a:stretch/>
        </p:blipFill>
        <p:spPr>
          <a:xfrm>
            <a:off x="922714" y="2626668"/>
            <a:ext cx="380952" cy="33755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DFFABEC-FAB9-3918-9C2F-6447197E9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5366" y="2617681"/>
            <a:ext cx="419048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1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77C8F6C-C5B7-3C75-EB4F-5280B97E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9" y="706875"/>
            <a:ext cx="2019048" cy="7238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4B4DB51-6915-9912-B4D3-EEF3170E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238" y="2293174"/>
            <a:ext cx="5104762" cy="396190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87979EE-76A8-AD58-7B5B-BAD946E830BA}"/>
              </a:ext>
            </a:extLst>
          </p:cNvPr>
          <p:cNvSpPr txBox="1"/>
          <p:nvPr/>
        </p:nvSpPr>
        <p:spPr>
          <a:xfrm>
            <a:off x="774376" y="2635985"/>
            <a:ext cx="777342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lnSpc>
                <a:spcPct val="150000"/>
              </a:lnSpc>
              <a:buAutoNum type="arabicPeriod"/>
            </a:pPr>
            <a:endParaRPr lang="es-PE" sz="2000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PE" sz="2000" dirty="0">
                <a:solidFill>
                  <a:srgbClr val="002060"/>
                </a:solidFill>
              </a:rPr>
              <a:t>Revisar las marcas básicas de HTML</a:t>
            </a:r>
          </a:p>
          <a:p>
            <a:pPr lvl="1">
              <a:lnSpc>
                <a:spcPct val="150000"/>
              </a:lnSpc>
            </a:pPr>
            <a:r>
              <a:rPr lang="es-PE" sz="2000" dirty="0">
                <a:solidFill>
                  <a:srgbClr val="002060"/>
                </a:solidFill>
              </a:rPr>
              <a:t>&lt;p&gt;&lt;/p&gt;  &lt;</a:t>
            </a:r>
            <a:r>
              <a:rPr lang="es-PE" sz="2000" dirty="0" err="1">
                <a:solidFill>
                  <a:srgbClr val="002060"/>
                </a:solidFill>
              </a:rPr>
              <a:t>br</a:t>
            </a:r>
            <a:r>
              <a:rPr lang="es-PE" sz="2000" dirty="0">
                <a:solidFill>
                  <a:srgbClr val="002060"/>
                </a:solidFill>
              </a:rPr>
              <a:t>&gt; &lt;</a:t>
            </a:r>
            <a:r>
              <a:rPr lang="es-PE" sz="2000" dirty="0" err="1">
                <a:solidFill>
                  <a:srgbClr val="002060"/>
                </a:solidFill>
              </a:rPr>
              <a:t>hr</a:t>
            </a:r>
            <a:r>
              <a:rPr lang="es-PE" sz="2000" dirty="0">
                <a:solidFill>
                  <a:srgbClr val="002060"/>
                </a:solidFill>
              </a:rPr>
              <a:t>&gt; &lt;</a:t>
            </a:r>
            <a:r>
              <a:rPr lang="es-PE" sz="2000" dirty="0" err="1">
                <a:solidFill>
                  <a:srgbClr val="002060"/>
                </a:solidFill>
              </a:rPr>
              <a:t>img</a:t>
            </a:r>
            <a:r>
              <a:rPr lang="es-PE" sz="2000" dirty="0">
                <a:solidFill>
                  <a:srgbClr val="002060"/>
                </a:solidFill>
              </a:rPr>
              <a:t>&gt; &lt;</a:t>
            </a:r>
            <a:r>
              <a:rPr lang="es-PE" sz="2000" dirty="0" err="1">
                <a:solidFill>
                  <a:srgbClr val="002060"/>
                </a:solidFill>
              </a:rPr>
              <a:t>ul</a:t>
            </a:r>
            <a:r>
              <a:rPr lang="es-PE" sz="2000" dirty="0">
                <a:solidFill>
                  <a:srgbClr val="002060"/>
                </a:solidFill>
              </a:rPr>
              <a:t>&gt; &lt;</a:t>
            </a:r>
            <a:r>
              <a:rPr lang="es-PE" sz="2000" dirty="0" err="1">
                <a:solidFill>
                  <a:srgbClr val="002060"/>
                </a:solidFill>
              </a:rPr>
              <a:t>ol</a:t>
            </a:r>
            <a:r>
              <a:rPr lang="es-PE" sz="2000" dirty="0">
                <a:solidFill>
                  <a:srgbClr val="002060"/>
                </a:solidFill>
              </a:rPr>
              <a:t>&gt; &lt;a&gt; &lt;table&gt; &lt;</a:t>
            </a:r>
            <a:r>
              <a:rPr lang="es-PE" sz="2000" dirty="0" err="1">
                <a:solidFill>
                  <a:srgbClr val="002060"/>
                </a:solidFill>
              </a:rPr>
              <a:t>iframe</a:t>
            </a:r>
            <a:r>
              <a:rPr lang="es-PE" sz="2000" dirty="0">
                <a:solidFill>
                  <a:srgbClr val="002060"/>
                </a:solidFill>
              </a:rPr>
              <a:t>&gt;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s-PE" sz="2000" dirty="0">
                <a:solidFill>
                  <a:srgbClr val="002060"/>
                </a:solidFill>
              </a:rPr>
              <a:t>Evaluación 01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s-PE" sz="2000" dirty="0">
                <a:solidFill>
                  <a:srgbClr val="002060"/>
                </a:solidFill>
              </a:rPr>
              <a:t>Subir al repositorio </a:t>
            </a:r>
            <a:r>
              <a:rPr lang="es-PE" sz="2000" dirty="0" err="1">
                <a:solidFill>
                  <a:srgbClr val="002060"/>
                </a:solidFill>
              </a:rPr>
              <a:t>github</a:t>
            </a:r>
            <a:endParaRPr lang="es-PE" sz="2000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s-PE" sz="2000" dirty="0">
              <a:solidFill>
                <a:srgbClr val="00206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DA0D4A-C51E-E75F-8947-8C4F5F2A1F0C}"/>
              </a:ext>
            </a:extLst>
          </p:cNvPr>
          <p:cNvSpPr txBox="1"/>
          <p:nvPr/>
        </p:nvSpPr>
        <p:spPr>
          <a:xfrm>
            <a:off x="761268" y="6086001"/>
            <a:ext cx="1473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solidFill>
                  <a:schemeClr val="bg1">
                    <a:lumMod val="75000"/>
                  </a:schemeClr>
                </a:solidFill>
              </a:rPr>
              <a:t>SESIÓN 04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9BC683-C800-7687-957B-62803CEEE9CC}"/>
              </a:ext>
            </a:extLst>
          </p:cNvPr>
          <p:cNvSpPr txBox="1"/>
          <p:nvPr/>
        </p:nvSpPr>
        <p:spPr>
          <a:xfrm>
            <a:off x="761268" y="1722542"/>
            <a:ext cx="719836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1800" b="1" dirty="0">
                <a:solidFill>
                  <a:srgbClr val="002060"/>
                </a:solidFill>
              </a:rPr>
              <a:t>Objetivo</a:t>
            </a:r>
          </a:p>
          <a:p>
            <a:pPr>
              <a:lnSpc>
                <a:spcPct val="150000"/>
              </a:lnSpc>
            </a:pPr>
            <a:r>
              <a:rPr lang="es-PE" sz="1800" dirty="0">
                <a:solidFill>
                  <a:srgbClr val="002060"/>
                </a:solidFill>
              </a:rPr>
              <a:t>Conocer las marcas &lt;</a:t>
            </a:r>
            <a:r>
              <a:rPr lang="es-PE" sz="1800" b="1" dirty="0" err="1">
                <a:solidFill>
                  <a:srgbClr val="002060"/>
                </a:solidFill>
              </a:rPr>
              <a:t>iframe</a:t>
            </a:r>
            <a:r>
              <a:rPr lang="es-PE" sz="1800" dirty="0">
                <a:solidFill>
                  <a:srgbClr val="002060"/>
                </a:solidFill>
              </a:rPr>
              <a:t>&gt;, &lt;</a:t>
            </a:r>
            <a:r>
              <a:rPr lang="es-PE" sz="1800" b="1" dirty="0">
                <a:solidFill>
                  <a:srgbClr val="002060"/>
                </a:solidFill>
              </a:rPr>
              <a:t>table</a:t>
            </a:r>
            <a:r>
              <a:rPr lang="es-PE" sz="1800" dirty="0">
                <a:solidFill>
                  <a:srgbClr val="002060"/>
                </a:solidFill>
              </a:rPr>
              <a:t>&gt;, &lt;</a:t>
            </a:r>
            <a:r>
              <a:rPr lang="es-PE" sz="1800" b="1" dirty="0">
                <a:solidFill>
                  <a:srgbClr val="002060"/>
                </a:solidFill>
              </a:rPr>
              <a:t>a</a:t>
            </a:r>
            <a:r>
              <a:rPr lang="es-PE" sz="1800" dirty="0">
                <a:solidFill>
                  <a:srgbClr val="002060"/>
                </a:solidFill>
              </a:rPr>
              <a:t>&gt; crear página web organizadas</a:t>
            </a:r>
            <a:endParaRPr lang="es-PE" sz="2000" dirty="0">
              <a:solidFill>
                <a:srgbClr val="00206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1FDCDF-1580-983F-D415-42E5AFB54E7A}"/>
              </a:ext>
            </a:extLst>
          </p:cNvPr>
          <p:cNvSpPr txBox="1"/>
          <p:nvPr/>
        </p:nvSpPr>
        <p:spPr>
          <a:xfrm>
            <a:off x="761268" y="26975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solidFill>
                  <a:srgbClr val="002060"/>
                </a:solidFill>
              </a:rPr>
              <a:t>Actividades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0237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5E254DB-FF84-45DB-3641-97C8F6702CE0}"/>
              </a:ext>
            </a:extLst>
          </p:cNvPr>
          <p:cNvSpPr txBox="1"/>
          <p:nvPr/>
        </p:nvSpPr>
        <p:spPr>
          <a:xfrm>
            <a:off x="1201783" y="2481943"/>
            <a:ext cx="360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LENGUAJE PARA EL SOPORTE DE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7C8F6C-C5B7-3C75-EB4F-5280B97E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9" y="706875"/>
            <a:ext cx="2019048" cy="7238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4B4DB51-6915-9912-B4D3-EEF3170E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238" y="2293174"/>
            <a:ext cx="5104762" cy="396190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87979EE-76A8-AD58-7B5B-BAD946E830BA}"/>
              </a:ext>
            </a:extLst>
          </p:cNvPr>
          <p:cNvSpPr txBox="1"/>
          <p:nvPr/>
        </p:nvSpPr>
        <p:spPr>
          <a:xfrm>
            <a:off x="734845" y="4075412"/>
            <a:ext cx="7519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rgbClr val="002060"/>
                </a:solidFill>
              </a:rPr>
              <a:t>Lenguajes para el desarrollo y soporte de Sistemas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5166EC-9D6D-E906-965D-1C40FD6F2289}"/>
              </a:ext>
            </a:extLst>
          </p:cNvPr>
          <p:cNvSpPr txBox="1"/>
          <p:nvPr/>
        </p:nvSpPr>
        <p:spPr>
          <a:xfrm>
            <a:off x="761268" y="5388483"/>
            <a:ext cx="314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002060"/>
                </a:solidFill>
              </a:rPr>
              <a:t>Mg. Remigio Huarcaya Almeyda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DA0D4A-C51E-E75F-8947-8C4F5F2A1F0C}"/>
              </a:ext>
            </a:extLst>
          </p:cNvPr>
          <p:cNvSpPr txBox="1"/>
          <p:nvPr/>
        </p:nvSpPr>
        <p:spPr>
          <a:xfrm>
            <a:off x="761268" y="6086001"/>
            <a:ext cx="1473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solidFill>
                  <a:schemeClr val="bg1">
                    <a:lumMod val="75000"/>
                  </a:schemeClr>
                </a:solidFill>
              </a:rPr>
              <a:t>SESIÓN 04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350D651-5B48-08CA-CD07-575A2D7E10E1}"/>
              </a:ext>
            </a:extLst>
          </p:cNvPr>
          <p:cNvSpPr txBox="1"/>
          <p:nvPr/>
        </p:nvSpPr>
        <p:spPr>
          <a:xfrm>
            <a:off x="734845" y="3390802"/>
            <a:ext cx="4911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>
                <a:solidFill>
                  <a:srgbClr val="002060"/>
                </a:solidFill>
              </a:rPr>
              <a:t>Contexto del Desarrollo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448DEF-BF01-F102-8F39-A60482451901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164181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BB4C-EA70-45FE-BD65-D033D0FC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HTML – Página web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21A2F-68B0-40E8-BE0B-BFD7D1A7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36" y="2754190"/>
            <a:ext cx="1349620" cy="13496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800C95-932C-4235-9B21-49B348C2C415}"/>
              </a:ext>
            </a:extLst>
          </p:cNvPr>
          <p:cNvSpPr txBox="1"/>
          <p:nvPr/>
        </p:nvSpPr>
        <p:spPr>
          <a:xfrm>
            <a:off x="85725" y="6358511"/>
            <a:ext cx="23875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F803818-AFB7-DA33-4146-C1ABC77D8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920639-010D-2B39-F2AC-27999D52A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160" y="103792"/>
            <a:ext cx="4045814" cy="665041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D73E002-A0CD-7846-F3F5-7DEF99C328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281" r="18828"/>
          <a:stretch/>
        </p:blipFill>
        <p:spPr>
          <a:xfrm>
            <a:off x="2496163" y="2714201"/>
            <a:ext cx="1193291" cy="134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BB4C-EA70-45FE-BD65-D033D0FC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HTML - &lt;a&gt;&lt;/a&gt;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21A2F-68B0-40E8-BE0B-BFD7D1A7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36" y="2754190"/>
            <a:ext cx="1349620" cy="13496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800C95-932C-4235-9B21-49B348C2C415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1181EB-D2E8-7AA8-3315-B1D40E61C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B779EC-9A5F-DFBA-BE83-DCC76997E733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  <p:pic>
        <p:nvPicPr>
          <p:cNvPr id="1026" name="Picture 2" descr="Creación de sitios web: HTML - Hyper Text Markup Language">
            <a:extLst>
              <a:ext uri="{FF2B5EF4-FFF2-40B4-BE49-F238E27FC236}">
                <a16:creationId xmlns:a16="http://schemas.microsoft.com/office/drawing/2014/main" id="{4EA616BE-AF45-F557-D6E4-74A06D440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2"/>
          <a:stretch/>
        </p:blipFill>
        <p:spPr bwMode="auto">
          <a:xfrm>
            <a:off x="2799746" y="2206044"/>
            <a:ext cx="7355918" cy="308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44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BB4C-EA70-45FE-BD65-D033D0FC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HTML - &lt;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ul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&gt;&lt;/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ul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21A2F-68B0-40E8-BE0B-BFD7D1A7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7" y="2812199"/>
            <a:ext cx="1349620" cy="13496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800C95-932C-4235-9B21-49B348C2C415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1181EB-D2E8-7AA8-3315-B1D40E61C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B779EC-9A5F-DFBA-BE83-DCC76997E733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7620872-6F33-2758-F5B0-53C247C72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743" y="2163796"/>
            <a:ext cx="8460896" cy="32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9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BB4C-EA70-45FE-BD65-D033D0FC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HTML - &lt;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ol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&gt;&lt;/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ol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21A2F-68B0-40E8-BE0B-BFD7D1A7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7" y="2812199"/>
            <a:ext cx="1349620" cy="13496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800C95-932C-4235-9B21-49B348C2C415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1181EB-D2E8-7AA8-3315-B1D40E61C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B779EC-9A5F-DFBA-BE83-DCC76997E733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BCC2FE2-45B0-9D40-6239-02201FF73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238" y="1972663"/>
            <a:ext cx="7187466" cy="31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BB4C-EA70-45FE-BD65-D033D0FC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HTML - &lt;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ol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&gt;&lt;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ul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21A2F-68B0-40E8-BE0B-BFD7D1A7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36" y="2754190"/>
            <a:ext cx="1349620" cy="13496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800C95-932C-4235-9B21-49B348C2C415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1181EB-D2E8-7AA8-3315-B1D40E61C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B779EC-9A5F-DFBA-BE83-DCC76997E733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C19132-21FB-CDB9-ADFD-60C662E67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616" y="1382566"/>
            <a:ext cx="6138768" cy="5125646"/>
          </a:xfrm>
          <a:prstGeom prst="rect">
            <a:avLst/>
          </a:prstGeom>
        </p:spPr>
      </p:pic>
      <p:sp>
        <p:nvSpPr>
          <p:cNvPr id="7" name="Cerrar llave 6">
            <a:extLst>
              <a:ext uri="{FF2B5EF4-FFF2-40B4-BE49-F238E27FC236}">
                <a16:creationId xmlns:a16="http://schemas.microsoft.com/office/drawing/2014/main" id="{DC9E33BF-C521-7729-45CE-D57243C7A76C}"/>
              </a:ext>
            </a:extLst>
          </p:cNvPr>
          <p:cNvSpPr/>
          <p:nvPr/>
        </p:nvSpPr>
        <p:spPr>
          <a:xfrm flipH="1">
            <a:off x="3740718" y="3450430"/>
            <a:ext cx="282641" cy="999649"/>
          </a:xfrm>
          <a:prstGeom prst="rightBrace">
            <a:avLst>
              <a:gd name="adj1" fmla="val 24843"/>
              <a:gd name="adj2" fmla="val 48961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7030A0"/>
              </a:solidFill>
            </a:endParaRP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353C1E1A-241F-C77A-BF83-FE19D1D44AE1}"/>
              </a:ext>
            </a:extLst>
          </p:cNvPr>
          <p:cNvSpPr/>
          <p:nvPr/>
        </p:nvSpPr>
        <p:spPr>
          <a:xfrm flipH="1">
            <a:off x="3749426" y="4831352"/>
            <a:ext cx="282641" cy="999649"/>
          </a:xfrm>
          <a:prstGeom prst="rightBrace">
            <a:avLst>
              <a:gd name="adj1" fmla="val 24843"/>
              <a:gd name="adj2" fmla="val 48961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7030A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EC8323-81E7-1CAC-621E-57EDAADE1E88}"/>
              </a:ext>
            </a:extLst>
          </p:cNvPr>
          <p:cNvSpPr txBox="1"/>
          <p:nvPr/>
        </p:nvSpPr>
        <p:spPr>
          <a:xfrm>
            <a:off x="2653420" y="379150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>
                <a:solidFill>
                  <a:srgbClr val="7030A0"/>
                </a:solidFill>
              </a:rPr>
              <a:t>Numeración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0EAE46B-0DDE-6EC2-22E1-5CCC66307D0D}"/>
              </a:ext>
            </a:extLst>
          </p:cNvPr>
          <p:cNvSpPr txBox="1"/>
          <p:nvPr/>
        </p:nvSpPr>
        <p:spPr>
          <a:xfrm>
            <a:off x="3133725" y="5177287"/>
            <a:ext cx="669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>
                <a:solidFill>
                  <a:srgbClr val="7030A0"/>
                </a:solidFill>
              </a:rPr>
              <a:t>Viñeta</a:t>
            </a:r>
          </a:p>
        </p:txBody>
      </p:sp>
    </p:spTree>
    <p:extLst>
      <p:ext uri="{BB962C8B-B14F-4D97-AF65-F5344CB8AC3E}">
        <p14:creationId xmlns:p14="http://schemas.microsoft.com/office/powerpoint/2010/main" val="264851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BB4C-EA70-45FE-BD65-D033D0FC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HTML - 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iframe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21A2F-68B0-40E8-BE0B-BFD7D1A7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36" y="2754190"/>
            <a:ext cx="1349620" cy="13496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800C95-932C-4235-9B21-49B348C2C415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90AB58-0F38-610B-8DE8-13476F736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4" y="2450298"/>
            <a:ext cx="86010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41181EB-D2E8-7AA8-3315-B1D40E61C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B779EC-9A5F-DFBA-BE83-DCC76997E733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2599000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359</Words>
  <Application>Microsoft Office PowerPoint</Application>
  <PresentationFormat>Panorámica</PresentationFormat>
  <Paragraphs>78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HTML – Página web</vt:lpstr>
      <vt:lpstr>HTML - &lt;a&gt;&lt;/a&gt;</vt:lpstr>
      <vt:lpstr>HTML - &lt;ul&gt;&lt;/ul&gt;</vt:lpstr>
      <vt:lpstr>HTML - &lt;ol&gt;&lt;/ol&gt;</vt:lpstr>
      <vt:lpstr>HTML - &lt;ol&gt;&lt;ul&gt;</vt:lpstr>
      <vt:lpstr>HTML - iframe</vt:lpstr>
      <vt:lpstr>HTML - table</vt:lpstr>
      <vt:lpstr>CSS</vt:lpstr>
      <vt:lpstr>CSS</vt:lpstr>
      <vt:lpstr>CSS</vt:lpstr>
      <vt:lpstr>Presentación de PowerPoint</vt:lpstr>
      <vt:lpstr>Flujo de trabajo de gIT</vt:lpstr>
      <vt:lpstr>HTML – Sistema web</vt:lpstr>
      <vt:lpstr>HTML – Sistema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Remigio Huarcaya</dc:creator>
  <cp:lastModifiedBy>Remigio Huarcaya</cp:lastModifiedBy>
  <cp:revision>51</cp:revision>
  <dcterms:created xsi:type="dcterms:W3CDTF">2023-10-24T02:35:41Z</dcterms:created>
  <dcterms:modified xsi:type="dcterms:W3CDTF">2024-06-12T03:05:35Z</dcterms:modified>
</cp:coreProperties>
</file>