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6E8F62-913E-4790-8059-CFD9481D744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B7C8203-C8EB-4BF4-8675-64018B774CF6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ko-KR"/>
            <a:t>잘한 점</a:t>
          </a:r>
          <a:endParaRPr lang="en-US"/>
        </a:p>
      </dgm:t>
    </dgm:pt>
    <dgm:pt modelId="{FE5032FC-8DB9-42E1-B9BC-1593045CF8B1}" type="parTrans" cxnId="{0180332F-E2C9-4B5B-AB08-49A9F9AD0A5C}">
      <dgm:prSet/>
      <dgm:spPr/>
      <dgm:t>
        <a:bodyPr/>
        <a:lstStyle/>
        <a:p>
          <a:endParaRPr lang="en-US"/>
        </a:p>
      </dgm:t>
    </dgm:pt>
    <dgm:pt modelId="{6F1B3DE4-5E8F-4CFF-85F8-B18EA7045CB4}" type="sibTrans" cxnId="{0180332F-E2C9-4B5B-AB08-49A9F9AD0A5C}">
      <dgm:prSet/>
      <dgm:spPr/>
      <dgm:t>
        <a:bodyPr/>
        <a:lstStyle/>
        <a:p>
          <a:endParaRPr lang="en-US"/>
        </a:p>
      </dgm:t>
    </dgm:pt>
    <dgm:pt modelId="{FA7583EF-5028-416C-A407-F142A52C7093}">
      <dgm:prSet/>
      <dgm:spPr/>
      <dgm:t>
        <a:bodyPr/>
        <a:lstStyle/>
        <a:p>
          <a:r>
            <a:rPr lang="en-US" dirty="0"/>
            <a:t>- EDA</a:t>
          </a:r>
          <a:r>
            <a:rPr lang="ko-KR" dirty="0"/>
            <a:t> 과정에서</a:t>
          </a:r>
          <a:r>
            <a:rPr lang="en-US" dirty="0"/>
            <a:t>, </a:t>
          </a:r>
          <a:r>
            <a:rPr lang="en-US" dirty="0" err="1"/>
            <a:t>model_selection</a:t>
          </a:r>
          <a:r>
            <a:rPr lang="en-US" dirty="0"/>
            <a:t>, </a:t>
          </a:r>
          <a:r>
            <a:rPr lang="en-US" dirty="0" err="1"/>
            <a:t>RandomForest</a:t>
          </a:r>
          <a:r>
            <a:rPr lang="en-US" dirty="0"/>
            <a:t>, </a:t>
          </a:r>
          <a:r>
            <a:rPr lang="en-US" dirty="0" err="1"/>
            <a:t>DeceisionTree</a:t>
          </a:r>
          <a:r>
            <a:rPr lang="en-US" dirty="0"/>
            <a:t>, </a:t>
          </a:r>
          <a:r>
            <a:rPr lang="en-US" dirty="0" err="1"/>
            <a:t>GridSearch</a:t>
          </a:r>
          <a:r>
            <a:rPr lang="en-US" dirty="0"/>
            <a:t>, </a:t>
          </a:r>
          <a:r>
            <a:rPr lang="en-US" dirty="0" err="1"/>
            <a:t>PolynomialFeature</a:t>
          </a:r>
          <a:r>
            <a:rPr lang="en-US" dirty="0"/>
            <a:t> </a:t>
          </a:r>
          <a:r>
            <a:rPr lang="ko-KR" dirty="0"/>
            <a:t>등 다양한 방법을 직접 적용해보며 효율성을 높이기 위해 노력하였다</a:t>
          </a:r>
          <a:r>
            <a:rPr lang="en-US" dirty="0"/>
            <a:t>.</a:t>
          </a:r>
        </a:p>
      </dgm:t>
    </dgm:pt>
    <dgm:pt modelId="{BB9B2F89-6C7B-4E35-ABF3-B22B738921F4}" type="parTrans" cxnId="{63032076-E182-4057-8962-D4A1C41860E0}">
      <dgm:prSet/>
      <dgm:spPr/>
      <dgm:t>
        <a:bodyPr/>
        <a:lstStyle/>
        <a:p>
          <a:endParaRPr lang="en-US"/>
        </a:p>
      </dgm:t>
    </dgm:pt>
    <dgm:pt modelId="{6459EBC2-71A1-4AF0-B5A2-3D9D3029D68A}" type="sibTrans" cxnId="{63032076-E182-4057-8962-D4A1C41860E0}">
      <dgm:prSet/>
      <dgm:spPr/>
      <dgm:t>
        <a:bodyPr/>
        <a:lstStyle/>
        <a:p>
          <a:endParaRPr lang="en-US"/>
        </a:p>
      </dgm:t>
    </dgm:pt>
    <dgm:pt modelId="{E642803D-717C-44AF-B138-321FD867565C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dirty="0"/>
            <a:t>아쉬운 점</a:t>
          </a:r>
          <a:endParaRPr lang="en-US" dirty="0"/>
        </a:p>
      </dgm:t>
    </dgm:pt>
    <dgm:pt modelId="{497D7241-02DB-4FAA-8544-A5C8445E0239}" type="parTrans" cxnId="{4860D2E8-54F9-493C-91A9-03A6A3AF16CF}">
      <dgm:prSet/>
      <dgm:spPr/>
      <dgm:t>
        <a:bodyPr/>
        <a:lstStyle/>
        <a:p>
          <a:endParaRPr lang="en-US"/>
        </a:p>
      </dgm:t>
    </dgm:pt>
    <dgm:pt modelId="{032A64C1-A805-4D89-8FA8-B586600CE595}" type="sibTrans" cxnId="{4860D2E8-54F9-493C-91A9-03A6A3AF16CF}">
      <dgm:prSet/>
      <dgm:spPr/>
      <dgm:t>
        <a:bodyPr/>
        <a:lstStyle/>
        <a:p>
          <a:endParaRPr lang="en-US"/>
        </a:p>
      </dgm:t>
    </dgm:pt>
    <dgm:pt modelId="{9280F76F-666C-4DC1-B2D0-3807D49E9E49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ko-KR" dirty="0"/>
            <a:t>더 해보고 싶은 점</a:t>
          </a:r>
          <a:endParaRPr lang="en-US" dirty="0"/>
        </a:p>
      </dgm:t>
    </dgm:pt>
    <dgm:pt modelId="{09DF7443-F810-4324-8179-6D6521974188}" type="parTrans" cxnId="{69F222D0-D8CC-4B27-80BE-3CFD260983F0}">
      <dgm:prSet/>
      <dgm:spPr/>
      <dgm:t>
        <a:bodyPr/>
        <a:lstStyle/>
        <a:p>
          <a:endParaRPr lang="en-US"/>
        </a:p>
      </dgm:t>
    </dgm:pt>
    <dgm:pt modelId="{EC7D6A50-2400-4083-89A1-15B2D8A310BD}" type="sibTrans" cxnId="{69F222D0-D8CC-4B27-80BE-3CFD260983F0}">
      <dgm:prSet/>
      <dgm:spPr/>
      <dgm:t>
        <a:bodyPr/>
        <a:lstStyle/>
        <a:p>
          <a:endParaRPr lang="en-US"/>
        </a:p>
      </dgm:t>
    </dgm:pt>
    <dgm:pt modelId="{09E5366C-15A9-49DE-93D6-5B91056C7CDB}">
      <dgm:prSet/>
      <dgm:spPr/>
      <dgm:t>
        <a:bodyPr/>
        <a:lstStyle/>
        <a:p>
          <a:pPr latinLnBrk="1"/>
          <a:r>
            <a:rPr lang="en-US" dirty="0"/>
            <a:t>- </a:t>
          </a:r>
          <a:r>
            <a:rPr lang="ko-KR" dirty="0"/>
            <a:t>특성 별 중요도</a:t>
          </a:r>
          <a:r>
            <a:rPr lang="en-US" dirty="0"/>
            <a:t>, </a:t>
          </a:r>
          <a:r>
            <a:rPr lang="ko-KR" dirty="0"/>
            <a:t>상관성 분석</a:t>
          </a:r>
          <a:r>
            <a:rPr lang="en-US" dirty="0"/>
            <a:t>, </a:t>
          </a:r>
          <a:r>
            <a:rPr lang="ko-KR" dirty="0"/>
            <a:t>데이터 시각화 등 을 통해 데이터에 의거하여 과정을 수행하였다</a:t>
          </a:r>
          <a:r>
            <a:rPr lang="en-US" dirty="0"/>
            <a:t>.</a:t>
          </a:r>
        </a:p>
      </dgm:t>
    </dgm:pt>
    <dgm:pt modelId="{54B08191-04D1-4B01-B861-8C7E19AB09D9}" type="parTrans" cxnId="{85F5B2F4-E097-4C1D-8DBF-083063972EA4}">
      <dgm:prSet/>
      <dgm:spPr/>
      <dgm:t>
        <a:bodyPr/>
        <a:lstStyle/>
        <a:p>
          <a:pPr latinLnBrk="1"/>
          <a:endParaRPr lang="ko-KR" altLang="en-US"/>
        </a:p>
      </dgm:t>
    </dgm:pt>
    <dgm:pt modelId="{BEFF712E-C91E-4322-8D89-CA2AC6EE10B6}" type="sibTrans" cxnId="{85F5B2F4-E097-4C1D-8DBF-083063972EA4}">
      <dgm:prSet/>
      <dgm:spPr/>
      <dgm:t>
        <a:bodyPr/>
        <a:lstStyle/>
        <a:p>
          <a:pPr latinLnBrk="1"/>
          <a:endParaRPr lang="ko-KR" altLang="en-US"/>
        </a:p>
      </dgm:t>
    </dgm:pt>
    <dgm:pt modelId="{F29255A6-5E27-44FB-90E8-70A185F7B1F0}">
      <dgm:prSet/>
      <dgm:spPr/>
      <dgm:t>
        <a:bodyPr/>
        <a:lstStyle/>
        <a:p>
          <a:pPr latinLnBrk="1"/>
          <a:r>
            <a:rPr lang="en-US" dirty="0"/>
            <a:t>- </a:t>
          </a:r>
          <a:r>
            <a:rPr lang="ko-KR" dirty="0"/>
            <a:t>딥러닝 적용 과정에서</a:t>
          </a:r>
          <a:r>
            <a:rPr lang="en-US" dirty="0"/>
            <a:t>, </a:t>
          </a:r>
          <a:r>
            <a:rPr lang="ko-KR" dirty="0"/>
            <a:t>확실한 결론을 내리지 못하였다</a:t>
          </a:r>
          <a:r>
            <a:rPr lang="en-US" dirty="0"/>
            <a:t>.</a:t>
          </a:r>
          <a:endParaRPr lang="ko-KR" altLang="en-US" dirty="0"/>
        </a:p>
      </dgm:t>
    </dgm:pt>
    <dgm:pt modelId="{5F5BF1F6-D32F-4DCF-ADF9-39EB243E61FE}" type="parTrans" cxnId="{F855A1B4-66EB-4AF5-BDE5-612C20C07957}">
      <dgm:prSet/>
      <dgm:spPr/>
      <dgm:t>
        <a:bodyPr/>
        <a:lstStyle/>
        <a:p>
          <a:pPr latinLnBrk="1"/>
          <a:endParaRPr lang="ko-KR" altLang="en-US"/>
        </a:p>
      </dgm:t>
    </dgm:pt>
    <dgm:pt modelId="{90ED52DC-54BC-4EF5-AFA6-8A97AEE7E1D4}" type="sibTrans" cxnId="{F855A1B4-66EB-4AF5-BDE5-612C20C07957}">
      <dgm:prSet/>
      <dgm:spPr/>
      <dgm:t>
        <a:bodyPr/>
        <a:lstStyle/>
        <a:p>
          <a:pPr latinLnBrk="1"/>
          <a:endParaRPr lang="ko-KR" altLang="en-US"/>
        </a:p>
      </dgm:t>
    </dgm:pt>
    <dgm:pt modelId="{E6C753B7-7834-4A35-9E3D-F4724EB4AA77}">
      <dgm:prSet/>
      <dgm:spPr/>
      <dgm:t>
        <a:bodyPr/>
        <a:lstStyle/>
        <a:p>
          <a:pPr latinLnBrk="1"/>
          <a:r>
            <a:rPr lang="en-US" dirty="0"/>
            <a:t>- </a:t>
          </a:r>
          <a:r>
            <a:rPr lang="ko-KR" dirty="0"/>
            <a:t>불량 범위 선정 목표 </a:t>
          </a:r>
          <a:r>
            <a:rPr lang="ko-KR" dirty="0" err="1"/>
            <a:t>미달성</a:t>
          </a:r>
          <a:endParaRPr lang="ko-KR" altLang="en-US" dirty="0"/>
        </a:p>
      </dgm:t>
    </dgm:pt>
    <dgm:pt modelId="{9D2FE210-51A2-469F-B6BB-25F7C5092A58}" type="parTrans" cxnId="{C90253B2-F003-46AD-8B7F-65B342A79C4E}">
      <dgm:prSet/>
      <dgm:spPr/>
      <dgm:t>
        <a:bodyPr/>
        <a:lstStyle/>
        <a:p>
          <a:pPr latinLnBrk="1"/>
          <a:endParaRPr lang="ko-KR" altLang="en-US"/>
        </a:p>
      </dgm:t>
    </dgm:pt>
    <dgm:pt modelId="{1706E549-0697-4AA2-8024-F039510E5D34}" type="sibTrans" cxnId="{C90253B2-F003-46AD-8B7F-65B342A79C4E}">
      <dgm:prSet/>
      <dgm:spPr/>
      <dgm:t>
        <a:bodyPr/>
        <a:lstStyle/>
        <a:p>
          <a:pPr latinLnBrk="1"/>
          <a:endParaRPr lang="ko-KR" altLang="en-US"/>
        </a:p>
      </dgm:t>
    </dgm:pt>
    <dgm:pt modelId="{53D89271-5B4A-4E34-BDB2-4EA79E4FC010}">
      <dgm:prSet/>
      <dgm:spPr/>
      <dgm:t>
        <a:bodyPr/>
        <a:lstStyle/>
        <a:p>
          <a:pPr latinLnBrk="1"/>
          <a:r>
            <a:rPr lang="en-US" dirty="0"/>
            <a:t>- </a:t>
          </a:r>
          <a:r>
            <a:rPr lang="ko-KR" dirty="0"/>
            <a:t>현재 상태에서 직후 공정의 결과값 예측해보기 </a:t>
          </a:r>
          <a:r>
            <a:rPr lang="en-US" dirty="0"/>
            <a:t>(ex. stage1 n2</a:t>
          </a:r>
          <a:r>
            <a:rPr lang="ko-KR" dirty="0"/>
            <a:t>로 </a:t>
          </a:r>
          <a:r>
            <a:rPr lang="en-US" dirty="0"/>
            <a:t>stage2 n2 </a:t>
          </a:r>
          <a:r>
            <a:rPr lang="ko-KR" dirty="0"/>
            <a:t>예측 등</a:t>
          </a:r>
          <a:r>
            <a:rPr lang="en-US" dirty="0"/>
            <a:t>)</a:t>
          </a:r>
          <a:endParaRPr lang="ko-KR" altLang="en-US" dirty="0"/>
        </a:p>
      </dgm:t>
    </dgm:pt>
    <dgm:pt modelId="{83865F97-5B9A-4045-B941-43D2C3E59C78}" type="parTrans" cxnId="{7BAD2DB2-D976-435E-B3CA-38A952B1044D}">
      <dgm:prSet/>
      <dgm:spPr/>
      <dgm:t>
        <a:bodyPr/>
        <a:lstStyle/>
        <a:p>
          <a:pPr latinLnBrk="1"/>
          <a:endParaRPr lang="ko-KR" altLang="en-US"/>
        </a:p>
      </dgm:t>
    </dgm:pt>
    <dgm:pt modelId="{2FBCE37B-DCD2-49A2-B1B8-E3BCAA52C7DB}" type="sibTrans" cxnId="{7BAD2DB2-D976-435E-B3CA-38A952B1044D}">
      <dgm:prSet/>
      <dgm:spPr/>
      <dgm:t>
        <a:bodyPr/>
        <a:lstStyle/>
        <a:p>
          <a:pPr latinLnBrk="1"/>
          <a:endParaRPr lang="ko-KR" altLang="en-US"/>
        </a:p>
      </dgm:t>
    </dgm:pt>
    <dgm:pt modelId="{E1684E33-DAF9-48FB-8E43-430EB4D1D69F}">
      <dgm:prSet/>
      <dgm:spPr/>
      <dgm:t>
        <a:bodyPr/>
        <a:lstStyle/>
        <a:p>
          <a:pPr latinLnBrk="1"/>
          <a:r>
            <a:rPr lang="en-US" dirty="0"/>
            <a:t>- </a:t>
          </a:r>
          <a:r>
            <a:rPr lang="ko-KR" dirty="0"/>
            <a:t>개별 </a:t>
          </a:r>
          <a:r>
            <a:rPr lang="en-US" dirty="0"/>
            <a:t>item</a:t>
          </a:r>
          <a:r>
            <a:rPr lang="ko-KR" dirty="0"/>
            <a:t>의 </a:t>
          </a:r>
          <a:r>
            <a:rPr lang="en-US" dirty="0"/>
            <a:t>data</a:t>
          </a:r>
          <a:r>
            <a:rPr lang="ko-KR" dirty="0"/>
            <a:t>가 있는 데이터 셋</a:t>
          </a:r>
          <a:r>
            <a:rPr lang="en-US" dirty="0"/>
            <a:t>(*</a:t>
          </a:r>
          <a:r>
            <a:rPr lang="ko-KR" dirty="0"/>
            <a:t>현재 데이터 셋은 분산 값</a:t>
          </a:r>
          <a:r>
            <a:rPr lang="en-US" dirty="0"/>
            <a:t>)</a:t>
          </a:r>
          <a:r>
            <a:rPr lang="ko-KR" dirty="0"/>
            <a:t>을 통해 본 과정 수행해보기</a:t>
          </a:r>
          <a:endParaRPr lang="ko-KR" altLang="en-US" dirty="0"/>
        </a:p>
      </dgm:t>
    </dgm:pt>
    <dgm:pt modelId="{2AC44F1C-C919-431D-82A2-4601506627FA}" type="parTrans" cxnId="{F8BE6C7A-7147-4F38-B98D-830AE8A145B0}">
      <dgm:prSet/>
      <dgm:spPr/>
      <dgm:t>
        <a:bodyPr/>
        <a:lstStyle/>
        <a:p>
          <a:pPr latinLnBrk="1"/>
          <a:endParaRPr lang="ko-KR" altLang="en-US"/>
        </a:p>
      </dgm:t>
    </dgm:pt>
    <dgm:pt modelId="{D7D853FC-B75E-4EAF-984F-7C04F4C98348}" type="sibTrans" cxnId="{F8BE6C7A-7147-4F38-B98D-830AE8A145B0}">
      <dgm:prSet/>
      <dgm:spPr/>
      <dgm:t>
        <a:bodyPr/>
        <a:lstStyle/>
        <a:p>
          <a:pPr latinLnBrk="1"/>
          <a:endParaRPr lang="ko-KR" altLang="en-US"/>
        </a:p>
      </dgm:t>
    </dgm:pt>
    <dgm:pt modelId="{921B1304-2AD6-4FF1-8F41-79C031AC4564}" type="pres">
      <dgm:prSet presAssocID="{BD6E8F62-913E-4790-8059-CFD9481D7447}" presName="linear" presStyleCnt="0">
        <dgm:presLayoutVars>
          <dgm:dir/>
          <dgm:animLvl val="lvl"/>
          <dgm:resizeHandles val="exact"/>
        </dgm:presLayoutVars>
      </dgm:prSet>
      <dgm:spPr/>
    </dgm:pt>
    <dgm:pt modelId="{6F0C5AB9-59EB-44DD-B717-DDC65042A848}" type="pres">
      <dgm:prSet presAssocID="{CB7C8203-C8EB-4BF4-8675-64018B774CF6}" presName="parentLin" presStyleCnt="0"/>
      <dgm:spPr/>
    </dgm:pt>
    <dgm:pt modelId="{3715ADC6-E861-49FD-8A11-E13E3CC85D30}" type="pres">
      <dgm:prSet presAssocID="{CB7C8203-C8EB-4BF4-8675-64018B774CF6}" presName="parentLeftMargin" presStyleLbl="node1" presStyleIdx="0" presStyleCnt="3"/>
      <dgm:spPr/>
    </dgm:pt>
    <dgm:pt modelId="{ABFFAB40-109A-470F-A1BB-C1E998F30223}" type="pres">
      <dgm:prSet presAssocID="{CB7C8203-C8EB-4BF4-8675-64018B774CF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A6755EF-0F2D-4BF7-85AD-21463F99BD5A}" type="pres">
      <dgm:prSet presAssocID="{CB7C8203-C8EB-4BF4-8675-64018B774CF6}" presName="negativeSpace" presStyleCnt="0"/>
      <dgm:spPr/>
    </dgm:pt>
    <dgm:pt modelId="{BAA01D14-819C-4054-8ECB-63DAC7FC2F8C}" type="pres">
      <dgm:prSet presAssocID="{CB7C8203-C8EB-4BF4-8675-64018B774CF6}" presName="childText" presStyleLbl="conFgAcc1" presStyleIdx="0" presStyleCnt="3">
        <dgm:presLayoutVars>
          <dgm:bulletEnabled val="1"/>
        </dgm:presLayoutVars>
      </dgm:prSet>
      <dgm:spPr/>
    </dgm:pt>
    <dgm:pt modelId="{F9C3F716-265D-4641-B4AC-9B14852CF262}" type="pres">
      <dgm:prSet presAssocID="{6F1B3DE4-5E8F-4CFF-85F8-B18EA7045CB4}" presName="spaceBetweenRectangles" presStyleCnt="0"/>
      <dgm:spPr/>
    </dgm:pt>
    <dgm:pt modelId="{3FBC6B94-55C9-425B-B8FF-65653C8C5A90}" type="pres">
      <dgm:prSet presAssocID="{E642803D-717C-44AF-B138-321FD867565C}" presName="parentLin" presStyleCnt="0"/>
      <dgm:spPr/>
    </dgm:pt>
    <dgm:pt modelId="{7CB7B0D1-250A-487D-B364-8436F5EC9211}" type="pres">
      <dgm:prSet presAssocID="{E642803D-717C-44AF-B138-321FD867565C}" presName="parentLeftMargin" presStyleLbl="node1" presStyleIdx="0" presStyleCnt="3"/>
      <dgm:spPr/>
    </dgm:pt>
    <dgm:pt modelId="{93006079-CA97-4377-B901-C1933312D661}" type="pres">
      <dgm:prSet presAssocID="{E642803D-717C-44AF-B138-321FD867565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2D229B9-79C5-4239-8C49-C877B15E023B}" type="pres">
      <dgm:prSet presAssocID="{E642803D-717C-44AF-B138-321FD867565C}" presName="negativeSpace" presStyleCnt="0"/>
      <dgm:spPr/>
    </dgm:pt>
    <dgm:pt modelId="{EAF1FFEB-7CE6-482E-A3BE-76C91262A774}" type="pres">
      <dgm:prSet presAssocID="{E642803D-717C-44AF-B138-321FD867565C}" presName="childText" presStyleLbl="conFgAcc1" presStyleIdx="1" presStyleCnt="3">
        <dgm:presLayoutVars>
          <dgm:bulletEnabled val="1"/>
        </dgm:presLayoutVars>
      </dgm:prSet>
      <dgm:spPr/>
    </dgm:pt>
    <dgm:pt modelId="{5F498FC8-C8F4-4655-8059-352A063FB72C}" type="pres">
      <dgm:prSet presAssocID="{032A64C1-A805-4D89-8FA8-B586600CE595}" presName="spaceBetweenRectangles" presStyleCnt="0"/>
      <dgm:spPr/>
    </dgm:pt>
    <dgm:pt modelId="{A7E9F9AA-008D-49C0-80FE-8A2F2DFF7AD9}" type="pres">
      <dgm:prSet presAssocID="{9280F76F-666C-4DC1-B2D0-3807D49E9E49}" presName="parentLin" presStyleCnt="0"/>
      <dgm:spPr/>
    </dgm:pt>
    <dgm:pt modelId="{60E693B7-3DD1-457C-8CD5-D1DD013496A3}" type="pres">
      <dgm:prSet presAssocID="{9280F76F-666C-4DC1-B2D0-3807D49E9E49}" presName="parentLeftMargin" presStyleLbl="node1" presStyleIdx="1" presStyleCnt="3"/>
      <dgm:spPr/>
    </dgm:pt>
    <dgm:pt modelId="{F7BF593E-CFF7-41FB-9B35-2F1FED82EE46}" type="pres">
      <dgm:prSet presAssocID="{9280F76F-666C-4DC1-B2D0-3807D49E9E4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51A951D-3C5E-4273-943C-56F0A2F6CECB}" type="pres">
      <dgm:prSet presAssocID="{9280F76F-666C-4DC1-B2D0-3807D49E9E49}" presName="negativeSpace" presStyleCnt="0"/>
      <dgm:spPr/>
    </dgm:pt>
    <dgm:pt modelId="{EEFA7463-EF47-4C03-B4E2-0C5278758927}" type="pres">
      <dgm:prSet presAssocID="{9280F76F-666C-4DC1-B2D0-3807D49E9E4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F3AF715-293D-4C3E-B591-25A7BFEA9E5D}" type="presOf" srcId="{E642803D-717C-44AF-B138-321FD867565C}" destId="{7CB7B0D1-250A-487D-B364-8436F5EC9211}" srcOrd="0" destOrd="0" presId="urn:microsoft.com/office/officeart/2005/8/layout/list1"/>
    <dgm:cxn modelId="{0180332F-E2C9-4B5B-AB08-49A9F9AD0A5C}" srcId="{BD6E8F62-913E-4790-8059-CFD9481D7447}" destId="{CB7C8203-C8EB-4BF4-8675-64018B774CF6}" srcOrd="0" destOrd="0" parTransId="{FE5032FC-8DB9-42E1-B9BC-1593045CF8B1}" sibTransId="{6F1B3DE4-5E8F-4CFF-85F8-B18EA7045CB4}"/>
    <dgm:cxn modelId="{38973964-FC67-499E-8F7D-4366E621A056}" type="presOf" srcId="{9280F76F-666C-4DC1-B2D0-3807D49E9E49}" destId="{60E693B7-3DD1-457C-8CD5-D1DD013496A3}" srcOrd="0" destOrd="0" presId="urn:microsoft.com/office/officeart/2005/8/layout/list1"/>
    <dgm:cxn modelId="{ADE0BE44-E749-4444-B985-51D2B5C9AE31}" type="presOf" srcId="{E6C753B7-7834-4A35-9E3D-F4724EB4AA77}" destId="{EAF1FFEB-7CE6-482E-A3BE-76C91262A774}" srcOrd="0" destOrd="1" presId="urn:microsoft.com/office/officeart/2005/8/layout/list1"/>
    <dgm:cxn modelId="{FFB07B51-1911-488B-85DB-139ECB4C20AB}" type="presOf" srcId="{09E5366C-15A9-49DE-93D6-5B91056C7CDB}" destId="{BAA01D14-819C-4054-8ECB-63DAC7FC2F8C}" srcOrd="0" destOrd="1" presId="urn:microsoft.com/office/officeart/2005/8/layout/list1"/>
    <dgm:cxn modelId="{63032076-E182-4057-8962-D4A1C41860E0}" srcId="{CB7C8203-C8EB-4BF4-8675-64018B774CF6}" destId="{FA7583EF-5028-416C-A407-F142A52C7093}" srcOrd="0" destOrd="0" parTransId="{BB9B2F89-6C7B-4E35-ABF3-B22B738921F4}" sibTransId="{6459EBC2-71A1-4AF0-B5A2-3D9D3029D68A}"/>
    <dgm:cxn modelId="{F8BE6C7A-7147-4F38-B98D-830AE8A145B0}" srcId="{9280F76F-666C-4DC1-B2D0-3807D49E9E49}" destId="{E1684E33-DAF9-48FB-8E43-430EB4D1D69F}" srcOrd="1" destOrd="0" parTransId="{2AC44F1C-C919-431D-82A2-4601506627FA}" sibTransId="{D7D853FC-B75E-4EAF-984F-7C04F4C98348}"/>
    <dgm:cxn modelId="{4AE69B88-BFC8-432D-A0E7-AE2990FB49C0}" type="presOf" srcId="{E1684E33-DAF9-48FB-8E43-430EB4D1D69F}" destId="{EEFA7463-EF47-4C03-B4E2-0C5278758927}" srcOrd="0" destOrd="1" presId="urn:microsoft.com/office/officeart/2005/8/layout/list1"/>
    <dgm:cxn modelId="{245E75A1-A674-427E-AFBE-6F1C2F425997}" type="presOf" srcId="{53D89271-5B4A-4E34-BDB2-4EA79E4FC010}" destId="{EEFA7463-EF47-4C03-B4E2-0C5278758927}" srcOrd="0" destOrd="0" presId="urn:microsoft.com/office/officeart/2005/8/layout/list1"/>
    <dgm:cxn modelId="{0FB181AC-7385-4B92-A158-C55C7CE930B3}" type="presOf" srcId="{CB7C8203-C8EB-4BF4-8675-64018B774CF6}" destId="{ABFFAB40-109A-470F-A1BB-C1E998F30223}" srcOrd="1" destOrd="0" presId="urn:microsoft.com/office/officeart/2005/8/layout/list1"/>
    <dgm:cxn modelId="{7BAD2DB2-D976-435E-B3CA-38A952B1044D}" srcId="{9280F76F-666C-4DC1-B2D0-3807D49E9E49}" destId="{53D89271-5B4A-4E34-BDB2-4EA79E4FC010}" srcOrd="0" destOrd="0" parTransId="{83865F97-5B9A-4045-B941-43D2C3E59C78}" sibTransId="{2FBCE37B-DCD2-49A2-B1B8-E3BCAA52C7DB}"/>
    <dgm:cxn modelId="{C90253B2-F003-46AD-8B7F-65B342A79C4E}" srcId="{E642803D-717C-44AF-B138-321FD867565C}" destId="{E6C753B7-7834-4A35-9E3D-F4724EB4AA77}" srcOrd="1" destOrd="0" parTransId="{9D2FE210-51A2-469F-B6BB-25F7C5092A58}" sibTransId="{1706E549-0697-4AA2-8024-F039510E5D34}"/>
    <dgm:cxn modelId="{132070B4-6E0E-4BB1-9F6F-4BD12B9DC001}" type="presOf" srcId="{CB7C8203-C8EB-4BF4-8675-64018B774CF6}" destId="{3715ADC6-E861-49FD-8A11-E13E3CC85D30}" srcOrd="0" destOrd="0" presId="urn:microsoft.com/office/officeart/2005/8/layout/list1"/>
    <dgm:cxn modelId="{F855A1B4-66EB-4AF5-BDE5-612C20C07957}" srcId="{E642803D-717C-44AF-B138-321FD867565C}" destId="{F29255A6-5E27-44FB-90E8-70A185F7B1F0}" srcOrd="0" destOrd="0" parTransId="{5F5BF1F6-D32F-4DCF-ADF9-39EB243E61FE}" sibTransId="{90ED52DC-54BC-4EF5-AFA6-8A97AEE7E1D4}"/>
    <dgm:cxn modelId="{69F222D0-D8CC-4B27-80BE-3CFD260983F0}" srcId="{BD6E8F62-913E-4790-8059-CFD9481D7447}" destId="{9280F76F-666C-4DC1-B2D0-3807D49E9E49}" srcOrd="2" destOrd="0" parTransId="{09DF7443-F810-4324-8179-6D6521974188}" sibTransId="{EC7D6A50-2400-4083-89A1-15B2D8A310BD}"/>
    <dgm:cxn modelId="{DFF76BDF-44C6-4D68-9848-DC025A4D9484}" type="presOf" srcId="{FA7583EF-5028-416C-A407-F142A52C7093}" destId="{BAA01D14-819C-4054-8ECB-63DAC7FC2F8C}" srcOrd="0" destOrd="0" presId="urn:microsoft.com/office/officeart/2005/8/layout/list1"/>
    <dgm:cxn modelId="{5CBC42E5-6EBB-414D-83DA-7A41454F30FA}" type="presOf" srcId="{E642803D-717C-44AF-B138-321FD867565C}" destId="{93006079-CA97-4377-B901-C1933312D661}" srcOrd="1" destOrd="0" presId="urn:microsoft.com/office/officeart/2005/8/layout/list1"/>
    <dgm:cxn modelId="{4860D2E8-54F9-493C-91A9-03A6A3AF16CF}" srcId="{BD6E8F62-913E-4790-8059-CFD9481D7447}" destId="{E642803D-717C-44AF-B138-321FD867565C}" srcOrd="1" destOrd="0" parTransId="{497D7241-02DB-4FAA-8544-A5C8445E0239}" sibTransId="{032A64C1-A805-4D89-8FA8-B586600CE595}"/>
    <dgm:cxn modelId="{85F5B2F4-E097-4C1D-8DBF-083063972EA4}" srcId="{CB7C8203-C8EB-4BF4-8675-64018B774CF6}" destId="{09E5366C-15A9-49DE-93D6-5B91056C7CDB}" srcOrd="1" destOrd="0" parTransId="{54B08191-04D1-4B01-B861-8C7E19AB09D9}" sibTransId="{BEFF712E-C91E-4322-8D89-CA2AC6EE10B6}"/>
    <dgm:cxn modelId="{C388D3F6-EE44-478B-A581-24160B302297}" type="presOf" srcId="{BD6E8F62-913E-4790-8059-CFD9481D7447}" destId="{921B1304-2AD6-4FF1-8F41-79C031AC4564}" srcOrd="0" destOrd="0" presId="urn:microsoft.com/office/officeart/2005/8/layout/list1"/>
    <dgm:cxn modelId="{0DBAE6F7-9520-492B-8D20-464F190EAD07}" type="presOf" srcId="{9280F76F-666C-4DC1-B2D0-3807D49E9E49}" destId="{F7BF593E-CFF7-41FB-9B35-2F1FED82EE46}" srcOrd="1" destOrd="0" presId="urn:microsoft.com/office/officeart/2005/8/layout/list1"/>
    <dgm:cxn modelId="{9F599DFF-90EE-4D73-A679-73B1DAB37E0D}" type="presOf" srcId="{F29255A6-5E27-44FB-90E8-70A185F7B1F0}" destId="{EAF1FFEB-7CE6-482E-A3BE-76C91262A774}" srcOrd="0" destOrd="0" presId="urn:microsoft.com/office/officeart/2005/8/layout/list1"/>
    <dgm:cxn modelId="{8B9C1052-609C-403A-B3BA-66592BA35575}" type="presParOf" srcId="{921B1304-2AD6-4FF1-8F41-79C031AC4564}" destId="{6F0C5AB9-59EB-44DD-B717-DDC65042A848}" srcOrd="0" destOrd="0" presId="urn:microsoft.com/office/officeart/2005/8/layout/list1"/>
    <dgm:cxn modelId="{F31AF462-5399-40A3-A1C9-975C080B2419}" type="presParOf" srcId="{6F0C5AB9-59EB-44DD-B717-DDC65042A848}" destId="{3715ADC6-E861-49FD-8A11-E13E3CC85D30}" srcOrd="0" destOrd="0" presId="urn:microsoft.com/office/officeart/2005/8/layout/list1"/>
    <dgm:cxn modelId="{91AB9CA3-30DD-4E1E-AB24-FCC090C4FCF3}" type="presParOf" srcId="{6F0C5AB9-59EB-44DD-B717-DDC65042A848}" destId="{ABFFAB40-109A-470F-A1BB-C1E998F30223}" srcOrd="1" destOrd="0" presId="urn:microsoft.com/office/officeart/2005/8/layout/list1"/>
    <dgm:cxn modelId="{DB31672F-97B5-46F7-8401-89FD3697E6AD}" type="presParOf" srcId="{921B1304-2AD6-4FF1-8F41-79C031AC4564}" destId="{9A6755EF-0F2D-4BF7-85AD-21463F99BD5A}" srcOrd="1" destOrd="0" presId="urn:microsoft.com/office/officeart/2005/8/layout/list1"/>
    <dgm:cxn modelId="{9F27BB47-D0AC-4633-BD18-60C7224AC55B}" type="presParOf" srcId="{921B1304-2AD6-4FF1-8F41-79C031AC4564}" destId="{BAA01D14-819C-4054-8ECB-63DAC7FC2F8C}" srcOrd="2" destOrd="0" presId="urn:microsoft.com/office/officeart/2005/8/layout/list1"/>
    <dgm:cxn modelId="{8C68BFD2-4D53-4AC4-9CF9-57F3C7B20927}" type="presParOf" srcId="{921B1304-2AD6-4FF1-8F41-79C031AC4564}" destId="{F9C3F716-265D-4641-B4AC-9B14852CF262}" srcOrd="3" destOrd="0" presId="urn:microsoft.com/office/officeart/2005/8/layout/list1"/>
    <dgm:cxn modelId="{B1A86539-9CB5-4D00-84A2-BB1E6D7946E9}" type="presParOf" srcId="{921B1304-2AD6-4FF1-8F41-79C031AC4564}" destId="{3FBC6B94-55C9-425B-B8FF-65653C8C5A90}" srcOrd="4" destOrd="0" presId="urn:microsoft.com/office/officeart/2005/8/layout/list1"/>
    <dgm:cxn modelId="{5B5E36D5-D911-4AE2-86C2-3724F3F6C15E}" type="presParOf" srcId="{3FBC6B94-55C9-425B-B8FF-65653C8C5A90}" destId="{7CB7B0D1-250A-487D-B364-8436F5EC9211}" srcOrd="0" destOrd="0" presId="urn:microsoft.com/office/officeart/2005/8/layout/list1"/>
    <dgm:cxn modelId="{5EF2F4F0-6042-49B2-91E3-CBBB75161A19}" type="presParOf" srcId="{3FBC6B94-55C9-425B-B8FF-65653C8C5A90}" destId="{93006079-CA97-4377-B901-C1933312D661}" srcOrd="1" destOrd="0" presId="urn:microsoft.com/office/officeart/2005/8/layout/list1"/>
    <dgm:cxn modelId="{2274CD64-6EB1-4721-B2DB-6EDBC8192F99}" type="presParOf" srcId="{921B1304-2AD6-4FF1-8F41-79C031AC4564}" destId="{C2D229B9-79C5-4239-8C49-C877B15E023B}" srcOrd="5" destOrd="0" presId="urn:microsoft.com/office/officeart/2005/8/layout/list1"/>
    <dgm:cxn modelId="{781D79E6-1567-400F-8246-3F6DBBD51497}" type="presParOf" srcId="{921B1304-2AD6-4FF1-8F41-79C031AC4564}" destId="{EAF1FFEB-7CE6-482E-A3BE-76C91262A774}" srcOrd="6" destOrd="0" presId="urn:microsoft.com/office/officeart/2005/8/layout/list1"/>
    <dgm:cxn modelId="{DDE3ACC0-57F2-49C2-81F7-1DE6F327778C}" type="presParOf" srcId="{921B1304-2AD6-4FF1-8F41-79C031AC4564}" destId="{5F498FC8-C8F4-4655-8059-352A063FB72C}" srcOrd="7" destOrd="0" presId="urn:microsoft.com/office/officeart/2005/8/layout/list1"/>
    <dgm:cxn modelId="{B4AA9D57-C781-4683-8AF5-41B4839A0F74}" type="presParOf" srcId="{921B1304-2AD6-4FF1-8F41-79C031AC4564}" destId="{A7E9F9AA-008D-49C0-80FE-8A2F2DFF7AD9}" srcOrd="8" destOrd="0" presId="urn:microsoft.com/office/officeart/2005/8/layout/list1"/>
    <dgm:cxn modelId="{F0432E76-AF0A-46ED-9D9A-34EEE96BECC4}" type="presParOf" srcId="{A7E9F9AA-008D-49C0-80FE-8A2F2DFF7AD9}" destId="{60E693B7-3DD1-457C-8CD5-D1DD013496A3}" srcOrd="0" destOrd="0" presId="urn:microsoft.com/office/officeart/2005/8/layout/list1"/>
    <dgm:cxn modelId="{9217756D-D537-44EE-B705-DBD9FD3370BA}" type="presParOf" srcId="{A7E9F9AA-008D-49C0-80FE-8A2F2DFF7AD9}" destId="{F7BF593E-CFF7-41FB-9B35-2F1FED82EE46}" srcOrd="1" destOrd="0" presId="urn:microsoft.com/office/officeart/2005/8/layout/list1"/>
    <dgm:cxn modelId="{9AB48DB9-9992-4873-8314-83EE866F0688}" type="presParOf" srcId="{921B1304-2AD6-4FF1-8F41-79C031AC4564}" destId="{651A951D-3C5E-4273-943C-56F0A2F6CECB}" srcOrd="9" destOrd="0" presId="urn:microsoft.com/office/officeart/2005/8/layout/list1"/>
    <dgm:cxn modelId="{C8A6B1A0-70CF-4CA4-9AD7-FB235F518A82}" type="presParOf" srcId="{921B1304-2AD6-4FF1-8F41-79C031AC4564}" destId="{EEFA7463-EF47-4C03-B4E2-0C527875892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01D14-819C-4054-8ECB-63DAC7FC2F8C}">
      <dsp:nvSpPr>
        <dsp:cNvPr id="0" name=""/>
        <dsp:cNvSpPr/>
      </dsp:nvSpPr>
      <dsp:spPr>
        <a:xfrm>
          <a:off x="0" y="157874"/>
          <a:ext cx="5291663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0692" tIns="208280" rIns="410692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- EDA</a:t>
          </a:r>
          <a:r>
            <a:rPr lang="ko-KR" sz="1000" kern="1200" dirty="0"/>
            <a:t> 과정에서</a:t>
          </a:r>
          <a:r>
            <a:rPr lang="en-US" sz="1000" kern="1200" dirty="0"/>
            <a:t>, </a:t>
          </a:r>
          <a:r>
            <a:rPr lang="en-US" sz="1000" kern="1200" dirty="0" err="1"/>
            <a:t>model_selection</a:t>
          </a:r>
          <a:r>
            <a:rPr lang="en-US" sz="1000" kern="1200" dirty="0"/>
            <a:t>, </a:t>
          </a:r>
          <a:r>
            <a:rPr lang="en-US" sz="1000" kern="1200" dirty="0" err="1"/>
            <a:t>RandomForest</a:t>
          </a:r>
          <a:r>
            <a:rPr lang="en-US" sz="1000" kern="1200" dirty="0"/>
            <a:t>, </a:t>
          </a:r>
          <a:r>
            <a:rPr lang="en-US" sz="1000" kern="1200" dirty="0" err="1"/>
            <a:t>DeceisionTree</a:t>
          </a:r>
          <a:r>
            <a:rPr lang="en-US" sz="1000" kern="1200" dirty="0"/>
            <a:t>, </a:t>
          </a:r>
          <a:r>
            <a:rPr lang="en-US" sz="1000" kern="1200" dirty="0" err="1"/>
            <a:t>GridSearch</a:t>
          </a:r>
          <a:r>
            <a:rPr lang="en-US" sz="1000" kern="1200" dirty="0"/>
            <a:t>, </a:t>
          </a:r>
          <a:r>
            <a:rPr lang="en-US" sz="1000" kern="1200" dirty="0" err="1"/>
            <a:t>PolynomialFeature</a:t>
          </a:r>
          <a:r>
            <a:rPr lang="en-US" sz="1000" kern="1200" dirty="0"/>
            <a:t> </a:t>
          </a:r>
          <a:r>
            <a:rPr lang="ko-KR" sz="1000" kern="1200" dirty="0"/>
            <a:t>등 다양한 방법을 직접 적용해보며 효율성을 높이기 위해 노력하였다</a:t>
          </a:r>
          <a:r>
            <a:rPr lang="en-US" sz="1000" kern="1200" dirty="0"/>
            <a:t>.</a:t>
          </a: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- </a:t>
          </a:r>
          <a:r>
            <a:rPr lang="ko-KR" sz="1000" kern="1200" dirty="0"/>
            <a:t>특성 별 중요도</a:t>
          </a:r>
          <a:r>
            <a:rPr lang="en-US" sz="1000" kern="1200" dirty="0"/>
            <a:t>, </a:t>
          </a:r>
          <a:r>
            <a:rPr lang="ko-KR" sz="1000" kern="1200" dirty="0"/>
            <a:t>상관성 분석</a:t>
          </a:r>
          <a:r>
            <a:rPr lang="en-US" sz="1000" kern="1200" dirty="0"/>
            <a:t>, </a:t>
          </a:r>
          <a:r>
            <a:rPr lang="ko-KR" sz="1000" kern="1200" dirty="0"/>
            <a:t>데이터 시각화 등 을 통해 데이터에 의거하여 과정을 수행하였다</a:t>
          </a:r>
          <a:r>
            <a:rPr lang="en-US" sz="1000" kern="1200" dirty="0"/>
            <a:t>.</a:t>
          </a:r>
        </a:p>
      </dsp:txBody>
      <dsp:txXfrm>
        <a:off x="0" y="157874"/>
        <a:ext cx="5291663" cy="1323000"/>
      </dsp:txXfrm>
    </dsp:sp>
    <dsp:sp modelId="{ABFFAB40-109A-470F-A1BB-C1E998F30223}">
      <dsp:nvSpPr>
        <dsp:cNvPr id="0" name=""/>
        <dsp:cNvSpPr/>
      </dsp:nvSpPr>
      <dsp:spPr>
        <a:xfrm>
          <a:off x="264583" y="10274"/>
          <a:ext cx="3704164" cy="29520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009" tIns="0" rIns="140009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000" kern="1200"/>
            <a:t>잘한 점</a:t>
          </a:r>
          <a:endParaRPr lang="en-US" sz="1000" kern="1200"/>
        </a:p>
      </dsp:txBody>
      <dsp:txXfrm>
        <a:off x="278993" y="24684"/>
        <a:ext cx="3675344" cy="266380"/>
      </dsp:txXfrm>
    </dsp:sp>
    <dsp:sp modelId="{EAF1FFEB-7CE6-482E-A3BE-76C91262A774}">
      <dsp:nvSpPr>
        <dsp:cNvPr id="0" name=""/>
        <dsp:cNvSpPr/>
      </dsp:nvSpPr>
      <dsp:spPr>
        <a:xfrm>
          <a:off x="0" y="1682474"/>
          <a:ext cx="5291663" cy="72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0692" tIns="208280" rIns="410692" bIns="71120" numCol="1" spcCol="1270" anchor="t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- </a:t>
          </a:r>
          <a:r>
            <a:rPr lang="ko-KR" sz="1000" kern="1200" dirty="0"/>
            <a:t>딥러닝 적용 과정에서</a:t>
          </a:r>
          <a:r>
            <a:rPr lang="en-US" sz="1000" kern="1200" dirty="0"/>
            <a:t>, </a:t>
          </a:r>
          <a:r>
            <a:rPr lang="ko-KR" sz="1000" kern="1200" dirty="0"/>
            <a:t>확실한 결론을 내리지 못하였다</a:t>
          </a:r>
          <a:r>
            <a:rPr lang="en-US" sz="1000" kern="1200" dirty="0"/>
            <a:t>.</a:t>
          </a:r>
          <a:endParaRPr lang="ko-KR" altLang="en-US" sz="1000" kern="1200" dirty="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- </a:t>
          </a:r>
          <a:r>
            <a:rPr lang="ko-KR" sz="1000" kern="1200" dirty="0"/>
            <a:t>불량 범위 선정 목표 </a:t>
          </a:r>
          <a:r>
            <a:rPr lang="ko-KR" sz="1000" kern="1200" dirty="0" err="1"/>
            <a:t>미달성</a:t>
          </a:r>
          <a:endParaRPr lang="ko-KR" altLang="en-US" sz="1000" kern="1200" dirty="0"/>
        </a:p>
      </dsp:txBody>
      <dsp:txXfrm>
        <a:off x="0" y="1682474"/>
        <a:ext cx="5291663" cy="724500"/>
      </dsp:txXfrm>
    </dsp:sp>
    <dsp:sp modelId="{93006079-CA97-4377-B901-C1933312D661}">
      <dsp:nvSpPr>
        <dsp:cNvPr id="0" name=""/>
        <dsp:cNvSpPr/>
      </dsp:nvSpPr>
      <dsp:spPr>
        <a:xfrm>
          <a:off x="264583" y="1534874"/>
          <a:ext cx="3704164" cy="29520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009" tIns="0" rIns="140009" bIns="0" numCol="1" spcCol="1270" anchor="ctr" anchorCtr="0">
          <a:noAutofit/>
        </a:bodyPr>
        <a:lstStyle/>
        <a:p>
          <a:pPr marL="0" lvl="0" indent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000" kern="1200" dirty="0"/>
            <a:t>아쉬운 점</a:t>
          </a:r>
          <a:endParaRPr lang="en-US" sz="1000" kern="1200" dirty="0"/>
        </a:p>
      </dsp:txBody>
      <dsp:txXfrm>
        <a:off x="278993" y="1549284"/>
        <a:ext cx="3675344" cy="266380"/>
      </dsp:txXfrm>
    </dsp:sp>
    <dsp:sp modelId="{EEFA7463-EF47-4C03-B4E2-0C5278758927}">
      <dsp:nvSpPr>
        <dsp:cNvPr id="0" name=""/>
        <dsp:cNvSpPr/>
      </dsp:nvSpPr>
      <dsp:spPr>
        <a:xfrm>
          <a:off x="0" y="2608574"/>
          <a:ext cx="5291663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0692" tIns="208280" rIns="410692" bIns="71120" numCol="1" spcCol="1270" anchor="t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- </a:t>
          </a:r>
          <a:r>
            <a:rPr lang="ko-KR" sz="1000" kern="1200" dirty="0"/>
            <a:t>현재 상태에서 직후 공정의 결과값 예측해보기 </a:t>
          </a:r>
          <a:r>
            <a:rPr lang="en-US" sz="1000" kern="1200" dirty="0"/>
            <a:t>(ex. stage1 n2</a:t>
          </a:r>
          <a:r>
            <a:rPr lang="ko-KR" sz="1000" kern="1200" dirty="0"/>
            <a:t>로 </a:t>
          </a:r>
          <a:r>
            <a:rPr lang="en-US" sz="1000" kern="1200" dirty="0"/>
            <a:t>stage2 n2 </a:t>
          </a:r>
          <a:r>
            <a:rPr lang="ko-KR" sz="1000" kern="1200" dirty="0"/>
            <a:t>예측 등</a:t>
          </a:r>
          <a:r>
            <a:rPr lang="en-US" sz="1000" kern="1200" dirty="0"/>
            <a:t>)</a:t>
          </a:r>
          <a:endParaRPr lang="ko-KR" altLang="en-US" sz="1000" kern="1200" dirty="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- </a:t>
          </a:r>
          <a:r>
            <a:rPr lang="ko-KR" sz="1000" kern="1200" dirty="0"/>
            <a:t>개별 </a:t>
          </a:r>
          <a:r>
            <a:rPr lang="en-US" sz="1000" kern="1200" dirty="0"/>
            <a:t>item</a:t>
          </a:r>
          <a:r>
            <a:rPr lang="ko-KR" sz="1000" kern="1200" dirty="0"/>
            <a:t>의 </a:t>
          </a:r>
          <a:r>
            <a:rPr lang="en-US" sz="1000" kern="1200" dirty="0"/>
            <a:t>data</a:t>
          </a:r>
          <a:r>
            <a:rPr lang="ko-KR" sz="1000" kern="1200" dirty="0"/>
            <a:t>가 있는 데이터 셋</a:t>
          </a:r>
          <a:r>
            <a:rPr lang="en-US" sz="1000" kern="1200" dirty="0"/>
            <a:t>(*</a:t>
          </a:r>
          <a:r>
            <a:rPr lang="ko-KR" sz="1000" kern="1200" dirty="0"/>
            <a:t>현재 데이터 셋은 분산 값</a:t>
          </a:r>
          <a:r>
            <a:rPr lang="en-US" sz="1000" kern="1200" dirty="0"/>
            <a:t>)</a:t>
          </a:r>
          <a:r>
            <a:rPr lang="ko-KR" sz="1000" kern="1200" dirty="0"/>
            <a:t>을 통해 본 과정 수행해보기</a:t>
          </a:r>
          <a:endParaRPr lang="ko-KR" altLang="en-US" sz="1000" kern="1200" dirty="0"/>
        </a:p>
      </dsp:txBody>
      <dsp:txXfrm>
        <a:off x="0" y="2608574"/>
        <a:ext cx="5291663" cy="1134000"/>
      </dsp:txXfrm>
    </dsp:sp>
    <dsp:sp modelId="{F7BF593E-CFF7-41FB-9B35-2F1FED82EE46}">
      <dsp:nvSpPr>
        <dsp:cNvPr id="0" name=""/>
        <dsp:cNvSpPr/>
      </dsp:nvSpPr>
      <dsp:spPr>
        <a:xfrm>
          <a:off x="264583" y="2460974"/>
          <a:ext cx="3704164" cy="295200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009" tIns="0" rIns="140009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000" kern="1200" dirty="0"/>
            <a:t>더 해보고 싶은 점</a:t>
          </a:r>
          <a:endParaRPr lang="en-US" sz="1000" kern="1200" dirty="0"/>
        </a:p>
      </dsp:txBody>
      <dsp:txXfrm>
        <a:off x="278993" y="2475384"/>
        <a:ext cx="3675344" cy="266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1F297-5DC2-C2C3-4870-617E7CE41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AC2288-9BEB-E97C-37C8-5248016DA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C2CA59-EBEE-05E6-CE77-23C5C29C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11D7-8906-449F-A782-58CC133ED95A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C6DE53-834A-D462-77DF-48C3EB2B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912DA-1589-9942-697D-8F03F0BB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F311-8BFB-4E62-B257-B29B1D6A1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01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ADA09-0F62-57F0-DFB1-B255F60B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B5519-217C-77C6-5FCA-5EF68EAEF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72866F-16F2-18AE-EDEB-33C2E568D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11D7-8906-449F-A782-58CC133ED95A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18E7C1-324B-044E-6EEE-7783E50C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36E853-244D-7EC5-5E2E-E2F6C6B3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F311-8BFB-4E62-B257-B29B1D6A1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5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A8A91A-AC91-3E5C-0BFB-319CB008A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C84AC-224B-D410-DDF9-F657F155D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00C59-BCDA-82A7-59BB-A0572A95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11D7-8906-449F-A782-58CC133ED95A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00364-E446-2F56-7E34-A98B670EE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1EF033-2E21-AA04-8549-CEF5E3FE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F311-8BFB-4E62-B257-B29B1D6A1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58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6B43B-9975-7EAA-8880-779E09DD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2D0FC9-3746-8014-B3D4-ADF2C3611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79C2C-962C-0282-A79C-12C30006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11D7-8906-449F-A782-58CC133ED95A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75E0B-0247-0B14-8291-E27AC904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3EF3B-B95D-90FD-B9D2-65A8AC16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F311-8BFB-4E62-B257-B29B1D6A1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18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1FB1F-5510-C96E-8387-CE1777A8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26F22C-7440-C8EF-05B8-754A1561A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D9CE3A-78E9-B7FF-EAC3-82DBE63A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11D7-8906-449F-A782-58CC133ED95A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744A6-33FC-5985-6295-EB4E2044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67A9F-93F7-A6D6-BBD1-FD0B7AF9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F311-8BFB-4E62-B257-B29B1D6A1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54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21DEF-964C-1D23-594C-6F52F4B2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B41322-A981-8CD5-8360-DAE6F6730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281816-68AD-1CD9-8DA4-F628B2C91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9D997F-0AC2-0868-1715-9DD4BAA9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11D7-8906-449F-A782-58CC133ED95A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EE39C0-4A41-F40B-E8F8-BCA43265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6EA46F-1176-7933-8AEC-4A9B760F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F311-8BFB-4E62-B257-B29B1D6A1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06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FAF84-30ED-696E-BBEA-064A90C9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8F2D58-E00F-AF4A-E4ED-137BB024B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F2C694-DDE4-F748-DBD7-10C314C3E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A18571-3B86-EF88-9E5C-051692B29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606424-D8E4-0409-9D3A-0BB4ABB58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837704-8D36-C72E-683C-2981442B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11D7-8906-449F-A782-58CC133ED95A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E25F4E-D9A3-C7A2-E756-D736498F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E232BE-89E3-CBE2-6668-E9FB8C80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F311-8BFB-4E62-B257-B29B1D6A1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79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7E8EF-32D5-AD5D-20CB-A76057A0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C08031-B7DB-CE48-88D5-52D42328E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11D7-8906-449F-A782-58CC133ED95A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30802C-2DD7-091A-706D-6E9E18FB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BCE655-50F4-D8C1-52C4-44409488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F311-8BFB-4E62-B257-B29B1D6A1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84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3C26A2-8454-1BAF-8F84-C0D5C3801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11D7-8906-449F-A782-58CC133ED95A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8135CC-181E-8FCD-C26A-EA181255A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BAD5E4-2D7D-C9F7-F315-19462AAE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F311-8BFB-4E62-B257-B29B1D6A1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7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94556-92A7-43CD-2516-9BFB9444D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6AE15-1B85-05E4-8998-BA72A76E3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DFAB2C-0864-8916-FAC9-6199D4F60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DC5BC3-95BE-A730-4995-7B6E8337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11D7-8906-449F-A782-58CC133ED95A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948250-6F2B-2924-96E4-1A43965D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5832CC-B2B8-99D8-D81F-431A1260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F311-8BFB-4E62-B257-B29B1D6A1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05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B5CB1-C04D-D4DA-E622-6799284B8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574F5E-5208-3B12-2E61-557AE87B6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CF81FD-4134-961E-947C-0C843DFD1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E9A5E2-E61E-8A75-469A-3B256F8E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11D7-8906-449F-A782-58CC133ED95A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7A7312-EC2D-AD34-11AA-0012148E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BE8A5-AE06-F093-BFFF-852A1DD9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F311-8BFB-4E62-B257-B29B1D6A1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21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C36668-A597-15D0-5F68-D61F6DF9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0A12DE-2D79-EDC4-172A-376B5BC94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F4CD7-B2E4-1028-75AD-A6452F522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EC11D7-8906-449F-A782-58CC133ED95A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B4FB6-C0C0-BEED-D9BD-C032ABFD1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E79AD-E0AB-3D52-F2A3-DD6337631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9CF311-8BFB-4E62-B257-B29B1D6A1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5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png"/><Relationship Id="rId7" Type="http://schemas.openxmlformats.org/officeDocument/2006/relationships/hyperlink" Target="https://m.blog.naver.com/fnt000/22268676918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s://ahaslides.com/ko/blog/root-cause-analysis-method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m.blog.naver.com/fnt000/22268676918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4D391779-AD15-2A96-616C-FCA445D26199}"/>
              </a:ext>
            </a:extLst>
          </p:cNvPr>
          <p:cNvSpPr txBox="1">
            <a:spLocks/>
          </p:cNvSpPr>
          <p:nvPr/>
        </p:nvSpPr>
        <p:spPr>
          <a:xfrm>
            <a:off x="4667904" y="3668088"/>
            <a:ext cx="3296355" cy="202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부가적인 품질 테스터가 불필요 하며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관리자의 유지보수와 공장 내 공간활용에 보다 용이하다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57FC1D-FF56-7A8B-96AF-DE953879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결론</a:t>
            </a:r>
            <a:r>
              <a:rPr lang="en-US" altLang="ko-KR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기대 효과</a:t>
            </a:r>
            <a:r>
              <a:rPr lang="en-US" altLang="ko-KR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61736F-41FF-A5F2-6A05-BC3CEFD84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9211" y="3668087"/>
            <a:ext cx="3296354" cy="2116695"/>
          </a:xfrm>
        </p:spPr>
        <p:txBody>
          <a:bodyPr>
            <a:norm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97%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의 높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은 정확도로 데이터 기반불량 검출 자동화를 통해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VI(Vision Inspection),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기능 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테스터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등 별다른 시스템을 적용하지 않아도 품질 비용을 절감할 수 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ko-KR" altLang="en-US" sz="18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C6EFE6A-1729-912C-64E8-9B44F4E1B186}"/>
              </a:ext>
            </a:extLst>
          </p:cNvPr>
          <p:cNvGrpSpPr/>
          <p:nvPr/>
        </p:nvGrpSpPr>
        <p:grpSpPr>
          <a:xfrm>
            <a:off x="-2956639" y="4390826"/>
            <a:ext cx="2896614" cy="1744435"/>
            <a:chOff x="1076961" y="1702963"/>
            <a:chExt cx="4191000" cy="2794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C80225F-4A9E-1337-44B9-5297BF0F1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961" y="1702963"/>
              <a:ext cx="4191000" cy="2794000"/>
            </a:xfrm>
            <a:prstGeom prst="rect">
              <a:avLst/>
            </a:prstGeom>
          </p:spPr>
        </p:pic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58026AE8-DA04-75C6-55A6-468DB6F581FA}"/>
                </a:ext>
              </a:extLst>
            </p:cNvPr>
            <p:cNvSpPr/>
            <p:nvPr/>
          </p:nvSpPr>
          <p:spPr>
            <a:xfrm>
              <a:off x="3068320" y="2865120"/>
              <a:ext cx="487680" cy="7112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563971D-B975-430A-DB6E-A1F523A5AD8B}"/>
              </a:ext>
            </a:extLst>
          </p:cNvPr>
          <p:cNvGrpSpPr/>
          <p:nvPr/>
        </p:nvGrpSpPr>
        <p:grpSpPr>
          <a:xfrm>
            <a:off x="-2956639" y="2104584"/>
            <a:ext cx="2536204" cy="1744435"/>
            <a:chOff x="6924040" y="1702963"/>
            <a:chExt cx="4191000" cy="279400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1275E98-D614-0C17-6AEB-98361ABC6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4040" y="1702963"/>
              <a:ext cx="4191000" cy="2794000"/>
            </a:xfrm>
            <a:prstGeom prst="rect">
              <a:avLst/>
            </a:prstGeom>
          </p:spPr>
        </p:pic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FBF75F82-23FE-B80C-E3AB-B6BA47C4A644}"/>
                </a:ext>
              </a:extLst>
            </p:cNvPr>
            <p:cNvSpPr/>
            <p:nvPr/>
          </p:nvSpPr>
          <p:spPr>
            <a:xfrm>
              <a:off x="8922273" y="2865120"/>
              <a:ext cx="487680" cy="7112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472BC4A3-3348-2111-9B41-50BA396DAE09}"/>
              </a:ext>
            </a:extLst>
          </p:cNvPr>
          <p:cNvSpPr txBox="1">
            <a:spLocks/>
          </p:cNvSpPr>
          <p:nvPr/>
        </p:nvSpPr>
        <p:spPr>
          <a:xfrm>
            <a:off x="8276599" y="3735463"/>
            <a:ext cx="3296355" cy="1824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현재 상태를 보다 면밀하게 이슈 원인파악에 도움을 주어 품질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ko-KR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수율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개선에 도움을 준다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800" dirty="0"/>
          </a:p>
          <a:p>
            <a:endParaRPr lang="ko-KR" altLang="en-US" sz="1800" dirty="0"/>
          </a:p>
        </p:txBody>
      </p:sp>
      <p:pic>
        <p:nvPicPr>
          <p:cNvPr id="3086" name="Picture 14" descr="근본 원인 분석 방법 | 정의, 이점 및 5가지 최고의 도구 | 2024년 업데이트 - AhaSlides">
            <a:hlinkClick r:id="rId4"/>
            <a:extLst>
              <a:ext uri="{FF2B5EF4-FFF2-40B4-BE49-F238E27FC236}">
                <a16:creationId xmlns:a16="http://schemas.microsoft.com/office/drawing/2014/main" id="{F4186CCF-71A5-951A-B942-CFC7CC9D4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709" y="149507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80166036-B554-C4E1-E241-661184D3DD6D}"/>
              </a:ext>
            </a:extLst>
          </p:cNvPr>
          <p:cNvGrpSpPr/>
          <p:nvPr/>
        </p:nvGrpSpPr>
        <p:grpSpPr>
          <a:xfrm>
            <a:off x="4760049" y="1630662"/>
            <a:ext cx="2671901" cy="1871955"/>
            <a:chOff x="4760049" y="1630662"/>
            <a:chExt cx="2671901" cy="187195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CA3BDA1-8EDE-EECE-115B-188C418D3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0049" y="1630662"/>
              <a:ext cx="2671901" cy="1871955"/>
            </a:xfrm>
            <a:prstGeom prst="rect">
              <a:avLst/>
            </a:prstGeom>
          </p:spPr>
        </p:pic>
        <p:sp>
          <p:nvSpPr>
            <p:cNvPr id="23" name="십자형 22">
              <a:extLst>
                <a:ext uri="{FF2B5EF4-FFF2-40B4-BE49-F238E27FC236}">
                  <a16:creationId xmlns:a16="http://schemas.microsoft.com/office/drawing/2014/main" id="{5267DE83-8A65-4B91-262F-ABF9DD191E5F}"/>
                </a:ext>
              </a:extLst>
            </p:cNvPr>
            <p:cNvSpPr/>
            <p:nvPr/>
          </p:nvSpPr>
          <p:spPr>
            <a:xfrm rot="2753260">
              <a:off x="5465998" y="1891509"/>
              <a:ext cx="1260000" cy="1260000"/>
            </a:xfrm>
            <a:prstGeom prst="plus">
              <a:avLst>
                <a:gd name="adj" fmla="val 4482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Picture 2" descr="인쇄 유무 확인(날인 누락), 불량 일부인 검사 비전검사기 : 네이버 블로그">
            <a:hlinkClick r:id="rId7"/>
            <a:extLst>
              <a:ext uri="{FF2B5EF4-FFF2-40B4-BE49-F238E27FC236}">
                <a16:creationId xmlns:a16="http://schemas.microsoft.com/office/drawing/2014/main" id="{63D5E915-3E9F-A0D6-2055-2164EC99FD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1" t="53057" r="60745" b="15281"/>
          <a:stretch/>
        </p:blipFill>
        <p:spPr bwMode="auto">
          <a:xfrm>
            <a:off x="929391" y="1630662"/>
            <a:ext cx="3555993" cy="187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47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57" name="Arc 205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CC9B00-3642-F760-B186-8CD54C39C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ko-KR" altLang="en-US" b="0" i="0" u="none" strike="noStrike">
                <a:effectLst/>
                <a:latin typeface="Arial" panose="020B0604020202020204" pitchFamily="34" charset="0"/>
              </a:rPr>
              <a:t>추가 목표</a:t>
            </a:r>
            <a:endParaRPr lang="ko-KR" altLang="en-US" dirty="0"/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인쇄 유무 확인(날인 누락), 불량 일부인 검사 비전검사기 : 네이버 블로그">
            <a:hlinkClick r:id="rId2"/>
            <a:extLst>
              <a:ext uri="{FF2B5EF4-FFF2-40B4-BE49-F238E27FC236}">
                <a16:creationId xmlns:a16="http://schemas.microsoft.com/office/drawing/2014/main" id="{6901C7A8-5464-0B00-E217-02B0262F9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r="7020" b="15281"/>
          <a:stretch/>
        </p:blipFill>
        <p:spPr bwMode="auto">
          <a:xfrm>
            <a:off x="832052" y="2430787"/>
            <a:ext cx="4224710" cy="199642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9B4D4-C4D9-E8A4-4D5D-1B4ED691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500" b="0" i="0" u="none" strike="noStrike">
              <a:effectLst/>
              <a:latin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현 시스템의 한계점은 공정이 모두 마무리 된 이후에 불량 판별이 가능하며</a:t>
            </a:r>
            <a:r>
              <a:rPr lang="en-US" altLang="ko-KR" sz="1500" b="0" i="0" u="none" strike="noStrike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불량품을 후공정까지 전달하며 불필요한 재화가 소모될 가능성이 존재하기에</a:t>
            </a:r>
            <a:r>
              <a:rPr lang="en-US" altLang="ko-KR" sz="1500" b="0" i="0" u="none" strike="noStrike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500" b="0" i="0" u="none" strike="noStrike">
                <a:effectLst/>
                <a:latin typeface="Arial" panose="020B0604020202020204" pitchFamily="34" charset="0"/>
              </a:rPr>
              <a:t>개선 방향을 포함한 추가 목표를 선정하였다</a:t>
            </a:r>
            <a:r>
              <a:rPr lang="en-US" altLang="ko-KR" sz="1500" b="0" i="0" u="none" strike="noStrike">
                <a:effectLst/>
                <a:latin typeface="Arial" panose="020B0604020202020204" pitchFamily="34" charset="0"/>
              </a:rPr>
              <a:t>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500" b="0" i="0" u="none" strike="noStrike">
              <a:effectLst/>
              <a:latin typeface="Arial" panose="020B0604020202020204" pitchFamily="34" charset="0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Both"/>
            </a:pPr>
            <a:r>
              <a:rPr lang="ko-KR" altLang="en-US" sz="1500" b="1" i="0" u="none" strike="noStrike">
                <a:effectLst/>
                <a:latin typeface="Arial" panose="020B0604020202020204" pitchFamily="34" charset="0"/>
              </a:rPr>
              <a:t>불량 범위를 특정하여 진행 과정 상태에서 불량품 판별</a:t>
            </a:r>
            <a:endParaRPr lang="en-US" altLang="ko-KR" sz="1500" b="1" i="0" u="none" strike="noStrike">
              <a:effectLst/>
              <a:latin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500" b="1" i="0" u="none" strike="noStrike">
              <a:effectLst/>
              <a:latin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500" b="1" i="0" u="none" strike="noStrike">
              <a:effectLst/>
              <a:latin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500" b="1">
                <a:latin typeface="Arial" panose="020B0604020202020204" pitchFamily="34" charset="0"/>
              </a:rPr>
              <a:t>(2)</a:t>
            </a:r>
            <a:r>
              <a:rPr lang="en-US" altLang="ko-KR" sz="1500" b="1" i="0" u="none" strike="noStrike">
                <a:effectLst/>
                <a:latin typeface="Arial" panose="020B0604020202020204" pitchFamily="34" charset="0"/>
              </a:rPr>
              <a:t> Affected item</a:t>
            </a:r>
            <a:r>
              <a:rPr lang="ko-KR" altLang="en-US" sz="1500" b="1" i="0" u="none" strike="noStrike">
                <a:effectLst/>
                <a:latin typeface="Arial" panose="020B0604020202020204" pitchFamily="34" charset="0"/>
              </a:rPr>
              <a:t>에 대해 후속 공정 설비 </a:t>
            </a:r>
            <a:r>
              <a:rPr lang="en-US" altLang="ko-KR" sz="1500" b="1" i="0" u="none" strike="noStrike">
                <a:effectLst/>
                <a:latin typeface="Arial" panose="020B0604020202020204" pitchFamily="34" charset="0"/>
              </a:rPr>
              <a:t>parameter</a:t>
            </a:r>
            <a:r>
              <a:rPr lang="ko-KR" altLang="en-US" sz="1500" b="1">
                <a:latin typeface="Arial" panose="020B0604020202020204" pitchFamily="34" charset="0"/>
              </a:rPr>
              <a:t> 조정으로</a:t>
            </a:r>
            <a:r>
              <a:rPr lang="en-US" altLang="ko-KR" sz="1500" b="1" i="0" u="none" strike="noStrike">
                <a:effectLst/>
                <a:latin typeface="Arial" panose="020B0604020202020204" pitchFamily="34" charset="0"/>
              </a:rPr>
              <a:t> </a:t>
            </a:r>
            <a:r>
              <a:rPr lang="ko-KR" altLang="en-US" sz="1500" b="1" i="0" u="none" strike="noStrike">
                <a:effectLst/>
                <a:latin typeface="Arial" panose="020B0604020202020204" pitchFamily="34" charset="0"/>
              </a:rPr>
              <a:t>불량 발생 가능성 감소 </a:t>
            </a:r>
            <a:endParaRPr lang="en-US" altLang="ko-KR" sz="1500" b="1">
              <a:latin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500" i="0" u="none" strike="noStrike">
                <a:effectLst/>
                <a:latin typeface="Arial" panose="020B0604020202020204" pitchFamily="34" charset="0"/>
              </a:rPr>
              <a:t>	* Affected item : </a:t>
            </a:r>
            <a:r>
              <a:rPr lang="ko-KR" altLang="en-US" sz="1500" i="0" u="none" strike="noStrike">
                <a:effectLst/>
                <a:latin typeface="Arial" panose="020B0604020202020204" pitchFamily="34" charset="0"/>
              </a:rPr>
              <a:t>불량 가능성이 있는 </a:t>
            </a:r>
            <a:r>
              <a:rPr lang="en-US" altLang="ko-KR" sz="1500" i="0" u="none" strike="noStrike">
                <a:effectLst/>
                <a:latin typeface="Arial" panose="020B0604020202020204" pitchFamily="34" charset="0"/>
              </a:rPr>
              <a:t>item</a:t>
            </a:r>
          </a:p>
          <a:p>
            <a:pPr marL="0" indent="0" rtl="0" fontAlgn="base"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500" i="0" u="none" strike="noStrike">
              <a:effectLst/>
              <a:latin typeface="Arial" panose="020B0604020202020204" pitchFamily="34" charset="0"/>
            </a:endParaRPr>
          </a:p>
          <a:p>
            <a:pPr marL="0" indent="0" fontAlgn="base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500" b="1" i="0" u="none" strike="noStrike">
                <a:effectLst/>
                <a:latin typeface="Arial" panose="020B0604020202020204" pitchFamily="34" charset="0"/>
              </a:rPr>
              <a:t>(3)</a:t>
            </a:r>
            <a:r>
              <a:rPr lang="ko-KR" altLang="en-US" sz="1500" b="1" i="0" u="none" strike="noStrike">
                <a:effectLst/>
                <a:latin typeface="Arial" panose="020B0604020202020204" pitchFamily="34" charset="0"/>
              </a:rPr>
              <a:t> 보다 쉽게 불량을 판별할 수 있는</a:t>
            </a:r>
            <a:r>
              <a:rPr lang="en-US" altLang="ko-KR" sz="1500" b="1" i="0" u="none" strike="noStrike">
                <a:effectLst/>
                <a:latin typeface="Arial" panose="020B0604020202020204" pitchFamily="34" charset="0"/>
              </a:rPr>
              <a:t> </a:t>
            </a:r>
            <a:r>
              <a:rPr lang="ko-KR" altLang="en-US" sz="1500" b="1" i="0" u="none" strike="noStrike">
                <a:effectLst/>
                <a:latin typeface="Arial" panose="020B0604020202020204" pitchFamily="34" charset="0"/>
              </a:rPr>
              <a:t>새로운 </a:t>
            </a:r>
            <a:r>
              <a:rPr lang="en-US" altLang="ko-KR" sz="1500" b="1" i="0" u="none" strike="noStrike">
                <a:effectLst/>
                <a:latin typeface="Arial" panose="020B0604020202020204" pitchFamily="34" charset="0"/>
              </a:rPr>
              <a:t>feature</a:t>
            </a:r>
            <a:r>
              <a:rPr lang="ko-KR" altLang="en-US" sz="1500" b="1" i="0" u="none" strike="noStrike">
                <a:effectLst/>
                <a:latin typeface="Arial" panose="020B0604020202020204" pitchFamily="34" charset="0"/>
              </a:rPr>
              <a:t>를 도출</a:t>
            </a:r>
          </a:p>
        </p:txBody>
      </p:sp>
    </p:spTree>
    <p:extLst>
      <p:ext uri="{BB962C8B-B14F-4D97-AF65-F5344CB8AC3E}">
        <p14:creationId xmlns:p14="http://schemas.microsoft.com/office/powerpoint/2010/main" val="406663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0E846-EBAB-599E-DB22-5C2D51B61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평가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개발 후기 및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느낀점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dirty="0">
                <a:latin typeface="Arial" panose="020B0604020202020204" pitchFamily="34" charset="0"/>
              </a:rPr>
              <a:t>더 해보고 싶은 점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)</a:t>
            </a:r>
            <a:endParaRPr lang="ko-KR" altLang="en-US" sz="1800" dirty="0"/>
          </a:p>
        </p:txBody>
      </p:sp>
      <p:graphicFrame>
        <p:nvGraphicFramePr>
          <p:cNvPr id="13" name="내용 개체 틀 2">
            <a:extLst>
              <a:ext uri="{FF2B5EF4-FFF2-40B4-BE49-F238E27FC236}">
                <a16:creationId xmlns:a16="http://schemas.microsoft.com/office/drawing/2014/main" id="{A53EAB8F-B522-B742-FBCA-001D20FBFF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529001"/>
              </p:ext>
            </p:extLst>
          </p:nvPr>
        </p:nvGraphicFramePr>
        <p:xfrm>
          <a:off x="6417734" y="2614612"/>
          <a:ext cx="5291663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4" descr="성과 저하를 보여주는 돋보기">
            <a:extLst>
              <a:ext uri="{FF2B5EF4-FFF2-40B4-BE49-F238E27FC236}">
                <a16:creationId xmlns:a16="http://schemas.microsoft.com/office/drawing/2014/main" id="{3B62FA1E-AAC7-2F7E-83F3-5ABDD85E404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769" r="41332" b="-1"/>
          <a:stretch/>
        </p:blipFill>
        <p:spPr>
          <a:xfrm>
            <a:off x="0" y="-1577"/>
            <a:ext cx="554355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8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256</Words>
  <Application>Microsoft Office PowerPoint</Application>
  <PresentationFormat>와이드스크린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Calibri</vt:lpstr>
      <vt:lpstr>Office 테마</vt:lpstr>
      <vt:lpstr>결론(기대 효과)</vt:lpstr>
      <vt:lpstr>추가 목표</vt:lpstr>
      <vt:lpstr>평가 (개발 후기 및 느낀점, 더 해보고 싶은 점)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장훈 박</dc:creator>
  <cp:lastModifiedBy>장훈 박</cp:lastModifiedBy>
  <cp:revision>65</cp:revision>
  <dcterms:created xsi:type="dcterms:W3CDTF">2024-03-06T06:51:55Z</dcterms:created>
  <dcterms:modified xsi:type="dcterms:W3CDTF">2024-03-07T01:45:20Z</dcterms:modified>
</cp:coreProperties>
</file>