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61" r:id="rId2"/>
    <p:sldId id="257" r:id="rId3"/>
    <p:sldId id="297" r:id="rId4"/>
    <p:sldId id="298" r:id="rId5"/>
    <p:sldId id="303" r:id="rId6"/>
    <p:sldId id="315" r:id="rId7"/>
    <p:sldId id="316" r:id="rId8"/>
    <p:sldId id="300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2" r:id="rId33"/>
    <p:sldId id="341" r:id="rId34"/>
    <p:sldId id="343" r:id="rId35"/>
    <p:sldId id="292" r:id="rId36"/>
    <p:sldId id="293" r:id="rId37"/>
    <p:sldId id="291" r:id="rId38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1304" autoAdjust="0"/>
  </p:normalViewPr>
  <p:slideViewPr>
    <p:cSldViewPr snapToGrid="0">
      <p:cViewPr varScale="1">
        <p:scale>
          <a:sx n="104" d="100"/>
          <a:sy n="104" d="100"/>
        </p:scale>
        <p:origin x="864" y="1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2EE95FC5-CD6B-4A50-9262-DC414E16C3EA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rtl="0"/>
          <a:r>
            <a:rPr lang="pl-PL" sz="2100" b="1" noProof="0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rPr>
            <a:t>Lekcja 1</a:t>
          </a:r>
        </a:p>
        <a:p>
          <a:pPr rtl="0"/>
          <a:r>
            <a:rPr lang="pl-PL" sz="1600" noProof="0" dirty="0">
              <a:solidFill>
                <a:schemeClr val="bg2">
                  <a:lumMod val="50000"/>
                </a:schemeClr>
              </a:solidFill>
            </a:rPr>
            <a:t>Wprowadzenie do platformy Spring oraz Spring </a:t>
          </a:r>
          <a:r>
            <a:rPr lang="pl-PL" sz="1600" noProof="0" dirty="0" err="1">
              <a:solidFill>
                <a:schemeClr val="bg2">
                  <a:lumMod val="50000"/>
                </a:schemeClr>
              </a:solidFill>
            </a:rPr>
            <a:t>Core</a:t>
          </a:r>
          <a:endParaRPr lang="pl-PL" sz="1600" noProof="0" dirty="0">
            <a:solidFill>
              <a:schemeClr val="bg2">
                <a:lumMod val="50000"/>
              </a:schemeClr>
            </a:solidFill>
          </a:endParaRPr>
        </a:p>
      </dgm:t>
    </dgm:pt>
    <dgm:pt modelId="{75374347-884B-4721-8CFF-DF080F5B1C79}" type="parTrans" cxnId="{B3F19EC2-A372-4EC3-BFE0-C62FFDFE3DF6}">
      <dgm:prSet/>
      <dgm:spPr/>
      <dgm:t>
        <a:bodyPr rtlCol="0"/>
        <a:lstStyle/>
        <a:p>
          <a:pPr rtl="0"/>
          <a:endParaRPr lang="pl-PL" noProof="0" dirty="0"/>
        </a:p>
      </dgm:t>
    </dgm:pt>
    <dgm:pt modelId="{C99EBBB1-E916-471C-83C9-ABE85B42AC26}" type="sibTrans" cxnId="{B3F19EC2-A372-4EC3-BFE0-C62FFDFE3DF6}">
      <dgm:prSet phldrT="1" phldr="0"/>
      <dgm:spPr/>
      <dgm:t>
        <a:bodyPr rtlCol="0"/>
        <a:lstStyle/>
        <a:p>
          <a:pPr rtl="0"/>
          <a:endParaRPr lang="pl-PL" noProof="0" dirty="0"/>
        </a:p>
      </dgm:t>
    </dgm:pt>
    <dgm:pt modelId="{F05611F0-8256-4954-B6CB-ED6B4F2DD39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  <a:ea typeface="+mn-ea"/>
              <a:cs typeface="+mn-cs"/>
            </a:rPr>
            <a:t>Lekcja 2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Wprowadzenie do Spring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boot</a:t>
          </a: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, wstrzykiwanie zależności, pliki konfiguracyjne</a:t>
          </a:r>
        </a:p>
      </dgm:t>
    </dgm:pt>
    <dgm:pt modelId="{CD7328D6-9FAE-4506-9BDB-E06A571EC1D4}" type="parTrans" cxnId="{914FACD2-336A-4471-9E99-312B3F8EAB04}">
      <dgm:prSet/>
      <dgm:spPr/>
      <dgm:t>
        <a:bodyPr rtlCol="0"/>
        <a:lstStyle/>
        <a:p>
          <a:pPr rtl="0"/>
          <a:endParaRPr lang="pl-PL" noProof="0" dirty="0"/>
        </a:p>
      </dgm:t>
    </dgm:pt>
    <dgm:pt modelId="{6BD5265A-8333-420D-BDB2-65F10B3EBD76}" type="sibTrans" cxnId="{914FACD2-336A-4471-9E99-312B3F8EAB04}">
      <dgm:prSet phldrT="2" phldr="0"/>
      <dgm:spPr/>
      <dgm:t>
        <a:bodyPr rtlCol="0"/>
        <a:lstStyle/>
        <a:p>
          <a:pPr rtl="0"/>
          <a:endParaRPr lang="pl-PL" noProof="0" dirty="0"/>
        </a:p>
      </dgm:t>
    </dgm:pt>
    <dgm:pt modelId="{22625139-F93A-4F3F-A7AA-4923A01AEDF3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3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Wykorzystanie Spring Web, protokół HTTP, wyjątki w aplikacji REST</a:t>
          </a:r>
        </a:p>
      </dgm:t>
    </dgm:pt>
    <dgm:pt modelId="{F549A0EB-6BE9-4749-8336-B02A279AE302}" type="parTrans" cxnId="{FC7721F0-429B-4CE7-BE98-C2F3C41FE9C7}">
      <dgm:prSet/>
      <dgm:spPr/>
      <dgm:t>
        <a:bodyPr rtlCol="0"/>
        <a:lstStyle/>
        <a:p>
          <a:pPr rtl="0"/>
          <a:endParaRPr lang="pl-PL" noProof="0" dirty="0"/>
        </a:p>
      </dgm:t>
    </dgm:pt>
    <dgm:pt modelId="{A8E2FA08-4DD4-4654-A85D-9A99162D6201}" type="sibTrans" cxnId="{FC7721F0-429B-4CE7-BE98-C2F3C41FE9C7}">
      <dgm:prSet phldrT="3" phldr="0"/>
      <dgm:spPr/>
      <dgm:t>
        <a:bodyPr rtlCol="0"/>
        <a:lstStyle/>
        <a:p>
          <a:pPr rtl="0"/>
          <a:endParaRPr lang="pl-PL" noProof="0" dirty="0"/>
        </a:p>
      </dgm:t>
    </dgm:pt>
    <dgm:pt modelId="{140952D0-0E1D-4F48-9F16-53581487CFA0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4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Wykorzystanie bazy danych w aplikacji REST, wyjaśnienie pojęć JDBC, CRUD, ORM, JPA</a:t>
          </a:r>
        </a:p>
      </dgm:t>
    </dgm:pt>
    <dgm:pt modelId="{790C446F-6917-41E7-BE01-7AFE2676D505}" type="parTrans" cxnId="{B07163E8-ADEC-492A-8F07-7E5786AB23AE}">
      <dgm:prSet/>
      <dgm:spPr/>
      <dgm:t>
        <a:bodyPr rtlCol="0"/>
        <a:lstStyle/>
        <a:p>
          <a:pPr rtl="0"/>
          <a:endParaRPr lang="pl-PL" noProof="0" dirty="0"/>
        </a:p>
      </dgm:t>
    </dgm:pt>
    <dgm:pt modelId="{2804F27C-9BA9-4D07-AB02-74BE7DFA2C0E}" type="sibTrans" cxnId="{B07163E8-ADEC-492A-8F07-7E5786AB23AE}">
      <dgm:prSet phldrT="4" phldr="0"/>
      <dgm:spPr/>
      <dgm:t>
        <a:bodyPr rtlCol="0"/>
        <a:lstStyle/>
        <a:p>
          <a:pPr rtl="0"/>
          <a:endParaRPr lang="pl-PL" noProof="0" dirty="0"/>
        </a:p>
      </dgm:t>
    </dgm:pt>
    <dgm:pt modelId="{C2F8C7F7-44C4-414A-BCCD-56E91DD0A77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5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Kontynuacja baz danych w projekcie, paginacja</a:t>
          </a:r>
        </a:p>
      </dgm:t>
    </dgm:pt>
    <dgm:pt modelId="{E6C6DF88-9436-40D7-BA84-18FE896A6151}" type="parTrans" cxnId="{14D43B81-F92D-4CD8-9D1E-78CBF092C750}">
      <dgm:prSet/>
      <dgm:spPr/>
      <dgm:t>
        <a:bodyPr rtlCol="0"/>
        <a:lstStyle/>
        <a:p>
          <a:pPr rtl="0"/>
          <a:endParaRPr lang="pl-PL" noProof="0" dirty="0"/>
        </a:p>
      </dgm:t>
    </dgm:pt>
    <dgm:pt modelId="{4E39967D-43EF-4F15-814A-2F491D900D43}" type="sibTrans" cxnId="{14D43B81-F92D-4CD8-9D1E-78CBF092C750}">
      <dgm:prSet phldrT="5" phldr="0"/>
      <dgm:spPr/>
      <dgm:t>
        <a:bodyPr rtlCol="0"/>
        <a:lstStyle/>
        <a:p>
          <a:pPr rtl="0"/>
          <a:endParaRPr lang="pl-PL" noProof="0" dirty="0"/>
        </a:p>
      </dgm:t>
    </dgm:pt>
    <dgm:pt modelId="{BF1274BB-4A53-4C5A-B923-D2010DC742EE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8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Bezpieczeństwo w aplikacjach Spring</a:t>
          </a:r>
        </a:p>
      </dgm:t>
    </dgm:pt>
    <dgm:pt modelId="{E7852433-69D6-43CF-A272-705A7DF9811D}" type="parTrans" cxnId="{730CE964-B0E5-4C00-8B7D-B1CDB2C0A1E2}">
      <dgm:prSet/>
      <dgm:spPr/>
      <dgm:t>
        <a:bodyPr/>
        <a:lstStyle/>
        <a:p>
          <a:endParaRPr lang="pl-PL"/>
        </a:p>
      </dgm:t>
    </dgm:pt>
    <dgm:pt modelId="{5AE802AA-A4D7-4CA5-A964-E7EB91751F02}" type="sibTrans" cxnId="{730CE964-B0E5-4C00-8B7D-B1CDB2C0A1E2}">
      <dgm:prSet/>
      <dgm:spPr/>
      <dgm:t>
        <a:bodyPr/>
        <a:lstStyle/>
        <a:p>
          <a:endParaRPr lang="pl-PL"/>
        </a:p>
      </dgm:t>
    </dgm:pt>
    <dgm:pt modelId="{BBB42DA9-BD2B-420F-8F96-3CF9B9572091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6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Zarządzanie transakcjami</a:t>
          </a:r>
        </a:p>
      </dgm:t>
    </dgm:pt>
    <dgm:pt modelId="{66D5947B-AF31-470A-B562-600021509499}" type="parTrans" cxnId="{2EF545C4-FF9A-4222-8AD6-BA3F1983304A}">
      <dgm:prSet/>
      <dgm:spPr/>
      <dgm:t>
        <a:bodyPr/>
        <a:lstStyle/>
        <a:p>
          <a:endParaRPr lang="pl-PL"/>
        </a:p>
      </dgm:t>
    </dgm:pt>
    <dgm:pt modelId="{762DC71E-0AA5-43F5-B80A-47109B4674E8}" type="sibTrans" cxnId="{2EF545C4-FF9A-4222-8AD6-BA3F1983304A}">
      <dgm:prSet/>
      <dgm:spPr/>
      <dgm:t>
        <a:bodyPr/>
        <a:lstStyle/>
        <a:p>
          <a:endParaRPr lang="pl-PL"/>
        </a:p>
      </dgm:t>
    </dgm:pt>
    <dgm:pt modelId="{731B22A5-05CF-4068-ABDE-42C92E8D17D1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7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Wprowadzenie do architektury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mikroserwisowej</a:t>
          </a:r>
          <a:endParaRPr lang="pl-PL" sz="1600" kern="1200" noProof="0" dirty="0">
            <a:solidFill>
              <a:schemeClr val="bg2">
                <a:lumMod val="50000"/>
              </a:schemeClr>
            </a:solidFill>
          </a:endParaRPr>
        </a:p>
      </dgm:t>
    </dgm:pt>
    <dgm:pt modelId="{53783DFF-AF94-4FF7-A621-6623A91041A0}" type="parTrans" cxnId="{23974213-D443-446F-B7C9-DA8358773A6E}">
      <dgm:prSet/>
      <dgm:spPr/>
      <dgm:t>
        <a:bodyPr/>
        <a:lstStyle/>
        <a:p>
          <a:endParaRPr lang="pl-PL"/>
        </a:p>
      </dgm:t>
    </dgm:pt>
    <dgm:pt modelId="{CBE214A1-7BAE-42DB-A6D4-49905AB5CA50}" type="sibTrans" cxnId="{23974213-D443-446F-B7C9-DA8358773A6E}">
      <dgm:prSet/>
      <dgm:spPr/>
      <dgm:t>
        <a:bodyPr/>
        <a:lstStyle/>
        <a:p>
          <a:endParaRPr lang="pl-PL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</dgm:pt>
    <dgm:pt modelId="{8B70BCB8-2CA8-4281-8C3E-9646AA407DE2}" type="pres">
      <dgm:prSet presAssocID="{2EE95FC5-CD6B-4A50-9262-DC414E16C3EA}" presName="node" presStyleLbl="node1" presStyleIdx="0" presStyleCnt="8" custScaleX="115064" custScaleY="112619" custLinFactNeighborX="976">
        <dgm:presLayoutVars>
          <dgm:bulletEnabled val="1"/>
        </dgm:presLayoutVars>
      </dgm:prSet>
      <dgm:spPr/>
    </dgm:pt>
    <dgm:pt modelId="{E02BC8AD-DDC2-43A7-BB43-F6F8D8BD6340}" type="pres">
      <dgm:prSet presAssocID="{C99EBBB1-E916-471C-83C9-ABE85B42AC26}" presName="sibTrans" presStyleCnt="0"/>
      <dgm:spPr/>
    </dgm:pt>
    <dgm:pt modelId="{B86E23A3-742D-4587-88CF-2D56A8442149}" type="pres">
      <dgm:prSet presAssocID="{F05611F0-8256-4954-B6CB-ED6B4F2DD397}" presName="node" presStyleLbl="node1" presStyleIdx="1" presStyleCnt="8" custScaleX="115064" custScaleY="114779" custLinFactNeighborX="976">
        <dgm:presLayoutVars>
          <dgm:bulletEnabled val="1"/>
        </dgm:presLayoutVars>
      </dgm:prSet>
      <dgm:spPr/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2" presStyleCnt="8" custScaleX="115064" custScaleY="114779" custLinFactNeighborX="976">
        <dgm:presLayoutVars>
          <dgm:bulletEnabled val="1"/>
        </dgm:presLayoutVars>
      </dgm:prSet>
      <dgm:spPr/>
    </dgm:pt>
    <dgm:pt modelId="{A8EBA167-82EB-4D7C-98F7-2AB66BCE8A90}" type="pres">
      <dgm:prSet presAssocID="{A8E2FA08-4DD4-4654-A85D-9A99162D6201}" presName="sibTrans" presStyleCnt="0"/>
      <dgm:spPr/>
    </dgm:pt>
    <dgm:pt modelId="{18405FE4-7B27-4C69-B6FE-12C8B84249EF}" type="pres">
      <dgm:prSet presAssocID="{140952D0-0E1D-4F48-9F16-53581487CFA0}" presName="node" presStyleLbl="node1" presStyleIdx="3" presStyleCnt="8" custScaleX="115064" custScaleY="116938" custLinFactNeighborX="976">
        <dgm:presLayoutVars>
          <dgm:bulletEnabled val="1"/>
        </dgm:presLayoutVars>
      </dgm:prSet>
      <dgm:spPr/>
    </dgm:pt>
    <dgm:pt modelId="{4F5C547E-E40F-424A-82FA-BB8EDB1515B0}" type="pres">
      <dgm:prSet presAssocID="{2804F27C-9BA9-4D07-AB02-74BE7DFA2C0E}" presName="sibTrans" presStyleCnt="0"/>
      <dgm:spPr/>
    </dgm:pt>
    <dgm:pt modelId="{435C0E89-FD70-4DD9-A771-832DBFC9ACBC}" type="pres">
      <dgm:prSet presAssocID="{C2F8C7F7-44C4-414A-BCCD-56E91DD0A777}" presName="node" presStyleLbl="node1" presStyleIdx="4" presStyleCnt="8" custScaleX="115064" custScaleY="116568" custLinFactNeighborX="976">
        <dgm:presLayoutVars>
          <dgm:bulletEnabled val="1"/>
        </dgm:presLayoutVars>
      </dgm:prSet>
      <dgm:spPr/>
    </dgm:pt>
    <dgm:pt modelId="{1A25EE86-B494-4778-9D88-D93AA80B85AC}" type="pres">
      <dgm:prSet presAssocID="{4E39967D-43EF-4F15-814A-2F491D900D43}" presName="sibTrans" presStyleCnt="0"/>
      <dgm:spPr/>
    </dgm:pt>
    <dgm:pt modelId="{FDCFCDD0-B418-45EF-A0B1-2307B084B02A}" type="pres">
      <dgm:prSet presAssocID="{BBB42DA9-BD2B-420F-8F96-3CF9B9572091}" presName="node" presStyleLbl="node1" presStyleIdx="5" presStyleCnt="8" custScaleY="118728">
        <dgm:presLayoutVars>
          <dgm:bulletEnabled val="1"/>
        </dgm:presLayoutVars>
      </dgm:prSet>
      <dgm:spPr/>
    </dgm:pt>
    <dgm:pt modelId="{81B88F4C-E1DC-4F68-8E8F-4C27BDE52E58}" type="pres">
      <dgm:prSet presAssocID="{762DC71E-0AA5-43F5-B80A-47109B4674E8}" presName="sibTrans" presStyleCnt="0"/>
      <dgm:spPr/>
    </dgm:pt>
    <dgm:pt modelId="{A1A6B74E-2E69-4810-8C70-F216A4E0090D}" type="pres">
      <dgm:prSet presAssocID="{731B22A5-05CF-4068-ABDE-42C92E8D17D1}" presName="node" presStyleLbl="node1" presStyleIdx="6" presStyleCnt="8" custScaleY="120888">
        <dgm:presLayoutVars>
          <dgm:bulletEnabled val="1"/>
        </dgm:presLayoutVars>
      </dgm:prSet>
      <dgm:spPr/>
    </dgm:pt>
    <dgm:pt modelId="{91174AE4-FF39-434F-AC67-6D84716D8F56}" type="pres">
      <dgm:prSet presAssocID="{CBE214A1-7BAE-42DB-A6D4-49905AB5CA50}" presName="sibTrans" presStyleCnt="0"/>
      <dgm:spPr/>
    </dgm:pt>
    <dgm:pt modelId="{C0D88985-E99D-4CF8-A44F-8C9DEA675937}" type="pres">
      <dgm:prSet presAssocID="{BF1274BB-4A53-4C5A-B923-D2010DC742EE}" presName="node" presStyleLbl="node1" presStyleIdx="7" presStyleCnt="8" custScaleY="118728">
        <dgm:presLayoutVars>
          <dgm:bulletEnabled val="1"/>
        </dgm:presLayoutVars>
      </dgm:prSet>
      <dgm:spPr/>
    </dgm:pt>
  </dgm:ptLst>
  <dgm:cxnLst>
    <dgm:cxn modelId="{23974213-D443-446F-B7C9-DA8358773A6E}" srcId="{D0F07F19-1F50-4B42-A7A0-278DF9D25BB1}" destId="{731B22A5-05CF-4068-ABDE-42C92E8D17D1}" srcOrd="6" destOrd="0" parTransId="{53783DFF-AF94-4FF7-A621-6623A91041A0}" sibTransId="{CBE214A1-7BAE-42DB-A6D4-49905AB5CA50}"/>
    <dgm:cxn modelId="{0DE07321-DBF8-4809-A4BA-1D1FFBE3638D}" type="presOf" srcId="{BF1274BB-4A53-4C5A-B923-D2010DC742EE}" destId="{C0D88985-E99D-4CF8-A44F-8C9DEA675937}" srcOrd="0" destOrd="0" presId="urn:microsoft.com/office/officeart/2005/8/layout/default"/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D6CBE33F-90E3-4C8D-B80F-821ED7205D90}" type="presOf" srcId="{140952D0-0E1D-4F48-9F16-53581487CFA0}" destId="{18405FE4-7B27-4C69-B6FE-12C8B84249EF}" srcOrd="0" destOrd="0" presId="urn:microsoft.com/office/officeart/2005/8/layout/default"/>
    <dgm:cxn modelId="{730CE964-B0E5-4C00-8B7D-B1CDB2C0A1E2}" srcId="{D0F07F19-1F50-4B42-A7A0-278DF9D25BB1}" destId="{BF1274BB-4A53-4C5A-B923-D2010DC742EE}" srcOrd="7" destOrd="0" parTransId="{E7852433-69D6-43CF-A272-705A7DF9811D}" sibTransId="{5AE802AA-A4D7-4CA5-A964-E7EB91751F02}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63FFA787-EFDA-4280-AC6E-5CD448F87DBE}" type="presOf" srcId="{731B22A5-05CF-4068-ABDE-42C92E8D17D1}" destId="{A1A6B74E-2E69-4810-8C70-F216A4E0090D}" srcOrd="0" destOrd="0" presId="urn:microsoft.com/office/officeart/2005/8/layout/default"/>
    <dgm:cxn modelId="{8081B58D-E225-49CE-B0A9-4059CA11A8BE}" type="presOf" srcId="{BBB42DA9-BD2B-420F-8F96-3CF9B9572091}" destId="{FDCFCDD0-B418-45EF-A0B1-2307B084B02A}" srcOrd="0" destOrd="0" presId="urn:microsoft.com/office/officeart/2005/8/layout/defaul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2EF545C4-FF9A-4222-8AD6-BA3F1983304A}" srcId="{D0F07F19-1F50-4B42-A7A0-278DF9D25BB1}" destId="{BBB42DA9-BD2B-420F-8F96-3CF9B9572091}" srcOrd="5" destOrd="0" parTransId="{66D5947B-AF31-470A-B562-600021509499}" sibTransId="{762DC71E-0AA5-43F5-B80A-47109B4674E8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6F765DD9-BF93-49A8-A6EA-AB13464D24B0}" type="presOf" srcId="{C2F8C7F7-44C4-414A-BCCD-56E91DD0A777}" destId="{435C0E89-FD70-4DD9-A771-832DBFC9ACBC}" srcOrd="0" destOrd="0" presId="urn:microsoft.com/office/officeart/2005/8/layout/default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FC4588CA-0BEE-4DE6-9726-93F413184C3C}" type="presParOf" srcId="{40FE0EB9-B287-43F6-ABB4-527CB1B94B4A}" destId="{B86E23A3-742D-4587-88CF-2D56A8442149}" srcOrd="2" destOrd="0" presId="urn:microsoft.com/office/officeart/2005/8/layout/default"/>
    <dgm:cxn modelId="{4178A0A8-8F80-4691-AE60-A912EF83DE0A}" type="presParOf" srcId="{40FE0EB9-B287-43F6-ABB4-527CB1B94B4A}" destId="{87C885F5-93E2-4D86-AAEA-8BD12E68F9BB}" srcOrd="3" destOrd="0" presId="urn:microsoft.com/office/officeart/2005/8/layout/default"/>
    <dgm:cxn modelId="{48A25CA2-D3C2-4FFF-9454-ED9B5A503F99}" type="presParOf" srcId="{40FE0EB9-B287-43F6-ABB4-527CB1B94B4A}" destId="{D64973A5-4E87-44F1-B369-B0D5E0C2A462}" srcOrd="4" destOrd="0" presId="urn:microsoft.com/office/officeart/2005/8/layout/default"/>
    <dgm:cxn modelId="{CC1DEFB1-6415-405C-B19F-8F58824BC103}" type="presParOf" srcId="{40FE0EB9-B287-43F6-ABB4-527CB1B94B4A}" destId="{A8EBA167-82EB-4D7C-98F7-2AB66BCE8A90}" srcOrd="5" destOrd="0" presId="urn:microsoft.com/office/officeart/2005/8/layout/default"/>
    <dgm:cxn modelId="{EF92A80F-281E-414F-A2E2-B426E7254CC3}" type="presParOf" srcId="{40FE0EB9-B287-43F6-ABB4-527CB1B94B4A}" destId="{18405FE4-7B27-4C69-B6FE-12C8B84249EF}" srcOrd="6" destOrd="0" presId="urn:microsoft.com/office/officeart/2005/8/layout/default"/>
    <dgm:cxn modelId="{92AFC3EA-4297-4063-94E0-C5A1BE863E54}" type="presParOf" srcId="{40FE0EB9-B287-43F6-ABB4-527CB1B94B4A}" destId="{4F5C547E-E40F-424A-82FA-BB8EDB1515B0}" srcOrd="7" destOrd="0" presId="urn:microsoft.com/office/officeart/2005/8/layout/default"/>
    <dgm:cxn modelId="{CBB0F55F-5C58-443F-989A-EC667A9C4731}" type="presParOf" srcId="{40FE0EB9-B287-43F6-ABB4-527CB1B94B4A}" destId="{435C0E89-FD70-4DD9-A771-832DBFC9ACBC}" srcOrd="8" destOrd="0" presId="urn:microsoft.com/office/officeart/2005/8/layout/default"/>
    <dgm:cxn modelId="{36FABF68-C018-4933-A68C-880ABFA0CCAB}" type="presParOf" srcId="{40FE0EB9-B287-43F6-ABB4-527CB1B94B4A}" destId="{1A25EE86-B494-4778-9D88-D93AA80B85AC}" srcOrd="9" destOrd="0" presId="urn:microsoft.com/office/officeart/2005/8/layout/default"/>
    <dgm:cxn modelId="{FBB7402E-5083-4DE2-A656-288F201C0DE0}" type="presParOf" srcId="{40FE0EB9-B287-43F6-ABB4-527CB1B94B4A}" destId="{FDCFCDD0-B418-45EF-A0B1-2307B084B02A}" srcOrd="10" destOrd="0" presId="urn:microsoft.com/office/officeart/2005/8/layout/default"/>
    <dgm:cxn modelId="{A9F9A087-ABFD-41F4-8240-29D376B62F75}" type="presParOf" srcId="{40FE0EB9-B287-43F6-ABB4-527CB1B94B4A}" destId="{81B88F4C-E1DC-4F68-8E8F-4C27BDE52E58}" srcOrd="11" destOrd="0" presId="urn:microsoft.com/office/officeart/2005/8/layout/default"/>
    <dgm:cxn modelId="{792D988B-BF27-4762-98EC-D157B54C7254}" type="presParOf" srcId="{40FE0EB9-B287-43F6-ABB4-527CB1B94B4A}" destId="{A1A6B74E-2E69-4810-8C70-F216A4E0090D}" srcOrd="12" destOrd="0" presId="urn:microsoft.com/office/officeart/2005/8/layout/default"/>
    <dgm:cxn modelId="{980397D3-F546-4492-B9BA-E2F50DD87B55}" type="presParOf" srcId="{40FE0EB9-B287-43F6-ABB4-527CB1B94B4A}" destId="{91174AE4-FF39-434F-AC67-6D84716D8F56}" srcOrd="13" destOrd="0" presId="urn:microsoft.com/office/officeart/2005/8/layout/default"/>
    <dgm:cxn modelId="{7005E39F-ECDA-463A-B226-9BD5C9E60BFB}" type="presParOf" srcId="{40FE0EB9-B287-43F6-ABB4-527CB1B94B4A}" destId="{C0D88985-E99D-4CF8-A44F-8C9DEA67593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24641" y="110293"/>
          <a:ext cx="2537326" cy="149004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rPr>
            <a:t>Lekcja 1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Wprowadzenie do platformy Spring oraz Spring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Core</a:t>
          </a:r>
          <a:endParaRPr lang="pl-PL" sz="1600" kern="1200" noProof="0" dirty="0">
            <a:solidFill>
              <a:schemeClr val="bg2">
                <a:lumMod val="50000"/>
              </a:schemeClr>
            </a:solidFill>
          </a:endParaRPr>
        </a:p>
      </dsp:txBody>
      <dsp:txXfrm>
        <a:off x="24641" y="110293"/>
        <a:ext cx="2537326" cy="1490046"/>
      </dsp:txXfrm>
    </dsp:sp>
    <dsp:sp modelId="{B86E23A3-742D-4587-88CF-2D56A8442149}">
      <dsp:nvSpPr>
        <dsp:cNvPr id="0" name=""/>
        <dsp:cNvSpPr/>
      </dsp:nvSpPr>
      <dsp:spPr>
        <a:xfrm>
          <a:off x="2782482" y="96004"/>
          <a:ext cx="2537326" cy="151862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  <a:ea typeface="+mn-ea"/>
              <a:cs typeface="+mn-cs"/>
            </a:rPr>
            <a:t>Lekcja 2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Wprowadzenie do Spring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boot</a:t>
          </a: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, wstrzykiwanie zależności, pliki konfiguracyjne</a:t>
          </a:r>
        </a:p>
      </dsp:txBody>
      <dsp:txXfrm>
        <a:off x="2782482" y="96004"/>
        <a:ext cx="2537326" cy="1518625"/>
      </dsp:txXfrm>
    </dsp:sp>
    <dsp:sp modelId="{D64973A5-4E87-44F1-B369-B0D5E0C2A462}">
      <dsp:nvSpPr>
        <dsp:cNvPr id="0" name=""/>
        <dsp:cNvSpPr/>
      </dsp:nvSpPr>
      <dsp:spPr>
        <a:xfrm>
          <a:off x="5540323" y="96004"/>
          <a:ext cx="2537326" cy="151862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3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Wykorzystanie Spring Web, protokół HTTP, wyjątki w aplikacji REST</a:t>
          </a:r>
        </a:p>
      </dsp:txBody>
      <dsp:txXfrm>
        <a:off x="5540323" y="96004"/>
        <a:ext cx="2537326" cy="1518625"/>
      </dsp:txXfrm>
    </dsp:sp>
    <dsp:sp modelId="{18405FE4-7B27-4C69-B6FE-12C8B84249EF}">
      <dsp:nvSpPr>
        <dsp:cNvPr id="0" name=""/>
        <dsp:cNvSpPr/>
      </dsp:nvSpPr>
      <dsp:spPr>
        <a:xfrm>
          <a:off x="8279761" y="81721"/>
          <a:ext cx="2537326" cy="1547190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4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Wykorzystanie bazy danych w aplikacji REST, wyjaśnienie pojęć JDBC, CRUD, ORM, JPA</a:t>
          </a:r>
        </a:p>
      </dsp:txBody>
      <dsp:txXfrm>
        <a:off x="8279761" y="81721"/>
        <a:ext cx="2537326" cy="1547190"/>
      </dsp:txXfrm>
    </dsp:sp>
    <dsp:sp modelId="{435C0E89-FD70-4DD9-A771-832DBFC9ACBC}">
      <dsp:nvSpPr>
        <dsp:cNvPr id="0" name=""/>
        <dsp:cNvSpPr/>
      </dsp:nvSpPr>
      <dsp:spPr>
        <a:xfrm>
          <a:off x="522915" y="1878004"/>
          <a:ext cx="2537326" cy="154229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5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Kontynuacja baz danych w projekcie, paginacja</a:t>
          </a:r>
        </a:p>
      </dsp:txBody>
      <dsp:txXfrm>
        <a:off x="522915" y="1878004"/>
        <a:ext cx="2537326" cy="1542295"/>
      </dsp:txXfrm>
    </dsp:sp>
    <dsp:sp modelId="{FDCFCDD0-B418-45EF-A0B1-2307B084B02A}">
      <dsp:nvSpPr>
        <dsp:cNvPr id="0" name=""/>
        <dsp:cNvSpPr/>
      </dsp:nvSpPr>
      <dsp:spPr>
        <a:xfrm>
          <a:off x="3259234" y="1863715"/>
          <a:ext cx="2205143" cy="157087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6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Zarządzanie transakcjami</a:t>
          </a:r>
        </a:p>
      </dsp:txBody>
      <dsp:txXfrm>
        <a:off x="3259234" y="1863715"/>
        <a:ext cx="2205143" cy="1570873"/>
      </dsp:txXfrm>
    </dsp:sp>
    <dsp:sp modelId="{A1A6B74E-2E69-4810-8C70-F216A4E0090D}">
      <dsp:nvSpPr>
        <dsp:cNvPr id="0" name=""/>
        <dsp:cNvSpPr/>
      </dsp:nvSpPr>
      <dsp:spPr>
        <a:xfrm>
          <a:off x="5684892" y="1849426"/>
          <a:ext cx="2205143" cy="159945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7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Wprowadzenie do architektury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mikroserwisowej</a:t>
          </a:r>
          <a:endParaRPr lang="pl-PL" sz="1600" kern="1200" noProof="0" dirty="0">
            <a:solidFill>
              <a:schemeClr val="bg2">
                <a:lumMod val="50000"/>
              </a:schemeClr>
            </a:solidFill>
          </a:endParaRPr>
        </a:p>
      </dsp:txBody>
      <dsp:txXfrm>
        <a:off x="5684892" y="1849426"/>
        <a:ext cx="2205143" cy="1599452"/>
      </dsp:txXfrm>
    </dsp:sp>
    <dsp:sp modelId="{C0D88985-E99D-4CF8-A44F-8C9DEA675937}">
      <dsp:nvSpPr>
        <dsp:cNvPr id="0" name=""/>
        <dsp:cNvSpPr/>
      </dsp:nvSpPr>
      <dsp:spPr>
        <a:xfrm>
          <a:off x="8110550" y="1863715"/>
          <a:ext cx="2205143" cy="157087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8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Bezpieczeństwo w aplikacjach Spring</a:t>
          </a:r>
        </a:p>
      </dsp:txBody>
      <dsp:txXfrm>
        <a:off x="8110550" y="1863715"/>
        <a:ext cx="2205143" cy="1570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F6B162-B019-4558-B36F-3F7010E42FDF}" type="datetime1">
              <a:rPr lang="pl-PL" smtClean="0"/>
              <a:t>2021-04-10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5293-0EA9-4B42-A238-C80836CA7D9E}" type="datetime1">
              <a:rPr lang="pl-PL" smtClean="0"/>
              <a:pPr/>
              <a:t>2021-04-10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022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Uniwersalność - jedno API, z którego będzie korzystała zarówno aplikacja jak i strona internetowa</a:t>
            </a:r>
          </a:p>
          <a:p>
            <a:r>
              <a:rPr lang="pl-PL" dirty="0"/>
              <a:t>Intuicyjność – wystawiamy na świat jedynie te funkcjonalności które chcemy. W większości przypadków są dobrze udokumentowane</a:t>
            </a:r>
          </a:p>
          <a:p>
            <a:r>
              <a:rPr lang="pl-PL" dirty="0"/>
              <a:t>Testowalność – </a:t>
            </a:r>
            <a:r>
              <a:rPr lang="pl-PL" dirty="0" err="1"/>
              <a:t>postman</a:t>
            </a:r>
            <a:r>
              <a:rPr lang="pl-PL" dirty="0"/>
              <a:t>, </a:t>
            </a:r>
            <a:r>
              <a:rPr lang="pl-PL" dirty="0" err="1"/>
              <a:t>curl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23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083840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24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9620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25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92556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26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4644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27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43734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28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836736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29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15961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30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76158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31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690470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32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0260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33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02910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34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130091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52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5322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3998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990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3162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6943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Uniwersalność - jedno API, z którego będzie korzystała zarówno aplikacja jak i strona internetowa</a:t>
            </a:r>
          </a:p>
          <a:p>
            <a:r>
              <a:rPr lang="pl-PL" dirty="0"/>
              <a:t>Intuicyjność – wystawiamy na świat jedynie te funkcjonalności które chcemy. W większości przypadków są dobrze udokumentowane</a:t>
            </a:r>
          </a:p>
          <a:p>
            <a:r>
              <a:rPr lang="pl-PL" dirty="0"/>
              <a:t>Testowalność – </a:t>
            </a:r>
            <a:r>
              <a:rPr lang="pl-PL" dirty="0" err="1"/>
              <a:t>postman</a:t>
            </a:r>
            <a:r>
              <a:rPr lang="pl-PL" dirty="0"/>
              <a:t>, </a:t>
            </a:r>
            <a:r>
              <a:rPr lang="pl-PL" dirty="0" err="1"/>
              <a:t>curl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21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78633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Uniwersalność - jedno API, z którego będzie korzystała zarówno aplikacja jak i strona internetowa</a:t>
            </a:r>
          </a:p>
          <a:p>
            <a:r>
              <a:rPr lang="pl-PL" dirty="0"/>
              <a:t>Intuicyjność – wystawiamy na świat jedynie te funkcjonalności które chcemy. W większości przypadków są dobrze udokumentowane</a:t>
            </a:r>
          </a:p>
          <a:p>
            <a:r>
              <a:rPr lang="pl-PL" dirty="0"/>
              <a:t>Testowalność – </a:t>
            </a:r>
            <a:r>
              <a:rPr lang="pl-PL" dirty="0" err="1"/>
              <a:t>postman</a:t>
            </a:r>
            <a:r>
              <a:rPr lang="pl-PL" dirty="0"/>
              <a:t>, </a:t>
            </a:r>
            <a:r>
              <a:rPr lang="pl-PL" dirty="0" err="1"/>
              <a:t>curl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22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34304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Łącznik prosty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Łącznik prosty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Łącznik prosty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Łącznik prosty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Łącznik prosty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Łącznik prosty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Łącznik prosty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Łącznik prosty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06AB-97F8-4E2E-BF87-8C3481B5FBD8}" type="datetime1">
              <a:rPr lang="pl-PL" smtClean="0"/>
              <a:pPr/>
              <a:t>2021-04-10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57989-D074-470C-8B53-0A83600092FA}" type="datetime1">
              <a:rPr lang="pl-PL" smtClean="0"/>
              <a:pPr/>
              <a:t>2021-04-10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3EF585-5FBB-4299-9362-D527BD2675CD}" type="datetime1">
              <a:rPr lang="pl-PL" smtClean="0"/>
              <a:pPr/>
              <a:t>2021-04-10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Łącznik prosty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Łącznik prosty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Łącznik prosty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E908B-D51D-4142-A5CB-EE5D4309B568}" type="datetime1">
              <a:rPr lang="pl-PL" smtClean="0"/>
              <a:pPr/>
              <a:t>2021-04-10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B382C9-380C-424E-AF82-A6E8CC1E028B}" type="datetime1">
              <a:rPr lang="pl-PL" smtClean="0"/>
              <a:pPr/>
              <a:t>2021-04-10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CB9CC-4696-4285-BA6C-9DFABDF44C2A}" type="datetime1">
              <a:rPr lang="pl-PL" smtClean="0"/>
              <a:pPr/>
              <a:t>2021-04-10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Łącznik prosty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Łącznik prosty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Łącznik prosty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Łącznik prosty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Łącznik prosty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Łącznik prosty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Łącznik prosty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Łącznik prosty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Łącznik prosty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Łącznik prosty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Łącznik prosty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Łącznik prosty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Łącznik prosty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Łącznik prosty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Łącznik prosty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Łącznik prosty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Łącznik prosty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Łącznik prosty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Łącznik prosty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Łącznik prosty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Łącznik prosty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Łącznik prosty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Łącznik prosty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Łącznik prosty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Łącznik prosty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Łącznik prosty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Łącznik prosty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Łącznik prosty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Łącznik prosty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Łącznik prosty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Łącznik prosty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Łącznik prosty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Łącznik prosty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Łącznik prosty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Łącznik prosty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Łącznik prosty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Łącznik prosty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Łącznik prosty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Łącznik prosty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Łącznik prosty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Łącznik prosty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Łącznik prosty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Łącznik prosty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Łącznik prosty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topka — symbol zastępczy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212" name="Data — symbol zastępczy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0DF4F9-CFFF-4A1E-866B-3C5280452CB1}" type="datetime1">
              <a:rPr lang="pl-PL" smtClean="0"/>
              <a:pPr/>
              <a:t>2021-04-10</a:t>
            </a:fld>
            <a:endParaRPr lang="pl-PL" dirty="0"/>
          </a:p>
        </p:txBody>
      </p:sp>
      <p:sp>
        <p:nvSpPr>
          <p:cNvPr id="214" name="Numer slajdu — symbol zastępczy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Łącznik prosty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Łącznik prosty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Łącznik prosty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Łącznik prosty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Łącznik prosty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Łącznik prosty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Prostokąt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60" name="Łącznik prosty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E2E449-FA09-4791-AF38-A83448FE51DA}" type="datetime1">
              <a:rPr lang="pl-PL" smtClean="0"/>
              <a:pPr/>
              <a:t>2021-04-10</a:t>
            </a:fld>
            <a:endParaRPr lang="pl-PL" dirty="0"/>
          </a:p>
        </p:txBody>
      </p:sp>
      <p:sp>
        <p:nvSpPr>
          <p:cNvPr id="8" name="Numer slajdu — symbol zastępcz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Łącznik prosty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Łącznik prosty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Łącznik prosty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Prostokąt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59" name="Łącznik prosty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Łącznik prosty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Łącznik prosty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Łącznik prosty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y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prosty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Łącznik prosty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Łącznik prosty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Łącznik prosty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Łącznik prosty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Łącznik prosty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Łącznik prosty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Łącznik prosty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Łącznik prosty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Łącznik prosty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Łącznik prosty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Łącznik prosty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Łącznik prosty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Łącznik prosty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Łącznik prosty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Łącznik prosty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Łącznik prosty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Łącznik prosty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Łącznik prosty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Łącznik prosty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Łącznik prosty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Łącznik prosty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Łącznik prosty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Łącznik prosty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Łącznik prosty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Łącznik prosty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Łącznik prosty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Łącznik prosty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Łącznik prosty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Łącznik prosty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Łącznik prosty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Łącznik prosty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Łącznik prosty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cxnSp>
        <p:nvCxnSpPr>
          <p:cNvPr id="148" name="Łącznik prosty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7465ED12-3D75-43E0-9D6D-9FB5D68B824D}" type="datetime1">
              <a:rPr lang="pl-PL" smtClean="0"/>
              <a:pPr/>
              <a:t>2021-04-10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blic-apis/public-api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spring-response-entit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szczepaniak.pl/wstep-do-rest-api/" TargetMode="External"/><Relationship Id="rId7" Type="http://schemas.openxmlformats.org/officeDocument/2006/relationships/hyperlink" Target="https://www.baeldung.com/spring-response-entity" TargetMode="External"/><Relationship Id="rId2" Type="http://schemas.openxmlformats.org/officeDocument/2006/relationships/hyperlink" Target="https://www.javappa.com/kurs-spring/spring-framework-spring-mvc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eloper.mozilla.org/en-US/docs/Web/HTTP/Methods" TargetMode="External"/><Relationship Id="rId5" Type="http://schemas.openxmlformats.org/officeDocument/2006/relationships/hyperlink" Target="https://github.com/public-apis/public-apis" TargetMode="External"/><Relationship Id="rId4" Type="http://schemas.openxmlformats.org/officeDocument/2006/relationships/hyperlink" Target="https://kobietydokodu.pl/niezbednik-juniora-protokol-http/#statusy-http-kody-odpowiedzi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reesuggestionbox.com/pub/rrvtlfa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l.wikipedia.org/wiki/Serwlet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Java zaawansowana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Arkadiusz Stankiewicz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BBDBEC0-FA4F-4D0D-B120-9DDC84BDD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HTTP wyróżnia 9 różnych metod o różnych zastosowaniach. My skupimy się na głównych 4:</a:t>
            </a:r>
          </a:p>
          <a:p>
            <a:r>
              <a:rPr lang="pl-PL" dirty="0"/>
              <a:t>GET – </a:t>
            </a: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Web MVC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Metody HTTP</a:t>
            </a:r>
            <a:endParaRPr lang="pl-PL" sz="3000" dirty="0"/>
          </a:p>
        </p:txBody>
      </p:sp>
    </p:spTree>
    <p:extLst>
      <p:ext uri="{BB962C8B-B14F-4D97-AF65-F5344CB8AC3E}">
        <p14:creationId xmlns:p14="http://schemas.microsoft.com/office/powerpoint/2010/main" val="1211831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BBDBEC0-FA4F-4D0D-B120-9DDC84BDD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HTTP wyróżnia 9 różnych metod o różnych zastosowaniach. My skupimy się na głównych 4:</a:t>
            </a:r>
          </a:p>
          <a:p>
            <a:r>
              <a:rPr lang="pl-PL" dirty="0"/>
              <a:t>GET – pobranie zasobu wskazanego przez URI</a:t>
            </a: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Web MVC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Metody HTTP</a:t>
            </a:r>
            <a:endParaRPr lang="pl-PL" sz="3000" dirty="0"/>
          </a:p>
        </p:txBody>
      </p:sp>
    </p:spTree>
    <p:extLst>
      <p:ext uri="{BB962C8B-B14F-4D97-AF65-F5344CB8AC3E}">
        <p14:creationId xmlns:p14="http://schemas.microsoft.com/office/powerpoint/2010/main" val="170444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BBDBEC0-FA4F-4D0D-B120-9DDC84BDD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HTTP wyróżnia 9 różnych metod o różnych zastosowaniach. My skupimy się na głównych 4:</a:t>
            </a:r>
          </a:p>
          <a:p>
            <a:r>
              <a:rPr lang="pl-PL" dirty="0"/>
              <a:t>GET – pobranie zasobu wskazanego przez URI</a:t>
            </a:r>
          </a:p>
          <a:p>
            <a:r>
              <a:rPr lang="pl-PL" dirty="0"/>
              <a:t>POST – </a:t>
            </a: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Web MVC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Metody HTTP</a:t>
            </a:r>
            <a:endParaRPr lang="pl-PL" sz="3000" dirty="0"/>
          </a:p>
        </p:txBody>
      </p:sp>
    </p:spTree>
    <p:extLst>
      <p:ext uri="{BB962C8B-B14F-4D97-AF65-F5344CB8AC3E}">
        <p14:creationId xmlns:p14="http://schemas.microsoft.com/office/powerpoint/2010/main" val="417751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BBDBEC0-FA4F-4D0D-B120-9DDC84BDD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HTTP wyróżnia 9 różnych metod o różnych zastosowaniach. My skupimy się na głównych 4:</a:t>
            </a:r>
          </a:p>
          <a:p>
            <a:r>
              <a:rPr lang="pl-PL" dirty="0"/>
              <a:t>GET – pobranie zasobu wskazanego przez URI</a:t>
            </a:r>
          </a:p>
          <a:p>
            <a:r>
              <a:rPr lang="pl-PL" dirty="0"/>
              <a:t>POST – tworzenie i przesłanie nowych danych.</a:t>
            </a: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Web MVC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Metody HTTP</a:t>
            </a:r>
            <a:endParaRPr lang="pl-PL" sz="3000" dirty="0"/>
          </a:p>
        </p:txBody>
      </p:sp>
    </p:spTree>
    <p:extLst>
      <p:ext uri="{BB962C8B-B14F-4D97-AF65-F5344CB8AC3E}">
        <p14:creationId xmlns:p14="http://schemas.microsoft.com/office/powerpoint/2010/main" val="2546136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BBDBEC0-FA4F-4D0D-B120-9DDC84BDD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HTTP wyróżnia 9 różnych metod o różnych zastosowaniach. My skupimy się na głównych 4:</a:t>
            </a:r>
          </a:p>
          <a:p>
            <a:r>
              <a:rPr lang="pl-PL" dirty="0"/>
              <a:t>GET – pobranie zasobu wskazanego przez URI</a:t>
            </a:r>
          </a:p>
          <a:p>
            <a:r>
              <a:rPr lang="pl-PL" dirty="0"/>
              <a:t>POST – tworzenie i przesłanie nowych danych.</a:t>
            </a:r>
          </a:p>
          <a:p>
            <a:r>
              <a:rPr lang="pl-PL" dirty="0"/>
              <a:t>PUT – </a:t>
            </a: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Web MVC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Metody HTTP</a:t>
            </a:r>
            <a:endParaRPr lang="pl-PL" sz="3000" dirty="0"/>
          </a:p>
        </p:txBody>
      </p:sp>
    </p:spTree>
    <p:extLst>
      <p:ext uri="{BB962C8B-B14F-4D97-AF65-F5344CB8AC3E}">
        <p14:creationId xmlns:p14="http://schemas.microsoft.com/office/powerpoint/2010/main" val="479443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BBDBEC0-FA4F-4D0D-B120-9DDC84BDD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HTTP wyróżnia 9 różnych metod o różnych zastosowaniach. My skupimy się na głównych 4:</a:t>
            </a:r>
          </a:p>
          <a:p>
            <a:r>
              <a:rPr lang="pl-PL" dirty="0"/>
              <a:t>GET – pobranie zasobu wskazanego przez URI</a:t>
            </a:r>
          </a:p>
          <a:p>
            <a:r>
              <a:rPr lang="pl-PL" dirty="0"/>
              <a:t>POST – tworzenie i przesłanie nowych danych.</a:t>
            </a:r>
          </a:p>
          <a:p>
            <a:r>
              <a:rPr lang="pl-PL" dirty="0"/>
              <a:t>PUT – aktualizowanie istniejących zasobów. Musi wskazywać na konkretny zasób</a:t>
            </a: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Web MVC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Metody HTTP</a:t>
            </a:r>
            <a:endParaRPr lang="pl-PL" sz="3000" dirty="0"/>
          </a:p>
        </p:txBody>
      </p:sp>
    </p:spTree>
    <p:extLst>
      <p:ext uri="{BB962C8B-B14F-4D97-AF65-F5344CB8AC3E}">
        <p14:creationId xmlns:p14="http://schemas.microsoft.com/office/powerpoint/2010/main" val="4149527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BBDBEC0-FA4F-4D0D-B120-9DDC84BDD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HTTP wyróżnia 9 różnych metod o różnych zastosowaniach. My skupimy się na głównych 4:</a:t>
            </a:r>
          </a:p>
          <a:p>
            <a:r>
              <a:rPr lang="pl-PL" dirty="0"/>
              <a:t>GET – pobranie zasobu wskazanego przez URI</a:t>
            </a:r>
          </a:p>
          <a:p>
            <a:r>
              <a:rPr lang="pl-PL" dirty="0"/>
              <a:t>POST – tworzenie i przesłanie nowych danych.</a:t>
            </a:r>
          </a:p>
          <a:p>
            <a:r>
              <a:rPr lang="pl-PL" dirty="0"/>
              <a:t>PUT – aktualizowanie istniejących zasobów. Musi wskazywać na konkretny zasób</a:t>
            </a:r>
          </a:p>
          <a:p>
            <a:r>
              <a:rPr lang="pl-PL" dirty="0"/>
              <a:t>DELETE – </a:t>
            </a: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Web MVC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Metody HTTP</a:t>
            </a:r>
            <a:endParaRPr lang="pl-PL" sz="3000" dirty="0"/>
          </a:p>
        </p:txBody>
      </p:sp>
    </p:spTree>
    <p:extLst>
      <p:ext uri="{BB962C8B-B14F-4D97-AF65-F5344CB8AC3E}">
        <p14:creationId xmlns:p14="http://schemas.microsoft.com/office/powerpoint/2010/main" val="2437000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BBDBEC0-FA4F-4D0D-B120-9DDC84BDD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HTTP wyróżnia 9 różnych metod o różnych zastosowaniach. My skupimy się na głównych 4:</a:t>
            </a:r>
          </a:p>
          <a:p>
            <a:r>
              <a:rPr lang="pl-PL" dirty="0"/>
              <a:t>GET – pobranie zasobu wskazanego przez URI</a:t>
            </a:r>
          </a:p>
          <a:p>
            <a:r>
              <a:rPr lang="pl-PL" dirty="0"/>
              <a:t>POST – tworzenie i przesłanie nowych danych.</a:t>
            </a:r>
          </a:p>
          <a:p>
            <a:r>
              <a:rPr lang="pl-PL" dirty="0"/>
              <a:t>PUT – aktualizowanie istniejących zasobów. Musi wskazywać na konkretny zasób</a:t>
            </a:r>
          </a:p>
          <a:p>
            <a:r>
              <a:rPr lang="pl-PL" dirty="0"/>
              <a:t>DELETE – usuwanie zasobu wskazanego przez URI</a:t>
            </a: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Web MVC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Metody HTTP</a:t>
            </a:r>
            <a:endParaRPr lang="pl-PL" sz="3000" dirty="0"/>
          </a:p>
        </p:txBody>
      </p:sp>
    </p:spTree>
    <p:extLst>
      <p:ext uri="{BB962C8B-B14F-4D97-AF65-F5344CB8AC3E}">
        <p14:creationId xmlns:p14="http://schemas.microsoft.com/office/powerpoint/2010/main" val="228267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BBDBEC0-FA4F-4D0D-B120-9DDC84BDD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REST API jest to uniwersalny interfejs HTTP do komunikacji między oprogramowaniem klienta a serwerem za pośrednictwem sieci.</a:t>
            </a: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Web MVC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REST API</a:t>
            </a:r>
            <a:endParaRPr lang="pl-PL" sz="3000" dirty="0"/>
          </a:p>
        </p:txBody>
      </p:sp>
    </p:spTree>
    <p:extLst>
      <p:ext uri="{BB962C8B-B14F-4D97-AF65-F5344CB8AC3E}">
        <p14:creationId xmlns:p14="http://schemas.microsoft.com/office/powerpoint/2010/main" val="15426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BBDBEC0-FA4F-4D0D-B120-9DDC84BDD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REST API jest to uniwersalny interfejs HTTP do komunikacji między oprogramowaniem klienta a serwerem za pośrednictwem sieci.</a:t>
            </a:r>
          </a:p>
          <a:p>
            <a:pPr marL="0" indent="0">
              <a:buNone/>
            </a:pPr>
            <a:r>
              <a:rPr lang="pl-PL" dirty="0"/>
              <a:t>REST (</a:t>
            </a:r>
            <a:r>
              <a:rPr lang="pl-PL" dirty="0" err="1"/>
              <a:t>Representational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Transfer) oznacza architekturę w której zdefiniowano konkretne metody, zasoby oraz bezstanowość</a:t>
            </a:r>
          </a:p>
          <a:p>
            <a:pPr marL="0" indent="0">
              <a:buNone/>
            </a:pPr>
            <a:r>
              <a:rPr lang="it-IT" dirty="0"/>
              <a:t>API (application programming interface) jest to po prostu interfejs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HTTP (</a:t>
            </a:r>
            <a:r>
              <a:rPr lang="pl-PL" dirty="0" err="1"/>
              <a:t>Hypertext</a:t>
            </a:r>
            <a:r>
              <a:rPr lang="pl-PL" dirty="0"/>
              <a:t> Transfer </a:t>
            </a:r>
            <a:r>
              <a:rPr lang="pl-PL" dirty="0" err="1"/>
              <a:t>Protocol</a:t>
            </a:r>
            <a:r>
              <a:rPr lang="pl-PL" dirty="0"/>
              <a:t>) jest to protokół przesyłania dokumentów w sieci WWW</a:t>
            </a: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Web MVC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REST API</a:t>
            </a:r>
            <a:endParaRPr lang="pl-PL" sz="3000" dirty="0"/>
          </a:p>
        </p:txBody>
      </p:sp>
    </p:spTree>
    <p:extLst>
      <p:ext uri="{BB962C8B-B14F-4D97-AF65-F5344CB8AC3E}">
        <p14:creationId xmlns:p14="http://schemas.microsoft.com/office/powerpoint/2010/main" val="4169024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l-PL" dirty="0"/>
              <a:t>PLAN ZAJĘĆ</a:t>
            </a:r>
          </a:p>
        </p:txBody>
      </p:sp>
      <p:graphicFrame>
        <p:nvGraphicFramePr>
          <p:cNvPr id="8" name="Zawartość — symbol zastępczy 2" descr="Obiekt SmartArt">
            <a:extLst>
              <a:ext uri="{FF2B5EF4-FFF2-40B4-BE49-F238E27FC236}">
                <a16:creationId xmlns:a16="http://schemas.microsoft.com/office/drawing/2014/main" id="{E7224467-A3C3-4FCF-87C7-222E823941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958873"/>
              </p:ext>
            </p:extLst>
          </p:nvPr>
        </p:nvGraphicFramePr>
        <p:xfrm>
          <a:off x="685799" y="2037524"/>
          <a:ext cx="10817088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BBDBEC0-FA4F-4D0D-B120-9DDC84BDD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Web MVC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Dlaczego warto korzystać z REST API?</a:t>
            </a:r>
            <a:endParaRPr lang="pl-PL" sz="3000" dirty="0"/>
          </a:p>
        </p:txBody>
      </p:sp>
    </p:spTree>
    <p:extLst>
      <p:ext uri="{BB962C8B-B14F-4D97-AF65-F5344CB8AC3E}">
        <p14:creationId xmlns:p14="http://schemas.microsoft.com/office/powerpoint/2010/main" val="2154064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BBDBEC0-FA4F-4D0D-B120-9DDC84BDD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4"/>
            <a:ext cx="9601200" cy="2400796"/>
          </a:xfrm>
        </p:spPr>
        <p:txBody>
          <a:bodyPr/>
          <a:lstStyle/>
          <a:p>
            <a:r>
              <a:rPr lang="pl-PL" dirty="0"/>
              <a:t>Uniwersalność</a:t>
            </a:r>
          </a:p>
          <a:p>
            <a:r>
              <a:rPr lang="pl-PL" dirty="0"/>
              <a:t>Intuicyjność i wygoda</a:t>
            </a:r>
          </a:p>
          <a:p>
            <a:r>
              <a:rPr lang="pl-PL" dirty="0"/>
              <a:t>Dane w formacie JSON (JavaScript Object </a:t>
            </a:r>
            <a:r>
              <a:rPr lang="pl-PL" dirty="0" err="1"/>
              <a:t>Notation</a:t>
            </a:r>
            <a:r>
              <a:rPr lang="pl-PL" dirty="0"/>
              <a:t>)</a:t>
            </a:r>
          </a:p>
          <a:p>
            <a:r>
              <a:rPr lang="pl-PL" dirty="0"/>
              <a:t>Odseparowanie warstwy klienta od warstwy serwerowej</a:t>
            </a:r>
          </a:p>
          <a:p>
            <a:r>
              <a:rPr lang="pl-PL" dirty="0"/>
              <a:t>Testowalność </a:t>
            </a:r>
          </a:p>
          <a:p>
            <a:endParaRPr lang="pl-PL" dirty="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Web MVC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Dlaczego warto korzystać z REST API?</a:t>
            </a:r>
            <a:endParaRPr lang="pl-PL" sz="3000" dirty="0"/>
          </a:p>
        </p:txBody>
      </p:sp>
    </p:spTree>
    <p:extLst>
      <p:ext uri="{BB962C8B-B14F-4D97-AF65-F5344CB8AC3E}">
        <p14:creationId xmlns:p14="http://schemas.microsoft.com/office/powerpoint/2010/main" val="2508707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BBDBEC0-FA4F-4D0D-B120-9DDC84BDD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4"/>
            <a:ext cx="9601200" cy="2400796"/>
          </a:xfrm>
        </p:spPr>
        <p:txBody>
          <a:bodyPr/>
          <a:lstStyle/>
          <a:p>
            <a:r>
              <a:rPr lang="pl-PL" dirty="0"/>
              <a:t>Uniwersalność</a:t>
            </a:r>
          </a:p>
          <a:p>
            <a:r>
              <a:rPr lang="pl-PL" dirty="0"/>
              <a:t>Intuicyjność i wygoda</a:t>
            </a:r>
          </a:p>
          <a:p>
            <a:r>
              <a:rPr lang="pl-PL" dirty="0"/>
              <a:t>Dane w formacie JSON (JavaScript Object </a:t>
            </a:r>
            <a:r>
              <a:rPr lang="pl-PL" dirty="0" err="1"/>
              <a:t>Notation</a:t>
            </a:r>
            <a:r>
              <a:rPr lang="pl-PL" dirty="0"/>
              <a:t>)</a:t>
            </a:r>
          </a:p>
          <a:p>
            <a:r>
              <a:rPr lang="pl-PL" dirty="0"/>
              <a:t>Odseparowanie warstwy klienta od warstwy serwerowej</a:t>
            </a:r>
          </a:p>
          <a:p>
            <a:r>
              <a:rPr lang="pl-PL" dirty="0"/>
              <a:t>Testowalność </a:t>
            </a: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Web MVC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Dlaczego warto korzystać z REST API?</a:t>
            </a:r>
            <a:endParaRPr lang="pl-PL" sz="3000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460750A-FDAB-40F3-81D8-385FC97DCC27}"/>
              </a:ext>
            </a:extLst>
          </p:cNvPr>
          <p:cNvSpPr txBox="1"/>
          <p:nvPr/>
        </p:nvSpPr>
        <p:spPr>
          <a:xfrm>
            <a:off x="1295400" y="5237019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Bonus: Lista darmowych, publicznych API </a:t>
            </a:r>
            <a:r>
              <a:rPr lang="pl-PL" dirty="0">
                <a:hlinkClick r:id="rId3"/>
              </a:rPr>
              <a:t>https://github.com/public-apis/public-apis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2046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Web MVC – kluczowe funkcjonalności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 err="1"/>
              <a:t>DispatcherServlet</a:t>
            </a:r>
            <a:endParaRPr lang="pl-PL" sz="3000" dirty="0"/>
          </a:p>
        </p:txBody>
      </p:sp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F1CEBBCA-39F4-43A2-A15A-37B60070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/>
          <a:lstStyle/>
          <a:p>
            <a:r>
              <a:rPr lang="pl-PL" dirty="0"/>
              <a:t>„</a:t>
            </a:r>
            <a:r>
              <a:rPr lang="pl-PL" dirty="0">
                <a:effectLst/>
              </a:rPr>
              <a:t>Nadzorca” który zarządza wszystkimi zapytaniami HTTP</a:t>
            </a:r>
          </a:p>
          <a:p>
            <a:r>
              <a:rPr lang="pl-PL" dirty="0">
                <a:effectLst/>
              </a:rPr>
              <a:t>Każde zapytanie trafia do tego nadzorcy, a następnie on decyduje, jak go obsłużyć, do którego </a:t>
            </a:r>
            <a:r>
              <a:rPr lang="pl-PL" dirty="0" err="1">
                <a:effectLst/>
              </a:rPr>
              <a:t>controllera</a:t>
            </a:r>
            <a:r>
              <a:rPr lang="pl-PL" dirty="0">
                <a:effectLst/>
              </a:rPr>
              <a:t> przekierować</a:t>
            </a:r>
          </a:p>
          <a:p>
            <a:r>
              <a:rPr lang="pl-PL" dirty="0">
                <a:effectLst/>
              </a:rPr>
              <a:t>W Javie EE trzeba było skonfigurować plik web.xml, w Springu jeżeli wystarczy nam domyślna konfiguracja to nie musimy nic robić</a:t>
            </a:r>
          </a:p>
          <a:p>
            <a:r>
              <a:rPr lang="pl-PL" dirty="0"/>
              <a:t>Plik web.xml </a:t>
            </a:r>
            <a:r>
              <a:rPr lang="pl-PL" dirty="0">
                <a:effectLst/>
              </a:rPr>
              <a:t>pozwala nam określać m.in. </a:t>
            </a:r>
            <a:r>
              <a:rPr lang="pl-PL" dirty="0" err="1">
                <a:effectLst/>
              </a:rPr>
              <a:t>Servlety</a:t>
            </a:r>
            <a:r>
              <a:rPr lang="pl-PL" dirty="0">
                <a:effectLst/>
              </a:rPr>
              <a:t>, Filtry, </a:t>
            </a:r>
            <a:r>
              <a:rPr lang="pl-PL" dirty="0" err="1">
                <a:effectLst/>
              </a:rPr>
              <a:t>Listenery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itp</a:t>
            </a:r>
            <a:endParaRPr lang="pl-PL" dirty="0">
              <a:effectLst/>
            </a:endParaRPr>
          </a:p>
          <a:p>
            <a:endParaRPr lang="pl-PL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3916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Web MVC – kluczowe funkcjonalności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 err="1"/>
              <a:t>Request</a:t>
            </a:r>
            <a:r>
              <a:rPr lang="pl-PL" sz="3200" dirty="0"/>
              <a:t> </a:t>
            </a:r>
            <a:r>
              <a:rPr lang="pl-PL" sz="3200" dirty="0" err="1"/>
              <a:t>Mapping</a:t>
            </a:r>
            <a:endParaRPr lang="pl-PL" sz="3000" dirty="0"/>
          </a:p>
        </p:txBody>
      </p:sp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F1CEBBCA-39F4-43A2-A15A-37B60070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>
            <a:normAutofit fontScale="92500" lnSpcReduction="20000"/>
          </a:bodyPr>
          <a:lstStyle/>
          <a:p>
            <a:r>
              <a:rPr lang="pl-PL" dirty="0">
                <a:effectLst/>
              </a:rPr>
              <a:t>Najważniejszy element łączący aplikację z użytkownikiem</a:t>
            </a:r>
          </a:p>
          <a:p>
            <a:r>
              <a:rPr lang="pl-PL" dirty="0"/>
              <a:t>Pozwala na </a:t>
            </a:r>
            <a:r>
              <a:rPr lang="pl-PL" dirty="0" err="1"/>
              <a:t>przemapowanie</a:t>
            </a:r>
            <a:r>
              <a:rPr lang="pl-PL" dirty="0"/>
              <a:t> żądania na odpowiednią metodę w kontrolerze</a:t>
            </a:r>
          </a:p>
          <a:p>
            <a:r>
              <a:rPr lang="pl-PL" dirty="0">
                <a:effectLst/>
              </a:rPr>
              <a:t>Przed wersją </a:t>
            </a:r>
            <a:r>
              <a:rPr lang="pl-PL" dirty="0" err="1">
                <a:effectLst/>
              </a:rPr>
              <a:t>Springa</a:t>
            </a:r>
            <a:r>
              <a:rPr lang="pl-PL" dirty="0">
                <a:effectLst/>
              </a:rPr>
              <a:t> 4.3 wykorzystywana była adnotacja @RequestMapping</a:t>
            </a:r>
          </a:p>
          <a:p>
            <a:r>
              <a:rPr lang="pl-PL" dirty="0">
                <a:effectLst/>
              </a:rPr>
              <a:t>Od wersji 4.3 mamy:</a:t>
            </a:r>
          </a:p>
          <a:p>
            <a:pPr lvl="1"/>
            <a:r>
              <a:rPr lang="pl-PL" dirty="0"/>
              <a:t>@GetMapping</a:t>
            </a:r>
          </a:p>
          <a:p>
            <a:pPr lvl="1"/>
            <a:r>
              <a:rPr lang="pl-PL" dirty="0">
                <a:effectLst/>
              </a:rPr>
              <a:t>@PostMapping</a:t>
            </a:r>
          </a:p>
          <a:p>
            <a:pPr lvl="1"/>
            <a:r>
              <a:rPr lang="pl-PL" dirty="0"/>
              <a:t>@PutMapping</a:t>
            </a:r>
          </a:p>
          <a:p>
            <a:pPr lvl="1"/>
            <a:r>
              <a:rPr lang="pl-PL" dirty="0">
                <a:effectLst/>
              </a:rPr>
              <a:t>@DeleteMapping</a:t>
            </a:r>
          </a:p>
          <a:p>
            <a:pPr lvl="1"/>
            <a:r>
              <a:rPr lang="pl-PL" dirty="0"/>
              <a:t>…</a:t>
            </a:r>
            <a:endParaRPr lang="pl-PL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5389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Web MVC – kluczowe funkcjonalności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Handler </a:t>
            </a:r>
            <a:r>
              <a:rPr lang="pl-PL" sz="3200" dirty="0" err="1"/>
              <a:t>methods</a:t>
            </a:r>
            <a:endParaRPr lang="pl-PL" sz="3000" dirty="0"/>
          </a:p>
        </p:txBody>
      </p:sp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F1CEBBCA-39F4-43A2-A15A-37B60070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>
            <a:normAutofit/>
          </a:bodyPr>
          <a:lstStyle/>
          <a:p>
            <a:r>
              <a:rPr lang="pl-PL" dirty="0">
                <a:effectLst/>
              </a:rPr>
              <a:t>Pozwala obsłużyć dane przychodzące z żądania http</a:t>
            </a:r>
          </a:p>
          <a:p>
            <a:r>
              <a:rPr lang="pl-PL" dirty="0"/>
              <a:t>Posiada dwie kategorie adnotacji</a:t>
            </a:r>
          </a:p>
          <a:p>
            <a:pPr lvl="1"/>
            <a:r>
              <a:rPr lang="pl-PL" dirty="0">
                <a:effectLst/>
              </a:rPr>
              <a:t>Argumenty metod</a:t>
            </a:r>
          </a:p>
          <a:p>
            <a:pPr lvl="2"/>
            <a:r>
              <a:rPr lang="pl-PL" dirty="0"/>
              <a:t>@RequestParam</a:t>
            </a:r>
          </a:p>
          <a:p>
            <a:pPr lvl="2"/>
            <a:r>
              <a:rPr lang="pl-PL" dirty="0">
                <a:effectLst/>
              </a:rPr>
              <a:t>@PathVariable</a:t>
            </a:r>
          </a:p>
          <a:p>
            <a:pPr lvl="2"/>
            <a:r>
              <a:rPr lang="pl-PL" dirty="0"/>
              <a:t>@RequestBody</a:t>
            </a:r>
            <a:endParaRPr lang="pl-PL" dirty="0">
              <a:effectLst/>
            </a:endParaRPr>
          </a:p>
          <a:p>
            <a:pPr lvl="1"/>
            <a:r>
              <a:rPr lang="pl-PL" dirty="0">
                <a:effectLst/>
              </a:rPr>
              <a:t>Zwracane wartości</a:t>
            </a:r>
          </a:p>
          <a:p>
            <a:pPr lvl="2"/>
            <a:r>
              <a:rPr lang="pl-PL" dirty="0"/>
              <a:t>@ResponseBody</a:t>
            </a:r>
            <a:endParaRPr lang="pl-PL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0431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Web MVC – kluczowe funkcjonalności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 err="1"/>
              <a:t>Exceptions</a:t>
            </a:r>
            <a:r>
              <a:rPr lang="pl-PL" sz="3200" dirty="0"/>
              <a:t> </a:t>
            </a:r>
            <a:r>
              <a:rPr lang="pl-PL" sz="3200" dirty="0" err="1"/>
              <a:t>handling</a:t>
            </a:r>
            <a:endParaRPr lang="pl-PL" sz="3000" dirty="0"/>
          </a:p>
        </p:txBody>
      </p:sp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F1CEBBCA-39F4-43A2-A15A-37B60070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>
            <a:normAutofit/>
          </a:bodyPr>
          <a:lstStyle/>
          <a:p>
            <a:r>
              <a:rPr lang="pl-PL" dirty="0">
                <a:effectLst/>
              </a:rPr>
              <a:t>Kolejna nieodłączna funkcjonalność każdej </a:t>
            </a:r>
            <a:r>
              <a:rPr lang="pl-PL" dirty="0" err="1">
                <a:effectLst/>
              </a:rPr>
              <a:t>springowej</a:t>
            </a:r>
            <a:r>
              <a:rPr lang="pl-PL" dirty="0">
                <a:effectLst/>
              </a:rPr>
              <a:t> aplikacji webowej </a:t>
            </a:r>
          </a:p>
          <a:p>
            <a:r>
              <a:rPr lang="pl-PL" dirty="0"/>
              <a:t>Pozwala obsłużyć każdy </a:t>
            </a:r>
            <a:r>
              <a:rPr lang="pl-PL" dirty="0" err="1"/>
              <a:t>Excpetion</a:t>
            </a:r>
            <a:r>
              <a:rPr lang="pl-PL" dirty="0"/>
              <a:t> jaki wyskoczy nam podczas działania aplikacji</a:t>
            </a:r>
          </a:p>
          <a:p>
            <a:r>
              <a:rPr lang="pl-PL" dirty="0">
                <a:effectLst/>
              </a:rPr>
              <a:t>Użycie adnotacji @ExceptionHandler pozwala nam ustawić co ma być zwrócone (kod HTTP oraz </a:t>
            </a:r>
            <a:r>
              <a:rPr lang="pl-PL" dirty="0" err="1">
                <a:effectLst/>
              </a:rPr>
              <a:t>response</a:t>
            </a:r>
            <a:r>
              <a:rPr lang="pl-PL" dirty="0">
                <a:effectLst/>
              </a:rPr>
              <a:t> body) w przypadku wystąpienia danego błędu</a:t>
            </a:r>
          </a:p>
          <a:p>
            <a:r>
              <a:rPr lang="pl-PL" dirty="0"/>
              <a:t>Może być definiowana per </a:t>
            </a:r>
            <a:r>
              <a:rPr lang="pl-PL" dirty="0" err="1"/>
              <a:t>controller</a:t>
            </a:r>
            <a:endParaRPr lang="pl-PL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0543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Web MVC – kluczowe funkcjonalności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Controller </a:t>
            </a:r>
            <a:r>
              <a:rPr lang="pl-PL" sz="3200" dirty="0" err="1"/>
              <a:t>Advice</a:t>
            </a:r>
            <a:endParaRPr lang="pl-PL" sz="3000" dirty="0"/>
          </a:p>
        </p:txBody>
      </p:sp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F1CEBBCA-39F4-43A2-A15A-37B60070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>
            <a:normAutofit/>
          </a:bodyPr>
          <a:lstStyle/>
          <a:p>
            <a:r>
              <a:rPr lang="pl-PL" dirty="0">
                <a:effectLst/>
              </a:rPr>
              <a:t>Klasa zbierająca wszystkie @ExceptionHandler’y które chcemy wykorzystać globalnie</a:t>
            </a:r>
          </a:p>
          <a:p>
            <a:r>
              <a:rPr lang="pl-PL" dirty="0"/>
              <a:t>Tworzona poprzez dodanie adnotacji @ControllerAdvice nad klasą</a:t>
            </a:r>
          </a:p>
        </p:txBody>
      </p:sp>
    </p:spTree>
    <p:extLst>
      <p:ext uri="{BB962C8B-B14F-4D97-AF65-F5344CB8AC3E}">
        <p14:creationId xmlns:p14="http://schemas.microsoft.com/office/powerpoint/2010/main" val="1908267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Web MVC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Dodanie zależności do projektu</a:t>
            </a:r>
            <a:endParaRPr lang="pl-PL" sz="3000" dirty="0"/>
          </a:p>
        </p:txBody>
      </p:sp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F1CEBBCA-39F4-43A2-A15A-37B60070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130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Aby móc korzystać z funkcjonalności Spring Web MVC musimy do pliku pom.xml do sekcji &lt;</a:t>
            </a:r>
            <a:r>
              <a:rPr lang="pl-PL" dirty="0" err="1"/>
              <a:t>dependencies</a:t>
            </a:r>
            <a:r>
              <a:rPr lang="pl-PL" dirty="0"/>
              <a:t>&gt; dodać nowy wpis</a:t>
            </a:r>
            <a:br>
              <a:rPr lang="pl-PL" dirty="0"/>
            </a:br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411C03-ADC0-4E31-924B-A99BA7B34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458497"/>
            <a:ext cx="5227484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</a:t>
            </a:r>
            <a:r>
              <a:rPr kumimoji="0" lang="pl-PL" altLang="pl-PL" sz="1400" b="1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dependency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&gt;</a:t>
            </a:r>
            <a:br>
              <a:rPr kumimoji="0" lang="pl-PL" altLang="pl-PL" sz="1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l-PL" altLang="pl-PL" sz="1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&lt;</a:t>
            </a:r>
            <a:r>
              <a:rPr kumimoji="0" lang="pl-PL" altLang="pl-PL" sz="1400" b="1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groupId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&gt;</a:t>
            </a:r>
            <a:r>
              <a:rPr kumimoji="0" lang="pl-PL" altLang="pl-PL" sz="1400" b="1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org.springframework.boot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&lt;/</a:t>
            </a:r>
            <a:r>
              <a:rPr kumimoji="0" lang="pl-PL" altLang="pl-PL" sz="1400" b="1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groupId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&gt;</a:t>
            </a:r>
            <a:br>
              <a:rPr kumimoji="0" lang="pl-PL" altLang="pl-PL" sz="1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l-PL" altLang="pl-PL" sz="1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&lt;</a:t>
            </a:r>
            <a:r>
              <a:rPr kumimoji="0" lang="pl-PL" altLang="pl-PL" sz="1400" b="1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artifactId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&gt;spring-</a:t>
            </a:r>
            <a:r>
              <a:rPr kumimoji="0" lang="pl-PL" altLang="pl-PL" sz="1400" b="1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boot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-starter-web&lt;/</a:t>
            </a:r>
            <a:r>
              <a:rPr kumimoji="0" lang="pl-PL" altLang="pl-PL" sz="1400" b="1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artifactId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&gt;</a:t>
            </a:r>
            <a:br>
              <a:rPr kumimoji="0" lang="pl-PL" altLang="pl-PL" sz="1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l-PL" altLang="pl-PL" sz="1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&lt;/</a:t>
            </a:r>
            <a:r>
              <a:rPr kumimoji="0" lang="pl-PL" altLang="pl-PL" sz="1400" b="1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dependency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&gt;</a:t>
            </a:r>
            <a:endParaRPr kumimoji="0" lang="pl-PL" altLang="pl-PL" sz="3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319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Web MVC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/>
              <a:t>Tworzenie pierwszego </a:t>
            </a:r>
            <a:r>
              <a:rPr lang="pl-PL" sz="3000" dirty="0" err="1"/>
              <a:t>controllera</a:t>
            </a:r>
            <a:r>
              <a:rPr lang="pl-PL" sz="3000" dirty="0"/>
              <a:t> </a:t>
            </a:r>
            <a:r>
              <a:rPr lang="pl-PL" sz="3000" dirty="0" err="1"/>
              <a:t>restowego</a:t>
            </a:r>
            <a:endParaRPr lang="pl-PL" sz="3000" dirty="0"/>
          </a:p>
        </p:txBody>
      </p:sp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F1CEBBCA-39F4-43A2-A15A-37B60070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>
            <a:normAutofit/>
          </a:bodyPr>
          <a:lstStyle/>
          <a:p>
            <a:r>
              <a:rPr lang="pl-PL" dirty="0"/>
              <a:t>Aby utworzyć nowy </a:t>
            </a:r>
            <a:r>
              <a:rPr lang="pl-PL" dirty="0" err="1"/>
              <a:t>RestController</a:t>
            </a:r>
            <a:r>
              <a:rPr lang="pl-PL" dirty="0"/>
              <a:t> musimy wykonać 4 kroki:</a:t>
            </a:r>
          </a:p>
          <a:p>
            <a:pPr marL="685800" lvl="1" indent="-457200">
              <a:buFont typeface="+mj-lt"/>
              <a:buAutoNum type="arabicPeriod"/>
            </a:pPr>
            <a:r>
              <a:rPr lang="pl-PL" dirty="0"/>
              <a:t>Stworzyć nową klasę (najlepiej z </a:t>
            </a:r>
            <a:r>
              <a:rPr lang="pl-PL" dirty="0" err="1"/>
              <a:t>suffixem</a:t>
            </a:r>
            <a:r>
              <a:rPr lang="pl-PL" dirty="0"/>
              <a:t> Controller)</a:t>
            </a:r>
          </a:p>
          <a:p>
            <a:pPr marL="685800" lvl="1" indent="-457200">
              <a:buFont typeface="+mj-lt"/>
              <a:buAutoNum type="arabicPeriod"/>
            </a:pPr>
            <a:r>
              <a:rPr lang="pl-PL" dirty="0"/>
              <a:t>Dodać dwie adnotacje @RestController oraz @RequestMapping</a:t>
            </a:r>
          </a:p>
          <a:p>
            <a:pPr marL="914400" lvl="2" indent="-457200"/>
            <a:r>
              <a:rPr lang="pl-PL" dirty="0"/>
              <a:t>Do </a:t>
            </a:r>
            <a:r>
              <a:rPr lang="pl-PL" dirty="0" err="1"/>
              <a:t>anotacji</a:t>
            </a:r>
            <a:r>
              <a:rPr lang="pl-PL" dirty="0"/>
              <a:t> @RequestMapping powinniśmy dodać adres który chcemy aby był wykorzystywany dla wszystkich metod z danego </a:t>
            </a:r>
            <a:r>
              <a:rPr lang="pl-PL" dirty="0" err="1"/>
              <a:t>controllera</a:t>
            </a:r>
            <a:r>
              <a:rPr lang="pl-PL" dirty="0"/>
              <a:t>. </a:t>
            </a:r>
            <a:br>
              <a:rPr lang="pl-PL" dirty="0"/>
            </a:br>
            <a:r>
              <a:rPr lang="pl-PL" dirty="0"/>
              <a:t>Na przykład @RequestMapping("/sandbox")</a:t>
            </a:r>
          </a:p>
          <a:p>
            <a:pPr marL="685800" lvl="1" indent="-457200">
              <a:buFont typeface="+mj-lt"/>
              <a:buAutoNum type="arabicPeriod"/>
            </a:pPr>
            <a:r>
              <a:rPr lang="pl-PL" dirty="0"/>
              <a:t>Stworzyć metodę wraz z implementacją którą chcemy wykonać</a:t>
            </a:r>
          </a:p>
          <a:p>
            <a:pPr marL="914400" lvl="2" indent="-457200"/>
            <a:r>
              <a:rPr lang="pl-PL" dirty="0"/>
              <a:t>Aby wszystko działało zgodnie ze sztuką powinniśmy zwrócić obiekt typu </a:t>
            </a:r>
            <a:r>
              <a:rPr lang="pl-PL" dirty="0">
                <a:hlinkClick r:id="rId3"/>
              </a:rPr>
              <a:t>ResponseEntity</a:t>
            </a:r>
            <a:endParaRPr lang="pl-PL" dirty="0"/>
          </a:p>
          <a:p>
            <a:pPr marL="685800" lvl="1" indent="-457200">
              <a:buFont typeface="+mj-lt"/>
              <a:buAutoNum type="arabicPeriod"/>
            </a:pPr>
            <a:r>
              <a:rPr lang="pl-PL" dirty="0"/>
              <a:t>Dodać odpowiedni </a:t>
            </a:r>
            <a:r>
              <a:rPr lang="pl-PL" dirty="0" err="1"/>
              <a:t>mapping</a:t>
            </a:r>
            <a:r>
              <a:rPr lang="pl-PL" dirty="0"/>
              <a:t> (np. @GetMapping) nad metodą</a:t>
            </a:r>
          </a:p>
        </p:txBody>
      </p:sp>
    </p:spTree>
    <p:extLst>
      <p:ext uri="{BB962C8B-B14F-4D97-AF65-F5344CB8AC3E}">
        <p14:creationId xmlns:p14="http://schemas.microsoft.com/office/powerpoint/2010/main" val="1803758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BOOT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Czym jest Spring </a:t>
            </a:r>
            <a:r>
              <a:rPr lang="pl-PL" sz="3200" dirty="0" err="1"/>
              <a:t>Boot</a:t>
            </a:r>
            <a:r>
              <a:rPr lang="pl-PL" sz="3200" dirty="0"/>
              <a:t>?</a:t>
            </a:r>
            <a:endParaRPr lang="pl-PL" sz="300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754585"/>
            <a:ext cx="10333182" cy="3287487"/>
          </a:xfrm>
        </p:spPr>
        <p:txBody>
          <a:bodyPr rtlCol="0"/>
          <a:lstStyle/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2207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Web MVC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/>
              <a:t>Przykładowy </a:t>
            </a:r>
            <a:r>
              <a:rPr lang="pl-PL" sz="3000" dirty="0" err="1"/>
              <a:t>RestController</a:t>
            </a:r>
            <a:endParaRPr lang="pl-PL" sz="3000" dirty="0"/>
          </a:p>
        </p:txBody>
      </p:sp>
      <p:pic>
        <p:nvPicPr>
          <p:cNvPr id="3" name="Symbol zastępczy zawartości 2">
            <a:extLst>
              <a:ext uri="{FF2B5EF4-FFF2-40B4-BE49-F238E27FC236}">
                <a16:creationId xmlns:a16="http://schemas.microsoft.com/office/drawing/2014/main" id="{3F618841-130E-4BF4-91E7-CB36BC3774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12278" y="2631756"/>
            <a:ext cx="5600700" cy="3009900"/>
          </a:xfrm>
        </p:spPr>
      </p:pic>
      <p:sp>
        <p:nvSpPr>
          <p:cNvPr id="10" name="Symbol zastępczy zawartości 3">
            <a:extLst>
              <a:ext uri="{FF2B5EF4-FFF2-40B4-BE49-F238E27FC236}">
                <a16:creationId xmlns:a16="http://schemas.microsoft.com/office/drawing/2014/main" id="{D1A6BF64-CE3B-45B5-A7E6-7CC65AB72B97}"/>
              </a:ext>
            </a:extLst>
          </p:cNvPr>
          <p:cNvSpPr txBox="1">
            <a:spLocks/>
          </p:cNvSpPr>
          <p:nvPr/>
        </p:nvSpPr>
        <p:spPr>
          <a:xfrm>
            <a:off x="1295400" y="2631756"/>
            <a:ext cx="4283364" cy="3009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dirty="0"/>
              <a:t>Domyślnie serwer wystartuje nam na porcie 8080. Aby przetestować taki </a:t>
            </a:r>
            <a:r>
              <a:rPr lang="pl-PL" dirty="0" err="1"/>
              <a:t>RestController</a:t>
            </a:r>
            <a:r>
              <a:rPr lang="pl-PL" dirty="0"/>
              <a:t> musimy wykonać </a:t>
            </a:r>
            <a:r>
              <a:rPr lang="pl-PL" dirty="0" err="1"/>
              <a:t>request</a:t>
            </a:r>
            <a:r>
              <a:rPr lang="pl-PL" dirty="0"/>
              <a:t> na adres localhost:8080/</a:t>
            </a:r>
            <a:r>
              <a:rPr lang="pl-PL" dirty="0" err="1"/>
              <a:t>sandbox</a:t>
            </a:r>
            <a:r>
              <a:rPr lang="pl-PL" dirty="0"/>
              <a:t>/hello</a:t>
            </a:r>
          </a:p>
          <a:p>
            <a:pPr marL="0" indent="0">
              <a:buFont typeface="Arial" pitchFamily="34" charset="0"/>
              <a:buNone/>
            </a:pPr>
            <a:r>
              <a:rPr lang="pl-PL" dirty="0"/>
              <a:t>W odpowiedzi dostaniemy: </a:t>
            </a:r>
            <a:br>
              <a:rPr lang="pl-PL" dirty="0"/>
            </a:br>
            <a:r>
              <a:rPr lang="pl-PL" dirty="0"/>
              <a:t>Hello </a:t>
            </a:r>
            <a:r>
              <a:rPr lang="pl-PL" dirty="0" err="1"/>
              <a:t>world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84479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Web MVC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 err="1"/>
              <a:t>Postman</a:t>
            </a:r>
            <a:r>
              <a:rPr lang="pl-PL" sz="3000" dirty="0"/>
              <a:t> - żądanie</a:t>
            </a:r>
          </a:p>
        </p:txBody>
      </p:sp>
      <p:sp>
        <p:nvSpPr>
          <p:cNvPr id="10" name="Symbol zastępczy zawartości 3">
            <a:extLst>
              <a:ext uri="{FF2B5EF4-FFF2-40B4-BE49-F238E27FC236}">
                <a16:creationId xmlns:a16="http://schemas.microsoft.com/office/drawing/2014/main" id="{D1A6BF64-CE3B-45B5-A7E6-7CC65AB72B97}"/>
              </a:ext>
            </a:extLst>
          </p:cNvPr>
          <p:cNvSpPr txBox="1">
            <a:spLocks/>
          </p:cNvSpPr>
          <p:nvPr/>
        </p:nvSpPr>
        <p:spPr>
          <a:xfrm>
            <a:off x="1295400" y="2631756"/>
            <a:ext cx="9601200" cy="3009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pl-PL" dirty="0"/>
              <a:t>Wybieramy metodę HTTP, dla nas będzie to GET. 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Podajemy adres do którego chcemy wysłać </a:t>
            </a:r>
            <a:r>
              <a:rPr lang="pl-PL" dirty="0" err="1"/>
              <a:t>request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Klikamy „</a:t>
            </a:r>
            <a:r>
              <a:rPr lang="pl-PL" dirty="0" err="1"/>
              <a:t>Send</a:t>
            </a:r>
            <a:r>
              <a:rPr lang="pl-PL" dirty="0"/>
              <a:t>”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1B447A8-8246-4F6A-A44E-71A6EE787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6706"/>
            <a:ext cx="12192000" cy="271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87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Web MVC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 err="1"/>
              <a:t>Postman</a:t>
            </a:r>
            <a:r>
              <a:rPr lang="pl-PL" sz="3000" dirty="0"/>
              <a:t> - odpowiedź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9D1D50A-84B8-4774-9945-7C8D6D68C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99857"/>
            <a:ext cx="12192000" cy="3558143"/>
          </a:xfrm>
          <a:prstGeom prst="rect">
            <a:avLst/>
          </a:prstGeom>
        </p:spPr>
      </p:pic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06BD2C07-6B2A-4346-AF95-8218D0FB91A9}"/>
              </a:ext>
            </a:extLst>
          </p:cNvPr>
          <p:cNvSpPr txBox="1">
            <a:spLocks/>
          </p:cNvSpPr>
          <p:nvPr/>
        </p:nvSpPr>
        <p:spPr>
          <a:xfrm>
            <a:off x="1295400" y="2509678"/>
            <a:ext cx="9601200" cy="1838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 dirty="0"/>
              <a:t>Na dole wyświetlił nam się napis „Hello </a:t>
            </a:r>
            <a:r>
              <a:rPr lang="pl-PL" sz="1800" dirty="0" err="1"/>
              <a:t>world</a:t>
            </a:r>
            <a:r>
              <a:rPr lang="pl-PL" sz="1800" dirty="0"/>
              <a:t>”, czyli to co miał zrobić nasz </a:t>
            </a:r>
            <a:r>
              <a:rPr lang="pl-PL" sz="1800" dirty="0" err="1"/>
              <a:t>RestController</a:t>
            </a:r>
            <a:r>
              <a:rPr lang="pl-PL" sz="1800" dirty="0"/>
              <a:t>. Dodatkowo po prawej stronie możemy zobaczyć „Status: 200 OK” co oznacza, że wszystko się udało</a:t>
            </a:r>
          </a:p>
        </p:txBody>
      </p:sp>
    </p:spTree>
    <p:extLst>
      <p:ext uri="{BB962C8B-B14F-4D97-AF65-F5344CB8AC3E}">
        <p14:creationId xmlns:p14="http://schemas.microsoft.com/office/powerpoint/2010/main" val="2109709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Web MVC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/>
              <a:t>Jak wykonać </a:t>
            </a:r>
            <a:r>
              <a:rPr lang="pl-PL" sz="3000" dirty="0" err="1"/>
              <a:t>request</a:t>
            </a:r>
            <a:r>
              <a:rPr lang="pl-PL" sz="3000" dirty="0"/>
              <a:t> do </a:t>
            </a:r>
            <a:r>
              <a:rPr lang="pl-PL" sz="3000" dirty="0" err="1"/>
              <a:t>RestController’a</a:t>
            </a:r>
            <a:r>
              <a:rPr lang="pl-PL" sz="3000" dirty="0"/>
              <a:t>?</a:t>
            </a:r>
          </a:p>
        </p:txBody>
      </p:sp>
      <p:sp>
        <p:nvSpPr>
          <p:cNvPr id="10" name="Symbol zastępczy zawartości 3">
            <a:extLst>
              <a:ext uri="{FF2B5EF4-FFF2-40B4-BE49-F238E27FC236}">
                <a16:creationId xmlns:a16="http://schemas.microsoft.com/office/drawing/2014/main" id="{D1A6BF64-CE3B-45B5-A7E6-7CC65AB72B97}"/>
              </a:ext>
            </a:extLst>
          </p:cNvPr>
          <p:cNvSpPr txBox="1">
            <a:spLocks/>
          </p:cNvSpPr>
          <p:nvPr/>
        </p:nvSpPr>
        <p:spPr>
          <a:xfrm>
            <a:off x="1295400" y="2631756"/>
            <a:ext cx="9601200" cy="3009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dirty="0"/>
              <a:t>Do tego mamy przynajmniej dwie opcje: </a:t>
            </a:r>
            <a:r>
              <a:rPr lang="pl-PL" dirty="0" err="1"/>
              <a:t>Postman</a:t>
            </a:r>
            <a:r>
              <a:rPr lang="pl-PL" dirty="0"/>
              <a:t> lub </a:t>
            </a:r>
            <a:r>
              <a:rPr lang="pl-PL" dirty="0" err="1"/>
              <a:t>curl</a:t>
            </a:r>
            <a:r>
              <a:rPr lang="pl-PL" dirty="0"/>
              <a:t>. </a:t>
            </a:r>
          </a:p>
          <a:p>
            <a:pPr marL="0" indent="0">
              <a:buFont typeface="Arial" pitchFamily="34" charset="0"/>
              <a:buNone/>
            </a:pPr>
            <a:r>
              <a:rPr lang="pl-PL" dirty="0" err="1"/>
              <a:t>Postman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1B447A8-8246-4F6A-A44E-71A6EE787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9073"/>
            <a:ext cx="12192000" cy="271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59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Web MVC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000" dirty="0" err="1"/>
              <a:t>curl</a:t>
            </a:r>
            <a:endParaRPr lang="pl-PL" sz="3000" dirty="0"/>
          </a:p>
        </p:txBody>
      </p:sp>
      <p:sp>
        <p:nvSpPr>
          <p:cNvPr id="10" name="Symbol zastępczy zawartości 3">
            <a:extLst>
              <a:ext uri="{FF2B5EF4-FFF2-40B4-BE49-F238E27FC236}">
                <a16:creationId xmlns:a16="http://schemas.microsoft.com/office/drawing/2014/main" id="{D1A6BF64-CE3B-45B5-A7E6-7CC65AB72B97}"/>
              </a:ext>
            </a:extLst>
          </p:cNvPr>
          <p:cNvSpPr txBox="1">
            <a:spLocks/>
          </p:cNvSpPr>
          <p:nvPr/>
        </p:nvSpPr>
        <p:spPr>
          <a:xfrm>
            <a:off x="1295400" y="2631756"/>
            <a:ext cx="9601200" cy="297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Posiadacze </a:t>
            </a:r>
            <a:r>
              <a:rPr lang="pl-PL" dirty="0" err="1"/>
              <a:t>curl’a</a:t>
            </a:r>
            <a:r>
              <a:rPr lang="pl-PL" dirty="0"/>
              <a:t> mogą pozwolić sobie na wykonanie polecenia w terminalu</a:t>
            </a:r>
          </a:p>
          <a:p>
            <a:pPr marL="0" indent="0">
              <a:buNone/>
            </a:pPr>
            <a:r>
              <a:rPr lang="pl-PL" dirty="0" err="1"/>
              <a:t>curl</a:t>
            </a:r>
            <a:r>
              <a:rPr lang="pl-PL" dirty="0"/>
              <a:t> localhost:8080/</a:t>
            </a:r>
            <a:r>
              <a:rPr lang="pl-PL" dirty="0" err="1"/>
              <a:t>sandbox</a:t>
            </a:r>
            <a:r>
              <a:rPr lang="pl-PL" dirty="0"/>
              <a:t>/hello – domyślnie ustawiona jest metoda GET</a:t>
            </a:r>
            <a:br>
              <a:rPr lang="pl-PL" dirty="0"/>
            </a:br>
            <a:r>
              <a:rPr lang="en-US" dirty="0"/>
              <a:t>curl --request GET </a:t>
            </a:r>
            <a:r>
              <a:rPr lang="pl-PL" dirty="0"/>
              <a:t>localhost:8080/</a:t>
            </a:r>
            <a:r>
              <a:rPr lang="pl-PL" dirty="0" err="1"/>
              <a:t>sandbox</a:t>
            </a:r>
            <a:r>
              <a:rPr lang="pl-PL" dirty="0"/>
              <a:t>/hello – ręcznie ustawiona metoda GET </a:t>
            </a:r>
          </a:p>
          <a:p>
            <a:pPr marL="0" indent="0">
              <a:buNone/>
            </a:pPr>
            <a:r>
              <a:rPr lang="pl-PL" dirty="0"/>
              <a:t>Wykona to nam proste zapytanie GET pod adres localhost:8080/</a:t>
            </a:r>
            <a:r>
              <a:rPr lang="pl-PL" dirty="0" err="1"/>
              <a:t>sandbox</a:t>
            </a:r>
            <a:r>
              <a:rPr lang="pl-PL" dirty="0"/>
              <a:t>/hello, a następnie w terminalu wyświetli odpowiedź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2982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AFCE4F-6202-4CE3-A1A8-A4C98491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PRZYDATNE LINKI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BD0D310-F115-439C-9BD0-0A831F663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399" y="2000250"/>
            <a:ext cx="9601199" cy="3790950"/>
          </a:xfrm>
        </p:spPr>
        <p:txBody>
          <a:bodyPr>
            <a:normAutofit/>
          </a:bodyPr>
          <a:lstStyle/>
          <a:p>
            <a:r>
              <a:rPr lang="pl-PL" dirty="0">
                <a:hlinkClick r:id="rId2"/>
              </a:rPr>
              <a:t>https://www.javappa.com/kurs-spring/spring-framework-spring-mvc</a:t>
            </a:r>
            <a:endParaRPr lang="pl-PL" dirty="0"/>
          </a:p>
          <a:p>
            <a:r>
              <a:rPr lang="pl-PL" dirty="0">
                <a:hlinkClick r:id="rId3"/>
              </a:rPr>
              <a:t>https://devszczepaniak.pl/wstep-do-rest-api/</a:t>
            </a:r>
            <a:endParaRPr lang="pl-PL" dirty="0"/>
          </a:p>
          <a:p>
            <a:r>
              <a:rPr lang="pl-PL" dirty="0">
                <a:hlinkClick r:id="rId4"/>
              </a:rPr>
              <a:t>https://kobietydokodu.pl/niezbednik-juniora-protokol-http/#statusy-http-kody-odpowiedzi</a:t>
            </a:r>
            <a:endParaRPr lang="pl-PL" dirty="0"/>
          </a:p>
          <a:p>
            <a:r>
              <a:rPr lang="pl-PL" dirty="0">
                <a:hlinkClick r:id="rId5"/>
              </a:rPr>
              <a:t>https://github.com/public-apis/public-apis</a:t>
            </a:r>
            <a:endParaRPr lang="pl-PL" dirty="0"/>
          </a:p>
          <a:p>
            <a:r>
              <a:rPr lang="pl-PL" dirty="0">
                <a:hlinkClick r:id="rId6"/>
              </a:rPr>
              <a:t>https://developer.mozilla.org/en-US/docs/Web/HTTP/Methods</a:t>
            </a:r>
            <a:endParaRPr lang="pl-PL" dirty="0"/>
          </a:p>
          <a:p>
            <a:r>
              <a:rPr lang="pl-PL" dirty="0">
                <a:hlinkClick r:id="rId7"/>
              </a:rPr>
              <a:t>https://www.baeldung.com/spring-response-entity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87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AFCE4F-6202-4CE3-A1A8-A4C98491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Proszę o feedback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BD0D310-F115-439C-9BD0-0A831F663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228850"/>
            <a:ext cx="9601200" cy="35623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/>
              <a:t>Narzędzie jest w pełni anonimowe, nie mam dostępu do żadnych informacji poza treścią sugestii. Zachęcam do szczerego (nawet negatywnego) feedbacku. Pozwoli mi to lepiej dostosować zajęcia do waszych potrzeb</a:t>
            </a:r>
          </a:p>
          <a:p>
            <a:pPr marL="0" indent="0" algn="just">
              <a:buNone/>
            </a:pPr>
            <a:endParaRPr lang="pl-PL" dirty="0">
              <a:hlinkClick r:id="rId2"/>
            </a:endParaRPr>
          </a:p>
          <a:p>
            <a:pPr marL="0" indent="0" algn="ctr">
              <a:buNone/>
            </a:pPr>
            <a:r>
              <a:rPr lang="pl-PL" dirty="0">
                <a:hlinkClick r:id="rId2"/>
              </a:rPr>
              <a:t>https://freesuggestionbox.com/pub/rrvtlfa</a:t>
            </a:r>
            <a:endParaRPr lang="pl-PL" dirty="0"/>
          </a:p>
          <a:p>
            <a:endParaRPr lang="pl-PL" dirty="0"/>
          </a:p>
        </p:txBody>
      </p:sp>
      <p:pic>
        <p:nvPicPr>
          <p:cNvPr id="5" name="Grafika 4" descr="Znacznik wyboru">
            <a:extLst>
              <a:ext uri="{FF2B5EF4-FFF2-40B4-BE49-F238E27FC236}">
                <a16:creationId xmlns:a16="http://schemas.microsoft.com/office/drawing/2014/main" id="{A8CC4474-307A-45BA-9442-2999507EB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1325" y="3707606"/>
            <a:ext cx="604837" cy="6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5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Dziękuję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l-PL" dirty="0"/>
              <a:t>Arkadiusz Stankiewicz</a:t>
            </a:r>
          </a:p>
        </p:txBody>
      </p:sp>
    </p:spTree>
    <p:extLst>
      <p:ext uri="{BB962C8B-B14F-4D97-AF65-F5344CB8AC3E}">
        <p14:creationId xmlns:p14="http://schemas.microsoft.com/office/powerpoint/2010/main" val="176237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BOOT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 fontScale="77500" lnSpcReduction="20000"/>
          </a:bodyPr>
          <a:lstStyle/>
          <a:p>
            <a:pPr algn="ctr" rtl="0"/>
            <a:r>
              <a:rPr lang="pl-PL" sz="3200" dirty="0"/>
              <a:t>Czym jest klasa z adnotacją @Configuration </a:t>
            </a:r>
          </a:p>
          <a:p>
            <a:pPr algn="ctr" rtl="0"/>
            <a:r>
              <a:rPr lang="pl-PL" sz="3200" dirty="0"/>
              <a:t>i po co ją tworzymy?</a:t>
            </a:r>
            <a:endParaRPr lang="pl-PL" sz="300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754585"/>
            <a:ext cx="10333182" cy="3287487"/>
          </a:xfrm>
        </p:spPr>
        <p:txBody>
          <a:bodyPr rtlCol="0"/>
          <a:lstStyle/>
          <a:p>
            <a:pPr marL="0" indent="0" rtl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550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BOOT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 fontScale="85000" lnSpcReduction="10000"/>
          </a:bodyPr>
          <a:lstStyle/>
          <a:p>
            <a:pPr algn="ctr" rtl="0"/>
            <a:r>
              <a:rPr lang="pl-PL" sz="3200" dirty="0"/>
              <a:t>Do czego służy plik </a:t>
            </a:r>
            <a:r>
              <a:rPr lang="pl-PL" sz="3200" dirty="0" err="1"/>
              <a:t>application.properties</a:t>
            </a:r>
            <a:r>
              <a:rPr lang="pl-PL" sz="3200" dirty="0"/>
              <a:t>/</a:t>
            </a:r>
            <a:r>
              <a:rPr lang="pl-PL" sz="3200" dirty="0" err="1"/>
              <a:t>application.yml</a:t>
            </a:r>
            <a:r>
              <a:rPr lang="pl-PL" sz="3200" dirty="0"/>
              <a:t>?</a:t>
            </a:r>
            <a:endParaRPr lang="pl-PL" sz="300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754585"/>
            <a:ext cx="10333182" cy="3287487"/>
          </a:xfrm>
        </p:spPr>
        <p:txBody>
          <a:bodyPr rtlCol="0"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611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BOOT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Po co tworzymy profile?</a:t>
            </a:r>
            <a:endParaRPr lang="pl-PL" sz="300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754585"/>
            <a:ext cx="10333182" cy="3287487"/>
          </a:xfrm>
        </p:spPr>
        <p:txBody>
          <a:bodyPr rtlCol="0"/>
          <a:lstStyle/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887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BOOT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Jak korzystać z profili?</a:t>
            </a:r>
            <a:endParaRPr lang="pl-PL" sz="300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754585"/>
            <a:ext cx="10333182" cy="3287487"/>
          </a:xfrm>
        </p:spPr>
        <p:txBody>
          <a:bodyPr rtlCol="0"/>
          <a:lstStyle/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6455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BBDBEC0-FA4F-4D0D-B120-9DDC84BDD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Spring Web MVC jest jednym z najczęściej spotykanych </a:t>
            </a:r>
            <a:r>
              <a:rPr lang="pl-PL" dirty="0" err="1"/>
              <a:t>frameworków</a:t>
            </a:r>
            <a:r>
              <a:rPr lang="pl-PL" dirty="0"/>
              <a:t> </a:t>
            </a:r>
            <a:r>
              <a:rPr lang="pl-PL" dirty="0" err="1"/>
              <a:t>Springowych</a:t>
            </a:r>
            <a:r>
              <a:rPr lang="pl-PL" dirty="0"/>
              <a:t>. Dostarcza on pełen zestaw funkcjonalności które pozwolą nam stworzyć aplikacje webową bez żadnej dodatkowej konfiguracji. Dzięki Springowi możemy zapomnieć o tworzeniu </a:t>
            </a:r>
            <a:r>
              <a:rPr lang="pl-PL" dirty="0">
                <a:hlinkClick r:id="rId2"/>
              </a:rPr>
              <a:t>Serwletów</a:t>
            </a:r>
            <a:r>
              <a:rPr lang="pl-PL" dirty="0"/>
              <a:t> oraz pliku web.xml, tym zajmie się za nas </a:t>
            </a:r>
            <a:r>
              <a:rPr lang="pl-PL" dirty="0" err="1"/>
              <a:t>framework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Z najbardziej kluczowych funkcjonalności możemy wymienić:</a:t>
            </a:r>
          </a:p>
          <a:p>
            <a:pPr marL="0" indent="0">
              <a:buNone/>
            </a:pPr>
            <a:r>
              <a:rPr lang="pl-PL" dirty="0" err="1"/>
              <a:t>DispatcherServlet</a:t>
            </a:r>
            <a:r>
              <a:rPr lang="pl-PL" dirty="0"/>
              <a:t>, </a:t>
            </a:r>
            <a:r>
              <a:rPr lang="pl-PL" dirty="0" err="1"/>
              <a:t>Request</a:t>
            </a:r>
            <a:r>
              <a:rPr lang="pl-PL" dirty="0"/>
              <a:t> </a:t>
            </a:r>
            <a:r>
              <a:rPr lang="pl-PL" dirty="0" err="1"/>
              <a:t>Mapping</a:t>
            </a:r>
            <a:r>
              <a:rPr lang="pl-PL" dirty="0"/>
              <a:t>, Handler </a:t>
            </a:r>
            <a:r>
              <a:rPr lang="pl-PL" dirty="0" err="1"/>
              <a:t>methods</a:t>
            </a:r>
            <a:r>
              <a:rPr lang="pl-PL" dirty="0"/>
              <a:t>, </a:t>
            </a:r>
            <a:r>
              <a:rPr lang="pl-PL" dirty="0" err="1"/>
              <a:t>Exception</a:t>
            </a:r>
            <a:r>
              <a:rPr lang="pl-PL" dirty="0"/>
              <a:t> </a:t>
            </a:r>
            <a:r>
              <a:rPr lang="pl-PL" dirty="0" err="1"/>
              <a:t>handling</a:t>
            </a:r>
            <a:r>
              <a:rPr lang="pl-PL" dirty="0"/>
              <a:t>, Controller </a:t>
            </a:r>
            <a:r>
              <a:rPr lang="pl-PL" dirty="0" err="1"/>
              <a:t>Advice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I to właśnie nim będziemy się głównie przyglądać.</a:t>
            </a: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Web MVC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Wprowadzenie do Spring Web MVC</a:t>
            </a:r>
            <a:endParaRPr lang="pl-PL" sz="3000" dirty="0"/>
          </a:p>
        </p:txBody>
      </p:sp>
    </p:spTree>
    <p:extLst>
      <p:ext uri="{BB962C8B-B14F-4D97-AF65-F5344CB8AC3E}">
        <p14:creationId xmlns:p14="http://schemas.microsoft.com/office/powerpoint/2010/main" val="223892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BBDBEC0-FA4F-4D0D-B120-9DDC84BDD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HTTP wyróżnia 9 różnych metod o różnych zastosowaniach. My skupimy się na głównych 4:</a:t>
            </a: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600" dirty="0"/>
              <a:t>Spring Web MVC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Metody HTTP</a:t>
            </a:r>
            <a:endParaRPr lang="pl-PL" sz="3000" dirty="0"/>
          </a:p>
        </p:txBody>
      </p:sp>
    </p:spTree>
    <p:extLst>
      <p:ext uri="{BB962C8B-B14F-4D97-AF65-F5344CB8AC3E}">
        <p14:creationId xmlns:p14="http://schemas.microsoft.com/office/powerpoint/2010/main" val="278510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atka rombowa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9_TF03031015.potx" id="{4D65A8BD-EAED-42A8-90ED-46FBFF649AA9}" vid="{E9D162E4-C55D-4008-B6CB-85664728A95C}"/>
    </a:ext>
  </a:extLst>
</a:theme>
</file>

<file path=ppt/theme/theme2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biznesowa z siatką rombową (panoramiczna)</Template>
  <TotalTime>3519</TotalTime>
  <Words>1537</Words>
  <Application>Microsoft Office PowerPoint</Application>
  <PresentationFormat>Panoramiczny</PresentationFormat>
  <Paragraphs>227</Paragraphs>
  <Slides>37</Slides>
  <Notes>22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37</vt:i4>
      </vt:variant>
    </vt:vector>
  </HeadingPairs>
  <TitlesOfParts>
    <vt:vector size="41" baseType="lpstr">
      <vt:lpstr>Arial</vt:lpstr>
      <vt:lpstr>Garamond</vt:lpstr>
      <vt:lpstr>JetBrains Mono</vt:lpstr>
      <vt:lpstr>Siatka rombowa 16x9</vt:lpstr>
      <vt:lpstr>Java zaawansowana</vt:lpstr>
      <vt:lpstr>PLAN ZAJĘĆ</vt:lpstr>
      <vt:lpstr>SPRING BOOT</vt:lpstr>
      <vt:lpstr>SPRING BOOT</vt:lpstr>
      <vt:lpstr>SPRING BOOT</vt:lpstr>
      <vt:lpstr>SPRING BOOT</vt:lpstr>
      <vt:lpstr>SPRING BOOT</vt:lpstr>
      <vt:lpstr>Spring Web MVC</vt:lpstr>
      <vt:lpstr>Spring Web MVC</vt:lpstr>
      <vt:lpstr>Spring Web MVC</vt:lpstr>
      <vt:lpstr>Spring Web MVC</vt:lpstr>
      <vt:lpstr>Spring Web MVC</vt:lpstr>
      <vt:lpstr>Spring Web MVC</vt:lpstr>
      <vt:lpstr>Spring Web MVC</vt:lpstr>
      <vt:lpstr>Spring Web MVC</vt:lpstr>
      <vt:lpstr>Spring Web MVC</vt:lpstr>
      <vt:lpstr>Spring Web MVC</vt:lpstr>
      <vt:lpstr>Spring Web MVC</vt:lpstr>
      <vt:lpstr>Spring Web MVC</vt:lpstr>
      <vt:lpstr>Spring Web MVC</vt:lpstr>
      <vt:lpstr>Spring Web MVC</vt:lpstr>
      <vt:lpstr>Spring Web MVC</vt:lpstr>
      <vt:lpstr>Spring Web MVC – kluczowe funkcjonalności</vt:lpstr>
      <vt:lpstr>Spring Web MVC – kluczowe funkcjonalności</vt:lpstr>
      <vt:lpstr>Spring Web MVC – kluczowe funkcjonalności</vt:lpstr>
      <vt:lpstr>Spring Web MVC – kluczowe funkcjonalności</vt:lpstr>
      <vt:lpstr>Spring Web MVC – kluczowe funkcjonalności</vt:lpstr>
      <vt:lpstr>Spring Web MVC</vt:lpstr>
      <vt:lpstr>Spring Web MVC</vt:lpstr>
      <vt:lpstr>Spring Web MVC</vt:lpstr>
      <vt:lpstr>Spring Web MVC</vt:lpstr>
      <vt:lpstr>Spring Web MVC</vt:lpstr>
      <vt:lpstr>Spring Web MVC</vt:lpstr>
      <vt:lpstr>Spring Web MVC</vt:lpstr>
      <vt:lpstr>PRZYDATNE LINKI</vt:lpstr>
      <vt:lpstr>Proszę o feedback</vt:lpstr>
      <vt:lpstr>Dziękuję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zaawansowana</dc:title>
  <dc:creator>Arkadiusz Stankiewicz</dc:creator>
  <cp:lastModifiedBy>Arkadiusz Stankiewicz</cp:lastModifiedBy>
  <cp:revision>48</cp:revision>
  <dcterms:created xsi:type="dcterms:W3CDTF">2021-03-10T13:48:34Z</dcterms:created>
  <dcterms:modified xsi:type="dcterms:W3CDTF">2021-04-10T11:14:52Z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