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57" r:id="rId3"/>
    <p:sldId id="377" r:id="rId4"/>
    <p:sldId id="379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7" r:id="rId14"/>
    <p:sldId id="398" r:id="rId15"/>
    <p:sldId id="387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4" r:id="rId29"/>
    <p:sldId id="416" r:id="rId30"/>
    <p:sldId id="417" r:id="rId31"/>
    <p:sldId id="418" r:id="rId32"/>
    <p:sldId id="419" r:id="rId33"/>
    <p:sldId id="420" r:id="rId34"/>
    <p:sldId id="399" r:id="rId35"/>
    <p:sldId id="291" r:id="rId3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86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pl-PL" sz="2100" b="1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rtl="0"/>
          <a:r>
            <a:rPr lang="pl-PL" sz="16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noProof="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pl-PL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pl-PL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pl-PL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pl-PL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pl-PL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pl-PL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pl-PL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pl-PL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pl-PL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pl-PL" noProof="0" dirty="0"/>
        </a:p>
      </dgm:t>
    </dgm:pt>
    <dgm:pt modelId="{BF1274BB-4A53-4C5A-B923-D2010DC742EE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gm:t>
    </dgm:pt>
    <dgm:pt modelId="{E7852433-69D6-43CF-A272-705A7DF9811D}" type="parTrans" cxnId="{730CE964-B0E5-4C00-8B7D-B1CDB2C0A1E2}">
      <dgm:prSet/>
      <dgm:spPr/>
      <dgm:t>
        <a:bodyPr/>
        <a:lstStyle/>
        <a:p>
          <a:endParaRPr lang="pl-PL"/>
        </a:p>
      </dgm:t>
    </dgm:pt>
    <dgm:pt modelId="{5AE802AA-A4D7-4CA5-A964-E7EB91751F02}" type="sibTrans" cxnId="{730CE964-B0E5-4C00-8B7D-B1CDB2C0A1E2}">
      <dgm:prSet/>
      <dgm:spPr/>
      <dgm:t>
        <a:bodyPr/>
        <a:lstStyle/>
        <a:p>
          <a:endParaRPr lang="pl-PL"/>
        </a:p>
      </dgm:t>
    </dgm:pt>
    <dgm:pt modelId="{BBB42DA9-BD2B-420F-8F96-3CF9B957209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66D5947B-AF31-470A-B562-600021509499}" type="parTrans" cxnId="{2EF545C4-FF9A-4222-8AD6-BA3F1983304A}">
      <dgm:prSet/>
      <dgm:spPr/>
      <dgm:t>
        <a:bodyPr/>
        <a:lstStyle/>
        <a:p>
          <a:endParaRPr lang="pl-PL"/>
        </a:p>
      </dgm:t>
    </dgm:pt>
    <dgm:pt modelId="{762DC71E-0AA5-43F5-B80A-47109B4674E8}" type="sibTrans" cxnId="{2EF545C4-FF9A-4222-8AD6-BA3F1983304A}">
      <dgm:prSet/>
      <dgm:spPr/>
      <dgm:t>
        <a:bodyPr/>
        <a:lstStyle/>
        <a:p>
          <a:endParaRPr lang="pl-PL"/>
        </a:p>
      </dgm:t>
    </dgm:pt>
    <dgm:pt modelId="{731B22A5-05CF-4068-ABDE-42C92E8D17D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53783DFF-AF94-4FF7-A621-6623A91041A0}" type="parTrans" cxnId="{23974213-D443-446F-B7C9-DA8358773A6E}">
      <dgm:prSet/>
      <dgm:spPr/>
      <dgm:t>
        <a:bodyPr/>
        <a:lstStyle/>
        <a:p>
          <a:endParaRPr lang="pl-PL"/>
        </a:p>
      </dgm:t>
    </dgm:pt>
    <dgm:pt modelId="{CBE214A1-7BAE-42DB-A6D4-49905AB5CA50}" type="sibTrans" cxnId="{23974213-D443-446F-B7C9-DA8358773A6E}">
      <dgm:prSet/>
      <dgm:spPr/>
      <dgm:t>
        <a:bodyPr/>
        <a:lstStyle/>
        <a:p>
          <a:endParaRPr lang="pl-PL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8" custScaleX="115064" custScaleY="112619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8" custScaleX="115064" custScaleY="114779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8" custScaleX="115064" custScaleY="114779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8" custScaleX="115064" custScaleY="116938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8" custScaleX="115064" custScaleY="116568" custLinFactNeighborX="976">
        <dgm:presLayoutVars>
          <dgm:bulletEnabled val="1"/>
        </dgm:presLayoutVars>
      </dgm:prSet>
      <dgm:spPr/>
    </dgm:pt>
    <dgm:pt modelId="{1A25EE86-B494-4778-9D88-D93AA80B85AC}" type="pres">
      <dgm:prSet presAssocID="{4E39967D-43EF-4F15-814A-2F491D900D43}" presName="sibTrans" presStyleCnt="0"/>
      <dgm:spPr/>
    </dgm:pt>
    <dgm:pt modelId="{FDCFCDD0-B418-45EF-A0B1-2307B084B02A}" type="pres">
      <dgm:prSet presAssocID="{BBB42DA9-BD2B-420F-8F96-3CF9B9572091}" presName="node" presStyleLbl="node1" presStyleIdx="5" presStyleCnt="8" custScaleY="118728">
        <dgm:presLayoutVars>
          <dgm:bulletEnabled val="1"/>
        </dgm:presLayoutVars>
      </dgm:prSet>
      <dgm:spPr/>
    </dgm:pt>
    <dgm:pt modelId="{81B88F4C-E1DC-4F68-8E8F-4C27BDE52E58}" type="pres">
      <dgm:prSet presAssocID="{762DC71E-0AA5-43F5-B80A-47109B4674E8}" presName="sibTrans" presStyleCnt="0"/>
      <dgm:spPr/>
    </dgm:pt>
    <dgm:pt modelId="{A1A6B74E-2E69-4810-8C70-F216A4E0090D}" type="pres">
      <dgm:prSet presAssocID="{731B22A5-05CF-4068-ABDE-42C92E8D17D1}" presName="node" presStyleLbl="node1" presStyleIdx="6" presStyleCnt="8" custScaleY="120888">
        <dgm:presLayoutVars>
          <dgm:bulletEnabled val="1"/>
        </dgm:presLayoutVars>
      </dgm:prSet>
      <dgm:spPr/>
    </dgm:pt>
    <dgm:pt modelId="{91174AE4-FF39-434F-AC67-6D84716D8F56}" type="pres">
      <dgm:prSet presAssocID="{CBE214A1-7BAE-42DB-A6D4-49905AB5CA50}" presName="sibTrans" presStyleCnt="0"/>
      <dgm:spPr/>
    </dgm:pt>
    <dgm:pt modelId="{C0D88985-E99D-4CF8-A44F-8C9DEA675937}" type="pres">
      <dgm:prSet presAssocID="{BF1274BB-4A53-4C5A-B923-D2010DC742EE}" presName="node" presStyleLbl="node1" presStyleIdx="7" presStyleCnt="8" custScaleY="118728">
        <dgm:presLayoutVars>
          <dgm:bulletEnabled val="1"/>
        </dgm:presLayoutVars>
      </dgm:prSet>
      <dgm:spPr/>
    </dgm:pt>
  </dgm:ptLst>
  <dgm:cxnLst>
    <dgm:cxn modelId="{23974213-D443-446F-B7C9-DA8358773A6E}" srcId="{D0F07F19-1F50-4B42-A7A0-278DF9D25BB1}" destId="{731B22A5-05CF-4068-ABDE-42C92E8D17D1}" srcOrd="6" destOrd="0" parTransId="{53783DFF-AF94-4FF7-A621-6623A91041A0}" sibTransId="{CBE214A1-7BAE-42DB-A6D4-49905AB5CA50}"/>
    <dgm:cxn modelId="{0DE07321-DBF8-4809-A4BA-1D1FFBE3638D}" type="presOf" srcId="{BF1274BB-4A53-4C5A-B923-D2010DC742EE}" destId="{C0D88985-E99D-4CF8-A44F-8C9DEA675937}" srcOrd="0" destOrd="0" presId="urn:microsoft.com/office/officeart/2005/8/layout/default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730CE964-B0E5-4C00-8B7D-B1CDB2C0A1E2}" srcId="{D0F07F19-1F50-4B42-A7A0-278DF9D25BB1}" destId="{BF1274BB-4A53-4C5A-B923-D2010DC742EE}" srcOrd="7" destOrd="0" parTransId="{E7852433-69D6-43CF-A272-705A7DF9811D}" sibTransId="{5AE802AA-A4D7-4CA5-A964-E7EB91751F02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63FFA787-EFDA-4280-AC6E-5CD448F87DBE}" type="presOf" srcId="{731B22A5-05CF-4068-ABDE-42C92E8D17D1}" destId="{A1A6B74E-2E69-4810-8C70-F216A4E0090D}" srcOrd="0" destOrd="0" presId="urn:microsoft.com/office/officeart/2005/8/layout/default"/>
    <dgm:cxn modelId="{8081B58D-E225-49CE-B0A9-4059CA11A8BE}" type="presOf" srcId="{BBB42DA9-BD2B-420F-8F96-3CF9B9572091}" destId="{FDCFCDD0-B418-45EF-A0B1-2307B084B02A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2EF545C4-FF9A-4222-8AD6-BA3F1983304A}" srcId="{D0F07F19-1F50-4B42-A7A0-278DF9D25BB1}" destId="{BBB42DA9-BD2B-420F-8F96-3CF9B9572091}" srcOrd="5" destOrd="0" parTransId="{66D5947B-AF31-470A-B562-600021509499}" sibTransId="{762DC71E-0AA5-43F5-B80A-47109B4674E8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36FABF68-C018-4933-A68C-880ABFA0CCAB}" type="presParOf" srcId="{40FE0EB9-B287-43F6-ABB4-527CB1B94B4A}" destId="{1A25EE86-B494-4778-9D88-D93AA80B85AC}" srcOrd="9" destOrd="0" presId="urn:microsoft.com/office/officeart/2005/8/layout/default"/>
    <dgm:cxn modelId="{FBB7402E-5083-4DE2-A656-288F201C0DE0}" type="presParOf" srcId="{40FE0EB9-B287-43F6-ABB4-527CB1B94B4A}" destId="{FDCFCDD0-B418-45EF-A0B1-2307B084B02A}" srcOrd="10" destOrd="0" presId="urn:microsoft.com/office/officeart/2005/8/layout/default"/>
    <dgm:cxn modelId="{A9F9A087-ABFD-41F4-8240-29D376B62F75}" type="presParOf" srcId="{40FE0EB9-B287-43F6-ABB4-527CB1B94B4A}" destId="{81B88F4C-E1DC-4F68-8E8F-4C27BDE52E58}" srcOrd="11" destOrd="0" presId="urn:microsoft.com/office/officeart/2005/8/layout/default"/>
    <dgm:cxn modelId="{792D988B-BF27-4762-98EC-D157B54C7254}" type="presParOf" srcId="{40FE0EB9-B287-43F6-ABB4-527CB1B94B4A}" destId="{A1A6B74E-2E69-4810-8C70-F216A4E0090D}" srcOrd="12" destOrd="0" presId="urn:microsoft.com/office/officeart/2005/8/layout/default"/>
    <dgm:cxn modelId="{980397D3-F546-4492-B9BA-E2F50DD87B55}" type="presParOf" srcId="{40FE0EB9-B287-43F6-ABB4-527CB1B94B4A}" destId="{91174AE4-FF39-434F-AC67-6D84716D8F56}" srcOrd="13" destOrd="0" presId="urn:microsoft.com/office/officeart/2005/8/layout/default"/>
    <dgm:cxn modelId="{7005E39F-ECDA-463A-B226-9BD5C9E60BFB}" type="presParOf" srcId="{40FE0EB9-B287-43F6-ABB4-527CB1B94B4A}" destId="{C0D88985-E99D-4CF8-A44F-8C9DEA67593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4641" y="110293"/>
          <a:ext cx="2537326" cy="14900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4641" y="110293"/>
        <a:ext cx="2537326" cy="1490046"/>
      </dsp:txXfrm>
    </dsp:sp>
    <dsp:sp modelId="{B86E23A3-742D-4587-88CF-2D56A8442149}">
      <dsp:nvSpPr>
        <dsp:cNvPr id="0" name=""/>
        <dsp:cNvSpPr/>
      </dsp:nvSpPr>
      <dsp:spPr>
        <a:xfrm>
          <a:off x="2782482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sp:txBody>
      <dsp:txXfrm>
        <a:off x="2782482" y="96004"/>
        <a:ext cx="2537326" cy="1518625"/>
      </dsp:txXfrm>
    </dsp:sp>
    <dsp:sp modelId="{D64973A5-4E87-44F1-B369-B0D5E0C2A462}">
      <dsp:nvSpPr>
        <dsp:cNvPr id="0" name=""/>
        <dsp:cNvSpPr/>
      </dsp:nvSpPr>
      <dsp:spPr>
        <a:xfrm>
          <a:off x="5540323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sp:txBody>
      <dsp:txXfrm>
        <a:off x="5540323" y="96004"/>
        <a:ext cx="2537326" cy="1518625"/>
      </dsp:txXfrm>
    </dsp:sp>
    <dsp:sp modelId="{18405FE4-7B27-4C69-B6FE-12C8B84249EF}">
      <dsp:nvSpPr>
        <dsp:cNvPr id="0" name=""/>
        <dsp:cNvSpPr/>
      </dsp:nvSpPr>
      <dsp:spPr>
        <a:xfrm>
          <a:off x="8279761" y="81721"/>
          <a:ext cx="2537326" cy="154719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sp:txBody>
      <dsp:txXfrm>
        <a:off x="8279761" y="81721"/>
        <a:ext cx="2537326" cy="1547190"/>
      </dsp:txXfrm>
    </dsp:sp>
    <dsp:sp modelId="{435C0E89-FD70-4DD9-A771-832DBFC9ACBC}">
      <dsp:nvSpPr>
        <dsp:cNvPr id="0" name=""/>
        <dsp:cNvSpPr/>
      </dsp:nvSpPr>
      <dsp:spPr>
        <a:xfrm>
          <a:off x="522915" y="1878004"/>
          <a:ext cx="2537326" cy="1542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sp:txBody>
      <dsp:txXfrm>
        <a:off x="522915" y="1878004"/>
        <a:ext cx="2537326" cy="1542295"/>
      </dsp:txXfrm>
    </dsp:sp>
    <dsp:sp modelId="{FDCFCDD0-B418-45EF-A0B1-2307B084B02A}">
      <dsp:nvSpPr>
        <dsp:cNvPr id="0" name=""/>
        <dsp:cNvSpPr/>
      </dsp:nvSpPr>
      <dsp:spPr>
        <a:xfrm>
          <a:off x="3259234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3259234" y="1863715"/>
        <a:ext cx="2205143" cy="1570873"/>
      </dsp:txXfrm>
    </dsp:sp>
    <dsp:sp modelId="{A1A6B74E-2E69-4810-8C70-F216A4E0090D}">
      <dsp:nvSpPr>
        <dsp:cNvPr id="0" name=""/>
        <dsp:cNvSpPr/>
      </dsp:nvSpPr>
      <dsp:spPr>
        <a:xfrm>
          <a:off x="5684892" y="1849426"/>
          <a:ext cx="2205143" cy="15994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5684892" y="1849426"/>
        <a:ext cx="2205143" cy="1599452"/>
      </dsp:txXfrm>
    </dsp:sp>
    <dsp:sp modelId="{C0D88985-E99D-4CF8-A44F-8C9DEA675937}">
      <dsp:nvSpPr>
        <dsp:cNvPr id="0" name=""/>
        <dsp:cNvSpPr/>
      </dsp:nvSpPr>
      <dsp:spPr>
        <a:xfrm>
          <a:off x="8110550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sp:txBody>
      <dsp:txXfrm>
        <a:off x="8110550" y="1863715"/>
        <a:ext cx="2205143" cy="157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2021-06-17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1123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038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22226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652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406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52615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8475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4648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84761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1756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01387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8550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9014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09013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40356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27152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64225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2815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72332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806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8516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87756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71865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88352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8016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90179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1965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1874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0204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3604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692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715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2021-06-17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p.p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p.p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p.p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bp.pl/home.aspx?f=/statystyka/kursy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nbp.pl/api/exchangerates/rates/a/chf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nbp.pl/api/exchangerates/rates/a/chf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nbp.pl/api/exchangerates/rates/a/chf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nbp.pl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nbp.pl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  <a:p>
            <a:r>
              <a:rPr lang="pl-PL" sz="1800" dirty="0"/>
              <a:t>Komunikacja z drugim serwisem –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02922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  <a:p>
            <a:r>
              <a:rPr lang="pl-PL" sz="1800" dirty="0"/>
              <a:t>Komunikacja z drugim serwisem –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Obsługa błędów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558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  <a:p>
            <a:r>
              <a:rPr lang="pl-PL" sz="1800" dirty="0"/>
              <a:t>Komunikacja z drugim serwisem –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Obsługa błędów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r>
              <a:rPr lang="pl-PL" sz="1800" dirty="0"/>
              <a:t>Dokumentacja Rest API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10659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  <a:p>
            <a:r>
              <a:rPr lang="pl-PL" sz="1800" dirty="0"/>
              <a:t>Komunikacja z drugim serwisem –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Obsługa błędów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r>
              <a:rPr lang="pl-PL" sz="1800" dirty="0"/>
              <a:t>Dokumentacja Rest API</a:t>
            </a:r>
          </a:p>
          <a:p>
            <a:r>
              <a:rPr lang="pl-PL" sz="1800" dirty="0"/>
              <a:t>Dokumentacja modeli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01618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  <a:p>
            <a:r>
              <a:rPr lang="pl-PL" sz="1800" dirty="0"/>
              <a:t>Komunikacja z drugim serwisem –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Obsługa błędów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r>
              <a:rPr lang="pl-PL" sz="1800" dirty="0"/>
              <a:t>Dokumentacja Rest API</a:t>
            </a:r>
          </a:p>
          <a:p>
            <a:r>
              <a:rPr lang="pl-PL" sz="1800" dirty="0"/>
              <a:t>Dokumentacja modeli</a:t>
            </a:r>
          </a:p>
          <a:p>
            <a:r>
              <a:rPr lang="pl-PL" sz="1800" dirty="0"/>
              <a:t>Zabezpieczenie wystawionych </a:t>
            </a:r>
            <a:r>
              <a:rPr lang="pl-PL" sz="1800" dirty="0" err="1"/>
              <a:t>endpointów</a:t>
            </a:r>
            <a:endParaRPr lang="pl-PL" dirty="0"/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0217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Wyobraźmy sobie prosty przypadek – w naszej aplikacji trzeba dodać obsługę zmiany danej waluty na inną i musi to być wykonane po kursie NBP.</a:t>
            </a:r>
          </a:p>
          <a:p>
            <a:pPr marL="0" indent="0">
              <a:buNone/>
            </a:pPr>
            <a:r>
              <a:rPr lang="pl-PL" dirty="0"/>
              <a:t>Jedyna informacja jaką posiadamy to link do </a:t>
            </a:r>
            <a:r>
              <a:rPr lang="pl-PL" dirty="0">
                <a:hlinkClick r:id="rId3"/>
              </a:rPr>
              <a:t>NBP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4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Wyobraźmy sobie prosty przypadek – w naszej aplikacji trzeba dodać obsługę zmiany danej waluty na inną i musi to być wykonane po kursie NBP.</a:t>
            </a:r>
          </a:p>
          <a:p>
            <a:pPr marL="0" indent="0">
              <a:buNone/>
            </a:pPr>
            <a:r>
              <a:rPr lang="pl-PL" dirty="0"/>
              <a:t>Jedyna informacja jaką posiadamy to link do </a:t>
            </a:r>
            <a:r>
              <a:rPr lang="pl-PL" dirty="0">
                <a:hlinkClick r:id="rId3"/>
              </a:rPr>
              <a:t>NBP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 jaki sposób powinniśmy rozpocząć pracę? Gdzie znajdziemy kursy? Jak możemy skorzystać z nich w naszej aplikacji?</a:t>
            </a:r>
          </a:p>
        </p:txBody>
      </p:sp>
    </p:spTree>
    <p:extLst>
      <p:ext uri="{BB962C8B-B14F-4D97-AF65-F5344CB8AC3E}">
        <p14:creationId xmlns:p14="http://schemas.microsoft.com/office/powerpoint/2010/main" val="422353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Wyobraźmy sobie prosty przypadek – w naszej aplikacji trzeba dodać obsługę zmiany danej waluty na inną i musi to być wykonane po kursie NBP.</a:t>
            </a:r>
          </a:p>
          <a:p>
            <a:pPr marL="0" indent="0">
              <a:buNone/>
            </a:pPr>
            <a:r>
              <a:rPr lang="pl-PL" dirty="0"/>
              <a:t>Jedyna informacja jaką posiadamy to link do </a:t>
            </a:r>
            <a:r>
              <a:rPr lang="pl-PL" dirty="0">
                <a:hlinkClick r:id="rId3"/>
              </a:rPr>
              <a:t>NBP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 jaki sposób powinniśmy rozpocząć pracę? Gdzie znajdziemy kursy? Jak możemy skorzystać z nich w naszej aplikacji?</a:t>
            </a:r>
          </a:p>
          <a:p>
            <a:pPr marL="0" indent="0">
              <a:buNone/>
            </a:pPr>
            <a:r>
              <a:rPr lang="pl-PL" dirty="0"/>
              <a:t>Po dłuższych poszukiwaniach pewnie znajdziemy kilka tabelek (</a:t>
            </a:r>
            <a:r>
              <a:rPr lang="pl-PL" dirty="0">
                <a:hlinkClick r:id="rId4"/>
              </a:rPr>
              <a:t>https://www.nbp.pl/home.aspx?f=/statystyka/kursy.html</a:t>
            </a:r>
            <a:r>
              <a:rPr lang="pl-PL" dirty="0"/>
              <a:t>), ale czy one cokolwiek nam mówią?</a:t>
            </a:r>
          </a:p>
        </p:txBody>
      </p:sp>
    </p:spTree>
    <p:extLst>
      <p:ext uri="{BB962C8B-B14F-4D97-AF65-F5344CB8AC3E}">
        <p14:creationId xmlns:p14="http://schemas.microsoft.com/office/powerpoint/2010/main" val="137751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Załóżmy, że dalej próbujemy rozwiązać wcześniejszy przypadek, ale teraz mamy więcej informacji</a:t>
            </a:r>
          </a:p>
        </p:txBody>
      </p:sp>
    </p:spTree>
    <p:extLst>
      <p:ext uri="{BB962C8B-B14F-4D97-AF65-F5344CB8AC3E}">
        <p14:creationId xmlns:p14="http://schemas.microsoft.com/office/powerpoint/2010/main" val="20540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Załóżmy, że dalej próbujemy rozwiązać wcześniejszy przypadek, ale teraz mamy więcej informacji</a:t>
            </a:r>
          </a:p>
          <a:p>
            <a:r>
              <a:rPr lang="pl-PL" dirty="0"/>
              <a:t>Link do NBP</a:t>
            </a:r>
          </a:p>
          <a:p>
            <a:r>
              <a:rPr lang="pl-PL" dirty="0"/>
              <a:t>Tajemniczy link </a:t>
            </a:r>
            <a:r>
              <a:rPr lang="pl-PL" dirty="0">
                <a:hlinkClick r:id="rId3"/>
              </a:rPr>
              <a:t>http://api.nbp.pl/api/exchangerates/rates/a/chf/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146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PLAN ZAJĘĆ</a:t>
            </a:r>
          </a:p>
        </p:txBody>
      </p:sp>
      <p:graphicFrame>
        <p:nvGraphicFramePr>
          <p:cNvPr id="8" name="Zawartość — symbol zastępczy 2" descr="Obiekt SmartArt">
            <a:extLst>
              <a:ext uri="{FF2B5EF4-FFF2-40B4-BE49-F238E27FC236}">
                <a16:creationId xmlns:a16="http://schemas.microsoft.com/office/drawing/2014/main" id="{E7224467-A3C3-4FCF-87C7-222E82394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3688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Załóżmy, że dalej próbujemy rozwiązać wcześniejszy przypadek, ale teraz mamy więcej informacji</a:t>
            </a:r>
          </a:p>
          <a:p>
            <a:r>
              <a:rPr lang="pl-PL" dirty="0"/>
              <a:t>Link do NBP</a:t>
            </a:r>
          </a:p>
          <a:p>
            <a:r>
              <a:rPr lang="pl-PL" dirty="0"/>
              <a:t>Tajemniczy link </a:t>
            </a:r>
            <a:r>
              <a:rPr lang="pl-PL" dirty="0">
                <a:hlinkClick r:id="rId3"/>
              </a:rPr>
              <a:t>http://api.nbp.pl/api/exchangerates/rates/a/chf/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Co powinniśmy zrobić w pierwszej kolejności? </a:t>
            </a:r>
          </a:p>
        </p:txBody>
      </p:sp>
    </p:spTree>
    <p:extLst>
      <p:ext uri="{BB962C8B-B14F-4D97-AF65-F5344CB8AC3E}">
        <p14:creationId xmlns:p14="http://schemas.microsoft.com/office/powerpoint/2010/main" val="315689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Załóżmy, że dalej próbujemy rozwiązać wcześniejszy przypadek, ale teraz mamy więcej informacji</a:t>
            </a:r>
          </a:p>
          <a:p>
            <a:r>
              <a:rPr lang="pl-PL" dirty="0"/>
              <a:t>Link do NBP</a:t>
            </a:r>
          </a:p>
          <a:p>
            <a:r>
              <a:rPr lang="pl-PL" dirty="0"/>
              <a:t>Tajemniczy link </a:t>
            </a:r>
            <a:r>
              <a:rPr lang="pl-PL" dirty="0">
                <a:hlinkClick r:id="rId3"/>
              </a:rPr>
              <a:t>http://api.nbp.pl/api/exchangerates/rates/a/chf/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Co powinniśmy zrobić w pierwszej kolejności? Oczywiście wysłać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postmanem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14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4"/>
            <a:ext cx="9601199" cy="40574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Co nam odpowiada </a:t>
            </a:r>
            <a:r>
              <a:rPr lang="pl-PL" dirty="0" err="1"/>
              <a:t>postman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584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4"/>
            <a:ext cx="9601199" cy="58209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Co nam odpowiada </a:t>
            </a:r>
            <a:r>
              <a:rPr lang="pl-PL" dirty="0" err="1"/>
              <a:t>postman</a:t>
            </a:r>
            <a:r>
              <a:rPr lang="pl-PL" dirty="0"/>
              <a:t>?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5F411D3-649B-4C37-8DC2-7077D4E0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3085807"/>
            <a:ext cx="10963564" cy="2270866"/>
          </a:xfrm>
          <a:prstGeom prst="rect">
            <a:avLst/>
          </a:prstGeom>
        </p:spPr>
      </p:pic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877DA133-12AF-466F-BEDE-8EF7796675CF}"/>
              </a:ext>
            </a:extLst>
          </p:cNvPr>
          <p:cNvSpPr txBox="1">
            <a:spLocks/>
          </p:cNvSpPr>
          <p:nvPr/>
        </p:nvSpPr>
        <p:spPr>
          <a:xfrm>
            <a:off x="1295399" y="5473204"/>
            <a:ext cx="9601199" cy="107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Udało się rozwiązać nasz przypadek, ale co jeżeli potrzebowalibyśmy ostatnich 10 kursów? Wracamy do punktu wyjścia – braku informacji. </a:t>
            </a:r>
          </a:p>
        </p:txBody>
      </p:sp>
    </p:spTree>
    <p:extLst>
      <p:ext uri="{BB962C8B-B14F-4D97-AF65-F5344CB8AC3E}">
        <p14:creationId xmlns:p14="http://schemas.microsoft.com/office/powerpoint/2010/main" val="11529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 teraz weźmy pod uwagę najlepszy możliwy scenariusz. Dostajemy: </a:t>
            </a:r>
          </a:p>
          <a:p>
            <a:r>
              <a:rPr lang="pl-PL" dirty="0"/>
              <a:t>Link do NBP</a:t>
            </a:r>
          </a:p>
          <a:p>
            <a:r>
              <a:rPr lang="pl-PL" dirty="0"/>
              <a:t>Informację że na stronie znajduje się dokumentacja web </a:t>
            </a:r>
            <a:r>
              <a:rPr lang="pl-PL" dirty="0" err="1"/>
              <a:t>api</a:t>
            </a:r>
            <a:r>
              <a:rPr lang="pl-PL" dirty="0"/>
              <a:t>.</a:t>
            </a:r>
          </a:p>
          <a:p>
            <a:r>
              <a:rPr lang="pl-PL" dirty="0"/>
              <a:t>Link do </a:t>
            </a:r>
            <a:r>
              <a:rPr lang="pl-PL" dirty="0">
                <a:hlinkClick r:id="rId3"/>
              </a:rPr>
              <a:t>http://api.nbp.pl/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59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 teraz weźmy pod uwagę najlepszy możliwy scenariusz. Dostajemy: </a:t>
            </a:r>
          </a:p>
          <a:p>
            <a:r>
              <a:rPr lang="pl-PL" dirty="0"/>
              <a:t>Link do NBP</a:t>
            </a:r>
          </a:p>
          <a:p>
            <a:r>
              <a:rPr lang="pl-PL" dirty="0"/>
              <a:t>Informację że na stronie znajduje się dokumentacja web </a:t>
            </a:r>
            <a:r>
              <a:rPr lang="pl-PL" dirty="0" err="1"/>
              <a:t>api</a:t>
            </a:r>
            <a:r>
              <a:rPr lang="pl-PL" dirty="0"/>
              <a:t>.</a:t>
            </a:r>
          </a:p>
          <a:p>
            <a:r>
              <a:rPr lang="pl-PL" dirty="0"/>
              <a:t>Link do </a:t>
            </a:r>
            <a:r>
              <a:rPr lang="pl-PL" dirty="0">
                <a:hlinkClick r:id="rId3"/>
              </a:rPr>
              <a:t>http://api.nbp.pl/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Z takim zestawem informacji zobaczymy wszystko to, co chce nam pokazać NBP – informacje ogólne, opisy funkcji API, przykłady zapytań, komunikaty błędów. Po przeczytaniu dostarczonych informacji powinniśmy bez problemu wykonywać zapytania.</a:t>
            </a:r>
          </a:p>
        </p:txBody>
      </p:sp>
    </p:spTree>
    <p:extLst>
      <p:ext uri="{BB962C8B-B14F-4D97-AF65-F5344CB8AC3E}">
        <p14:creationId xmlns:p14="http://schemas.microsoft.com/office/powerpoint/2010/main" val="19281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Czy to była świetna dokumentacja?</a:t>
            </a:r>
          </a:p>
        </p:txBody>
      </p:sp>
    </p:spTree>
    <p:extLst>
      <p:ext uri="{BB962C8B-B14F-4D97-AF65-F5344CB8AC3E}">
        <p14:creationId xmlns:p14="http://schemas.microsoft.com/office/powerpoint/2010/main" val="300135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Czy to była świetna dokumentacja? - Nie</a:t>
            </a:r>
          </a:p>
        </p:txBody>
      </p:sp>
    </p:spTree>
    <p:extLst>
      <p:ext uri="{BB962C8B-B14F-4D97-AF65-F5344CB8AC3E}">
        <p14:creationId xmlns:p14="http://schemas.microsoft.com/office/powerpoint/2010/main" val="252165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Czy to była świetna dokumentacja? – Nie</a:t>
            </a:r>
          </a:p>
          <a:p>
            <a:pPr marL="0" indent="0">
              <a:buNone/>
            </a:pPr>
            <a:r>
              <a:rPr lang="pl-PL" dirty="0"/>
              <a:t>Czy zatem była zła?</a:t>
            </a:r>
          </a:p>
        </p:txBody>
      </p:sp>
    </p:spTree>
    <p:extLst>
      <p:ext uri="{BB962C8B-B14F-4D97-AF65-F5344CB8AC3E}">
        <p14:creationId xmlns:p14="http://schemas.microsoft.com/office/powerpoint/2010/main" val="116026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Czy to była świetna dokumentacja? – Nie</a:t>
            </a:r>
          </a:p>
          <a:p>
            <a:pPr marL="0" indent="0">
              <a:buNone/>
            </a:pPr>
            <a:r>
              <a:rPr lang="pl-PL" dirty="0"/>
              <a:t>Czy zatem była zła? – Też nie!</a:t>
            </a:r>
          </a:p>
        </p:txBody>
      </p:sp>
    </p:spTree>
    <p:extLst>
      <p:ext uri="{BB962C8B-B14F-4D97-AF65-F5344CB8AC3E}">
        <p14:creationId xmlns:p14="http://schemas.microsoft.com/office/powerpoint/2010/main" val="376072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 err="1"/>
              <a:t>Mikroserwisy</a:t>
            </a:r>
            <a:endParaRPr lang="pl-PL" dirty="0"/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Zestawienie zalet i wad</a:t>
            </a:r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680527" cy="4248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459672"/>
            <a:ext cx="4680527" cy="402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Wady:</a:t>
            </a:r>
          </a:p>
        </p:txBody>
      </p:sp>
    </p:spTree>
    <p:extLst>
      <p:ext uri="{BB962C8B-B14F-4D97-AF65-F5344CB8AC3E}">
        <p14:creationId xmlns:p14="http://schemas.microsoft.com/office/powerpoint/2010/main" val="33600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Po co nam dokumentacja?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 użycia dokumentacji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Czy to była świetna dokumentacja? – Nie</a:t>
            </a:r>
          </a:p>
          <a:p>
            <a:pPr marL="0" indent="0">
              <a:buNone/>
            </a:pPr>
            <a:r>
              <a:rPr lang="pl-PL" dirty="0"/>
              <a:t>Czy zatem była zła? – Też nie!</a:t>
            </a:r>
          </a:p>
          <a:p>
            <a:pPr marL="0" indent="0">
              <a:buNone/>
            </a:pPr>
            <a:r>
              <a:rPr lang="pl-PL" dirty="0"/>
              <a:t>Moglibyśmy się przyczepić, że nie ma przykładowych odpowiedzi pod zapytaniami, że brakuje opisu modeli, parametry nie posiadają typów itp..</a:t>
            </a:r>
          </a:p>
        </p:txBody>
      </p:sp>
    </p:spTree>
    <p:extLst>
      <p:ext uri="{BB962C8B-B14F-4D97-AF65-F5344CB8AC3E}">
        <p14:creationId xmlns:p14="http://schemas.microsoft.com/office/powerpoint/2010/main" val="319762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zrobić swoją dokumentację?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 err="1"/>
              <a:t>Swagger</a:t>
            </a:r>
            <a:endParaRPr lang="pl-PL" sz="30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Świetnym narzędziem do tworzenia swoich dokumentacji jest </a:t>
            </a:r>
            <a:r>
              <a:rPr lang="pl-PL" dirty="0" err="1"/>
              <a:t>Swagger</a:t>
            </a:r>
            <a:r>
              <a:rPr lang="pl-PL" dirty="0"/>
              <a:t> - </a:t>
            </a:r>
            <a:r>
              <a:rPr lang="pl-PL" dirty="0" err="1"/>
              <a:t>framework</a:t>
            </a:r>
            <a:r>
              <a:rPr lang="pl-PL" dirty="0"/>
              <a:t>, który pozwala wizualizować i korzystać z API aplikacji, przy okazji tworząc dokumentację. </a:t>
            </a:r>
          </a:p>
        </p:txBody>
      </p:sp>
    </p:spTree>
    <p:extLst>
      <p:ext uri="{BB962C8B-B14F-4D97-AF65-F5344CB8AC3E}">
        <p14:creationId xmlns:p14="http://schemas.microsoft.com/office/powerpoint/2010/main" val="264387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zrobić swoją dokumentację?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 err="1"/>
              <a:t>Swagger</a:t>
            </a:r>
            <a:endParaRPr lang="pl-PL" sz="30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9601199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Świetnym narzędziem do tworzenia swoich dokumentacji jest </a:t>
            </a:r>
            <a:r>
              <a:rPr lang="pl-PL" dirty="0" err="1"/>
              <a:t>Swagger</a:t>
            </a:r>
            <a:r>
              <a:rPr lang="pl-PL" dirty="0"/>
              <a:t> - </a:t>
            </a:r>
            <a:r>
              <a:rPr lang="pl-PL" dirty="0" err="1"/>
              <a:t>framework</a:t>
            </a:r>
            <a:r>
              <a:rPr lang="pl-PL" dirty="0"/>
              <a:t>, który pozwala wizualizować i korzystać z API aplikacji, przy okazji tworząc dokumentację. </a:t>
            </a:r>
          </a:p>
          <a:p>
            <a:pPr marL="0" indent="0">
              <a:buNone/>
            </a:pPr>
            <a:r>
              <a:rPr lang="pl-PL" dirty="0"/>
              <a:t>Wystarczy że dodamy jedną dependencje do projektu i (dzięki spring </a:t>
            </a:r>
            <a:r>
              <a:rPr lang="pl-PL" dirty="0" err="1"/>
              <a:t>bootowej</a:t>
            </a:r>
            <a:r>
              <a:rPr lang="pl-PL" dirty="0"/>
              <a:t> </a:t>
            </a:r>
            <a:r>
              <a:rPr lang="pl-PL" dirty="0" err="1"/>
              <a:t>autokonfiguracji</a:t>
            </a:r>
            <a:r>
              <a:rPr lang="pl-PL" dirty="0"/>
              <a:t>) możemy od razu zobaczyć co nam się wygenerowało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4CE2A9B-81A8-4E56-A57A-35DDD34B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8" y="4530436"/>
            <a:ext cx="4114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0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zrobić swoją dokumentację?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 err="1"/>
              <a:t>Swagger</a:t>
            </a:r>
            <a:endParaRPr lang="pl-PL" sz="30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9CEFA-0D16-4CAB-9B4B-7A3E3424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727" y="2459672"/>
            <a:ext cx="3719579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Wchodząc z poziomu przeglądarki na adres </a:t>
            </a:r>
            <a:r>
              <a:rPr lang="pl-PL" sz="1800" dirty="0">
                <a:hlinkClick r:id="rId3"/>
              </a:rPr>
              <a:t>http://localhost:8080/swagger-ui/</a:t>
            </a:r>
            <a:r>
              <a:rPr lang="pl-PL" sz="1800" dirty="0"/>
              <a:t> zobaczymy: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34F0B8D-4F35-4FCA-BAB3-14B9602C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205" y="2459672"/>
            <a:ext cx="8031068" cy="36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Resztę zobaczymy na przykładach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Przejdźmy do </a:t>
            </a:r>
            <a:r>
              <a:rPr lang="pl-PL" sz="3000" dirty="0" err="1"/>
              <a:t>IntelliJ</a:t>
            </a:r>
            <a:endParaRPr lang="pl-PL" sz="30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E47D996-3C3F-4EE3-8132-D0DBECF74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96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Monolit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Zestawienie zalet i wad</a:t>
            </a:r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680527" cy="4248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459672"/>
            <a:ext cx="4680527" cy="402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Wady: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4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  <a:p>
            <a:r>
              <a:rPr lang="pl-PL" sz="1800" dirty="0"/>
              <a:t>Komunikacja z drugim serwisem –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Obsługa błędów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r>
              <a:rPr lang="pl-PL" sz="1800" dirty="0"/>
              <a:t>Dokumentacja Rest API</a:t>
            </a:r>
          </a:p>
          <a:p>
            <a:r>
              <a:rPr lang="pl-PL" sz="1800" dirty="0"/>
              <a:t>Dokumentacja modeli</a:t>
            </a:r>
          </a:p>
          <a:p>
            <a:r>
              <a:rPr lang="pl-PL" sz="1800" dirty="0"/>
              <a:t>Zabezpieczenie wystawionych </a:t>
            </a:r>
            <a:r>
              <a:rPr lang="pl-PL" sz="1800" dirty="0" err="1"/>
              <a:t>endpointów</a:t>
            </a:r>
            <a:endParaRPr lang="pl-PL" dirty="0"/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51961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978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23216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19521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Jak wygląda nasza aplikacja na dzień dzisiejszy?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DE9234DC-8456-46C5-8A6E-D67983D1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680527" cy="360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Mamy:</a:t>
            </a:r>
          </a:p>
          <a:p>
            <a:r>
              <a:rPr lang="pl-PL" sz="1800" dirty="0"/>
              <a:t>Aplikacja </a:t>
            </a:r>
            <a:r>
              <a:rPr lang="pl-PL" sz="1800" dirty="0" err="1"/>
              <a:t>Springowa</a:t>
            </a:r>
            <a:r>
              <a:rPr lang="pl-PL" sz="1800" dirty="0"/>
              <a:t>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Wystawione Rest API – Movie + </a:t>
            </a:r>
            <a:r>
              <a:rPr lang="pl-PL" sz="1800" dirty="0" err="1"/>
              <a:t>Rental</a:t>
            </a:r>
            <a:endParaRPr lang="pl-PL" sz="1800" dirty="0"/>
          </a:p>
          <a:p>
            <a:r>
              <a:rPr lang="pl-PL" sz="1800" dirty="0"/>
              <a:t>Podłączona baza danych – Movie</a:t>
            </a:r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4D9EC9F0-CBEF-4E59-A61B-CA6A52F3BBCD}"/>
              </a:ext>
            </a:extLst>
          </p:cNvPr>
          <p:cNvSpPr txBox="1">
            <a:spLocks/>
          </p:cNvSpPr>
          <p:nvPr/>
        </p:nvSpPr>
        <p:spPr>
          <a:xfrm>
            <a:off x="6216072" y="2503713"/>
            <a:ext cx="4680527" cy="360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Nie mamy:</a:t>
            </a:r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6611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4151</TotalTime>
  <Words>1288</Words>
  <Application>Microsoft Office PowerPoint</Application>
  <PresentationFormat>Panoramiczny</PresentationFormat>
  <Paragraphs>225</Paragraphs>
  <Slides>35</Slides>
  <Notes>35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8" baseType="lpstr">
      <vt:lpstr>Arial</vt:lpstr>
      <vt:lpstr>Garamond</vt:lpstr>
      <vt:lpstr>Siatka rombowa 16x9</vt:lpstr>
      <vt:lpstr>Java zaawansowana</vt:lpstr>
      <vt:lpstr>PLAN ZAJĘĆ</vt:lpstr>
      <vt:lpstr>Mikroserwisy</vt:lpstr>
      <vt:lpstr>Monolit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Jak wygląda nasza aplikacja na dzień dzisiejszy?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Po co nam dokumentacja?</vt:lpstr>
      <vt:lpstr>Jak zrobić swoją dokumentację?</vt:lpstr>
      <vt:lpstr>Jak zrobić swoją dokumentację?</vt:lpstr>
      <vt:lpstr>Jak zrobić swoją dokumentację?</vt:lpstr>
      <vt:lpstr>Resztę zobaczymy na przykładach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112</cp:revision>
  <dcterms:created xsi:type="dcterms:W3CDTF">2021-03-10T13:48:34Z</dcterms:created>
  <dcterms:modified xsi:type="dcterms:W3CDTF">2021-06-17T18:48:43Z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