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57" r:id="rId3"/>
    <p:sldId id="344" r:id="rId4"/>
    <p:sldId id="300" r:id="rId5"/>
    <p:sldId id="317" r:id="rId6"/>
    <p:sldId id="326" r:id="rId7"/>
    <p:sldId id="327" r:id="rId8"/>
    <p:sldId id="328" r:id="rId9"/>
    <p:sldId id="332" r:id="rId10"/>
    <p:sldId id="333" r:id="rId11"/>
    <p:sldId id="334" r:id="rId12"/>
    <p:sldId id="335" r:id="rId13"/>
    <p:sldId id="336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58" r:id="rId27"/>
    <p:sldId id="359" r:id="rId28"/>
    <p:sldId id="361" r:id="rId29"/>
    <p:sldId id="362" r:id="rId30"/>
    <p:sldId id="363" r:id="rId31"/>
    <p:sldId id="364" r:id="rId32"/>
    <p:sldId id="292" r:id="rId33"/>
    <p:sldId id="291" r:id="rId3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228" y="1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pl-PL" sz="2100" b="1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rtl="0"/>
          <a:r>
            <a:rPr lang="pl-PL" sz="16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noProof="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pl-PL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pl-PL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pl-PL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pl-PL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pl-PL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pl-PL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pl-PL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pl-PL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pl-PL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pl-PL" noProof="0" dirty="0"/>
        </a:p>
      </dgm:t>
    </dgm:pt>
    <dgm:pt modelId="{BF1274BB-4A53-4C5A-B923-D2010DC742EE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gm:t>
    </dgm:pt>
    <dgm:pt modelId="{E7852433-69D6-43CF-A272-705A7DF9811D}" type="parTrans" cxnId="{730CE964-B0E5-4C00-8B7D-B1CDB2C0A1E2}">
      <dgm:prSet/>
      <dgm:spPr/>
      <dgm:t>
        <a:bodyPr/>
        <a:lstStyle/>
        <a:p>
          <a:endParaRPr lang="pl-PL"/>
        </a:p>
      </dgm:t>
    </dgm:pt>
    <dgm:pt modelId="{5AE802AA-A4D7-4CA5-A964-E7EB91751F02}" type="sibTrans" cxnId="{730CE964-B0E5-4C00-8B7D-B1CDB2C0A1E2}">
      <dgm:prSet/>
      <dgm:spPr/>
      <dgm:t>
        <a:bodyPr/>
        <a:lstStyle/>
        <a:p>
          <a:endParaRPr lang="pl-PL"/>
        </a:p>
      </dgm:t>
    </dgm:pt>
    <dgm:pt modelId="{BBB42DA9-BD2B-420F-8F96-3CF9B957209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66D5947B-AF31-470A-B562-600021509499}" type="parTrans" cxnId="{2EF545C4-FF9A-4222-8AD6-BA3F1983304A}">
      <dgm:prSet/>
      <dgm:spPr/>
      <dgm:t>
        <a:bodyPr/>
        <a:lstStyle/>
        <a:p>
          <a:endParaRPr lang="pl-PL"/>
        </a:p>
      </dgm:t>
    </dgm:pt>
    <dgm:pt modelId="{762DC71E-0AA5-43F5-B80A-47109B4674E8}" type="sibTrans" cxnId="{2EF545C4-FF9A-4222-8AD6-BA3F1983304A}">
      <dgm:prSet/>
      <dgm:spPr/>
      <dgm:t>
        <a:bodyPr/>
        <a:lstStyle/>
        <a:p>
          <a:endParaRPr lang="pl-PL"/>
        </a:p>
      </dgm:t>
    </dgm:pt>
    <dgm:pt modelId="{731B22A5-05CF-4068-ABDE-42C92E8D17D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53783DFF-AF94-4FF7-A621-6623A91041A0}" type="parTrans" cxnId="{23974213-D443-446F-B7C9-DA8358773A6E}">
      <dgm:prSet/>
      <dgm:spPr/>
      <dgm:t>
        <a:bodyPr/>
        <a:lstStyle/>
        <a:p>
          <a:endParaRPr lang="pl-PL"/>
        </a:p>
      </dgm:t>
    </dgm:pt>
    <dgm:pt modelId="{CBE214A1-7BAE-42DB-A6D4-49905AB5CA50}" type="sibTrans" cxnId="{23974213-D443-446F-B7C9-DA8358773A6E}">
      <dgm:prSet/>
      <dgm:spPr/>
      <dgm:t>
        <a:bodyPr/>
        <a:lstStyle/>
        <a:p>
          <a:endParaRPr lang="pl-PL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8" custScaleX="115064" custScaleY="112619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8" custScaleX="115064" custScaleY="114779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8" custScaleX="115064" custScaleY="114779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8" custScaleX="115064" custScaleY="116938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8" custScaleX="115064" custScaleY="116568" custLinFactNeighborX="976">
        <dgm:presLayoutVars>
          <dgm:bulletEnabled val="1"/>
        </dgm:presLayoutVars>
      </dgm:prSet>
      <dgm:spPr/>
    </dgm:pt>
    <dgm:pt modelId="{1A25EE86-B494-4778-9D88-D93AA80B85AC}" type="pres">
      <dgm:prSet presAssocID="{4E39967D-43EF-4F15-814A-2F491D900D43}" presName="sibTrans" presStyleCnt="0"/>
      <dgm:spPr/>
    </dgm:pt>
    <dgm:pt modelId="{FDCFCDD0-B418-45EF-A0B1-2307B084B02A}" type="pres">
      <dgm:prSet presAssocID="{BBB42DA9-BD2B-420F-8F96-3CF9B9572091}" presName="node" presStyleLbl="node1" presStyleIdx="5" presStyleCnt="8" custScaleY="118728">
        <dgm:presLayoutVars>
          <dgm:bulletEnabled val="1"/>
        </dgm:presLayoutVars>
      </dgm:prSet>
      <dgm:spPr/>
    </dgm:pt>
    <dgm:pt modelId="{81B88F4C-E1DC-4F68-8E8F-4C27BDE52E58}" type="pres">
      <dgm:prSet presAssocID="{762DC71E-0AA5-43F5-B80A-47109B4674E8}" presName="sibTrans" presStyleCnt="0"/>
      <dgm:spPr/>
    </dgm:pt>
    <dgm:pt modelId="{A1A6B74E-2E69-4810-8C70-F216A4E0090D}" type="pres">
      <dgm:prSet presAssocID="{731B22A5-05CF-4068-ABDE-42C92E8D17D1}" presName="node" presStyleLbl="node1" presStyleIdx="6" presStyleCnt="8" custScaleY="120888">
        <dgm:presLayoutVars>
          <dgm:bulletEnabled val="1"/>
        </dgm:presLayoutVars>
      </dgm:prSet>
      <dgm:spPr/>
    </dgm:pt>
    <dgm:pt modelId="{91174AE4-FF39-434F-AC67-6D84716D8F56}" type="pres">
      <dgm:prSet presAssocID="{CBE214A1-7BAE-42DB-A6D4-49905AB5CA50}" presName="sibTrans" presStyleCnt="0"/>
      <dgm:spPr/>
    </dgm:pt>
    <dgm:pt modelId="{C0D88985-E99D-4CF8-A44F-8C9DEA675937}" type="pres">
      <dgm:prSet presAssocID="{BF1274BB-4A53-4C5A-B923-D2010DC742EE}" presName="node" presStyleLbl="node1" presStyleIdx="7" presStyleCnt="8" custScaleY="118728">
        <dgm:presLayoutVars>
          <dgm:bulletEnabled val="1"/>
        </dgm:presLayoutVars>
      </dgm:prSet>
      <dgm:spPr/>
    </dgm:pt>
  </dgm:ptLst>
  <dgm:cxnLst>
    <dgm:cxn modelId="{23974213-D443-446F-B7C9-DA8358773A6E}" srcId="{D0F07F19-1F50-4B42-A7A0-278DF9D25BB1}" destId="{731B22A5-05CF-4068-ABDE-42C92E8D17D1}" srcOrd="6" destOrd="0" parTransId="{53783DFF-AF94-4FF7-A621-6623A91041A0}" sibTransId="{CBE214A1-7BAE-42DB-A6D4-49905AB5CA50}"/>
    <dgm:cxn modelId="{0DE07321-DBF8-4809-A4BA-1D1FFBE3638D}" type="presOf" srcId="{BF1274BB-4A53-4C5A-B923-D2010DC742EE}" destId="{C0D88985-E99D-4CF8-A44F-8C9DEA675937}" srcOrd="0" destOrd="0" presId="urn:microsoft.com/office/officeart/2005/8/layout/default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730CE964-B0E5-4C00-8B7D-B1CDB2C0A1E2}" srcId="{D0F07F19-1F50-4B42-A7A0-278DF9D25BB1}" destId="{BF1274BB-4A53-4C5A-B923-D2010DC742EE}" srcOrd="7" destOrd="0" parTransId="{E7852433-69D6-43CF-A272-705A7DF9811D}" sibTransId="{5AE802AA-A4D7-4CA5-A964-E7EB91751F02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63FFA787-EFDA-4280-AC6E-5CD448F87DBE}" type="presOf" srcId="{731B22A5-05CF-4068-ABDE-42C92E8D17D1}" destId="{A1A6B74E-2E69-4810-8C70-F216A4E0090D}" srcOrd="0" destOrd="0" presId="urn:microsoft.com/office/officeart/2005/8/layout/default"/>
    <dgm:cxn modelId="{8081B58D-E225-49CE-B0A9-4059CA11A8BE}" type="presOf" srcId="{BBB42DA9-BD2B-420F-8F96-3CF9B9572091}" destId="{FDCFCDD0-B418-45EF-A0B1-2307B084B02A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2EF545C4-FF9A-4222-8AD6-BA3F1983304A}" srcId="{D0F07F19-1F50-4B42-A7A0-278DF9D25BB1}" destId="{BBB42DA9-BD2B-420F-8F96-3CF9B9572091}" srcOrd="5" destOrd="0" parTransId="{66D5947B-AF31-470A-B562-600021509499}" sibTransId="{762DC71E-0AA5-43F5-B80A-47109B4674E8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36FABF68-C018-4933-A68C-880ABFA0CCAB}" type="presParOf" srcId="{40FE0EB9-B287-43F6-ABB4-527CB1B94B4A}" destId="{1A25EE86-B494-4778-9D88-D93AA80B85AC}" srcOrd="9" destOrd="0" presId="urn:microsoft.com/office/officeart/2005/8/layout/default"/>
    <dgm:cxn modelId="{FBB7402E-5083-4DE2-A656-288F201C0DE0}" type="presParOf" srcId="{40FE0EB9-B287-43F6-ABB4-527CB1B94B4A}" destId="{FDCFCDD0-B418-45EF-A0B1-2307B084B02A}" srcOrd="10" destOrd="0" presId="urn:microsoft.com/office/officeart/2005/8/layout/default"/>
    <dgm:cxn modelId="{A9F9A087-ABFD-41F4-8240-29D376B62F75}" type="presParOf" srcId="{40FE0EB9-B287-43F6-ABB4-527CB1B94B4A}" destId="{81B88F4C-E1DC-4F68-8E8F-4C27BDE52E58}" srcOrd="11" destOrd="0" presId="urn:microsoft.com/office/officeart/2005/8/layout/default"/>
    <dgm:cxn modelId="{792D988B-BF27-4762-98EC-D157B54C7254}" type="presParOf" srcId="{40FE0EB9-B287-43F6-ABB4-527CB1B94B4A}" destId="{A1A6B74E-2E69-4810-8C70-F216A4E0090D}" srcOrd="12" destOrd="0" presId="urn:microsoft.com/office/officeart/2005/8/layout/default"/>
    <dgm:cxn modelId="{980397D3-F546-4492-B9BA-E2F50DD87B55}" type="presParOf" srcId="{40FE0EB9-B287-43F6-ABB4-527CB1B94B4A}" destId="{91174AE4-FF39-434F-AC67-6D84716D8F56}" srcOrd="13" destOrd="0" presId="urn:microsoft.com/office/officeart/2005/8/layout/default"/>
    <dgm:cxn modelId="{7005E39F-ECDA-463A-B226-9BD5C9E60BFB}" type="presParOf" srcId="{40FE0EB9-B287-43F6-ABB4-527CB1B94B4A}" destId="{C0D88985-E99D-4CF8-A44F-8C9DEA67593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4641" y="110293"/>
          <a:ext cx="2537326" cy="14900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4641" y="110293"/>
        <a:ext cx="2537326" cy="1490046"/>
      </dsp:txXfrm>
    </dsp:sp>
    <dsp:sp modelId="{B86E23A3-742D-4587-88CF-2D56A8442149}">
      <dsp:nvSpPr>
        <dsp:cNvPr id="0" name=""/>
        <dsp:cNvSpPr/>
      </dsp:nvSpPr>
      <dsp:spPr>
        <a:xfrm>
          <a:off x="2782482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sp:txBody>
      <dsp:txXfrm>
        <a:off x="2782482" y="96004"/>
        <a:ext cx="2537326" cy="1518625"/>
      </dsp:txXfrm>
    </dsp:sp>
    <dsp:sp modelId="{D64973A5-4E87-44F1-B369-B0D5E0C2A462}">
      <dsp:nvSpPr>
        <dsp:cNvPr id="0" name=""/>
        <dsp:cNvSpPr/>
      </dsp:nvSpPr>
      <dsp:spPr>
        <a:xfrm>
          <a:off x="5540323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sp:txBody>
      <dsp:txXfrm>
        <a:off x="5540323" y="96004"/>
        <a:ext cx="2537326" cy="1518625"/>
      </dsp:txXfrm>
    </dsp:sp>
    <dsp:sp modelId="{18405FE4-7B27-4C69-B6FE-12C8B84249EF}">
      <dsp:nvSpPr>
        <dsp:cNvPr id="0" name=""/>
        <dsp:cNvSpPr/>
      </dsp:nvSpPr>
      <dsp:spPr>
        <a:xfrm>
          <a:off x="8279761" y="81721"/>
          <a:ext cx="2537326" cy="154719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sp:txBody>
      <dsp:txXfrm>
        <a:off x="8279761" y="81721"/>
        <a:ext cx="2537326" cy="1547190"/>
      </dsp:txXfrm>
    </dsp:sp>
    <dsp:sp modelId="{435C0E89-FD70-4DD9-A771-832DBFC9ACBC}">
      <dsp:nvSpPr>
        <dsp:cNvPr id="0" name=""/>
        <dsp:cNvSpPr/>
      </dsp:nvSpPr>
      <dsp:spPr>
        <a:xfrm>
          <a:off x="522915" y="1878004"/>
          <a:ext cx="2537326" cy="1542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sp:txBody>
      <dsp:txXfrm>
        <a:off x="522915" y="1878004"/>
        <a:ext cx="2537326" cy="1542295"/>
      </dsp:txXfrm>
    </dsp:sp>
    <dsp:sp modelId="{FDCFCDD0-B418-45EF-A0B1-2307B084B02A}">
      <dsp:nvSpPr>
        <dsp:cNvPr id="0" name=""/>
        <dsp:cNvSpPr/>
      </dsp:nvSpPr>
      <dsp:spPr>
        <a:xfrm>
          <a:off x="3259234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3259234" y="1863715"/>
        <a:ext cx="2205143" cy="1570873"/>
      </dsp:txXfrm>
    </dsp:sp>
    <dsp:sp modelId="{A1A6B74E-2E69-4810-8C70-F216A4E0090D}">
      <dsp:nvSpPr>
        <dsp:cNvPr id="0" name=""/>
        <dsp:cNvSpPr/>
      </dsp:nvSpPr>
      <dsp:spPr>
        <a:xfrm>
          <a:off x="5684892" y="1849426"/>
          <a:ext cx="2205143" cy="15994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5684892" y="1849426"/>
        <a:ext cx="2205143" cy="1599452"/>
      </dsp:txXfrm>
    </dsp:sp>
    <dsp:sp modelId="{C0D88985-E99D-4CF8-A44F-8C9DEA675937}">
      <dsp:nvSpPr>
        <dsp:cNvPr id="0" name=""/>
        <dsp:cNvSpPr/>
      </dsp:nvSpPr>
      <dsp:spPr>
        <a:xfrm>
          <a:off x="8110550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sp:txBody>
      <dsp:txXfrm>
        <a:off x="8110550" y="1863715"/>
        <a:ext cx="2205143" cy="157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2021-05-04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435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625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891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729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548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36924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4408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821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8757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2649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85952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6997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07874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00449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05037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015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8384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9620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255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64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4373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6269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1001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2021-05-04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tart.pl/baza-wiedzy/frameworki/hibernate" TargetMode="External"/><Relationship Id="rId2" Type="http://schemas.openxmlformats.org/officeDocument/2006/relationships/hyperlink" Target="https://kobietydokodu.pl/13-baza-danych-z-jpa-cz-1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Object%E2%80%93relational_mapping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</a:t>
            </a:r>
            <a:r>
              <a:rPr lang="pl-PL" sz="3200" dirty="0" err="1"/>
              <a:t>Request</a:t>
            </a:r>
            <a:r>
              <a:rPr lang="pl-PL" sz="3200" dirty="0"/>
              <a:t> </a:t>
            </a:r>
            <a:r>
              <a:rPr lang="pl-PL" sz="3200" dirty="0" err="1"/>
              <a:t>Mapping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53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Handler </a:t>
            </a:r>
            <a:r>
              <a:rPr lang="pl-PL" sz="3200" dirty="0" err="1"/>
              <a:t>methods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4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</a:t>
            </a:r>
            <a:r>
              <a:rPr lang="pl-PL" sz="3200" dirty="0" err="1"/>
              <a:t>Exceptions</a:t>
            </a:r>
            <a:r>
              <a:rPr lang="pl-PL" sz="3200" dirty="0"/>
              <a:t> </a:t>
            </a:r>
            <a:r>
              <a:rPr lang="pl-PL" sz="3200" dirty="0" err="1"/>
              <a:t>handling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05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Controller </a:t>
            </a:r>
            <a:r>
              <a:rPr lang="pl-PL" sz="3200" dirty="0" err="1"/>
              <a:t>Advice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8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/>
              <a:t>Do obsługi wyjątków w aplikacji </a:t>
            </a:r>
            <a:r>
              <a:rPr lang="pl-PL" dirty="0" err="1"/>
              <a:t>REST’owej</a:t>
            </a:r>
            <a:r>
              <a:rPr lang="pl-PL" dirty="0"/>
              <a:t> wykorzystamy klasę z adnotacją @RestControllerAdvice, która jest połączeniem @ControllerAdvice oraz @ResponseBody. Pozwoli nam to zwracać </a:t>
            </a:r>
            <a:r>
              <a:rPr lang="pl-PL" dirty="0" err="1"/>
              <a:t>serializowane</a:t>
            </a:r>
            <a:r>
              <a:rPr lang="pl-PL" dirty="0"/>
              <a:t> dane.</a:t>
            </a:r>
          </a:p>
        </p:txBody>
      </p:sp>
    </p:spTree>
    <p:extLst>
      <p:ext uri="{BB962C8B-B14F-4D97-AF65-F5344CB8AC3E}">
        <p14:creationId xmlns:p14="http://schemas.microsoft.com/office/powerpoint/2010/main" val="20456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/>
              <a:t>Do obsługi wyjątków w aplikacji </a:t>
            </a:r>
            <a:r>
              <a:rPr lang="pl-PL" dirty="0" err="1"/>
              <a:t>REST’owej</a:t>
            </a:r>
            <a:r>
              <a:rPr lang="pl-PL" dirty="0"/>
              <a:t> wykorzystamy klasę z adnotacją @RestControllerAdvice, która jest połączeniem @ControllerAdvice oraz @ResponseBody. Pozwoli nam to zwracać </a:t>
            </a:r>
            <a:r>
              <a:rPr lang="pl-PL" dirty="0" err="1"/>
              <a:t>serializowane</a:t>
            </a:r>
            <a:r>
              <a:rPr lang="pl-PL" dirty="0"/>
              <a:t> dane.</a:t>
            </a:r>
          </a:p>
          <a:p>
            <a:r>
              <a:rPr lang="pl-PL" dirty="0"/>
              <a:t>W utworzonej wcześniej klasie będziemy pisać metody oznaczone adnotacją @ExpectionHandler, która w parametrze przyjmuje klasę naszego wyjątku (np. </a:t>
            </a:r>
            <a:r>
              <a:rPr lang="pl-PL" dirty="0" err="1"/>
              <a:t>RuntimeException.class</a:t>
            </a:r>
            <a:r>
              <a:rPr lang="pl-PL" dirty="0"/>
              <a:t>). Dodatkowo można obsługiwać ten wyjątek w ciele metody poprzez dodanie go jako parametr.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37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/>
              <a:t>Do obsługi wyjątków w aplikacji </a:t>
            </a:r>
            <a:r>
              <a:rPr lang="pl-PL" dirty="0" err="1"/>
              <a:t>REST’owej</a:t>
            </a:r>
            <a:r>
              <a:rPr lang="pl-PL" dirty="0"/>
              <a:t> wykorzystamy klasę z adnotacją @RestControllerAdvice, która jest połączeniem @ControllerAdvice oraz @ResponseBody. Pozwoli nam to zwracać </a:t>
            </a:r>
            <a:r>
              <a:rPr lang="pl-PL" dirty="0" err="1"/>
              <a:t>serializowane</a:t>
            </a:r>
            <a:r>
              <a:rPr lang="pl-PL" dirty="0"/>
              <a:t> dane.</a:t>
            </a:r>
          </a:p>
          <a:p>
            <a:r>
              <a:rPr lang="pl-PL" dirty="0"/>
              <a:t>W utworzonej wcześniej klasie będziemy pisać metody oznaczone adnotacją @ExpectionHandler, która w parametrze przyjmuje klasę naszego wyjątku (np. </a:t>
            </a:r>
            <a:r>
              <a:rPr lang="pl-PL" dirty="0" err="1"/>
              <a:t>RuntimeException.class</a:t>
            </a:r>
            <a:r>
              <a:rPr lang="pl-PL" dirty="0"/>
              <a:t>). Dodatkowo można obsługiwać ten wyjątek w ciele metody poprzez dodanie go jako parametr. </a:t>
            </a:r>
          </a:p>
          <a:p>
            <a:r>
              <a:rPr lang="pl-PL" dirty="0"/>
              <a:t>Każda z metod powinna zwracać </a:t>
            </a:r>
            <a:r>
              <a:rPr lang="pl-PL" dirty="0" err="1"/>
              <a:t>ResponseEntity</a:t>
            </a:r>
            <a:r>
              <a:rPr lang="pl-PL" dirty="0"/>
              <a:t> wybranego przez nas obiektu (np. </a:t>
            </a:r>
            <a:r>
              <a:rPr lang="pl-PL" dirty="0" err="1"/>
              <a:t>ResponseEntity</a:t>
            </a:r>
            <a:r>
              <a:rPr lang="pl-PL" dirty="0"/>
              <a:t>&lt;String&gt;).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79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 – przykładowa implementacja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Klasa z adnotacją @RestControllerAdvice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88AC2DC-2E79-4D7B-8F5F-67124B27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3494993"/>
            <a:ext cx="5895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 – przykładowa implementacja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Metoda obsługująca </a:t>
            </a:r>
            <a:r>
              <a:rPr lang="pl-PL" dirty="0" err="1"/>
              <a:t>RuntimeException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AB28304-CABD-4660-AE2E-5699EE97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76" y="3076734"/>
            <a:ext cx="7438448" cy="27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 – przykładowa implementacja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implementacji w </a:t>
            </a:r>
            <a:r>
              <a:rPr lang="pl-PL" dirty="0" err="1"/>
              <a:t>RestControllerze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0C5FF8C-AD4C-413C-BB3F-E40D9ABD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2955864"/>
            <a:ext cx="5838825" cy="10953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BAE4799-DA8A-4F2C-B556-D431C434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61027"/>
            <a:ext cx="5581650" cy="12096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AAAB948-4E33-4608-A9CE-43CBB421A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4361027"/>
            <a:ext cx="3846984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PLAN ZAJĘĆ</a:t>
            </a:r>
          </a:p>
        </p:txBody>
      </p:sp>
      <p:graphicFrame>
        <p:nvGraphicFramePr>
          <p:cNvPr id="8" name="Zawartość — symbol zastępczy 2" descr="Obiekt SmartArt">
            <a:extLst>
              <a:ext uri="{FF2B5EF4-FFF2-40B4-BE49-F238E27FC236}">
                <a16:creationId xmlns:a16="http://schemas.microsoft.com/office/drawing/2014/main" id="{E7224467-A3C3-4FCF-87C7-222E82394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3688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Podział odpowiedzialności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Bardzo ważnym elementem nie tylko </a:t>
            </a:r>
            <a:r>
              <a:rPr lang="pl-PL" dirty="0" err="1"/>
              <a:t>Springa</a:t>
            </a:r>
            <a:r>
              <a:rPr lang="pl-PL" dirty="0"/>
              <a:t> ale ogólnie wytwarzania oprogramowania jest wydzielanie odpowiedzialności oraz dobrze rozplanowane rozmieszczenie jej w klasach oraz pakietach. </a:t>
            </a:r>
          </a:p>
          <a:p>
            <a:pPr marL="0" indent="0">
              <a:buNone/>
            </a:pPr>
            <a:r>
              <a:rPr lang="pl-PL" dirty="0"/>
              <a:t>Do tej pory wszystko robiliśmy bezpośrednio w jednym, głównym pakiecie. Powoli staje się to bardzo nieczytelne i trudne w utrzymaniu. Zakładając, że rozwijamy właśnie jakiś poważny projekt musimy się spodziewać, że klas będzie przybywać z dnia na dzień, dlatego bardzo ważne jest to aby od samego początku odpowiednio nimi zarządzać. </a:t>
            </a:r>
          </a:p>
        </p:txBody>
      </p:sp>
    </p:spTree>
    <p:extLst>
      <p:ext uri="{BB962C8B-B14F-4D97-AF65-F5344CB8AC3E}">
        <p14:creationId xmlns:p14="http://schemas.microsoft.com/office/powerpoint/2010/main" val="8132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Podział odpowiedzialności</a:t>
            </a:r>
            <a:endParaRPr lang="pl-PL" sz="3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EBC910B-1D41-45E3-89BF-F9A71861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88" y="2503713"/>
            <a:ext cx="2276475" cy="1571625"/>
          </a:xfrm>
          <a:prstGeom prst="rect">
            <a:avLst/>
          </a:prstGeom>
        </p:spPr>
      </p:pic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8462962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Weźmy za przykład strukturę, którą tworzyliśmy do tej pory na zajęciach.</a:t>
            </a:r>
          </a:p>
          <a:p>
            <a:pPr marL="0" indent="0">
              <a:buNone/>
            </a:pPr>
            <a:r>
              <a:rPr lang="pl-PL" dirty="0"/>
              <a:t>Pierwsze co rzuca się w oczy to dwa byty – „car” oraz „</a:t>
            </a:r>
            <a:r>
              <a:rPr lang="pl-PL" dirty="0" err="1"/>
              <a:t>sandbox</a:t>
            </a:r>
            <a:r>
              <a:rPr lang="pl-PL" dirty="0"/>
              <a:t>”. Możemy od razu utworzyć dwa takie pakiety gdzie schowamy te klasy. </a:t>
            </a:r>
          </a:p>
          <a:p>
            <a:pPr marL="0" indent="0">
              <a:buNone/>
            </a:pPr>
            <a:r>
              <a:rPr lang="pl-PL" dirty="0"/>
              <a:t>Dodatkowo przydało by się również rozdzielić modele, konfiguracje, komponenty, kontrolery oraz </a:t>
            </a:r>
            <a:r>
              <a:rPr lang="pl-PL" dirty="0" err="1"/>
              <a:t>advice’y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Ważnym elementem jest aby klasa oznaczona @SpringBootApplication pozostała w domyślnym miejscu. </a:t>
            </a:r>
          </a:p>
        </p:txBody>
      </p:sp>
    </p:spTree>
    <p:extLst>
      <p:ext uri="{BB962C8B-B14F-4D97-AF65-F5344CB8AC3E}">
        <p14:creationId xmlns:p14="http://schemas.microsoft.com/office/powerpoint/2010/main" val="971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Podział odpowiedzialności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6777182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 zastosowaniu wcześniejszych sugestii, nasza struktura pakietów powinna się znacząco rozrosnąć jednocześnie poprawiając czytelność. </a:t>
            </a:r>
          </a:p>
          <a:p>
            <a:pPr marL="0" indent="0">
              <a:buNone/>
            </a:pPr>
            <a:r>
              <a:rPr lang="pl-PL" dirty="0"/>
              <a:t>Kontynuując rozwój projektu powinniśmy pilnować aby klasy umieszczać w odpowiednich pakietach. Pozwoli nam to bardzo łatwo odszukać na przykład wszystkie klasy konfiguracyjne dla Car, albo wszystkie serwisy potrzebne naszemu samochodowi.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421F94-51D7-4AB1-9742-F265324E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27" y="2503713"/>
            <a:ext cx="2522972" cy="32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 co nam kontroler a po co serwis?</a:t>
            </a:r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95A02F96-BD87-4BD6-A5B5-32CAB24A1897}"/>
              </a:ext>
            </a:extLst>
          </p:cNvPr>
          <p:cNvSpPr txBox="1">
            <a:spLocks/>
          </p:cNvSpPr>
          <p:nvPr/>
        </p:nvSpPr>
        <p:spPr>
          <a:xfrm>
            <a:off x="5800437" y="2656112"/>
            <a:ext cx="4181764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@Service</a:t>
            </a:r>
          </a:p>
          <a:p>
            <a:r>
              <a:rPr lang="pl-PL" dirty="0"/>
              <a:t>Zawiera całą logikę biznesową</a:t>
            </a:r>
          </a:p>
          <a:p>
            <a:r>
              <a:rPr lang="pl-PL" dirty="0"/>
              <a:t>Wszystkie operacje na kodzie powinny być wykonane w tej klasie</a:t>
            </a:r>
          </a:p>
          <a:p>
            <a:r>
              <a:rPr lang="pl-PL" dirty="0"/>
              <a:t>Wykorzystywany poprzez wstrzykiwanie zależności</a:t>
            </a:r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4181764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@RestController</a:t>
            </a:r>
          </a:p>
          <a:p>
            <a:r>
              <a:rPr lang="pl-PL" dirty="0"/>
              <a:t>Zawiera minimum logiki</a:t>
            </a:r>
          </a:p>
          <a:p>
            <a:r>
              <a:rPr lang="pl-PL" dirty="0"/>
              <a:t>Odpowiedzialny za określanie </a:t>
            </a:r>
            <a:r>
              <a:rPr lang="pl-PL" dirty="0" err="1"/>
              <a:t>RequestMappingów</a:t>
            </a:r>
            <a:endParaRPr lang="pl-PL" dirty="0"/>
          </a:p>
          <a:p>
            <a:r>
              <a:rPr lang="pl-PL" dirty="0"/>
              <a:t>Nie powinien robić nic poza wołaniem serwisu oraz zwracaniem otrzymanych danych jako </a:t>
            </a:r>
            <a:r>
              <a:rPr lang="pl-PL" dirty="0" err="1"/>
              <a:t>ResponseEntity</a:t>
            </a:r>
            <a:r>
              <a:rPr lang="pl-PL" dirty="0"/>
              <a:t>&lt;?&gt;</a:t>
            </a:r>
          </a:p>
        </p:txBody>
      </p:sp>
    </p:spTree>
    <p:extLst>
      <p:ext uri="{BB962C8B-B14F-4D97-AF65-F5344CB8AC3E}">
        <p14:creationId xmlns:p14="http://schemas.microsoft.com/office/powerpoint/2010/main" val="12794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Wykorzystywanie serwisu w kontrolerze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Pierwszym krokiem będzie utworzenie nowej klasy z adnotacją @Service. Następnie w tej klasie implementujemy logikę, którą chcemy wykonywać po wywołaniu odpowiedniego </a:t>
            </a:r>
            <a:r>
              <a:rPr lang="pl-PL" dirty="0" err="1"/>
              <a:t>URL’a</a:t>
            </a:r>
            <a:r>
              <a:rPr lang="pl-PL" dirty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pl-PL" dirty="0"/>
              <a:t>W naszym przypadku przerobimy trochę testowanie @RestControllerAdvice i wyniesiemy rzucanie błędu do klasy </a:t>
            </a:r>
            <a:r>
              <a:rPr lang="pl-PL" dirty="0" err="1"/>
              <a:t>SandboxService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5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Wykorzystywanie serwisu w kontrolerze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4648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Po stronie samego serwisu nie dzieje się nic skomplikowanego – adnotacja i metoda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EC8DD5-48D9-4D21-94C9-B7C3C70D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4442"/>
            <a:ext cx="558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Wykorzystywanie serwisu w kontrolerze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4648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Natomiast po stronie </a:t>
            </a:r>
            <a:r>
              <a:rPr lang="pl-PL" dirty="0" err="1"/>
              <a:t>RestControllera</a:t>
            </a:r>
            <a:r>
              <a:rPr lang="pl-PL" dirty="0"/>
              <a:t> trzeba już zwrócić uwagę na kilka elementów: </a:t>
            </a:r>
          </a:p>
          <a:p>
            <a:r>
              <a:rPr lang="pl-PL" dirty="0"/>
              <a:t>Wstrzykiwanie zależności (zachęcam do dopisywania „</a:t>
            </a:r>
            <a:r>
              <a:rPr lang="pl-PL" dirty="0" err="1"/>
              <a:t>final</a:t>
            </a:r>
            <a:r>
              <a:rPr lang="pl-PL" dirty="0"/>
              <a:t>”. Będzie to na was wymuszać odpowiedni konstruktor.)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C64F0ED-94CE-45B8-B6E3-E6D897DB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260" y="3275917"/>
            <a:ext cx="49244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Wykorzystywanie serwisu w kontrolerze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4648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Natomiast po stronie </a:t>
            </a:r>
            <a:r>
              <a:rPr lang="pl-PL" dirty="0" err="1"/>
              <a:t>RestControllera</a:t>
            </a:r>
            <a:r>
              <a:rPr lang="pl-PL" dirty="0"/>
              <a:t> trzeba już zwrócić uwagę na kilka elementów: </a:t>
            </a:r>
          </a:p>
          <a:p>
            <a:r>
              <a:rPr lang="pl-PL" dirty="0"/>
              <a:t>Wstrzykiwanie zależności</a:t>
            </a:r>
          </a:p>
          <a:p>
            <a:r>
              <a:rPr lang="pl-PL" dirty="0"/>
              <a:t>Wywołanie metody z serwisu</a:t>
            </a:r>
          </a:p>
          <a:p>
            <a:r>
              <a:rPr lang="pl-PL" dirty="0"/>
              <a:t>Zwrócenie </a:t>
            </a:r>
            <a:r>
              <a:rPr lang="pl-PL" dirty="0" err="1"/>
              <a:t>ResponseEntity</a:t>
            </a:r>
            <a:endParaRPr lang="pl-PL" dirty="0"/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A1F3F6B-653A-4D40-84B3-A0F089FE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71" y="3518805"/>
            <a:ext cx="56959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Wprowadzenie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Spring Data, zaraz obok Spring Web MVC jest jednym z najprzydatniejszych komponentów </a:t>
            </a:r>
            <a:r>
              <a:rPr lang="pl-PL" dirty="0" err="1"/>
              <a:t>Springa</a:t>
            </a:r>
            <a:r>
              <a:rPr lang="pl-PL" dirty="0"/>
              <a:t>. Pozwala on w bardzo prosty sposób wyeliminować nadmiar kodu potrzebny do dołączenia bazy danych do projektu czy pisania zapytań bazodanowych.</a:t>
            </a:r>
          </a:p>
          <a:p>
            <a:pPr marL="0" indent="0">
              <a:buFont typeface="Arial" pitchFamily="34" charset="0"/>
              <a:buNone/>
            </a:pPr>
            <a:r>
              <a:rPr lang="pl-PL" dirty="0"/>
              <a:t>Framework opiera się o JPA (Java </a:t>
            </a:r>
            <a:r>
              <a:rPr lang="pl-PL" dirty="0" err="1"/>
              <a:t>Persistance</a:t>
            </a:r>
            <a:r>
              <a:rPr lang="pl-PL" dirty="0"/>
              <a:t> </a:t>
            </a:r>
            <a:r>
              <a:rPr lang="pl-PL" dirty="0" err="1"/>
              <a:t>Api</a:t>
            </a:r>
            <a:r>
              <a:rPr lang="pl-PL" dirty="0"/>
              <a:t>), które domyślnie dostarczane jest przez </a:t>
            </a:r>
            <a:r>
              <a:rPr lang="pl-PL" dirty="0" err="1"/>
              <a:t>hibernate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50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JPA?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Specyfikacja zawierająca standardy mapowania obiektowo-relacyjnego (</a:t>
            </a:r>
            <a:r>
              <a:rPr lang="pl-PL" b="1" dirty="0"/>
              <a:t>ORM </a:t>
            </a:r>
            <a:r>
              <a:rPr lang="pl-PL" dirty="0"/>
              <a:t>–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mapping</a:t>
            </a:r>
            <a:r>
              <a:rPr lang="pl-PL" dirty="0"/>
              <a:t>), która obejmuje współpracę z bazami danych. </a:t>
            </a:r>
          </a:p>
          <a:p>
            <a:r>
              <a:rPr lang="pl-PL" dirty="0"/>
              <a:t>Nie jest w stanie wykonywać operacji na bazach danych (czyli np. pobierania danych z bazy, zarządzania nimi, czy tworzenia rekordów w bazie). </a:t>
            </a:r>
          </a:p>
          <a:p>
            <a:r>
              <a:rPr lang="pl-PL" dirty="0"/>
              <a:t>JPA należy rozumieć, jako zbiór interfejsów, które muszą być zaimplementowane, aby przeprowadzać operacje na bazach danych z poziomu kodu Javy.  Standard ten pozwala również na łatwe mapowanie obiektów </a:t>
            </a:r>
            <a:r>
              <a:rPr lang="pl-PL" dirty="0" err="1"/>
              <a:t>Javowych</a:t>
            </a:r>
            <a:r>
              <a:rPr lang="pl-PL" dirty="0"/>
              <a:t> do relacyjnych baz danych przy wykorzystaniu adnotacji lub plików konfiguracyjnych </a:t>
            </a:r>
            <a:r>
              <a:rPr lang="pl-PL" dirty="0" err="1"/>
              <a:t>xml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7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Spring Web MVC?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8341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</a:t>
            </a:r>
            <a:r>
              <a:rPr lang="pl-PL" sz="3200" dirty="0" err="1"/>
              <a:t>Hibernate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Najbardziej zaawansowana i najczęściej wykorzystywana implementacja JPA. Ogromną zaletą jest obszerną dokumentacja i spora społeczność. </a:t>
            </a:r>
          </a:p>
          <a:p>
            <a:r>
              <a:rPr lang="pl-PL" dirty="0"/>
              <a:t>Dzięki </a:t>
            </a:r>
            <a:r>
              <a:rPr lang="pl-PL" dirty="0" err="1"/>
              <a:t>Hibernate</a:t>
            </a:r>
            <a:r>
              <a:rPr lang="pl-PL" dirty="0"/>
              <a:t> będziemy mogli między innymi wykonywać operacje pobierania, aktualizowania, usuwania oraz dostarczania danych do naszej bazy.</a:t>
            </a:r>
          </a:p>
          <a:p>
            <a:r>
              <a:rPr lang="pl-PL" dirty="0"/>
              <a:t>Umożliwia on dokonania mapowania obiektowo-relacyjnego (ORM)</a:t>
            </a:r>
          </a:p>
        </p:txBody>
      </p:sp>
    </p:spTree>
    <p:extLst>
      <p:ext uri="{BB962C8B-B14F-4D97-AF65-F5344CB8AC3E}">
        <p14:creationId xmlns:p14="http://schemas.microsoft.com/office/powerpoint/2010/main" val="95548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ORM?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ORM</a:t>
            </a:r>
            <a:r>
              <a:rPr lang="pl-PL" dirty="0"/>
              <a:t> to (Object-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Mapping</a:t>
            </a:r>
            <a:r>
              <a:rPr lang="pl-PL" dirty="0"/>
              <a:t>) </a:t>
            </a:r>
            <a:r>
              <a:rPr lang="pl-PL" b="1" dirty="0"/>
              <a:t>Mapowanie Obiektowo-relacyjne</a:t>
            </a:r>
            <a:r>
              <a:rPr lang="pl-PL" dirty="0"/>
              <a:t>, w którym chodzi o to, że paradygmat obiektowy w relacyjnych bazach danych nie zawsze można odwzorować jeden do jednego. Innymi słowy – nie zawsze wszystkie nasze obiekty z aplikacji da się łatwo przenieść do bazy danych.</a:t>
            </a:r>
          </a:p>
          <a:p>
            <a:r>
              <a:rPr lang="pl-PL" dirty="0"/>
              <a:t>Skrót </a:t>
            </a:r>
            <a:r>
              <a:rPr lang="pl-PL" b="1" dirty="0"/>
              <a:t>ORM</a:t>
            </a:r>
            <a:r>
              <a:rPr lang="pl-PL" dirty="0"/>
              <a:t> nie jest natywny dla Javy – w każdym języku programowania mamy jakiegoś </a:t>
            </a:r>
            <a:r>
              <a:rPr lang="pl-PL" dirty="0" err="1"/>
              <a:t>ORMa</a:t>
            </a:r>
            <a:r>
              <a:rPr lang="pl-PL" dirty="0"/>
              <a:t>.</a:t>
            </a:r>
          </a:p>
          <a:p>
            <a:r>
              <a:rPr lang="pl-PL" dirty="0"/>
              <a:t>Jest to ogólne określenie bibliotek, które zarządzają mapowaniem obiektów na relacyjne bazy danych.</a:t>
            </a:r>
          </a:p>
        </p:txBody>
      </p:sp>
    </p:spTree>
    <p:extLst>
      <p:ext uri="{BB962C8B-B14F-4D97-AF65-F5344CB8AC3E}">
        <p14:creationId xmlns:p14="http://schemas.microsoft.com/office/powerpoint/2010/main" val="17524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PRZYDATNE LINKI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000250"/>
            <a:ext cx="9601199" cy="3790950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https://kobietydokodu.pl/13-baza-danych-z-jpa-cz-1/</a:t>
            </a:r>
            <a:endParaRPr lang="pl-PL" dirty="0"/>
          </a:p>
          <a:p>
            <a:r>
              <a:rPr lang="pl-PL" dirty="0">
                <a:hlinkClick r:id="rId3"/>
              </a:rPr>
              <a:t>https://javastart.pl/baza-wiedzy/frameworki/hibernate</a:t>
            </a:r>
            <a:endParaRPr lang="pl-PL" dirty="0"/>
          </a:p>
          <a:p>
            <a:r>
              <a:rPr lang="pl-PL" dirty="0">
                <a:hlinkClick r:id="rId4"/>
              </a:rPr>
              <a:t>https://en.wikipedia.org/wiki/Object%E2%80%93relational_mapping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Jakie kluczowe funkcjonalności nam dostarcza?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2389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pl-PL" sz="3200" dirty="0"/>
              <a:t>Jakie są metody HTTP? Które z nich są najczęściej spotykane?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7851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REST API?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542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REST - </a:t>
            </a:r>
          </a:p>
          <a:p>
            <a:pPr marL="0" indent="0">
              <a:buNone/>
            </a:pPr>
            <a:r>
              <a:rPr lang="it-IT" dirty="0"/>
              <a:t>API</a:t>
            </a:r>
            <a:r>
              <a:rPr lang="pl-PL" dirty="0"/>
              <a:t> - </a:t>
            </a:r>
          </a:p>
          <a:p>
            <a:pPr marL="0" indent="0">
              <a:buNone/>
            </a:pPr>
            <a:r>
              <a:rPr lang="pl-PL" dirty="0"/>
              <a:t>HTTP - 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 fontScale="85000" lnSpcReduction="10000"/>
          </a:bodyPr>
          <a:lstStyle/>
          <a:p>
            <a:pPr algn="ctr" rtl="0"/>
            <a:r>
              <a:rPr lang="pl-PL" sz="3200" dirty="0"/>
              <a:t>Jakie są rozwinięcia poniższych skrótów i co one oznaczają?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41690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Dlaczego warto korzystać z REST API?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1540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</a:t>
            </a:r>
            <a:r>
              <a:rPr lang="pl-PL" sz="3200" dirty="0" err="1"/>
              <a:t>DispatcherServlet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39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3678</TotalTime>
  <Words>1238</Words>
  <Application>Microsoft Office PowerPoint</Application>
  <PresentationFormat>Panoramiczny</PresentationFormat>
  <Paragraphs>158</Paragraphs>
  <Slides>33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6" baseType="lpstr">
      <vt:lpstr>Arial</vt:lpstr>
      <vt:lpstr>Garamond</vt:lpstr>
      <vt:lpstr>Siatka rombowa 16x9</vt:lpstr>
      <vt:lpstr>Java zaawansowana</vt:lpstr>
      <vt:lpstr>PLAN ZAJĘĆ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– rozwój projektu</vt:lpstr>
      <vt:lpstr>Spring – rozwój projektu</vt:lpstr>
      <vt:lpstr>Spring – rozwój projektu</vt:lpstr>
      <vt:lpstr>Spring – rozwój projektu</vt:lpstr>
      <vt:lpstr>Spring – rozwój projektu</vt:lpstr>
      <vt:lpstr>Spring – rozwój projektu</vt:lpstr>
      <vt:lpstr>Spring – rozwój projektu</vt:lpstr>
      <vt:lpstr>Spring – rozwój projektu</vt:lpstr>
      <vt:lpstr>Spring Data JPA</vt:lpstr>
      <vt:lpstr>Spring Data JPA</vt:lpstr>
      <vt:lpstr>Spring Data JPA</vt:lpstr>
      <vt:lpstr>Spring Data JPA</vt:lpstr>
      <vt:lpstr>PRZYDATNE LINKI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76</cp:revision>
  <dcterms:created xsi:type="dcterms:W3CDTF">2021-03-10T13:48:34Z</dcterms:created>
  <dcterms:modified xsi:type="dcterms:W3CDTF">2021-05-04T19:44:14Z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