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57" r:id="rId3"/>
    <p:sldId id="276" r:id="rId4"/>
    <p:sldId id="271" r:id="rId5"/>
    <p:sldId id="281" r:id="rId6"/>
    <p:sldId id="272" r:id="rId7"/>
    <p:sldId id="295" r:id="rId8"/>
    <p:sldId id="275" r:id="rId9"/>
    <p:sldId id="294" r:id="rId10"/>
    <p:sldId id="279" r:id="rId11"/>
    <p:sldId id="278" r:id="rId12"/>
    <p:sldId id="280" r:id="rId13"/>
    <p:sldId id="283" r:id="rId14"/>
    <p:sldId id="285" r:id="rId15"/>
    <p:sldId id="286" r:id="rId16"/>
    <p:sldId id="288" r:id="rId17"/>
    <p:sldId id="289" r:id="rId18"/>
    <p:sldId id="290" r:id="rId19"/>
    <p:sldId id="292" r:id="rId20"/>
    <p:sldId id="293" r:id="rId21"/>
    <p:sldId id="291" r:id="rId2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pl-PL" sz="2100" b="1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rtl="0"/>
          <a:r>
            <a:rPr lang="pl-PL" sz="16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noProof="0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pl-PL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pl-PL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pl-PL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pl-PL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pl-PL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pl-PL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pl-PL" noProof="0" dirty="0"/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pl-PL" noProof="0" dirty="0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pl-PL" noProof="0" dirty="0"/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/>
        <a:p>
          <a:pPr rtl="0"/>
          <a:endParaRPr lang="pl-PL" noProof="0" dirty="0"/>
        </a:p>
      </dgm:t>
    </dgm:pt>
    <dgm:pt modelId="{BF1274BB-4A53-4C5A-B923-D2010DC742EE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gm:t>
    </dgm:pt>
    <dgm:pt modelId="{E7852433-69D6-43CF-A272-705A7DF9811D}" type="parTrans" cxnId="{730CE964-B0E5-4C00-8B7D-B1CDB2C0A1E2}">
      <dgm:prSet/>
      <dgm:spPr/>
      <dgm:t>
        <a:bodyPr/>
        <a:lstStyle/>
        <a:p>
          <a:endParaRPr lang="pl-PL"/>
        </a:p>
      </dgm:t>
    </dgm:pt>
    <dgm:pt modelId="{5AE802AA-A4D7-4CA5-A964-E7EB91751F02}" type="sibTrans" cxnId="{730CE964-B0E5-4C00-8B7D-B1CDB2C0A1E2}">
      <dgm:prSet/>
      <dgm:spPr/>
      <dgm:t>
        <a:bodyPr/>
        <a:lstStyle/>
        <a:p>
          <a:endParaRPr lang="pl-PL"/>
        </a:p>
      </dgm:t>
    </dgm:pt>
    <dgm:pt modelId="{BBB42DA9-BD2B-420F-8F96-3CF9B957209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Zarządzanie transakcjami</a:t>
          </a:r>
        </a:p>
      </dgm:t>
    </dgm:pt>
    <dgm:pt modelId="{66D5947B-AF31-470A-B562-600021509499}" type="parTrans" cxnId="{2EF545C4-FF9A-4222-8AD6-BA3F1983304A}">
      <dgm:prSet/>
      <dgm:spPr/>
      <dgm:t>
        <a:bodyPr/>
        <a:lstStyle/>
        <a:p>
          <a:endParaRPr lang="pl-PL"/>
        </a:p>
      </dgm:t>
    </dgm:pt>
    <dgm:pt modelId="{762DC71E-0AA5-43F5-B80A-47109B4674E8}" type="sibTrans" cxnId="{2EF545C4-FF9A-4222-8AD6-BA3F1983304A}">
      <dgm:prSet/>
      <dgm:spPr/>
      <dgm:t>
        <a:bodyPr/>
        <a:lstStyle/>
        <a:p>
          <a:endParaRPr lang="pl-PL"/>
        </a:p>
      </dgm:t>
    </dgm:pt>
    <dgm:pt modelId="{731B22A5-05CF-4068-ABDE-42C92E8D17D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53783DFF-AF94-4FF7-A621-6623A91041A0}" type="parTrans" cxnId="{23974213-D443-446F-B7C9-DA8358773A6E}">
      <dgm:prSet/>
      <dgm:spPr/>
      <dgm:t>
        <a:bodyPr/>
        <a:lstStyle/>
        <a:p>
          <a:endParaRPr lang="pl-PL"/>
        </a:p>
      </dgm:t>
    </dgm:pt>
    <dgm:pt modelId="{CBE214A1-7BAE-42DB-A6D4-49905AB5CA50}" type="sibTrans" cxnId="{23974213-D443-446F-B7C9-DA8358773A6E}">
      <dgm:prSet/>
      <dgm:spPr/>
      <dgm:t>
        <a:bodyPr/>
        <a:lstStyle/>
        <a:p>
          <a:endParaRPr lang="pl-PL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8" custScaleX="115064" custScaleY="112619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8" custScaleX="115064" custScaleY="114779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8" custScaleX="115064" custScaleY="114779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8" custScaleX="115064" custScaleY="116938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8" custScaleX="115064" custScaleY="116568" custLinFactNeighborX="976">
        <dgm:presLayoutVars>
          <dgm:bulletEnabled val="1"/>
        </dgm:presLayoutVars>
      </dgm:prSet>
      <dgm:spPr/>
    </dgm:pt>
    <dgm:pt modelId="{1A25EE86-B494-4778-9D88-D93AA80B85AC}" type="pres">
      <dgm:prSet presAssocID="{4E39967D-43EF-4F15-814A-2F491D900D43}" presName="sibTrans" presStyleCnt="0"/>
      <dgm:spPr/>
    </dgm:pt>
    <dgm:pt modelId="{FDCFCDD0-B418-45EF-A0B1-2307B084B02A}" type="pres">
      <dgm:prSet presAssocID="{BBB42DA9-BD2B-420F-8F96-3CF9B9572091}" presName="node" presStyleLbl="node1" presStyleIdx="5" presStyleCnt="8" custScaleY="118728">
        <dgm:presLayoutVars>
          <dgm:bulletEnabled val="1"/>
        </dgm:presLayoutVars>
      </dgm:prSet>
      <dgm:spPr/>
    </dgm:pt>
    <dgm:pt modelId="{81B88F4C-E1DC-4F68-8E8F-4C27BDE52E58}" type="pres">
      <dgm:prSet presAssocID="{762DC71E-0AA5-43F5-B80A-47109B4674E8}" presName="sibTrans" presStyleCnt="0"/>
      <dgm:spPr/>
    </dgm:pt>
    <dgm:pt modelId="{A1A6B74E-2E69-4810-8C70-F216A4E0090D}" type="pres">
      <dgm:prSet presAssocID="{731B22A5-05CF-4068-ABDE-42C92E8D17D1}" presName="node" presStyleLbl="node1" presStyleIdx="6" presStyleCnt="8" custScaleY="120888">
        <dgm:presLayoutVars>
          <dgm:bulletEnabled val="1"/>
        </dgm:presLayoutVars>
      </dgm:prSet>
      <dgm:spPr/>
    </dgm:pt>
    <dgm:pt modelId="{91174AE4-FF39-434F-AC67-6D84716D8F56}" type="pres">
      <dgm:prSet presAssocID="{CBE214A1-7BAE-42DB-A6D4-49905AB5CA50}" presName="sibTrans" presStyleCnt="0"/>
      <dgm:spPr/>
    </dgm:pt>
    <dgm:pt modelId="{C0D88985-E99D-4CF8-A44F-8C9DEA675937}" type="pres">
      <dgm:prSet presAssocID="{BF1274BB-4A53-4C5A-B923-D2010DC742EE}" presName="node" presStyleLbl="node1" presStyleIdx="7" presStyleCnt="8" custScaleY="118728">
        <dgm:presLayoutVars>
          <dgm:bulletEnabled val="1"/>
        </dgm:presLayoutVars>
      </dgm:prSet>
      <dgm:spPr/>
    </dgm:pt>
  </dgm:ptLst>
  <dgm:cxnLst>
    <dgm:cxn modelId="{23974213-D443-446F-B7C9-DA8358773A6E}" srcId="{D0F07F19-1F50-4B42-A7A0-278DF9D25BB1}" destId="{731B22A5-05CF-4068-ABDE-42C92E8D17D1}" srcOrd="6" destOrd="0" parTransId="{53783DFF-AF94-4FF7-A621-6623A91041A0}" sibTransId="{CBE214A1-7BAE-42DB-A6D4-49905AB5CA50}"/>
    <dgm:cxn modelId="{0DE07321-DBF8-4809-A4BA-1D1FFBE3638D}" type="presOf" srcId="{BF1274BB-4A53-4C5A-B923-D2010DC742EE}" destId="{C0D88985-E99D-4CF8-A44F-8C9DEA675937}" srcOrd="0" destOrd="0" presId="urn:microsoft.com/office/officeart/2005/8/layout/default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730CE964-B0E5-4C00-8B7D-B1CDB2C0A1E2}" srcId="{D0F07F19-1F50-4B42-A7A0-278DF9D25BB1}" destId="{BF1274BB-4A53-4C5A-B923-D2010DC742EE}" srcOrd="7" destOrd="0" parTransId="{E7852433-69D6-43CF-A272-705A7DF9811D}" sibTransId="{5AE802AA-A4D7-4CA5-A964-E7EB91751F02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63FFA787-EFDA-4280-AC6E-5CD448F87DBE}" type="presOf" srcId="{731B22A5-05CF-4068-ABDE-42C92E8D17D1}" destId="{A1A6B74E-2E69-4810-8C70-F216A4E0090D}" srcOrd="0" destOrd="0" presId="urn:microsoft.com/office/officeart/2005/8/layout/default"/>
    <dgm:cxn modelId="{8081B58D-E225-49CE-B0A9-4059CA11A8BE}" type="presOf" srcId="{BBB42DA9-BD2B-420F-8F96-3CF9B9572091}" destId="{FDCFCDD0-B418-45EF-A0B1-2307B084B02A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2EF545C4-FF9A-4222-8AD6-BA3F1983304A}" srcId="{D0F07F19-1F50-4B42-A7A0-278DF9D25BB1}" destId="{BBB42DA9-BD2B-420F-8F96-3CF9B9572091}" srcOrd="5" destOrd="0" parTransId="{66D5947B-AF31-470A-B562-600021509499}" sibTransId="{762DC71E-0AA5-43F5-B80A-47109B4674E8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  <dgm:cxn modelId="{36FABF68-C018-4933-A68C-880ABFA0CCAB}" type="presParOf" srcId="{40FE0EB9-B287-43F6-ABB4-527CB1B94B4A}" destId="{1A25EE86-B494-4778-9D88-D93AA80B85AC}" srcOrd="9" destOrd="0" presId="urn:microsoft.com/office/officeart/2005/8/layout/default"/>
    <dgm:cxn modelId="{FBB7402E-5083-4DE2-A656-288F201C0DE0}" type="presParOf" srcId="{40FE0EB9-B287-43F6-ABB4-527CB1B94B4A}" destId="{FDCFCDD0-B418-45EF-A0B1-2307B084B02A}" srcOrd="10" destOrd="0" presId="urn:microsoft.com/office/officeart/2005/8/layout/default"/>
    <dgm:cxn modelId="{A9F9A087-ABFD-41F4-8240-29D376B62F75}" type="presParOf" srcId="{40FE0EB9-B287-43F6-ABB4-527CB1B94B4A}" destId="{81B88F4C-E1DC-4F68-8E8F-4C27BDE52E58}" srcOrd="11" destOrd="0" presId="urn:microsoft.com/office/officeart/2005/8/layout/default"/>
    <dgm:cxn modelId="{792D988B-BF27-4762-98EC-D157B54C7254}" type="presParOf" srcId="{40FE0EB9-B287-43F6-ABB4-527CB1B94B4A}" destId="{A1A6B74E-2E69-4810-8C70-F216A4E0090D}" srcOrd="12" destOrd="0" presId="urn:microsoft.com/office/officeart/2005/8/layout/default"/>
    <dgm:cxn modelId="{980397D3-F546-4492-B9BA-E2F50DD87B55}" type="presParOf" srcId="{40FE0EB9-B287-43F6-ABB4-527CB1B94B4A}" destId="{91174AE4-FF39-434F-AC67-6D84716D8F56}" srcOrd="13" destOrd="0" presId="urn:microsoft.com/office/officeart/2005/8/layout/default"/>
    <dgm:cxn modelId="{7005E39F-ECDA-463A-B226-9BD5C9E60BFB}" type="presParOf" srcId="{40FE0EB9-B287-43F6-ABB4-527CB1B94B4A}" destId="{C0D88985-E99D-4CF8-A44F-8C9DEA67593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24641" y="110293"/>
          <a:ext cx="2537326" cy="14900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4641" y="110293"/>
        <a:ext cx="2537326" cy="1490046"/>
      </dsp:txXfrm>
    </dsp:sp>
    <dsp:sp modelId="{B86E23A3-742D-4587-88CF-2D56A8442149}">
      <dsp:nvSpPr>
        <dsp:cNvPr id="0" name=""/>
        <dsp:cNvSpPr/>
      </dsp:nvSpPr>
      <dsp:spPr>
        <a:xfrm>
          <a:off x="2782482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sp:txBody>
      <dsp:txXfrm>
        <a:off x="2782482" y="96004"/>
        <a:ext cx="2537326" cy="1518625"/>
      </dsp:txXfrm>
    </dsp:sp>
    <dsp:sp modelId="{D64973A5-4E87-44F1-B369-B0D5E0C2A462}">
      <dsp:nvSpPr>
        <dsp:cNvPr id="0" name=""/>
        <dsp:cNvSpPr/>
      </dsp:nvSpPr>
      <dsp:spPr>
        <a:xfrm>
          <a:off x="5540323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sp:txBody>
      <dsp:txXfrm>
        <a:off x="5540323" y="96004"/>
        <a:ext cx="2537326" cy="1518625"/>
      </dsp:txXfrm>
    </dsp:sp>
    <dsp:sp modelId="{18405FE4-7B27-4C69-B6FE-12C8B84249EF}">
      <dsp:nvSpPr>
        <dsp:cNvPr id="0" name=""/>
        <dsp:cNvSpPr/>
      </dsp:nvSpPr>
      <dsp:spPr>
        <a:xfrm>
          <a:off x="8279761" y="81721"/>
          <a:ext cx="2537326" cy="154719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sp:txBody>
      <dsp:txXfrm>
        <a:off x="8279761" y="81721"/>
        <a:ext cx="2537326" cy="1547190"/>
      </dsp:txXfrm>
    </dsp:sp>
    <dsp:sp modelId="{435C0E89-FD70-4DD9-A771-832DBFC9ACBC}">
      <dsp:nvSpPr>
        <dsp:cNvPr id="0" name=""/>
        <dsp:cNvSpPr/>
      </dsp:nvSpPr>
      <dsp:spPr>
        <a:xfrm>
          <a:off x="522915" y="1878004"/>
          <a:ext cx="2537326" cy="1542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sp:txBody>
      <dsp:txXfrm>
        <a:off x="522915" y="1878004"/>
        <a:ext cx="2537326" cy="1542295"/>
      </dsp:txXfrm>
    </dsp:sp>
    <dsp:sp modelId="{FDCFCDD0-B418-45EF-A0B1-2307B084B02A}">
      <dsp:nvSpPr>
        <dsp:cNvPr id="0" name=""/>
        <dsp:cNvSpPr/>
      </dsp:nvSpPr>
      <dsp:spPr>
        <a:xfrm>
          <a:off x="3259234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Zarządzanie transakcjami</a:t>
          </a:r>
        </a:p>
      </dsp:txBody>
      <dsp:txXfrm>
        <a:off x="3259234" y="1863715"/>
        <a:ext cx="2205143" cy="1570873"/>
      </dsp:txXfrm>
    </dsp:sp>
    <dsp:sp modelId="{A1A6B74E-2E69-4810-8C70-F216A4E0090D}">
      <dsp:nvSpPr>
        <dsp:cNvPr id="0" name=""/>
        <dsp:cNvSpPr/>
      </dsp:nvSpPr>
      <dsp:spPr>
        <a:xfrm>
          <a:off x="5684892" y="1849426"/>
          <a:ext cx="2205143" cy="159945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5684892" y="1849426"/>
        <a:ext cx="2205143" cy="1599452"/>
      </dsp:txXfrm>
    </dsp:sp>
    <dsp:sp modelId="{C0D88985-E99D-4CF8-A44F-8C9DEA675937}">
      <dsp:nvSpPr>
        <dsp:cNvPr id="0" name=""/>
        <dsp:cNvSpPr/>
      </dsp:nvSpPr>
      <dsp:spPr>
        <a:xfrm>
          <a:off x="8110550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sp:txBody>
      <dsp:txXfrm>
        <a:off x="8110550" y="1863715"/>
        <a:ext cx="2205143" cy="1570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2021-03-14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7156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065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5421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254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733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97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75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68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84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245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173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2021-03-14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ykowski.pl/adnotacje-w-jezyku-java-2/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kodolamacz.pl/blog/wprowadzenie-do-apache-maven-czyli-jak-tworzy-sie-projekty-w-swiecie-java/" TargetMode="External"/><Relationship Id="rId5" Type="http://schemas.openxmlformats.org/officeDocument/2006/relationships/hyperlink" Target="https://javastart.pl/baza-wiedzy/frameworki/spring#spring-framework" TargetMode="External"/><Relationship Id="rId4" Type="http://schemas.openxmlformats.org/officeDocument/2006/relationships/hyperlink" Target="https://vavatech.pl/technologie/frameworki/sp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reesuggestionbox.com/pub/rrvtlf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JAK WYGLĄDA BEAN?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004B883-9701-4BFC-9B90-4C6EBF9B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Bean to obiekt który został stworzony przez </a:t>
            </a:r>
            <a:r>
              <a:rPr lang="pl-PL" dirty="0" err="1"/>
              <a:t>Springa</a:t>
            </a:r>
            <a:r>
              <a:rPr lang="pl-PL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Jest oznaczony przez nas odpowiednią adnotacją (@Component, @Service, @Repository, @Controller, @RestController.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Jeżeli sami chcemy pokazać Springowi jak ma stworzyć Bean to tworzymy metodę którą oznaczamy adnotacją @Bean.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Nazwa metody jest bardzo istotna.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07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63418" y="386326"/>
            <a:ext cx="11065164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JAK ZACZĄĆ? 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19325" y="4969522"/>
            <a:ext cx="10333182" cy="2805112"/>
          </a:xfrm>
        </p:spPr>
        <p:txBody>
          <a:bodyPr rtlCol="0"/>
          <a:lstStyle/>
          <a:p>
            <a:pPr marL="0" indent="0" algn="ctr">
              <a:buNone/>
            </a:pPr>
            <a:r>
              <a:rPr lang="pl-PL" sz="2800" dirty="0">
                <a:hlinkClick r:id="rId3"/>
              </a:rPr>
              <a:t>https://start.spring.io/</a:t>
            </a:r>
            <a:endParaRPr lang="pl-PL" dirty="0"/>
          </a:p>
        </p:txBody>
      </p:sp>
      <p:sp>
        <p:nvSpPr>
          <p:cNvPr id="5" name="Tekst — symbol zastępczy 2">
            <a:extLst>
              <a:ext uri="{FF2B5EF4-FFF2-40B4-BE49-F238E27FC236}">
                <a16:creationId xmlns:a16="http://schemas.microsoft.com/office/drawing/2014/main" id="{EC24219F-9FBD-4D9E-9110-49439095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409" y="2844177"/>
            <a:ext cx="10333182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Od wygenerowania projektu</a:t>
            </a:r>
          </a:p>
        </p:txBody>
      </p:sp>
      <p:sp>
        <p:nvSpPr>
          <p:cNvPr id="3" name="Strzałka: w dół 2">
            <a:extLst>
              <a:ext uri="{FF2B5EF4-FFF2-40B4-BE49-F238E27FC236}">
                <a16:creationId xmlns:a16="http://schemas.microsoft.com/office/drawing/2014/main" id="{BA70717C-B750-4227-8253-13CED5A01298}"/>
              </a:ext>
            </a:extLst>
          </p:cNvPr>
          <p:cNvSpPr/>
          <p:nvPr/>
        </p:nvSpPr>
        <p:spPr>
          <a:xfrm>
            <a:off x="5853684" y="367043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dół 5">
            <a:extLst>
              <a:ext uri="{FF2B5EF4-FFF2-40B4-BE49-F238E27FC236}">
                <a16:creationId xmlns:a16="http://schemas.microsoft.com/office/drawing/2014/main" id="{A0DF7852-3D96-4DD5-A155-EF1CB1DB6F05}"/>
              </a:ext>
            </a:extLst>
          </p:cNvPr>
          <p:cNvSpPr/>
          <p:nvPr/>
        </p:nvSpPr>
        <p:spPr>
          <a:xfrm>
            <a:off x="5853684" y="16972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79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352732"/>
            <a:ext cx="9601200" cy="1142385"/>
          </a:xfrm>
        </p:spPr>
        <p:txBody>
          <a:bodyPr rtlCol="0">
            <a:normAutofit/>
          </a:bodyPr>
          <a:lstStyle/>
          <a:p>
            <a:pPr algn="ctr"/>
            <a:r>
              <a:rPr lang="pl-PL" sz="3600" dirty="0"/>
              <a:t>JAK ZACZĄĆ? 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971800"/>
            <a:ext cx="10333182" cy="2819400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Projekt, który ściągniemy ze </a:t>
            </a:r>
            <a:r>
              <a:rPr lang="pl-PL" dirty="0">
                <a:hlinkClick r:id="rId3"/>
              </a:rPr>
              <a:t>Spring </a:t>
            </a:r>
            <a:r>
              <a:rPr lang="pl-PL" dirty="0" err="1">
                <a:hlinkClick r:id="rId3"/>
              </a:rPr>
              <a:t>initalizr</a:t>
            </a:r>
            <a:r>
              <a:rPr lang="pl-PL" dirty="0">
                <a:hlinkClick r:id="rId3"/>
              </a:rPr>
              <a:t> </a:t>
            </a:r>
            <a:r>
              <a:rPr lang="pl-PL" dirty="0"/>
              <a:t>należy: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800" dirty="0"/>
              <a:t>Rozpakować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800" dirty="0"/>
              <a:t>Otworzyć za pomocą </a:t>
            </a:r>
            <a:r>
              <a:rPr lang="pl-PL" sz="1800" dirty="0" err="1"/>
              <a:t>IntelliJ</a:t>
            </a:r>
            <a:endParaRPr lang="pl-PL" sz="1800" dirty="0"/>
          </a:p>
          <a:p>
            <a:pPr marL="457200" indent="-457200">
              <a:buFont typeface="+mj-lt"/>
              <a:buAutoNum type="arabicPeriod"/>
            </a:pPr>
            <a:r>
              <a:rPr lang="pl-PL" sz="1800" dirty="0"/>
              <a:t>Poczekać aż się wszystko załaduje</a:t>
            </a:r>
          </a:p>
          <a:p>
            <a:pPr marL="457200" indent="-457200">
              <a:buFont typeface="+mj-lt"/>
              <a:buAutoNum type="arabicPeriod"/>
            </a:pPr>
            <a:endParaRPr lang="pl-PL" sz="1600" dirty="0"/>
          </a:p>
        </p:txBody>
      </p:sp>
      <p:sp>
        <p:nvSpPr>
          <p:cNvPr id="5" name="Tekst — symbol zastępczy 2">
            <a:extLst>
              <a:ext uri="{FF2B5EF4-FFF2-40B4-BE49-F238E27FC236}">
                <a16:creationId xmlns:a16="http://schemas.microsoft.com/office/drawing/2014/main" id="{EC24219F-9FBD-4D9E-9110-49439095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409" y="1932310"/>
            <a:ext cx="10333182" cy="602297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Jak uruchomić projekt?</a:t>
            </a:r>
          </a:p>
        </p:txBody>
      </p:sp>
    </p:spTree>
    <p:extLst>
      <p:ext uri="{BB962C8B-B14F-4D97-AF65-F5344CB8AC3E}">
        <p14:creationId xmlns:p14="http://schemas.microsoft.com/office/powerpoint/2010/main" val="18526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89895"/>
            <a:ext cx="9601200" cy="1142385"/>
          </a:xfrm>
        </p:spPr>
        <p:txBody>
          <a:bodyPr rtlCol="0">
            <a:normAutofit/>
          </a:bodyPr>
          <a:lstStyle/>
          <a:p>
            <a:pPr algn="ctr"/>
            <a:r>
              <a:rPr lang="pl-PL" sz="3600" dirty="0"/>
              <a:t>JAK ZACZĄĆ? 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3543300" y="3214688"/>
            <a:ext cx="5105400" cy="275081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457200" indent="-457200">
              <a:buFont typeface="+mj-lt"/>
              <a:buAutoNum type="arabicPeriod"/>
            </a:pPr>
            <a:endParaRPr lang="pl-PL" sz="1600" dirty="0"/>
          </a:p>
        </p:txBody>
      </p:sp>
      <p:sp>
        <p:nvSpPr>
          <p:cNvPr id="5" name="Tekst — symbol zastępczy 2">
            <a:extLst>
              <a:ext uri="{FF2B5EF4-FFF2-40B4-BE49-F238E27FC236}">
                <a16:creationId xmlns:a16="http://schemas.microsoft.com/office/drawing/2014/main" id="{EC24219F-9FBD-4D9E-9110-49439095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409" y="2082804"/>
            <a:ext cx="10333182" cy="630872"/>
          </a:xfrm>
        </p:spPr>
        <p:txBody>
          <a:bodyPr rtlCol="0">
            <a:normAutofit/>
          </a:bodyPr>
          <a:lstStyle/>
          <a:p>
            <a:pPr algn="ctr"/>
            <a:r>
              <a:rPr lang="pl-PL" sz="3000" dirty="0"/>
              <a:t>Zostało już tylko pisanie kodu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5A4A6E8-BEF8-4471-8D41-56E39EA91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26" y="3321844"/>
            <a:ext cx="5289548" cy="1821182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75F1B3A-2F68-4D13-B3EE-97D444CEDA01}"/>
              </a:ext>
            </a:extLst>
          </p:cNvPr>
          <p:cNvSpPr txBox="1"/>
          <p:nvPr/>
        </p:nvSpPr>
        <p:spPr>
          <a:xfrm>
            <a:off x="4213914" y="5121120"/>
            <a:ext cx="37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Najprostszy możliwy component (bean)</a:t>
            </a:r>
          </a:p>
        </p:txBody>
      </p:sp>
    </p:spTree>
    <p:extLst>
      <p:ext uri="{BB962C8B-B14F-4D97-AF65-F5344CB8AC3E}">
        <p14:creationId xmlns:p14="http://schemas.microsoft.com/office/powerpoint/2010/main" val="26441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476081"/>
            <a:ext cx="9601200" cy="1142385"/>
          </a:xfrm>
        </p:spPr>
        <p:txBody>
          <a:bodyPr rtlCol="0">
            <a:normAutofit/>
          </a:bodyPr>
          <a:lstStyle/>
          <a:p>
            <a:pPr algn="ctr"/>
            <a:r>
              <a:rPr lang="pl-PL" sz="3600" dirty="0"/>
              <a:t>JAK ZACZĄĆ? 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3543300" y="2631756"/>
            <a:ext cx="5105400" cy="3331528"/>
          </a:xfrm>
        </p:spPr>
        <p:txBody>
          <a:bodyPr rtlCol="0">
            <a:noAutofit/>
          </a:bodyPr>
          <a:lstStyle/>
          <a:p>
            <a:pPr marL="0" indent="0" algn="ctr">
              <a:buNone/>
            </a:pPr>
            <a:r>
              <a:rPr lang="pl-PL" sz="1800" dirty="0"/>
              <a:t>Najłatwiej będzie </a:t>
            </a:r>
            <a:r>
              <a:rPr lang="pl-PL" sz="1800" b="1" dirty="0"/>
              <a:t>dodać konstruktor, </a:t>
            </a:r>
            <a:r>
              <a:rPr lang="pl-PL" sz="1800" dirty="0"/>
              <a:t>który coś wypisze nam na ekran.</a:t>
            </a:r>
          </a:p>
          <a:p>
            <a:pPr marL="0" indent="0" algn="ctr">
              <a:buNone/>
            </a:pPr>
            <a:endParaRPr lang="pl-PL" sz="1800" dirty="0"/>
          </a:p>
          <a:p>
            <a:pPr marL="0" indent="0" algn="ctr">
              <a:buNone/>
            </a:pPr>
            <a:endParaRPr lang="pl-PL" sz="1800" dirty="0"/>
          </a:p>
          <a:p>
            <a:pPr marL="0" indent="0" algn="ctr">
              <a:buNone/>
            </a:pPr>
            <a:endParaRPr lang="pl-PL" sz="1800" dirty="0"/>
          </a:p>
          <a:p>
            <a:pPr marL="0" indent="0" algn="ctr">
              <a:buNone/>
            </a:pPr>
            <a:endParaRPr lang="pl-PL" sz="1800" dirty="0"/>
          </a:p>
          <a:p>
            <a:pPr marL="0" indent="0" algn="ctr">
              <a:buNone/>
            </a:pPr>
            <a:br>
              <a:rPr lang="pl-PL" sz="1800" dirty="0"/>
            </a:br>
            <a:r>
              <a:rPr lang="pl-PL" sz="1800" dirty="0"/>
              <a:t>Po uruchomieniu aplikacji powinniśmy w konsoli zobaczyć </a:t>
            </a:r>
            <a:r>
              <a:rPr lang="pl-PL" sz="1800" b="1" dirty="0"/>
              <a:t>„Hello from </a:t>
            </a:r>
            <a:r>
              <a:rPr lang="pl-PL" sz="1800" b="1" dirty="0" err="1"/>
              <a:t>MyFirstComponent</a:t>
            </a:r>
            <a:r>
              <a:rPr lang="pl-PL" sz="1800" b="1" dirty="0"/>
              <a:t>”.</a:t>
            </a:r>
          </a:p>
          <a:p>
            <a:pPr marL="457200" indent="-457200">
              <a:buFont typeface="+mj-lt"/>
              <a:buAutoNum type="arabicPeriod"/>
            </a:pPr>
            <a:endParaRPr lang="pl-PL" sz="1800" dirty="0"/>
          </a:p>
        </p:txBody>
      </p:sp>
      <p:sp>
        <p:nvSpPr>
          <p:cNvPr id="5" name="Tekst — symbol zastępczy 2">
            <a:extLst>
              <a:ext uri="{FF2B5EF4-FFF2-40B4-BE49-F238E27FC236}">
                <a16:creationId xmlns:a16="http://schemas.microsoft.com/office/drawing/2014/main" id="{EC24219F-9FBD-4D9E-9110-49439095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409" y="1808647"/>
            <a:ext cx="10333182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Jak sprawdzić czy działa?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53BCC1C-E446-4DB1-A98D-88E7E6B2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230720"/>
            <a:ext cx="5105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pl-PL" dirty="0"/>
              <a:t>JAK ZACZĄĆ? 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5105400" cy="3331528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pl-PL" sz="1800" dirty="0"/>
              <a:t>Analogicznie jak w poprzedni przypadku tworzymy </a:t>
            </a:r>
            <a:r>
              <a:rPr lang="pl-PL" sz="1800" b="1" dirty="0"/>
              <a:t>nową klasę </a:t>
            </a:r>
            <a:r>
              <a:rPr lang="pl-PL" sz="1800" dirty="0"/>
              <a:t>z konstruktorem, który wypisze nam coś na ekran.</a:t>
            </a:r>
          </a:p>
          <a:p>
            <a:pPr marL="0" indent="0">
              <a:buNone/>
            </a:pPr>
            <a:endParaRPr lang="pl-PL" sz="1800" dirty="0"/>
          </a:p>
          <a:p>
            <a:pPr marL="457200" indent="-457200">
              <a:buFont typeface="+mj-lt"/>
              <a:buAutoNum type="arabicPeriod"/>
            </a:pPr>
            <a:endParaRPr lang="pl-PL" sz="1800" dirty="0"/>
          </a:p>
        </p:txBody>
      </p:sp>
      <p:sp>
        <p:nvSpPr>
          <p:cNvPr id="5" name="Tekst — symbol zastępczy 2">
            <a:extLst>
              <a:ext uri="{FF2B5EF4-FFF2-40B4-BE49-F238E27FC236}">
                <a16:creationId xmlns:a16="http://schemas.microsoft.com/office/drawing/2014/main" id="{EC24219F-9FBD-4D9E-9110-49439095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10333182" cy="641350"/>
          </a:xfrm>
        </p:spPr>
        <p:txBody>
          <a:bodyPr rtlCol="0"/>
          <a:lstStyle/>
          <a:p>
            <a:pPr rtl="0"/>
            <a:r>
              <a:rPr lang="pl-PL" dirty="0"/>
              <a:t>Dodajemy drugi Component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36BEE18-9C01-4ABE-96FD-7D2590446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18" y="3429000"/>
            <a:ext cx="5105400" cy="2143125"/>
          </a:xfrm>
          <a:prstGeom prst="rect">
            <a:avLst/>
          </a:prstGeom>
        </p:spPr>
      </p:pic>
      <p:sp>
        <p:nvSpPr>
          <p:cNvPr id="7" name="Zawartość — symbol zastępczy 3">
            <a:extLst>
              <a:ext uri="{FF2B5EF4-FFF2-40B4-BE49-F238E27FC236}">
                <a16:creationId xmlns:a16="http://schemas.microsoft.com/office/drawing/2014/main" id="{788E898E-8868-4003-BF2D-AC856EC18810}"/>
              </a:ext>
            </a:extLst>
          </p:cNvPr>
          <p:cNvSpPr txBox="1">
            <a:spLocks/>
          </p:cNvSpPr>
          <p:nvPr/>
        </p:nvSpPr>
        <p:spPr>
          <a:xfrm>
            <a:off x="6523182" y="2506512"/>
            <a:ext cx="5105400" cy="3331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Rezultat? W konsoli widzimy już dwa wpisy, a nie jeden.</a:t>
            </a:r>
          </a:p>
          <a:p>
            <a:pPr marL="0" indent="0">
              <a:buFont typeface="Arial" pitchFamily="34" charset="0"/>
              <a:buNone/>
            </a:pPr>
            <a:endParaRPr lang="pl-PL" sz="1800" dirty="0"/>
          </a:p>
          <a:p>
            <a:pPr marL="0" indent="0">
              <a:buFont typeface="Arial" pitchFamily="34" charset="0"/>
              <a:buNone/>
            </a:pPr>
            <a:endParaRPr lang="pl-PL" sz="1800" dirty="0"/>
          </a:p>
          <a:p>
            <a:pPr marL="457200" indent="-457200">
              <a:buFont typeface="+mj-lt"/>
              <a:buAutoNum type="arabicPeriod"/>
            </a:pPr>
            <a:endParaRPr lang="pl-PL" sz="18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F6A60A8-8535-4CE2-862B-FB11B68A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5" y="3921827"/>
            <a:ext cx="36671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68BE0-8E67-4308-9B76-D2CCFC92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JAK ZACZĄĆ?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526FE9-AAB5-4D19-ABA1-9D7BDCB7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>
            <a:normAutofit/>
          </a:bodyPr>
          <a:lstStyle/>
          <a:p>
            <a:pPr algn="ctr"/>
            <a:r>
              <a:rPr lang="pl-PL" sz="3000" dirty="0"/>
              <a:t>Jak połączyć ze sobą obydwa </a:t>
            </a:r>
            <a:r>
              <a:rPr lang="pl-PL" sz="3000" dirty="0" err="1"/>
              <a:t>Componenty</a:t>
            </a:r>
            <a:r>
              <a:rPr lang="pl-PL" sz="3000" dirty="0"/>
              <a:t>?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DE82E5-ACB3-4F16-BCCA-6CF81116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96634"/>
            <a:ext cx="4395788" cy="32874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Załóżmy, że chcemy, aby nasz </a:t>
            </a:r>
            <a:r>
              <a:rPr lang="pl-PL" dirty="0" err="1"/>
              <a:t>MySecondController</a:t>
            </a:r>
            <a:r>
              <a:rPr lang="pl-PL" dirty="0"/>
              <a:t> korzystał z metody z klasy </a:t>
            </a:r>
            <a:r>
              <a:rPr lang="pl-PL" dirty="0" err="1"/>
              <a:t>MyFirstComponent</a:t>
            </a:r>
            <a:r>
              <a:rPr lang="pl-PL" dirty="0"/>
              <a:t>, ale aby ją wywołać nie chcemy pisać </a:t>
            </a:r>
            <a:r>
              <a:rPr lang="pl-PL" u="sng" dirty="0" err="1"/>
              <a:t>MyFirstComponent</a:t>
            </a:r>
            <a:r>
              <a:rPr lang="pl-PL" u="sng" dirty="0"/>
              <a:t> component = </a:t>
            </a:r>
            <a:r>
              <a:rPr lang="pl-PL" u="sng" dirty="0" err="1"/>
              <a:t>new</a:t>
            </a:r>
            <a:r>
              <a:rPr lang="pl-PL" u="sng" dirty="0"/>
              <a:t> </a:t>
            </a:r>
            <a:r>
              <a:rPr lang="pl-PL" u="sng" dirty="0" err="1"/>
              <a:t>MyFirstComponent</a:t>
            </a:r>
            <a:r>
              <a:rPr lang="pl-PL" u="sng" dirty="0"/>
              <a:t>().</a:t>
            </a:r>
          </a:p>
          <a:p>
            <a:pPr marL="0" indent="0" algn="just">
              <a:buNone/>
            </a:pPr>
            <a:r>
              <a:rPr lang="pl-PL" dirty="0"/>
              <a:t>W klasie </a:t>
            </a:r>
            <a:r>
              <a:rPr lang="pl-PL" dirty="0" err="1"/>
              <a:t>MySecondComponent</a:t>
            </a:r>
            <a:r>
              <a:rPr lang="pl-PL" dirty="0"/>
              <a:t> w konstruktorze musimy dodać nowy argument – </a:t>
            </a:r>
            <a:r>
              <a:rPr lang="pl-PL" dirty="0" err="1"/>
              <a:t>MyFirstComponent</a:t>
            </a:r>
            <a:r>
              <a:rPr lang="pl-PL" dirty="0"/>
              <a:t>, a następnie wywołać z niego metodę.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EBB3B8-B19E-4098-91BA-5E8E76ED9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10362" y="2596634"/>
            <a:ext cx="4205288" cy="3287487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Dodana przez nas metoda w </a:t>
            </a:r>
            <a:r>
              <a:rPr lang="pl-PL" dirty="0" err="1"/>
              <a:t>MyFirstComponent</a:t>
            </a:r>
            <a:r>
              <a:rPr lang="pl-PL" dirty="0"/>
              <a:t> może wyglądać następująco:</a:t>
            </a:r>
            <a:br>
              <a:rPr lang="pl-PL" dirty="0"/>
            </a:b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DEE0ECF-922F-4503-A48D-F3E065FD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99028"/>
            <a:ext cx="5434012" cy="6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68BE0-8E67-4308-9B76-D2CCFC92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JAK ZACZĄĆ?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526FE9-AAB5-4D19-ABA1-9D7BDCB7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>
            <a:normAutofit/>
          </a:bodyPr>
          <a:lstStyle/>
          <a:p>
            <a:pPr algn="ctr"/>
            <a:r>
              <a:rPr lang="pl-PL" sz="3000" dirty="0"/>
              <a:t>Jak połączyć ze sobą obydwa </a:t>
            </a:r>
            <a:r>
              <a:rPr lang="pl-PL" sz="3000" dirty="0" err="1"/>
              <a:t>Componenty</a:t>
            </a:r>
            <a:r>
              <a:rPr lang="pl-PL" sz="3000" dirty="0"/>
              <a:t>?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DE82E5-ACB3-4F16-BCCA-6CF81116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631756"/>
            <a:ext cx="4572000" cy="3159444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MySecondComponent</a:t>
            </a:r>
            <a:r>
              <a:rPr lang="pl-PL" dirty="0"/>
              <a:t> powinien prezentować się następująco: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EBB3B8-B19E-4098-91BA-5E8E76ED9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631756"/>
            <a:ext cx="4572000" cy="315944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Co się zmieniło?</a:t>
            </a:r>
          </a:p>
          <a:p>
            <a:r>
              <a:rPr lang="pl-PL" dirty="0"/>
              <a:t>Dodaliśmy nowy argument w parametrach konstruktora</a:t>
            </a:r>
          </a:p>
          <a:p>
            <a:r>
              <a:rPr lang="pl-PL" dirty="0"/>
              <a:t>Wywołaliśmy metodę z </a:t>
            </a:r>
            <a:r>
              <a:rPr lang="pl-PL" dirty="0" err="1"/>
              <a:t>MyFirstComponent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600DC1A-22B4-47E4-931D-B6325DC8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0663"/>
            <a:ext cx="4572000" cy="14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68BE0-8E67-4308-9B76-D2CCFC92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JAK ZACZĄĆ?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526FE9-AAB5-4D19-ABA1-9D7BDCB7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>
            <a:normAutofit/>
          </a:bodyPr>
          <a:lstStyle/>
          <a:p>
            <a:pPr algn="ctr"/>
            <a:r>
              <a:rPr lang="pl-PL" sz="3000" dirty="0"/>
              <a:t>Jak połączyć ze sobą obydwa </a:t>
            </a:r>
            <a:r>
              <a:rPr lang="pl-PL" sz="3000" dirty="0" err="1"/>
              <a:t>Componenty</a:t>
            </a:r>
            <a:r>
              <a:rPr lang="pl-PL" sz="3000" dirty="0"/>
              <a:t>?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DE82E5-ACB3-4F16-BCCA-6CF81116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800350"/>
            <a:ext cx="4572000" cy="299085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 rezultacie w konsoli widzimy</a:t>
            </a:r>
            <a:br>
              <a:rPr lang="pl-PL" dirty="0"/>
            </a:b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EBB3B8-B19E-4098-91BA-5E8E76ED9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800350"/>
            <a:ext cx="4572000" cy="299085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Co zrobił Spring?</a:t>
            </a:r>
          </a:p>
          <a:p>
            <a:r>
              <a:rPr lang="pl-PL" dirty="0"/>
              <a:t>Wywołał konstruktor z </a:t>
            </a:r>
            <a:r>
              <a:rPr lang="pl-PL" dirty="0" err="1"/>
              <a:t>MyFirstComponent</a:t>
            </a:r>
            <a:endParaRPr lang="pl-PL" dirty="0"/>
          </a:p>
          <a:p>
            <a:r>
              <a:rPr lang="pl-PL" dirty="0"/>
              <a:t>Wywołał konstruktor z </a:t>
            </a:r>
            <a:r>
              <a:rPr lang="pl-PL" dirty="0" err="1"/>
              <a:t>MySecondComponent</a:t>
            </a:r>
            <a:endParaRPr lang="pl-PL" dirty="0"/>
          </a:p>
          <a:p>
            <a:pPr lvl="1"/>
            <a:r>
              <a:rPr lang="pl-PL" dirty="0"/>
              <a:t>W tym </a:t>
            </a:r>
            <a:r>
              <a:rPr lang="pl-PL" dirty="0" err="1"/>
              <a:t>kostruktorze</a:t>
            </a:r>
            <a:r>
              <a:rPr lang="pl-PL" dirty="0"/>
              <a:t> my wywołaliśmy metodę </a:t>
            </a:r>
            <a:r>
              <a:rPr lang="pl-PL" dirty="0" err="1"/>
              <a:t>printHelloMessage</a:t>
            </a:r>
            <a:r>
              <a:rPr lang="pl-PL" dirty="0"/>
              <a:t> z </a:t>
            </a:r>
            <a:r>
              <a:rPr lang="pl-PL" dirty="0" err="1"/>
              <a:t>MyFirstComponent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14311AA-613E-4BEF-9186-A9DD58B1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9000"/>
            <a:ext cx="4572000" cy="5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FCE4F-6202-4CE3-A1A8-A4C9849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PRZYDATNE LINKI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D0D310-F115-439C-9BD0-0A831F66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000250"/>
            <a:ext cx="9601199" cy="3790950"/>
          </a:xfrm>
        </p:spPr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https://start.spring.io/</a:t>
            </a:r>
            <a:endParaRPr lang="pl-PL" dirty="0"/>
          </a:p>
          <a:p>
            <a:r>
              <a:rPr lang="pl-PL" dirty="0">
                <a:hlinkClick r:id="rId3"/>
              </a:rPr>
              <a:t>http://bykowski.pl/adnotacje-w-jezyku-java-2/</a:t>
            </a:r>
            <a:endParaRPr lang="pl-PL" dirty="0"/>
          </a:p>
          <a:p>
            <a:r>
              <a:rPr lang="pl-PL" dirty="0">
                <a:hlinkClick r:id="rId4"/>
              </a:rPr>
              <a:t>https://vavatech.pl/technologie/frameworki/spring</a:t>
            </a:r>
            <a:endParaRPr lang="pl-PL" dirty="0"/>
          </a:p>
          <a:p>
            <a:r>
              <a:rPr lang="pl-PL" dirty="0">
                <a:hlinkClick r:id="rId5"/>
              </a:rPr>
              <a:t>https://javastart.pl/baza-wiedzy/frameworki/spring#spring-framework</a:t>
            </a:r>
            <a:endParaRPr lang="pl-PL" dirty="0"/>
          </a:p>
          <a:p>
            <a:r>
              <a:rPr lang="pl-PL" dirty="0">
                <a:hlinkClick r:id="rId6"/>
              </a:rPr>
              <a:t>https://www.kodolamacz.pl/blog/wprowadzenie-do-apache-maven-czyli-jak-tworzy-sie-projekty-w-swiecie-java/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8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PLAN ZAJĘĆ</a:t>
            </a:r>
          </a:p>
        </p:txBody>
      </p:sp>
      <p:graphicFrame>
        <p:nvGraphicFramePr>
          <p:cNvPr id="8" name="Zawartość — symbol zastępczy 2" descr="Obiekt SmartArt">
            <a:extLst>
              <a:ext uri="{FF2B5EF4-FFF2-40B4-BE49-F238E27FC236}">
                <a16:creationId xmlns:a16="http://schemas.microsoft.com/office/drawing/2014/main" id="{E7224467-A3C3-4FCF-87C7-222E82394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958873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FCE4F-6202-4CE3-A1A8-A4C9849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Proszę o feedback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D0D310-F115-439C-9BD0-0A831F66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228850"/>
            <a:ext cx="9601200" cy="35623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Narzędzie jest w pełni anonimowe, nie mam dostępu do żadnych informacji poza treścią sugestii. Zachęcam do szczerego (nawet negatywnego) feedbacku. Pozwoli mi to lepiej dostosować zajęcia do waszych potrzeb</a:t>
            </a:r>
          </a:p>
          <a:p>
            <a:pPr marL="0" indent="0" algn="just">
              <a:buNone/>
            </a:pPr>
            <a:endParaRPr lang="pl-PL" dirty="0">
              <a:hlinkClick r:id="rId2"/>
            </a:endParaRPr>
          </a:p>
          <a:p>
            <a:pPr marL="0" indent="0" algn="ctr">
              <a:buNone/>
            </a:pPr>
            <a:r>
              <a:rPr lang="pl-PL" dirty="0">
                <a:hlinkClick r:id="rId2"/>
              </a:rPr>
              <a:t>https://freesuggestionbox.com/pub/rrvtlfa</a:t>
            </a:r>
            <a:endParaRPr lang="pl-PL" dirty="0"/>
          </a:p>
          <a:p>
            <a:endParaRPr lang="pl-PL" dirty="0"/>
          </a:p>
        </p:txBody>
      </p:sp>
      <p:pic>
        <p:nvPicPr>
          <p:cNvPr id="5" name="Grafika 4" descr="Znacznik wyboru">
            <a:extLst>
              <a:ext uri="{FF2B5EF4-FFF2-40B4-BE49-F238E27FC236}">
                <a16:creationId xmlns:a16="http://schemas.microsoft.com/office/drawing/2014/main" id="{A8CC4474-307A-45BA-9442-2999507EB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325" y="3707606"/>
            <a:ext cx="604837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ŚRODOWISKO PROGRAMISTYCZNE 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243139"/>
            <a:ext cx="10333182" cy="3548062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Java 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</a:t>
            </a:r>
            <a:r>
              <a:rPr lang="pl-PL" sz="2800" dirty="0" err="1"/>
              <a:t>IntelliJ</a:t>
            </a:r>
            <a:r>
              <a:rPr lang="pl-PL" sz="2800" dirty="0"/>
              <a:t> Ultimate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</a:t>
            </a:r>
            <a:r>
              <a:rPr lang="pl-PL" sz="2800" dirty="0" err="1"/>
              <a:t>Maven</a:t>
            </a:r>
            <a:endParaRPr lang="pl-PL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</a:t>
            </a:r>
            <a:r>
              <a:rPr lang="pl-PL" sz="2800" dirty="0" err="1"/>
              <a:t>Postman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1998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333181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10333182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Co to jest?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900363"/>
            <a:ext cx="10333182" cy="2890836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 Platforma złożona z wielu projektów.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 Dedykowana Javie.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 Kluczowym elementem jest kontener wstrzykiwania zależności.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 Jeden z ważniejszych elementów całego ekosystemu Javy.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153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13CBE3-2C72-4AB7-9CEE-025BE92C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SPRING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1737CC-09EE-49CC-9040-9824A4972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>
            <a:normAutofit/>
          </a:bodyPr>
          <a:lstStyle/>
          <a:p>
            <a:pPr algn="ctr"/>
            <a:r>
              <a:rPr lang="pl-PL" sz="3000" dirty="0"/>
              <a:t>Jakie są moduły?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5AA2B32-2968-46C6-BB74-6B4A648F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876425" cy="3287487"/>
          </a:xfrm>
        </p:spPr>
        <p:txBody>
          <a:bodyPr>
            <a:normAutofit/>
          </a:bodyPr>
          <a:lstStyle/>
          <a:p>
            <a:r>
              <a:rPr lang="pl-PL" b="1" dirty="0" err="1"/>
              <a:t>core</a:t>
            </a:r>
            <a:endParaRPr lang="pl-PL" b="1" dirty="0"/>
          </a:p>
          <a:p>
            <a:r>
              <a:rPr lang="pl-PL" b="1" dirty="0" err="1"/>
              <a:t>boot</a:t>
            </a:r>
            <a:endParaRPr lang="pl-PL" b="1" dirty="0"/>
          </a:p>
          <a:p>
            <a:r>
              <a:rPr lang="pl-PL" b="1" dirty="0"/>
              <a:t>data</a:t>
            </a:r>
          </a:p>
          <a:p>
            <a:r>
              <a:rPr lang="pl-PL" b="1" dirty="0" err="1"/>
              <a:t>security</a:t>
            </a:r>
            <a:endParaRPr lang="pl-PL" b="1" dirty="0"/>
          </a:p>
          <a:p>
            <a:r>
              <a:rPr lang="pl-PL" b="1" dirty="0"/>
              <a:t>web services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62543F0-779F-465E-A534-B37A623A5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3674" y="2754584"/>
            <a:ext cx="1776416" cy="3287488"/>
          </a:xfrm>
        </p:spPr>
        <p:txBody>
          <a:bodyPr>
            <a:normAutofit/>
          </a:bodyPr>
          <a:lstStyle/>
          <a:p>
            <a:r>
              <a:rPr lang="pl-PL" dirty="0" err="1"/>
              <a:t>rest</a:t>
            </a:r>
            <a:r>
              <a:rPr lang="pl-PL" dirty="0"/>
              <a:t> </a:t>
            </a:r>
            <a:r>
              <a:rPr lang="pl-PL" dirty="0" err="1"/>
              <a:t>docs</a:t>
            </a:r>
            <a:endParaRPr lang="pl-PL" dirty="0"/>
          </a:p>
          <a:p>
            <a:r>
              <a:rPr lang="pl-PL" dirty="0" err="1"/>
              <a:t>amqp</a:t>
            </a:r>
            <a:endParaRPr lang="pl-PL" dirty="0"/>
          </a:p>
          <a:p>
            <a:r>
              <a:rPr lang="pl-PL" dirty="0"/>
              <a:t>mobile</a:t>
            </a:r>
          </a:p>
          <a:p>
            <a:r>
              <a:rPr lang="pl-PL" dirty="0"/>
              <a:t>web </a:t>
            </a:r>
            <a:r>
              <a:rPr lang="pl-PL" dirty="0" err="1"/>
              <a:t>flow</a:t>
            </a:r>
            <a:endParaRPr lang="pl-PL" dirty="0"/>
          </a:p>
          <a:p>
            <a:r>
              <a:rPr lang="pl-PL" dirty="0" err="1"/>
              <a:t>ldap</a:t>
            </a:r>
            <a:endParaRPr lang="pl-PL" dirty="0"/>
          </a:p>
        </p:txBody>
      </p:sp>
      <p:sp>
        <p:nvSpPr>
          <p:cNvPr id="7" name="Symbol zastępczy zawartości 3">
            <a:extLst>
              <a:ext uri="{FF2B5EF4-FFF2-40B4-BE49-F238E27FC236}">
                <a16:creationId xmlns:a16="http://schemas.microsoft.com/office/drawing/2014/main" id="{2CF3C4B8-9251-4CD4-BEB6-E4B7A6747F78}"/>
              </a:ext>
            </a:extLst>
          </p:cNvPr>
          <p:cNvSpPr txBox="1">
            <a:spLocks/>
          </p:cNvSpPr>
          <p:nvPr/>
        </p:nvSpPr>
        <p:spPr>
          <a:xfrm>
            <a:off x="3919537" y="2754584"/>
            <a:ext cx="1876425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cloud</a:t>
            </a:r>
            <a:r>
              <a:rPr lang="pl-PL" dirty="0"/>
              <a:t> data </a:t>
            </a:r>
            <a:r>
              <a:rPr lang="pl-PL" dirty="0" err="1"/>
              <a:t>flow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cloud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integration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batch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hateos</a:t>
            </a:r>
            <a:endParaRPr lang="pl-PL" dirty="0"/>
          </a:p>
        </p:txBody>
      </p:sp>
      <p:sp>
        <p:nvSpPr>
          <p:cNvPr id="8" name="Symbol zastępczy zawartości 3">
            <a:extLst>
              <a:ext uri="{FF2B5EF4-FFF2-40B4-BE49-F238E27FC236}">
                <a16:creationId xmlns:a16="http://schemas.microsoft.com/office/drawing/2014/main" id="{906307DD-8D7E-4D5F-9714-71C0E6F4B998}"/>
              </a:ext>
            </a:extLst>
          </p:cNvPr>
          <p:cNvSpPr txBox="1">
            <a:spLocks/>
          </p:cNvSpPr>
          <p:nvPr/>
        </p:nvSpPr>
        <p:spPr>
          <a:xfrm>
            <a:off x="9020175" y="2754584"/>
            <a:ext cx="1876425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session</a:t>
            </a:r>
            <a:endParaRPr lang="pl-PL" dirty="0"/>
          </a:p>
          <a:p>
            <a:r>
              <a:rPr lang="pl-PL" dirty="0" err="1"/>
              <a:t>shell</a:t>
            </a:r>
            <a:endParaRPr lang="pl-PL" dirty="0"/>
          </a:p>
          <a:p>
            <a:r>
              <a:rPr lang="pl-PL" dirty="0" err="1"/>
              <a:t>kafka</a:t>
            </a:r>
            <a:endParaRPr lang="pl-PL" dirty="0"/>
          </a:p>
          <a:p>
            <a:r>
              <a:rPr lang="pl-PL" dirty="0" err="1"/>
              <a:t>Statemachine</a:t>
            </a:r>
            <a:endParaRPr lang="pl-PL" dirty="0"/>
          </a:p>
          <a:p>
            <a:r>
              <a:rPr lang="pl-PL" dirty="0"/>
              <a:t>I wiele innych…</a:t>
            </a:r>
          </a:p>
        </p:txBody>
      </p:sp>
    </p:spTree>
    <p:extLst>
      <p:ext uri="{BB962C8B-B14F-4D97-AF65-F5344CB8AC3E}">
        <p14:creationId xmlns:p14="http://schemas.microsoft.com/office/powerpoint/2010/main" val="1255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10333182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Jakie problemy rozwiązuje?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Testowalność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Utrzymanie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Skalowalność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Elastyczność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Zmniejszona złożoność kodu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Skupia się na biznesie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120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514CDA7-B50A-47D7-9B09-EDD915B02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7474" y="219983"/>
            <a:ext cx="4572000" cy="568157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EFDFA5-74A7-46B3-84D8-16CE0AF1AF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6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514CDA7-B50A-47D7-9B09-EDD915B02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7474" y="219983"/>
            <a:ext cx="4572000" cy="5681579"/>
          </a:xfrm>
          <a:prstGeom prst="rect">
            <a:avLst/>
          </a:prstGeo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5E54F96A-698F-484E-B1FB-37BE36F8B7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712527" y="2633632"/>
            <a:ext cx="4572000" cy="8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CORE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10333182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Do czego jest wykorzystywany?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 tworzenia beanów.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 zarządzania kontekstem </a:t>
            </a:r>
            <a:r>
              <a:rPr lang="pl-PL" dirty="0" err="1"/>
              <a:t>Springa</a:t>
            </a:r>
            <a:r>
              <a:rPr lang="pl-PL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 wstrzykiwania zależności.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2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3278</TotalTime>
  <Words>640</Words>
  <Application>Microsoft Office PowerPoint</Application>
  <PresentationFormat>Panoramiczny</PresentationFormat>
  <Paragraphs>145</Paragraphs>
  <Slides>21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Garamond</vt:lpstr>
      <vt:lpstr>Wingdings</vt:lpstr>
      <vt:lpstr>Siatka rombowa 16x9</vt:lpstr>
      <vt:lpstr>Java zaawansowana</vt:lpstr>
      <vt:lpstr>PLAN ZAJĘĆ</vt:lpstr>
      <vt:lpstr>ŚRODOWISKO PROGRAMISTYCZNE </vt:lpstr>
      <vt:lpstr>SPRING</vt:lpstr>
      <vt:lpstr>SPRING</vt:lpstr>
      <vt:lpstr>SPRING</vt:lpstr>
      <vt:lpstr>Prezentacja programu PowerPoint</vt:lpstr>
      <vt:lpstr>Prezentacja programu PowerPoint</vt:lpstr>
      <vt:lpstr>SPRING CORE</vt:lpstr>
      <vt:lpstr>JAK WYGLĄDA BEAN?</vt:lpstr>
      <vt:lpstr>JAK ZACZĄĆ? </vt:lpstr>
      <vt:lpstr>JAK ZACZĄĆ? </vt:lpstr>
      <vt:lpstr>JAK ZACZĄĆ? </vt:lpstr>
      <vt:lpstr>JAK ZACZĄĆ? </vt:lpstr>
      <vt:lpstr>JAK ZACZĄĆ? </vt:lpstr>
      <vt:lpstr>JAK ZACZĄĆ? </vt:lpstr>
      <vt:lpstr>JAK ZACZĄĆ? </vt:lpstr>
      <vt:lpstr>JAK ZACZĄĆ? </vt:lpstr>
      <vt:lpstr>PRZYDATNE LINKI</vt:lpstr>
      <vt:lpstr>Proszę o feedback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19</cp:revision>
  <dcterms:created xsi:type="dcterms:W3CDTF">2021-03-10T13:48:34Z</dcterms:created>
  <dcterms:modified xsi:type="dcterms:W3CDTF">2021-03-14T17:58:08Z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