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1" r:id="rId2"/>
    <p:sldId id="257" r:id="rId3"/>
    <p:sldId id="345" r:id="rId4"/>
    <p:sldId id="354" r:id="rId5"/>
    <p:sldId id="362" r:id="rId6"/>
    <p:sldId id="363" r:id="rId7"/>
    <p:sldId id="364" r:id="rId8"/>
    <p:sldId id="371" r:id="rId9"/>
    <p:sldId id="365" r:id="rId10"/>
    <p:sldId id="372" r:id="rId11"/>
    <p:sldId id="374" r:id="rId12"/>
    <p:sldId id="375" r:id="rId13"/>
    <p:sldId id="376" r:id="rId14"/>
    <p:sldId id="377" r:id="rId15"/>
    <p:sldId id="378" r:id="rId16"/>
    <p:sldId id="379" r:id="rId17"/>
    <p:sldId id="368" r:id="rId18"/>
    <p:sldId id="380" r:id="rId19"/>
    <p:sldId id="381" r:id="rId20"/>
    <p:sldId id="382" r:id="rId21"/>
    <p:sldId id="383" r:id="rId22"/>
    <p:sldId id="384" r:id="rId23"/>
    <p:sldId id="369" r:id="rId24"/>
    <p:sldId id="385" r:id="rId25"/>
    <p:sldId id="386" r:id="rId26"/>
    <p:sldId id="370" r:id="rId27"/>
    <p:sldId id="291" r:id="rId28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1304" autoAdjust="0"/>
  </p:normalViewPr>
  <p:slideViewPr>
    <p:cSldViewPr snapToGrid="0">
      <p:cViewPr varScale="1">
        <p:scale>
          <a:sx n="104" d="100"/>
          <a:sy n="104" d="100"/>
        </p:scale>
        <p:origin x="228" y="1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2EE95FC5-CD6B-4A50-9262-DC414E16C3EA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rtl="0"/>
          <a:r>
            <a:rPr lang="pl-PL" sz="2100" b="1" noProof="0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rPr>
            <a:t>Lekcja 1</a:t>
          </a:r>
        </a:p>
        <a:p>
          <a:pPr rtl="0"/>
          <a:r>
            <a:rPr lang="pl-PL" sz="1600" noProof="0" dirty="0">
              <a:solidFill>
                <a:schemeClr val="bg2">
                  <a:lumMod val="50000"/>
                </a:schemeClr>
              </a:solidFill>
            </a:rPr>
            <a:t>Wprowadzenie do platformy Spring oraz Spring </a:t>
          </a:r>
          <a:r>
            <a:rPr lang="pl-PL" sz="1600" noProof="0" dirty="0" err="1">
              <a:solidFill>
                <a:schemeClr val="bg2">
                  <a:lumMod val="50000"/>
                </a:schemeClr>
              </a:solidFill>
            </a:rPr>
            <a:t>Core</a:t>
          </a:r>
          <a:endParaRPr lang="pl-PL" sz="1600" noProof="0" dirty="0">
            <a:solidFill>
              <a:schemeClr val="bg2">
                <a:lumMod val="50000"/>
              </a:schemeClr>
            </a:solidFill>
          </a:endParaRPr>
        </a:p>
      </dgm:t>
    </dgm:pt>
    <dgm:pt modelId="{75374347-884B-4721-8CFF-DF080F5B1C79}" type="parTrans" cxnId="{B3F19EC2-A372-4EC3-BFE0-C62FFDFE3DF6}">
      <dgm:prSet/>
      <dgm:spPr/>
      <dgm:t>
        <a:bodyPr rtlCol="0"/>
        <a:lstStyle/>
        <a:p>
          <a:pPr rtl="0"/>
          <a:endParaRPr lang="pl-PL" noProof="0" dirty="0"/>
        </a:p>
      </dgm:t>
    </dgm:pt>
    <dgm:pt modelId="{C99EBBB1-E916-471C-83C9-ABE85B42AC26}" type="sibTrans" cxnId="{B3F19EC2-A372-4EC3-BFE0-C62FFDFE3DF6}">
      <dgm:prSet phldrT="1" phldr="0"/>
      <dgm:spPr/>
      <dgm:t>
        <a:bodyPr rtlCol="0"/>
        <a:lstStyle/>
        <a:p>
          <a:pPr rtl="0"/>
          <a:endParaRPr lang="pl-PL" noProof="0" dirty="0"/>
        </a:p>
      </dgm:t>
    </dgm:pt>
    <dgm:pt modelId="{F05611F0-8256-4954-B6CB-ED6B4F2DD39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  <a:ea typeface="+mn-ea"/>
              <a:cs typeface="+mn-cs"/>
            </a:rPr>
            <a:t>Lekcja 2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Wprowadzenie do Spring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boot</a:t>
          </a: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, wstrzykiwanie zależności, pliki konfiguracyjne</a:t>
          </a:r>
        </a:p>
      </dgm:t>
    </dgm:pt>
    <dgm:pt modelId="{CD7328D6-9FAE-4506-9BDB-E06A571EC1D4}" type="parTrans" cxnId="{914FACD2-336A-4471-9E99-312B3F8EAB04}">
      <dgm:prSet/>
      <dgm:spPr/>
      <dgm:t>
        <a:bodyPr rtlCol="0"/>
        <a:lstStyle/>
        <a:p>
          <a:pPr rtl="0"/>
          <a:endParaRPr lang="pl-PL" noProof="0" dirty="0"/>
        </a:p>
      </dgm:t>
    </dgm:pt>
    <dgm:pt modelId="{6BD5265A-8333-420D-BDB2-65F10B3EBD76}" type="sibTrans" cxnId="{914FACD2-336A-4471-9E99-312B3F8EAB04}">
      <dgm:prSet phldrT="2" phldr="0"/>
      <dgm:spPr/>
      <dgm:t>
        <a:bodyPr rtlCol="0"/>
        <a:lstStyle/>
        <a:p>
          <a:pPr rtl="0"/>
          <a:endParaRPr lang="pl-PL" noProof="0" dirty="0"/>
        </a:p>
      </dgm:t>
    </dgm:pt>
    <dgm:pt modelId="{22625139-F93A-4F3F-A7AA-4923A01AEDF3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3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Wykorzystanie Spring Web, protokół HTTP, wyjątki w aplikacji REST</a:t>
          </a:r>
        </a:p>
      </dgm:t>
    </dgm:pt>
    <dgm:pt modelId="{F549A0EB-6BE9-4749-8336-B02A279AE302}" type="parTrans" cxnId="{FC7721F0-429B-4CE7-BE98-C2F3C41FE9C7}">
      <dgm:prSet/>
      <dgm:spPr/>
      <dgm:t>
        <a:bodyPr rtlCol="0"/>
        <a:lstStyle/>
        <a:p>
          <a:pPr rtl="0"/>
          <a:endParaRPr lang="pl-PL" noProof="0" dirty="0"/>
        </a:p>
      </dgm:t>
    </dgm:pt>
    <dgm:pt modelId="{A8E2FA08-4DD4-4654-A85D-9A99162D6201}" type="sibTrans" cxnId="{FC7721F0-429B-4CE7-BE98-C2F3C41FE9C7}">
      <dgm:prSet phldrT="3" phldr="0"/>
      <dgm:spPr/>
      <dgm:t>
        <a:bodyPr rtlCol="0"/>
        <a:lstStyle/>
        <a:p>
          <a:pPr rtl="0"/>
          <a:endParaRPr lang="pl-PL" noProof="0" dirty="0"/>
        </a:p>
      </dgm:t>
    </dgm:pt>
    <dgm:pt modelId="{140952D0-0E1D-4F48-9F16-53581487CFA0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4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Wykorzystanie bazy danych w aplikacji REST, wyjaśnienie pojęć JDBC, CRUD, ORM, JPA</a:t>
          </a:r>
        </a:p>
      </dgm:t>
    </dgm:pt>
    <dgm:pt modelId="{790C446F-6917-41E7-BE01-7AFE2676D505}" type="parTrans" cxnId="{B07163E8-ADEC-492A-8F07-7E5786AB23AE}">
      <dgm:prSet/>
      <dgm:spPr/>
      <dgm:t>
        <a:bodyPr rtlCol="0"/>
        <a:lstStyle/>
        <a:p>
          <a:pPr rtl="0"/>
          <a:endParaRPr lang="pl-PL" noProof="0" dirty="0"/>
        </a:p>
      </dgm:t>
    </dgm:pt>
    <dgm:pt modelId="{2804F27C-9BA9-4D07-AB02-74BE7DFA2C0E}" type="sibTrans" cxnId="{B07163E8-ADEC-492A-8F07-7E5786AB23AE}">
      <dgm:prSet phldrT="4" phldr="0"/>
      <dgm:spPr/>
      <dgm:t>
        <a:bodyPr rtlCol="0"/>
        <a:lstStyle/>
        <a:p>
          <a:pPr rtl="0"/>
          <a:endParaRPr lang="pl-PL" noProof="0" dirty="0"/>
        </a:p>
      </dgm:t>
    </dgm:pt>
    <dgm:pt modelId="{C2F8C7F7-44C4-414A-BCCD-56E91DD0A77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5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Kontynuacja baz danych w projekcie, paginacja</a:t>
          </a:r>
        </a:p>
      </dgm:t>
    </dgm:pt>
    <dgm:pt modelId="{E6C6DF88-9436-40D7-BA84-18FE896A6151}" type="parTrans" cxnId="{14D43B81-F92D-4CD8-9D1E-78CBF092C750}">
      <dgm:prSet/>
      <dgm:spPr/>
      <dgm:t>
        <a:bodyPr rtlCol="0"/>
        <a:lstStyle/>
        <a:p>
          <a:pPr rtl="0"/>
          <a:endParaRPr lang="pl-PL" noProof="0" dirty="0"/>
        </a:p>
      </dgm:t>
    </dgm:pt>
    <dgm:pt modelId="{4E39967D-43EF-4F15-814A-2F491D900D43}" type="sibTrans" cxnId="{14D43B81-F92D-4CD8-9D1E-78CBF092C750}">
      <dgm:prSet phldrT="5" phldr="0"/>
      <dgm:spPr/>
      <dgm:t>
        <a:bodyPr rtlCol="0"/>
        <a:lstStyle/>
        <a:p>
          <a:pPr rtl="0"/>
          <a:endParaRPr lang="pl-PL" noProof="0" dirty="0"/>
        </a:p>
      </dgm:t>
    </dgm:pt>
    <dgm:pt modelId="{BF1274BB-4A53-4C5A-B923-D2010DC742EE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8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Bezpieczeństwo w aplikacjach Spring</a:t>
          </a:r>
        </a:p>
      </dgm:t>
    </dgm:pt>
    <dgm:pt modelId="{E7852433-69D6-43CF-A272-705A7DF9811D}" type="parTrans" cxnId="{730CE964-B0E5-4C00-8B7D-B1CDB2C0A1E2}">
      <dgm:prSet/>
      <dgm:spPr/>
      <dgm:t>
        <a:bodyPr/>
        <a:lstStyle/>
        <a:p>
          <a:endParaRPr lang="pl-PL"/>
        </a:p>
      </dgm:t>
    </dgm:pt>
    <dgm:pt modelId="{5AE802AA-A4D7-4CA5-A964-E7EB91751F02}" type="sibTrans" cxnId="{730CE964-B0E5-4C00-8B7D-B1CDB2C0A1E2}">
      <dgm:prSet/>
      <dgm:spPr/>
      <dgm:t>
        <a:bodyPr/>
        <a:lstStyle/>
        <a:p>
          <a:endParaRPr lang="pl-PL"/>
        </a:p>
      </dgm:t>
    </dgm:pt>
    <dgm:pt modelId="{BBB42DA9-BD2B-420F-8F96-3CF9B9572091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6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Wprowadzenie do architektury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mikroserwisowej</a:t>
          </a:r>
          <a:endParaRPr lang="pl-PL" sz="1600" kern="1200" noProof="0" dirty="0">
            <a:solidFill>
              <a:schemeClr val="bg2">
                <a:lumMod val="50000"/>
              </a:schemeClr>
            </a:solidFill>
          </a:endParaRPr>
        </a:p>
      </dgm:t>
    </dgm:pt>
    <dgm:pt modelId="{66D5947B-AF31-470A-B562-600021509499}" type="parTrans" cxnId="{2EF545C4-FF9A-4222-8AD6-BA3F1983304A}">
      <dgm:prSet/>
      <dgm:spPr/>
      <dgm:t>
        <a:bodyPr/>
        <a:lstStyle/>
        <a:p>
          <a:endParaRPr lang="pl-PL"/>
        </a:p>
      </dgm:t>
    </dgm:pt>
    <dgm:pt modelId="{762DC71E-0AA5-43F5-B80A-47109B4674E8}" type="sibTrans" cxnId="{2EF545C4-FF9A-4222-8AD6-BA3F1983304A}">
      <dgm:prSet/>
      <dgm:spPr/>
      <dgm:t>
        <a:bodyPr/>
        <a:lstStyle/>
        <a:p>
          <a:endParaRPr lang="pl-PL"/>
        </a:p>
      </dgm:t>
    </dgm:pt>
    <dgm:pt modelId="{731B22A5-05CF-4068-ABDE-42C92E8D17D1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 rtlCol="0"/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7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Kontynuacja architektury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mikroserwisowej</a:t>
          </a:r>
          <a:endParaRPr lang="pl-PL" sz="1600" kern="1200" noProof="0" dirty="0">
            <a:solidFill>
              <a:schemeClr val="bg2">
                <a:lumMod val="50000"/>
              </a:schemeClr>
            </a:solidFill>
          </a:endParaRPr>
        </a:p>
      </dgm:t>
    </dgm:pt>
    <dgm:pt modelId="{53783DFF-AF94-4FF7-A621-6623A91041A0}" type="parTrans" cxnId="{23974213-D443-446F-B7C9-DA8358773A6E}">
      <dgm:prSet/>
      <dgm:spPr/>
      <dgm:t>
        <a:bodyPr/>
        <a:lstStyle/>
        <a:p>
          <a:endParaRPr lang="pl-PL"/>
        </a:p>
      </dgm:t>
    </dgm:pt>
    <dgm:pt modelId="{CBE214A1-7BAE-42DB-A6D4-49905AB5CA50}" type="sibTrans" cxnId="{23974213-D443-446F-B7C9-DA8358773A6E}">
      <dgm:prSet/>
      <dgm:spPr/>
      <dgm:t>
        <a:bodyPr/>
        <a:lstStyle/>
        <a:p>
          <a:endParaRPr lang="pl-PL"/>
        </a:p>
      </dgm:t>
    </dgm:pt>
    <dgm:pt modelId="{40FE0EB9-B287-43F6-ABB4-527CB1B94B4A}" type="pres">
      <dgm:prSet presAssocID="{D0F07F19-1F50-4B42-A7A0-278DF9D25BB1}" presName="diagram" presStyleCnt="0">
        <dgm:presLayoutVars>
          <dgm:dir/>
          <dgm:resizeHandles val="exact"/>
        </dgm:presLayoutVars>
      </dgm:prSet>
      <dgm:spPr/>
    </dgm:pt>
    <dgm:pt modelId="{8B70BCB8-2CA8-4281-8C3E-9646AA407DE2}" type="pres">
      <dgm:prSet presAssocID="{2EE95FC5-CD6B-4A50-9262-DC414E16C3EA}" presName="node" presStyleLbl="node1" presStyleIdx="0" presStyleCnt="8" custScaleX="115064" custScaleY="112619" custLinFactNeighborX="976">
        <dgm:presLayoutVars>
          <dgm:bulletEnabled val="1"/>
        </dgm:presLayoutVars>
      </dgm:prSet>
      <dgm:spPr/>
    </dgm:pt>
    <dgm:pt modelId="{E02BC8AD-DDC2-43A7-BB43-F6F8D8BD6340}" type="pres">
      <dgm:prSet presAssocID="{C99EBBB1-E916-471C-83C9-ABE85B42AC26}" presName="sibTrans" presStyleCnt="0"/>
      <dgm:spPr/>
    </dgm:pt>
    <dgm:pt modelId="{B86E23A3-742D-4587-88CF-2D56A8442149}" type="pres">
      <dgm:prSet presAssocID="{F05611F0-8256-4954-B6CB-ED6B4F2DD397}" presName="node" presStyleLbl="node1" presStyleIdx="1" presStyleCnt="8" custScaleX="115064" custScaleY="114779" custLinFactNeighborX="976">
        <dgm:presLayoutVars>
          <dgm:bulletEnabled val="1"/>
        </dgm:presLayoutVars>
      </dgm:prSet>
      <dgm:spPr/>
    </dgm:pt>
    <dgm:pt modelId="{87C885F5-93E2-4D86-AAEA-8BD12E68F9BB}" type="pres">
      <dgm:prSet presAssocID="{6BD5265A-8333-420D-BDB2-65F10B3EBD76}" presName="sibTrans" presStyleCnt="0"/>
      <dgm:spPr/>
    </dgm:pt>
    <dgm:pt modelId="{D64973A5-4E87-44F1-B369-B0D5E0C2A462}" type="pres">
      <dgm:prSet presAssocID="{22625139-F93A-4F3F-A7AA-4923A01AEDF3}" presName="node" presStyleLbl="node1" presStyleIdx="2" presStyleCnt="8" custScaleX="115064" custScaleY="114779" custLinFactNeighborX="976">
        <dgm:presLayoutVars>
          <dgm:bulletEnabled val="1"/>
        </dgm:presLayoutVars>
      </dgm:prSet>
      <dgm:spPr/>
    </dgm:pt>
    <dgm:pt modelId="{A8EBA167-82EB-4D7C-98F7-2AB66BCE8A90}" type="pres">
      <dgm:prSet presAssocID="{A8E2FA08-4DD4-4654-A85D-9A99162D6201}" presName="sibTrans" presStyleCnt="0"/>
      <dgm:spPr/>
    </dgm:pt>
    <dgm:pt modelId="{18405FE4-7B27-4C69-B6FE-12C8B84249EF}" type="pres">
      <dgm:prSet presAssocID="{140952D0-0E1D-4F48-9F16-53581487CFA0}" presName="node" presStyleLbl="node1" presStyleIdx="3" presStyleCnt="8" custScaleX="115064" custScaleY="116938" custLinFactNeighborX="976">
        <dgm:presLayoutVars>
          <dgm:bulletEnabled val="1"/>
        </dgm:presLayoutVars>
      </dgm:prSet>
      <dgm:spPr/>
    </dgm:pt>
    <dgm:pt modelId="{4F5C547E-E40F-424A-82FA-BB8EDB1515B0}" type="pres">
      <dgm:prSet presAssocID="{2804F27C-9BA9-4D07-AB02-74BE7DFA2C0E}" presName="sibTrans" presStyleCnt="0"/>
      <dgm:spPr/>
    </dgm:pt>
    <dgm:pt modelId="{435C0E89-FD70-4DD9-A771-832DBFC9ACBC}" type="pres">
      <dgm:prSet presAssocID="{C2F8C7F7-44C4-414A-BCCD-56E91DD0A777}" presName="node" presStyleLbl="node1" presStyleIdx="4" presStyleCnt="8" custScaleX="115064" custScaleY="116568" custLinFactNeighborX="976">
        <dgm:presLayoutVars>
          <dgm:bulletEnabled val="1"/>
        </dgm:presLayoutVars>
      </dgm:prSet>
      <dgm:spPr/>
    </dgm:pt>
    <dgm:pt modelId="{1A25EE86-B494-4778-9D88-D93AA80B85AC}" type="pres">
      <dgm:prSet presAssocID="{4E39967D-43EF-4F15-814A-2F491D900D43}" presName="sibTrans" presStyleCnt="0"/>
      <dgm:spPr/>
    </dgm:pt>
    <dgm:pt modelId="{FDCFCDD0-B418-45EF-A0B1-2307B084B02A}" type="pres">
      <dgm:prSet presAssocID="{BBB42DA9-BD2B-420F-8F96-3CF9B9572091}" presName="node" presStyleLbl="node1" presStyleIdx="5" presStyleCnt="8" custScaleY="118728">
        <dgm:presLayoutVars>
          <dgm:bulletEnabled val="1"/>
        </dgm:presLayoutVars>
      </dgm:prSet>
      <dgm:spPr/>
    </dgm:pt>
    <dgm:pt modelId="{81B88F4C-E1DC-4F68-8E8F-4C27BDE52E58}" type="pres">
      <dgm:prSet presAssocID="{762DC71E-0AA5-43F5-B80A-47109B4674E8}" presName="sibTrans" presStyleCnt="0"/>
      <dgm:spPr/>
    </dgm:pt>
    <dgm:pt modelId="{A1A6B74E-2E69-4810-8C70-F216A4E0090D}" type="pres">
      <dgm:prSet presAssocID="{731B22A5-05CF-4068-ABDE-42C92E8D17D1}" presName="node" presStyleLbl="node1" presStyleIdx="6" presStyleCnt="8" custScaleY="120888">
        <dgm:presLayoutVars>
          <dgm:bulletEnabled val="1"/>
        </dgm:presLayoutVars>
      </dgm:prSet>
      <dgm:spPr/>
    </dgm:pt>
    <dgm:pt modelId="{91174AE4-FF39-434F-AC67-6D84716D8F56}" type="pres">
      <dgm:prSet presAssocID="{CBE214A1-7BAE-42DB-A6D4-49905AB5CA50}" presName="sibTrans" presStyleCnt="0"/>
      <dgm:spPr/>
    </dgm:pt>
    <dgm:pt modelId="{C0D88985-E99D-4CF8-A44F-8C9DEA675937}" type="pres">
      <dgm:prSet presAssocID="{BF1274BB-4A53-4C5A-B923-D2010DC742EE}" presName="node" presStyleLbl="node1" presStyleIdx="7" presStyleCnt="8" custScaleY="118728">
        <dgm:presLayoutVars>
          <dgm:bulletEnabled val="1"/>
        </dgm:presLayoutVars>
      </dgm:prSet>
      <dgm:spPr/>
    </dgm:pt>
  </dgm:ptLst>
  <dgm:cxnLst>
    <dgm:cxn modelId="{23974213-D443-446F-B7C9-DA8358773A6E}" srcId="{D0F07F19-1F50-4B42-A7A0-278DF9D25BB1}" destId="{731B22A5-05CF-4068-ABDE-42C92E8D17D1}" srcOrd="6" destOrd="0" parTransId="{53783DFF-AF94-4FF7-A621-6623A91041A0}" sibTransId="{CBE214A1-7BAE-42DB-A6D4-49905AB5CA50}"/>
    <dgm:cxn modelId="{0DE07321-DBF8-4809-A4BA-1D1FFBE3638D}" type="presOf" srcId="{BF1274BB-4A53-4C5A-B923-D2010DC742EE}" destId="{C0D88985-E99D-4CF8-A44F-8C9DEA675937}" srcOrd="0" destOrd="0" presId="urn:microsoft.com/office/officeart/2005/8/layout/default"/>
    <dgm:cxn modelId="{C3C9D92A-4F8E-4228-8DF6-5BC8FFC105E0}" type="presOf" srcId="{2EE95FC5-CD6B-4A50-9262-DC414E16C3EA}" destId="{8B70BCB8-2CA8-4281-8C3E-9646AA407DE2}" srcOrd="0" destOrd="0" presId="urn:microsoft.com/office/officeart/2005/8/layout/default"/>
    <dgm:cxn modelId="{E9B19438-D9F1-42E9-B97B-ECEA234AED50}" type="presOf" srcId="{F05611F0-8256-4954-B6CB-ED6B4F2DD397}" destId="{B86E23A3-742D-4587-88CF-2D56A8442149}" srcOrd="0" destOrd="0" presId="urn:microsoft.com/office/officeart/2005/8/layout/default"/>
    <dgm:cxn modelId="{D6CBE33F-90E3-4C8D-B80F-821ED7205D90}" type="presOf" srcId="{140952D0-0E1D-4F48-9F16-53581487CFA0}" destId="{18405FE4-7B27-4C69-B6FE-12C8B84249EF}" srcOrd="0" destOrd="0" presId="urn:microsoft.com/office/officeart/2005/8/layout/default"/>
    <dgm:cxn modelId="{730CE964-B0E5-4C00-8B7D-B1CDB2C0A1E2}" srcId="{D0F07F19-1F50-4B42-A7A0-278DF9D25BB1}" destId="{BF1274BB-4A53-4C5A-B923-D2010DC742EE}" srcOrd="7" destOrd="0" parTransId="{E7852433-69D6-43CF-A272-705A7DF9811D}" sibTransId="{5AE802AA-A4D7-4CA5-A964-E7EB91751F02}"/>
    <dgm:cxn modelId="{14D43B81-F92D-4CD8-9D1E-78CBF092C750}" srcId="{D0F07F19-1F50-4B42-A7A0-278DF9D25BB1}" destId="{C2F8C7F7-44C4-414A-BCCD-56E91DD0A777}" srcOrd="4" destOrd="0" parTransId="{E6C6DF88-9436-40D7-BA84-18FE896A6151}" sibTransId="{4E39967D-43EF-4F15-814A-2F491D900D43}"/>
    <dgm:cxn modelId="{63FFA787-EFDA-4280-AC6E-5CD448F87DBE}" type="presOf" srcId="{731B22A5-05CF-4068-ABDE-42C92E8D17D1}" destId="{A1A6B74E-2E69-4810-8C70-F216A4E0090D}" srcOrd="0" destOrd="0" presId="urn:microsoft.com/office/officeart/2005/8/layout/default"/>
    <dgm:cxn modelId="{8081B58D-E225-49CE-B0A9-4059CA11A8BE}" type="presOf" srcId="{BBB42DA9-BD2B-420F-8F96-3CF9B9572091}" destId="{FDCFCDD0-B418-45EF-A0B1-2307B084B02A}" srcOrd="0" destOrd="0" presId="urn:microsoft.com/office/officeart/2005/8/layout/default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2EF545C4-FF9A-4222-8AD6-BA3F1983304A}" srcId="{D0F07F19-1F50-4B42-A7A0-278DF9D25BB1}" destId="{BBB42DA9-BD2B-420F-8F96-3CF9B9572091}" srcOrd="5" destOrd="0" parTransId="{66D5947B-AF31-470A-B562-600021509499}" sibTransId="{762DC71E-0AA5-43F5-B80A-47109B4674E8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6F765DD9-BF93-49A8-A6EA-AB13464D24B0}" type="presOf" srcId="{C2F8C7F7-44C4-414A-BCCD-56E91DD0A777}" destId="{435C0E89-FD70-4DD9-A771-832DBFC9ACBC}" srcOrd="0" destOrd="0" presId="urn:microsoft.com/office/officeart/2005/8/layout/default"/>
    <dgm:cxn modelId="{6D195AE4-39B4-45CF-9D82-CF1593D393F6}" type="presOf" srcId="{22625139-F93A-4F3F-A7AA-4923A01AEDF3}" destId="{D64973A5-4E87-44F1-B369-B0D5E0C2A462}" srcOrd="0" destOrd="0" presId="urn:microsoft.com/office/officeart/2005/8/layout/default"/>
    <dgm:cxn modelId="{38B196E4-A718-4E5E-8B33-DFB2B77FDE42}" type="presOf" srcId="{D0F07F19-1F50-4B42-A7A0-278DF9D25BB1}" destId="{40FE0EB9-B287-43F6-ABB4-527CB1B94B4A}" srcOrd="0" destOrd="0" presId="urn:microsoft.com/office/officeart/2005/8/layout/default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D17F6962-6CF2-4448-8F2E-27A7CB5CAB16}" type="presParOf" srcId="{40FE0EB9-B287-43F6-ABB4-527CB1B94B4A}" destId="{8B70BCB8-2CA8-4281-8C3E-9646AA407DE2}" srcOrd="0" destOrd="0" presId="urn:microsoft.com/office/officeart/2005/8/layout/default"/>
    <dgm:cxn modelId="{6873F57A-5B91-48FC-9B1A-61BEA27CBE90}" type="presParOf" srcId="{40FE0EB9-B287-43F6-ABB4-527CB1B94B4A}" destId="{E02BC8AD-DDC2-43A7-BB43-F6F8D8BD6340}" srcOrd="1" destOrd="0" presId="urn:microsoft.com/office/officeart/2005/8/layout/default"/>
    <dgm:cxn modelId="{FC4588CA-0BEE-4DE6-9726-93F413184C3C}" type="presParOf" srcId="{40FE0EB9-B287-43F6-ABB4-527CB1B94B4A}" destId="{B86E23A3-742D-4587-88CF-2D56A8442149}" srcOrd="2" destOrd="0" presId="urn:microsoft.com/office/officeart/2005/8/layout/default"/>
    <dgm:cxn modelId="{4178A0A8-8F80-4691-AE60-A912EF83DE0A}" type="presParOf" srcId="{40FE0EB9-B287-43F6-ABB4-527CB1B94B4A}" destId="{87C885F5-93E2-4D86-AAEA-8BD12E68F9BB}" srcOrd="3" destOrd="0" presId="urn:microsoft.com/office/officeart/2005/8/layout/default"/>
    <dgm:cxn modelId="{48A25CA2-D3C2-4FFF-9454-ED9B5A503F99}" type="presParOf" srcId="{40FE0EB9-B287-43F6-ABB4-527CB1B94B4A}" destId="{D64973A5-4E87-44F1-B369-B0D5E0C2A462}" srcOrd="4" destOrd="0" presId="urn:microsoft.com/office/officeart/2005/8/layout/default"/>
    <dgm:cxn modelId="{CC1DEFB1-6415-405C-B19F-8F58824BC103}" type="presParOf" srcId="{40FE0EB9-B287-43F6-ABB4-527CB1B94B4A}" destId="{A8EBA167-82EB-4D7C-98F7-2AB66BCE8A90}" srcOrd="5" destOrd="0" presId="urn:microsoft.com/office/officeart/2005/8/layout/default"/>
    <dgm:cxn modelId="{EF92A80F-281E-414F-A2E2-B426E7254CC3}" type="presParOf" srcId="{40FE0EB9-B287-43F6-ABB4-527CB1B94B4A}" destId="{18405FE4-7B27-4C69-B6FE-12C8B84249EF}" srcOrd="6" destOrd="0" presId="urn:microsoft.com/office/officeart/2005/8/layout/default"/>
    <dgm:cxn modelId="{92AFC3EA-4297-4063-94E0-C5A1BE863E54}" type="presParOf" srcId="{40FE0EB9-B287-43F6-ABB4-527CB1B94B4A}" destId="{4F5C547E-E40F-424A-82FA-BB8EDB1515B0}" srcOrd="7" destOrd="0" presId="urn:microsoft.com/office/officeart/2005/8/layout/default"/>
    <dgm:cxn modelId="{CBB0F55F-5C58-443F-989A-EC667A9C4731}" type="presParOf" srcId="{40FE0EB9-B287-43F6-ABB4-527CB1B94B4A}" destId="{435C0E89-FD70-4DD9-A771-832DBFC9ACBC}" srcOrd="8" destOrd="0" presId="urn:microsoft.com/office/officeart/2005/8/layout/default"/>
    <dgm:cxn modelId="{36FABF68-C018-4933-A68C-880ABFA0CCAB}" type="presParOf" srcId="{40FE0EB9-B287-43F6-ABB4-527CB1B94B4A}" destId="{1A25EE86-B494-4778-9D88-D93AA80B85AC}" srcOrd="9" destOrd="0" presId="urn:microsoft.com/office/officeart/2005/8/layout/default"/>
    <dgm:cxn modelId="{FBB7402E-5083-4DE2-A656-288F201C0DE0}" type="presParOf" srcId="{40FE0EB9-B287-43F6-ABB4-527CB1B94B4A}" destId="{FDCFCDD0-B418-45EF-A0B1-2307B084B02A}" srcOrd="10" destOrd="0" presId="urn:microsoft.com/office/officeart/2005/8/layout/default"/>
    <dgm:cxn modelId="{A9F9A087-ABFD-41F4-8240-29D376B62F75}" type="presParOf" srcId="{40FE0EB9-B287-43F6-ABB4-527CB1B94B4A}" destId="{81B88F4C-E1DC-4F68-8E8F-4C27BDE52E58}" srcOrd="11" destOrd="0" presId="urn:microsoft.com/office/officeart/2005/8/layout/default"/>
    <dgm:cxn modelId="{792D988B-BF27-4762-98EC-D157B54C7254}" type="presParOf" srcId="{40FE0EB9-B287-43F6-ABB4-527CB1B94B4A}" destId="{A1A6B74E-2E69-4810-8C70-F216A4E0090D}" srcOrd="12" destOrd="0" presId="urn:microsoft.com/office/officeart/2005/8/layout/default"/>
    <dgm:cxn modelId="{980397D3-F546-4492-B9BA-E2F50DD87B55}" type="presParOf" srcId="{40FE0EB9-B287-43F6-ABB4-527CB1B94B4A}" destId="{91174AE4-FF39-434F-AC67-6D84716D8F56}" srcOrd="13" destOrd="0" presId="urn:microsoft.com/office/officeart/2005/8/layout/default"/>
    <dgm:cxn modelId="{7005E39F-ECDA-463A-B226-9BD5C9E60BFB}" type="presParOf" srcId="{40FE0EB9-B287-43F6-ABB4-527CB1B94B4A}" destId="{C0D88985-E99D-4CF8-A44F-8C9DEA67593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BCB8-2CA8-4281-8C3E-9646AA407DE2}">
      <dsp:nvSpPr>
        <dsp:cNvPr id="0" name=""/>
        <dsp:cNvSpPr/>
      </dsp:nvSpPr>
      <dsp:spPr>
        <a:xfrm>
          <a:off x="24641" y="110293"/>
          <a:ext cx="2537326" cy="1490046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rPr>
            <a:t>Lekcja 1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Wprowadzenie do platformy Spring oraz Spring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Core</a:t>
          </a:r>
          <a:endParaRPr lang="pl-PL" sz="1600" kern="1200" noProof="0" dirty="0">
            <a:solidFill>
              <a:schemeClr val="bg2">
                <a:lumMod val="50000"/>
              </a:schemeClr>
            </a:solidFill>
          </a:endParaRPr>
        </a:p>
      </dsp:txBody>
      <dsp:txXfrm>
        <a:off x="24641" y="110293"/>
        <a:ext cx="2537326" cy="1490046"/>
      </dsp:txXfrm>
    </dsp:sp>
    <dsp:sp modelId="{B86E23A3-742D-4587-88CF-2D56A8442149}">
      <dsp:nvSpPr>
        <dsp:cNvPr id="0" name=""/>
        <dsp:cNvSpPr/>
      </dsp:nvSpPr>
      <dsp:spPr>
        <a:xfrm>
          <a:off x="2782482" y="96004"/>
          <a:ext cx="2537326" cy="151862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  <a:ea typeface="+mn-ea"/>
              <a:cs typeface="+mn-cs"/>
            </a:rPr>
            <a:t>Lekcja 2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Wprowadzenie do Spring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boot</a:t>
          </a: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, wstrzykiwanie zależności, pliki konfiguracyjne</a:t>
          </a:r>
        </a:p>
      </dsp:txBody>
      <dsp:txXfrm>
        <a:off x="2782482" y="96004"/>
        <a:ext cx="2537326" cy="1518625"/>
      </dsp:txXfrm>
    </dsp:sp>
    <dsp:sp modelId="{D64973A5-4E87-44F1-B369-B0D5E0C2A462}">
      <dsp:nvSpPr>
        <dsp:cNvPr id="0" name=""/>
        <dsp:cNvSpPr/>
      </dsp:nvSpPr>
      <dsp:spPr>
        <a:xfrm>
          <a:off x="5540323" y="96004"/>
          <a:ext cx="2537326" cy="151862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3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Wykorzystanie Spring Web, protokół HTTP, wyjątki w aplikacji REST</a:t>
          </a:r>
        </a:p>
      </dsp:txBody>
      <dsp:txXfrm>
        <a:off x="5540323" y="96004"/>
        <a:ext cx="2537326" cy="1518625"/>
      </dsp:txXfrm>
    </dsp:sp>
    <dsp:sp modelId="{18405FE4-7B27-4C69-B6FE-12C8B84249EF}">
      <dsp:nvSpPr>
        <dsp:cNvPr id="0" name=""/>
        <dsp:cNvSpPr/>
      </dsp:nvSpPr>
      <dsp:spPr>
        <a:xfrm>
          <a:off x="8279761" y="81721"/>
          <a:ext cx="2537326" cy="1547190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4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Wykorzystanie bazy danych w aplikacji REST, wyjaśnienie pojęć JDBC, CRUD, ORM, JPA</a:t>
          </a:r>
        </a:p>
      </dsp:txBody>
      <dsp:txXfrm>
        <a:off x="8279761" y="81721"/>
        <a:ext cx="2537326" cy="1547190"/>
      </dsp:txXfrm>
    </dsp:sp>
    <dsp:sp modelId="{435C0E89-FD70-4DD9-A771-832DBFC9ACBC}">
      <dsp:nvSpPr>
        <dsp:cNvPr id="0" name=""/>
        <dsp:cNvSpPr/>
      </dsp:nvSpPr>
      <dsp:spPr>
        <a:xfrm>
          <a:off x="522915" y="1878004"/>
          <a:ext cx="2537326" cy="154229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5</a:t>
          </a:r>
        </a:p>
        <a:p>
          <a:pPr marL="0"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Kontynuacja baz danych w projekcie, paginacja</a:t>
          </a:r>
        </a:p>
      </dsp:txBody>
      <dsp:txXfrm>
        <a:off x="522915" y="1878004"/>
        <a:ext cx="2537326" cy="1542295"/>
      </dsp:txXfrm>
    </dsp:sp>
    <dsp:sp modelId="{FDCFCDD0-B418-45EF-A0B1-2307B084B02A}">
      <dsp:nvSpPr>
        <dsp:cNvPr id="0" name=""/>
        <dsp:cNvSpPr/>
      </dsp:nvSpPr>
      <dsp:spPr>
        <a:xfrm>
          <a:off x="3259234" y="1863715"/>
          <a:ext cx="2205143" cy="157087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6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Wprowadzenie do architektury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mikroserwisowej</a:t>
          </a:r>
          <a:endParaRPr lang="pl-PL" sz="1600" kern="1200" noProof="0" dirty="0">
            <a:solidFill>
              <a:schemeClr val="bg2">
                <a:lumMod val="50000"/>
              </a:schemeClr>
            </a:solidFill>
          </a:endParaRPr>
        </a:p>
      </dsp:txBody>
      <dsp:txXfrm>
        <a:off x="3259234" y="1863715"/>
        <a:ext cx="2205143" cy="1570873"/>
      </dsp:txXfrm>
    </dsp:sp>
    <dsp:sp modelId="{A1A6B74E-2E69-4810-8C70-F216A4E0090D}">
      <dsp:nvSpPr>
        <dsp:cNvPr id="0" name=""/>
        <dsp:cNvSpPr/>
      </dsp:nvSpPr>
      <dsp:spPr>
        <a:xfrm>
          <a:off x="5684892" y="1849426"/>
          <a:ext cx="2205143" cy="159945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7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Kontynuacja architektury </a:t>
          </a:r>
          <a:r>
            <a:rPr lang="pl-PL" sz="1600" kern="1200" noProof="0" dirty="0" err="1">
              <a:solidFill>
                <a:schemeClr val="bg2">
                  <a:lumMod val="50000"/>
                </a:schemeClr>
              </a:solidFill>
            </a:rPr>
            <a:t>mikroserwisowej</a:t>
          </a:r>
          <a:endParaRPr lang="pl-PL" sz="1600" kern="1200" noProof="0" dirty="0">
            <a:solidFill>
              <a:schemeClr val="bg2">
                <a:lumMod val="50000"/>
              </a:schemeClr>
            </a:solidFill>
          </a:endParaRPr>
        </a:p>
      </dsp:txBody>
      <dsp:txXfrm>
        <a:off x="5684892" y="1849426"/>
        <a:ext cx="2205143" cy="1599452"/>
      </dsp:txXfrm>
    </dsp:sp>
    <dsp:sp modelId="{C0D88985-E99D-4CF8-A44F-8C9DEA675937}">
      <dsp:nvSpPr>
        <dsp:cNvPr id="0" name=""/>
        <dsp:cNvSpPr/>
      </dsp:nvSpPr>
      <dsp:spPr>
        <a:xfrm>
          <a:off x="8110550" y="1863715"/>
          <a:ext cx="2205143" cy="157087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noProof="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Lekcja 8</a:t>
          </a:r>
        </a:p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>
              <a:solidFill>
                <a:schemeClr val="bg2">
                  <a:lumMod val="50000"/>
                </a:schemeClr>
              </a:solidFill>
            </a:rPr>
            <a:t>Bezpieczeństwo w aplikacjach Spring</a:t>
          </a:r>
        </a:p>
      </dsp:txBody>
      <dsp:txXfrm>
        <a:off x="8110550" y="1863715"/>
        <a:ext cx="2205143" cy="1570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F6B162-B019-4558-B36F-3F7010E42FDF}" type="datetime1">
              <a:rPr lang="pl-PL" smtClean="0"/>
              <a:t>2021-05-20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5293-0EA9-4B42-A238-C80836CA7D9E}" type="datetime1">
              <a:rPr lang="pl-PL" smtClean="0"/>
              <a:pPr/>
              <a:t>2021-05-20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4022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10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06896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11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60673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12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1529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13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33880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14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103776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15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756071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16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89424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17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96535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18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99919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19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35415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20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90894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21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551503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22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5410007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23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895087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24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733390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25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15561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26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8005507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52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3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862690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4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28219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5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00449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6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05037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7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80151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8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946529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noProof="0" smtClean="0"/>
              <a:t>9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8493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Łącznik prosty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Łącznik prosty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Łącznik prosty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Łącznik prosty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Łącznik prosty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Łącznik prosty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Łącznik prosty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Łącznik prosty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E306AB-97F8-4E2E-BF87-8C3481B5FBD8}" type="datetime1">
              <a:rPr lang="pl-PL" smtClean="0"/>
              <a:pPr/>
              <a:t>2021-05-20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57989-D074-470C-8B53-0A83600092FA}" type="datetime1">
              <a:rPr lang="pl-PL" smtClean="0"/>
              <a:pPr/>
              <a:t>2021-05-20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3EF585-5FBB-4299-9362-D527BD2675CD}" type="datetime1">
              <a:rPr lang="pl-PL" smtClean="0"/>
              <a:pPr/>
              <a:t>2021-05-20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Łącznik prosty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Łącznik prosty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Łącznik prosty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E908B-D51D-4142-A5CB-EE5D4309B568}" type="datetime1">
              <a:rPr lang="pl-PL" smtClean="0"/>
              <a:pPr/>
              <a:t>2021-05-20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B382C9-380C-424E-AF82-A6E8CC1E028B}" type="datetime1">
              <a:rPr lang="pl-PL" smtClean="0"/>
              <a:pPr/>
              <a:t>2021-05-20</a:t>
            </a:fld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CB9CC-4696-4285-BA6C-9DFABDF44C2A}" type="datetime1">
              <a:rPr lang="pl-PL" smtClean="0"/>
              <a:pPr/>
              <a:t>2021-05-20</a:t>
            </a:fld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Łącznik prosty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Łącznik prosty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Łącznik prosty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Łącznik prosty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Łącznik prosty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Łącznik prosty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Łącznik prosty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Łącznik prosty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Łącznik prosty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Łącznik prosty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Łącznik prosty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Łącznik prosty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Łącznik prosty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Łącznik prosty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Łącznik prosty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Łącznik prosty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Łącznik prosty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Łącznik prosty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Łącznik prosty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Łącznik prosty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Łącznik prosty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Łącznik prosty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Łącznik prosty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Łącznik prosty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Łącznik prosty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Łącznik prosty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Łącznik prosty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Łącznik prosty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Łącznik prosty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Łącznik prosty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Łącznik prosty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Łącznik prosty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Łącznik prosty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Łącznik prosty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Łącznik prosty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Łącznik prosty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Łącznik prosty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Łącznik prosty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Łącznik prosty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Łącznik prosty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Łącznik prosty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Łącznik prosty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Łącznik prosty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Łącznik prosty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Łącznik prosty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Łącznik prosty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Stopka — symbol zastępczy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212" name="Data — symbol zastępczy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0DF4F9-CFFF-4A1E-866B-3C5280452CB1}" type="datetime1">
              <a:rPr lang="pl-PL" smtClean="0"/>
              <a:pPr/>
              <a:t>2021-05-20</a:t>
            </a:fld>
            <a:endParaRPr lang="pl-PL" dirty="0"/>
          </a:p>
        </p:txBody>
      </p:sp>
      <p:sp>
        <p:nvSpPr>
          <p:cNvPr id="214" name="Numer slajdu — symbol zastępczy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Łącznik prosty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Łącznik prosty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Łącznik prosty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Łącznik prosty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Łącznik prosty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Łącznik prosty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Łącznik prosty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Prostokąt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60" name="Łącznik prosty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E2E449-FA09-4791-AF38-A83448FE51DA}" type="datetime1">
              <a:rPr lang="pl-PL" smtClean="0"/>
              <a:pPr/>
              <a:t>2021-05-20</a:t>
            </a:fld>
            <a:endParaRPr lang="pl-PL" dirty="0"/>
          </a:p>
        </p:txBody>
      </p:sp>
      <p:sp>
        <p:nvSpPr>
          <p:cNvPr id="8" name="Numer slajdu — symbol zastępczy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Łącznik prosty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Łącznik prosty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Łącznik prosty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Prostokąt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59" name="Łącznik prosty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a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Łącznik prosty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Łącznik prosty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Łącznik prosty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Łącznik prosty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Łącznik prosty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Łącznik prosty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Łącznik prosty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Łącznik prosty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Łącznik prosty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Łącznik prosty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Łącznik prosty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Łącznik prosty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Łącznik prosty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Łącznik prosty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Łącznik prosty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Łącznik prosty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Łącznik prosty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Łącznik prosty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Łącznik prosty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Łącznik prosty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Łącznik prosty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Łącznik prosty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Łącznik prosty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Łącznik prosty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Łącznik prosty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Łącznik prosty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Łącznik prosty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Łącznik prosty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Łącznik prosty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Łącznik prosty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Łącznik prosty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Łącznik prosty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Łącznik prosty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Łącznik prosty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Łącznik prosty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Łącznik prosty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Łącznik prosty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Łącznik prosty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Łącznik prosty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Łącznik prosty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Łącznik prosty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Łącznik prosty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Łącznik prosty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cxnSp>
        <p:nvCxnSpPr>
          <p:cNvPr id="148" name="Łącznik prosty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7465ED12-3D75-43E0-9D6D-9FB5D68B824D}" type="datetime1">
              <a:rPr lang="pl-PL" smtClean="0"/>
              <a:pPr/>
              <a:t>2021-05-20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Java zaawansowana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Arkadiusz Stankiewicz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Data JPA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Nowe dependencje</a:t>
            </a:r>
            <a:endParaRPr lang="pl-PL" sz="3000" dirty="0"/>
          </a:p>
        </p:txBody>
      </p:sp>
      <p:sp>
        <p:nvSpPr>
          <p:cNvPr id="11" name="Symbol zastępczy zawartości 3">
            <a:extLst>
              <a:ext uri="{FF2B5EF4-FFF2-40B4-BE49-F238E27FC236}">
                <a16:creationId xmlns:a16="http://schemas.microsoft.com/office/drawing/2014/main" id="{19795E47-3A6E-4490-9442-B56048E3C357}"/>
              </a:ext>
            </a:extLst>
          </p:cNvPr>
          <p:cNvSpPr txBox="1">
            <a:spLocks/>
          </p:cNvSpPr>
          <p:nvPr/>
        </p:nvSpPr>
        <p:spPr>
          <a:xfrm>
            <a:off x="6096000" y="2656112"/>
            <a:ext cx="4953000" cy="328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pl-PL" dirty="0"/>
              <a:t>Dependencja zawierająca Spring Data JPA oraz </a:t>
            </a:r>
            <a:r>
              <a:rPr lang="pl-PL" dirty="0" err="1"/>
              <a:t>Hibernate’a</a:t>
            </a:r>
            <a:r>
              <a:rPr lang="pl-PL" dirty="0"/>
              <a:t>. Dostarcza nam wszystkie potrzebne implementacje.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05FA011-A39C-4503-9457-4A1EE064B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177886"/>
            <a:ext cx="45148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91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Data JPA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Nowe dependencje</a:t>
            </a:r>
            <a:endParaRPr lang="pl-PL" sz="3000" dirty="0"/>
          </a:p>
        </p:txBody>
      </p:sp>
      <p:sp>
        <p:nvSpPr>
          <p:cNvPr id="11" name="Symbol zastępczy zawartości 3">
            <a:extLst>
              <a:ext uri="{FF2B5EF4-FFF2-40B4-BE49-F238E27FC236}">
                <a16:creationId xmlns:a16="http://schemas.microsoft.com/office/drawing/2014/main" id="{19795E47-3A6E-4490-9442-B56048E3C357}"/>
              </a:ext>
            </a:extLst>
          </p:cNvPr>
          <p:cNvSpPr txBox="1">
            <a:spLocks/>
          </p:cNvSpPr>
          <p:nvPr/>
        </p:nvSpPr>
        <p:spPr>
          <a:xfrm>
            <a:off x="6096000" y="2656112"/>
            <a:ext cx="4953000" cy="328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pl-PL" dirty="0"/>
              <a:t>Dependencja zawierająca Spring Data JPA oraz </a:t>
            </a:r>
            <a:r>
              <a:rPr lang="pl-PL" dirty="0" err="1"/>
              <a:t>Hibernate’a</a:t>
            </a:r>
            <a:r>
              <a:rPr lang="pl-PL" dirty="0"/>
              <a:t>. Dostarcza nam wszystkie potrzebne implementacje.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Driver </a:t>
            </a:r>
            <a:r>
              <a:rPr lang="pl-PL" dirty="0" err="1"/>
              <a:t>MySQL’owy</a:t>
            </a:r>
            <a:r>
              <a:rPr lang="pl-PL" dirty="0"/>
              <a:t> potrzebny aby podłączyć się do bazy danych. Ta dependencja różni się zależnie od używanej bazy danych.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05FA011-A39C-4503-9457-4A1EE064B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177886"/>
            <a:ext cx="45148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42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Data JPA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Zmiany w </a:t>
            </a:r>
            <a:r>
              <a:rPr lang="pl-PL" sz="3200" dirty="0" err="1"/>
              <a:t>application.properties</a:t>
            </a:r>
            <a:endParaRPr lang="pl-PL" sz="3000" dirty="0"/>
          </a:p>
        </p:txBody>
      </p:sp>
      <p:sp>
        <p:nvSpPr>
          <p:cNvPr id="11" name="Symbol zastępczy zawartości 3">
            <a:extLst>
              <a:ext uri="{FF2B5EF4-FFF2-40B4-BE49-F238E27FC236}">
                <a16:creationId xmlns:a16="http://schemas.microsoft.com/office/drawing/2014/main" id="{19795E47-3A6E-4490-9442-B56048E3C357}"/>
              </a:ext>
            </a:extLst>
          </p:cNvPr>
          <p:cNvSpPr txBox="1">
            <a:spLocks/>
          </p:cNvSpPr>
          <p:nvPr/>
        </p:nvSpPr>
        <p:spPr>
          <a:xfrm>
            <a:off x="6096000" y="2656112"/>
            <a:ext cx="4953000" cy="328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pl-PL" dirty="0"/>
              <a:t>Sposób inicjalizacji bazy danych za pomocą </a:t>
            </a:r>
            <a:r>
              <a:rPr lang="pl-PL" dirty="0" err="1"/>
              <a:t>hibernate’a</a:t>
            </a:r>
            <a:r>
              <a:rPr lang="pl-PL" dirty="0"/>
              <a:t>. Wyróżniamy 5 wartości: </a:t>
            </a:r>
            <a:r>
              <a:rPr lang="pl-PL" dirty="0" err="1"/>
              <a:t>validate</a:t>
            </a:r>
            <a:r>
              <a:rPr lang="pl-PL" dirty="0"/>
              <a:t>, update, </a:t>
            </a:r>
            <a:r>
              <a:rPr lang="pl-PL" dirty="0" err="1"/>
              <a:t>create</a:t>
            </a:r>
            <a:r>
              <a:rPr lang="pl-PL" dirty="0"/>
              <a:t>, </a:t>
            </a:r>
            <a:r>
              <a:rPr lang="pl-PL" dirty="0" err="1"/>
              <a:t>create</a:t>
            </a:r>
            <a:r>
              <a:rPr lang="pl-PL" dirty="0"/>
              <a:t>-drop, </a:t>
            </a:r>
            <a:r>
              <a:rPr lang="pl-PL" dirty="0" err="1"/>
              <a:t>none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FE5108F-E76D-44BC-99DD-0DD123B35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3177886"/>
            <a:ext cx="48672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76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Data JPA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Zmiany w </a:t>
            </a:r>
            <a:r>
              <a:rPr lang="pl-PL" sz="3200" dirty="0" err="1"/>
              <a:t>application.properties</a:t>
            </a:r>
            <a:endParaRPr lang="pl-PL" sz="3000" dirty="0"/>
          </a:p>
        </p:txBody>
      </p:sp>
      <p:sp>
        <p:nvSpPr>
          <p:cNvPr id="11" name="Symbol zastępczy zawartości 3">
            <a:extLst>
              <a:ext uri="{FF2B5EF4-FFF2-40B4-BE49-F238E27FC236}">
                <a16:creationId xmlns:a16="http://schemas.microsoft.com/office/drawing/2014/main" id="{19795E47-3A6E-4490-9442-B56048E3C357}"/>
              </a:ext>
            </a:extLst>
          </p:cNvPr>
          <p:cNvSpPr txBox="1">
            <a:spLocks/>
          </p:cNvSpPr>
          <p:nvPr/>
        </p:nvSpPr>
        <p:spPr>
          <a:xfrm>
            <a:off x="6096000" y="2656112"/>
            <a:ext cx="4953000" cy="328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pl-PL" dirty="0"/>
              <a:t>Sposób inicjalizacji bazy danych za pomocą </a:t>
            </a:r>
            <a:r>
              <a:rPr lang="pl-PL" dirty="0" err="1"/>
              <a:t>hibernate’a</a:t>
            </a:r>
            <a:r>
              <a:rPr lang="pl-PL" dirty="0"/>
              <a:t>. Wyróżniamy 5 wartości: </a:t>
            </a:r>
            <a:r>
              <a:rPr lang="pl-PL" dirty="0" err="1"/>
              <a:t>validate</a:t>
            </a:r>
            <a:r>
              <a:rPr lang="pl-PL" dirty="0"/>
              <a:t>, update, </a:t>
            </a:r>
            <a:r>
              <a:rPr lang="pl-PL" dirty="0" err="1"/>
              <a:t>create</a:t>
            </a:r>
            <a:r>
              <a:rPr lang="pl-PL" dirty="0"/>
              <a:t>, </a:t>
            </a:r>
            <a:r>
              <a:rPr lang="pl-PL" dirty="0" err="1"/>
              <a:t>create</a:t>
            </a:r>
            <a:r>
              <a:rPr lang="pl-PL" dirty="0"/>
              <a:t>-drop, </a:t>
            </a:r>
            <a:r>
              <a:rPr lang="pl-PL" dirty="0" err="1"/>
              <a:t>none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Adres do bazy danych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FE5108F-E76D-44BC-99DD-0DD123B35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3177886"/>
            <a:ext cx="48672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1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Data JPA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Zmiany w </a:t>
            </a:r>
            <a:r>
              <a:rPr lang="pl-PL" sz="3200" dirty="0" err="1"/>
              <a:t>application.properties</a:t>
            </a:r>
            <a:endParaRPr lang="pl-PL" sz="3000" dirty="0"/>
          </a:p>
        </p:txBody>
      </p:sp>
      <p:sp>
        <p:nvSpPr>
          <p:cNvPr id="11" name="Symbol zastępczy zawartości 3">
            <a:extLst>
              <a:ext uri="{FF2B5EF4-FFF2-40B4-BE49-F238E27FC236}">
                <a16:creationId xmlns:a16="http://schemas.microsoft.com/office/drawing/2014/main" id="{19795E47-3A6E-4490-9442-B56048E3C357}"/>
              </a:ext>
            </a:extLst>
          </p:cNvPr>
          <p:cNvSpPr txBox="1">
            <a:spLocks/>
          </p:cNvSpPr>
          <p:nvPr/>
        </p:nvSpPr>
        <p:spPr>
          <a:xfrm>
            <a:off x="6096000" y="2656112"/>
            <a:ext cx="4953000" cy="328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pl-PL" dirty="0"/>
              <a:t>Sposób inicjalizacji bazy danych za pomocą </a:t>
            </a:r>
            <a:r>
              <a:rPr lang="pl-PL" dirty="0" err="1"/>
              <a:t>hibernate’a</a:t>
            </a:r>
            <a:r>
              <a:rPr lang="pl-PL" dirty="0"/>
              <a:t>. Wyróżniamy 5 wartości: </a:t>
            </a:r>
            <a:r>
              <a:rPr lang="pl-PL" dirty="0" err="1"/>
              <a:t>validate</a:t>
            </a:r>
            <a:r>
              <a:rPr lang="pl-PL" dirty="0"/>
              <a:t>, update, </a:t>
            </a:r>
            <a:r>
              <a:rPr lang="pl-PL" dirty="0" err="1"/>
              <a:t>create</a:t>
            </a:r>
            <a:r>
              <a:rPr lang="pl-PL" dirty="0"/>
              <a:t>, </a:t>
            </a:r>
            <a:r>
              <a:rPr lang="pl-PL" dirty="0" err="1"/>
              <a:t>create</a:t>
            </a:r>
            <a:r>
              <a:rPr lang="pl-PL" dirty="0"/>
              <a:t>-drop, </a:t>
            </a:r>
            <a:r>
              <a:rPr lang="pl-PL" dirty="0" err="1"/>
              <a:t>none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Adres do bazy danych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Nazwa użytkownika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FE5108F-E76D-44BC-99DD-0DD123B35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3177886"/>
            <a:ext cx="48672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57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Data JPA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Zmiany w </a:t>
            </a:r>
            <a:r>
              <a:rPr lang="pl-PL" sz="3200" dirty="0" err="1"/>
              <a:t>application.properties</a:t>
            </a:r>
            <a:endParaRPr lang="pl-PL" sz="3000" dirty="0"/>
          </a:p>
        </p:txBody>
      </p:sp>
      <p:sp>
        <p:nvSpPr>
          <p:cNvPr id="11" name="Symbol zastępczy zawartości 3">
            <a:extLst>
              <a:ext uri="{FF2B5EF4-FFF2-40B4-BE49-F238E27FC236}">
                <a16:creationId xmlns:a16="http://schemas.microsoft.com/office/drawing/2014/main" id="{19795E47-3A6E-4490-9442-B56048E3C357}"/>
              </a:ext>
            </a:extLst>
          </p:cNvPr>
          <p:cNvSpPr txBox="1">
            <a:spLocks/>
          </p:cNvSpPr>
          <p:nvPr/>
        </p:nvSpPr>
        <p:spPr>
          <a:xfrm>
            <a:off x="6096000" y="2656112"/>
            <a:ext cx="4953000" cy="328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pl-PL" dirty="0"/>
              <a:t>Sposób inicjalizacji bazy danych za pomocą </a:t>
            </a:r>
            <a:r>
              <a:rPr lang="pl-PL" dirty="0" err="1"/>
              <a:t>hibernate’a</a:t>
            </a:r>
            <a:r>
              <a:rPr lang="pl-PL" dirty="0"/>
              <a:t>. Wyróżniamy 5 wartości: </a:t>
            </a:r>
            <a:r>
              <a:rPr lang="pl-PL" dirty="0" err="1"/>
              <a:t>validate</a:t>
            </a:r>
            <a:r>
              <a:rPr lang="pl-PL" dirty="0"/>
              <a:t>, update, </a:t>
            </a:r>
            <a:r>
              <a:rPr lang="pl-PL" dirty="0" err="1"/>
              <a:t>create</a:t>
            </a:r>
            <a:r>
              <a:rPr lang="pl-PL" dirty="0"/>
              <a:t>, </a:t>
            </a:r>
            <a:r>
              <a:rPr lang="pl-PL" dirty="0" err="1"/>
              <a:t>create</a:t>
            </a:r>
            <a:r>
              <a:rPr lang="pl-PL" dirty="0"/>
              <a:t>-drop, </a:t>
            </a:r>
            <a:r>
              <a:rPr lang="pl-PL" dirty="0" err="1"/>
              <a:t>none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Adres do bazy danych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Nazwa użytkownika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Hasło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FE5108F-E76D-44BC-99DD-0DD123B35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3177886"/>
            <a:ext cx="48672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Data JPA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Zmiany w </a:t>
            </a:r>
            <a:r>
              <a:rPr lang="pl-PL" sz="3200" dirty="0" err="1"/>
              <a:t>application.properties</a:t>
            </a:r>
            <a:endParaRPr lang="pl-PL" sz="3000" dirty="0"/>
          </a:p>
        </p:txBody>
      </p:sp>
      <p:sp>
        <p:nvSpPr>
          <p:cNvPr id="11" name="Symbol zastępczy zawartości 3">
            <a:extLst>
              <a:ext uri="{FF2B5EF4-FFF2-40B4-BE49-F238E27FC236}">
                <a16:creationId xmlns:a16="http://schemas.microsoft.com/office/drawing/2014/main" id="{19795E47-3A6E-4490-9442-B56048E3C357}"/>
              </a:ext>
            </a:extLst>
          </p:cNvPr>
          <p:cNvSpPr txBox="1">
            <a:spLocks/>
          </p:cNvSpPr>
          <p:nvPr/>
        </p:nvSpPr>
        <p:spPr>
          <a:xfrm>
            <a:off x="6096000" y="2656112"/>
            <a:ext cx="4953000" cy="378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pl-PL" dirty="0"/>
              <a:t>Sposób inicjalizacji bazy danych za pomocą </a:t>
            </a:r>
            <a:r>
              <a:rPr lang="pl-PL" dirty="0" err="1"/>
              <a:t>hibernate’a</a:t>
            </a:r>
            <a:r>
              <a:rPr lang="pl-PL" dirty="0"/>
              <a:t>. Wyróżniamy 5 wartości: </a:t>
            </a:r>
            <a:r>
              <a:rPr lang="pl-PL" dirty="0" err="1"/>
              <a:t>validate</a:t>
            </a:r>
            <a:r>
              <a:rPr lang="pl-PL" dirty="0"/>
              <a:t>, update, </a:t>
            </a:r>
            <a:r>
              <a:rPr lang="pl-PL" dirty="0" err="1"/>
              <a:t>create</a:t>
            </a:r>
            <a:r>
              <a:rPr lang="pl-PL" dirty="0"/>
              <a:t>, </a:t>
            </a:r>
            <a:r>
              <a:rPr lang="pl-PL" dirty="0" err="1"/>
              <a:t>create</a:t>
            </a:r>
            <a:r>
              <a:rPr lang="pl-PL" dirty="0"/>
              <a:t>-drop, </a:t>
            </a:r>
            <a:r>
              <a:rPr lang="pl-PL" dirty="0" err="1"/>
              <a:t>none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Adres do bazy danych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Nazwa użytkownika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Hasło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Driver bazodanowy (ten który dodaliśmy w pom.xml)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FE5108F-E76D-44BC-99DD-0DD123B35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3177886"/>
            <a:ext cx="48672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13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Data JPA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Zmiany w modelu</a:t>
            </a:r>
            <a:endParaRPr lang="pl-PL" sz="3000" dirty="0"/>
          </a:p>
        </p:txBody>
      </p:sp>
      <p:sp>
        <p:nvSpPr>
          <p:cNvPr id="11" name="Symbol zastępczy zawartości 3">
            <a:extLst>
              <a:ext uri="{FF2B5EF4-FFF2-40B4-BE49-F238E27FC236}">
                <a16:creationId xmlns:a16="http://schemas.microsoft.com/office/drawing/2014/main" id="{19795E47-3A6E-4490-9442-B56048E3C357}"/>
              </a:ext>
            </a:extLst>
          </p:cNvPr>
          <p:cNvSpPr txBox="1">
            <a:spLocks/>
          </p:cNvSpPr>
          <p:nvPr/>
        </p:nvSpPr>
        <p:spPr>
          <a:xfrm>
            <a:off x="1447800" y="2656112"/>
            <a:ext cx="9601200" cy="328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W przypadku klas modelowych, tworzymy je tak samo jak w przypadku klasycznego JPA czyli za pomocą adnotacji @Table, @Entity, @Id, @Column itp..</a:t>
            </a:r>
          </a:p>
          <a:p>
            <a:r>
              <a:rPr lang="pl-PL" dirty="0"/>
              <a:t>@Table oraz @Entity służą do określenia nazwy tabeli, oraz oznaczenia klasy jako encji odwołującej się do danej tabeli. Jeżeli klasa nazywa się tak samo jak tabela, to adnotacja @Table nie jest potrzebna</a:t>
            </a:r>
          </a:p>
        </p:txBody>
      </p:sp>
    </p:spTree>
    <p:extLst>
      <p:ext uri="{BB962C8B-B14F-4D97-AF65-F5344CB8AC3E}">
        <p14:creationId xmlns:p14="http://schemas.microsoft.com/office/powerpoint/2010/main" val="362114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Data JPA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Zmiany w modelu</a:t>
            </a:r>
            <a:endParaRPr lang="pl-PL" sz="3000" dirty="0"/>
          </a:p>
        </p:txBody>
      </p:sp>
      <p:sp>
        <p:nvSpPr>
          <p:cNvPr id="11" name="Symbol zastępczy zawartości 3">
            <a:extLst>
              <a:ext uri="{FF2B5EF4-FFF2-40B4-BE49-F238E27FC236}">
                <a16:creationId xmlns:a16="http://schemas.microsoft.com/office/drawing/2014/main" id="{19795E47-3A6E-4490-9442-B56048E3C357}"/>
              </a:ext>
            </a:extLst>
          </p:cNvPr>
          <p:cNvSpPr txBox="1">
            <a:spLocks/>
          </p:cNvSpPr>
          <p:nvPr/>
        </p:nvSpPr>
        <p:spPr>
          <a:xfrm>
            <a:off x="1447800" y="2656112"/>
            <a:ext cx="9601200" cy="328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W przypadku klas modelowych, tworzymy je tak samo jak w przypadku klasycznego JPA czyli za pomocą adnotacji @Table, @Entity, @Id, @Column itp..</a:t>
            </a:r>
          </a:p>
          <a:p>
            <a:r>
              <a:rPr lang="pl-PL" dirty="0"/>
              <a:t>@Table oraz @Entity służą do określenia nazwy tabeli, oraz oznaczenia klasy jako encji odwołującej się do danej tabeli. Jeżeli klasa nazywa się tak samo jak tabela, to adnotacja @Table nie jest potrzebna</a:t>
            </a:r>
          </a:p>
          <a:p>
            <a:r>
              <a:rPr lang="pl-PL" dirty="0"/>
              <a:t>@Id oznacza nasze pole jako klucz główny. </a:t>
            </a:r>
          </a:p>
        </p:txBody>
      </p:sp>
    </p:spTree>
    <p:extLst>
      <p:ext uri="{BB962C8B-B14F-4D97-AF65-F5344CB8AC3E}">
        <p14:creationId xmlns:p14="http://schemas.microsoft.com/office/powerpoint/2010/main" val="3141352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Data JPA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Zmiany w modelu</a:t>
            </a:r>
            <a:endParaRPr lang="pl-PL" sz="3000" dirty="0"/>
          </a:p>
        </p:txBody>
      </p:sp>
      <p:sp>
        <p:nvSpPr>
          <p:cNvPr id="11" name="Symbol zastępczy zawartości 3">
            <a:extLst>
              <a:ext uri="{FF2B5EF4-FFF2-40B4-BE49-F238E27FC236}">
                <a16:creationId xmlns:a16="http://schemas.microsoft.com/office/drawing/2014/main" id="{19795E47-3A6E-4490-9442-B56048E3C357}"/>
              </a:ext>
            </a:extLst>
          </p:cNvPr>
          <p:cNvSpPr txBox="1">
            <a:spLocks/>
          </p:cNvSpPr>
          <p:nvPr/>
        </p:nvSpPr>
        <p:spPr>
          <a:xfrm>
            <a:off x="1447800" y="2656112"/>
            <a:ext cx="9601200" cy="4201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W przypadku klas modelowych, tworzymy je tak samo jak w przypadku klasycznego JPA czyli za pomocą adnotacji @Table, @Entity, @Id, @Column itp..</a:t>
            </a:r>
          </a:p>
          <a:p>
            <a:r>
              <a:rPr lang="pl-PL" dirty="0"/>
              <a:t>@Table oraz @Entity służą do określenia nazwy tabeli, oraz oznaczenia klasy jako encji odwołującej się do danej tabeli. Jeżeli klasa nazywa się tak samo jak tabela, to adnotacja @Table nie jest potrzebna</a:t>
            </a:r>
          </a:p>
          <a:p>
            <a:r>
              <a:rPr lang="pl-PL" dirty="0"/>
              <a:t>@Id oznacza nasze pole jako klucz główny. </a:t>
            </a:r>
          </a:p>
          <a:p>
            <a:r>
              <a:rPr lang="pl-PL" dirty="0"/>
              <a:t>@Column określa dane pole jako kolumnę bazodanową. Jeżeli nazwa pola jest taka sama jak nazwa kolumny, wtedy adnotacja nie jest potrzebna</a:t>
            </a:r>
          </a:p>
        </p:txBody>
      </p:sp>
    </p:spTree>
    <p:extLst>
      <p:ext uri="{BB962C8B-B14F-4D97-AF65-F5344CB8AC3E}">
        <p14:creationId xmlns:p14="http://schemas.microsoft.com/office/powerpoint/2010/main" val="3499986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l-PL" dirty="0"/>
              <a:t>PLAN ZAJĘĆ</a:t>
            </a:r>
          </a:p>
        </p:txBody>
      </p:sp>
      <p:graphicFrame>
        <p:nvGraphicFramePr>
          <p:cNvPr id="8" name="Zawartość — symbol zastępczy 2" descr="Obiekt SmartArt">
            <a:extLst>
              <a:ext uri="{FF2B5EF4-FFF2-40B4-BE49-F238E27FC236}">
                <a16:creationId xmlns:a16="http://schemas.microsoft.com/office/drawing/2014/main" id="{E7224467-A3C3-4FCF-87C7-222E823941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536881"/>
              </p:ext>
            </p:extLst>
          </p:nvPr>
        </p:nvGraphicFramePr>
        <p:xfrm>
          <a:off x="685799" y="2037524"/>
          <a:ext cx="10817088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Data JPA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Zmiany w modelu</a:t>
            </a:r>
            <a:endParaRPr lang="pl-PL" sz="3000" dirty="0"/>
          </a:p>
        </p:txBody>
      </p:sp>
      <p:sp>
        <p:nvSpPr>
          <p:cNvPr id="11" name="Symbol zastępczy zawartości 3">
            <a:extLst>
              <a:ext uri="{FF2B5EF4-FFF2-40B4-BE49-F238E27FC236}">
                <a16:creationId xmlns:a16="http://schemas.microsoft.com/office/drawing/2014/main" id="{19795E47-3A6E-4490-9442-B56048E3C357}"/>
              </a:ext>
            </a:extLst>
          </p:cNvPr>
          <p:cNvSpPr txBox="1">
            <a:spLocks/>
          </p:cNvSpPr>
          <p:nvPr/>
        </p:nvSpPr>
        <p:spPr>
          <a:xfrm>
            <a:off x="1447800" y="2656112"/>
            <a:ext cx="9601200" cy="4201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W przypadku klas modelowych, tworzymy je tak samo jak w przypadku klasycznego JPA czyli za pomocą adnotacji @Table, @Entity, @Id, @Column itp..</a:t>
            </a:r>
          </a:p>
          <a:p>
            <a:r>
              <a:rPr lang="pl-PL" dirty="0"/>
              <a:t>@Table oraz @Entity służą do określenia nazwy tabeli, oraz oznaczenia klasy jako encji odwołującej się do danej tabeli. Jeżeli klasa nazywa się tak samo jak tabela, to adnotacja @Table nie jest potrzebna</a:t>
            </a:r>
          </a:p>
          <a:p>
            <a:r>
              <a:rPr lang="pl-PL" dirty="0"/>
              <a:t>@Id oznacza nasze pole jako klucz główny. </a:t>
            </a:r>
          </a:p>
          <a:p>
            <a:r>
              <a:rPr lang="pl-PL" dirty="0"/>
              <a:t>@Column określa dane pole jako kolumnę bazodanową. Jeżeli nazwa pola jest taka sama jak nazwa kolumny, wtedy adnotacja nie jest potrzebna</a:t>
            </a:r>
          </a:p>
          <a:p>
            <a:r>
              <a:rPr lang="pl-PL" dirty="0"/>
              <a:t>@GeneratedValue w połączeniu z @Id automatycznie generuje nam Id</a:t>
            </a:r>
          </a:p>
        </p:txBody>
      </p:sp>
    </p:spTree>
    <p:extLst>
      <p:ext uri="{BB962C8B-B14F-4D97-AF65-F5344CB8AC3E}">
        <p14:creationId xmlns:p14="http://schemas.microsoft.com/office/powerpoint/2010/main" val="3074727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Data JPA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Przykładowy model</a:t>
            </a:r>
            <a:endParaRPr lang="pl-PL" sz="3000" dirty="0"/>
          </a:p>
        </p:txBody>
      </p:sp>
      <p:sp>
        <p:nvSpPr>
          <p:cNvPr id="11" name="Symbol zastępczy zawartości 3">
            <a:extLst>
              <a:ext uri="{FF2B5EF4-FFF2-40B4-BE49-F238E27FC236}">
                <a16:creationId xmlns:a16="http://schemas.microsoft.com/office/drawing/2014/main" id="{19795E47-3A6E-4490-9442-B56048E3C357}"/>
              </a:ext>
            </a:extLst>
          </p:cNvPr>
          <p:cNvSpPr txBox="1">
            <a:spLocks/>
          </p:cNvSpPr>
          <p:nvPr/>
        </p:nvSpPr>
        <p:spPr>
          <a:xfrm>
            <a:off x="5504872" y="2656112"/>
            <a:ext cx="6687127" cy="3347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Dwie adnotacje na które warto zwrócić uwagę to @GeneratedValue oraz @Enumerated.</a:t>
            </a:r>
          </a:p>
          <a:p>
            <a:r>
              <a:rPr lang="pl-PL" dirty="0"/>
              <a:t>W tej pierwszej została wykorzystana strategia, która pozwoli nam generować id na podstawie reguły z bazy danych. Są jeszcze inne opcje, m.in. Generowanie za pomocą sekwencji.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1162526-D476-42D0-B6D6-30B832BFC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7" y="2842203"/>
            <a:ext cx="50387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5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Data JPA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Przykładowy model</a:t>
            </a:r>
            <a:endParaRPr lang="pl-PL" sz="3000" dirty="0"/>
          </a:p>
        </p:txBody>
      </p:sp>
      <p:sp>
        <p:nvSpPr>
          <p:cNvPr id="11" name="Symbol zastępczy zawartości 3">
            <a:extLst>
              <a:ext uri="{FF2B5EF4-FFF2-40B4-BE49-F238E27FC236}">
                <a16:creationId xmlns:a16="http://schemas.microsoft.com/office/drawing/2014/main" id="{19795E47-3A6E-4490-9442-B56048E3C357}"/>
              </a:ext>
            </a:extLst>
          </p:cNvPr>
          <p:cNvSpPr txBox="1">
            <a:spLocks/>
          </p:cNvSpPr>
          <p:nvPr/>
        </p:nvSpPr>
        <p:spPr>
          <a:xfrm>
            <a:off x="5504872" y="2656112"/>
            <a:ext cx="6687127" cy="3347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Dwie adnotacje na które warto zwrócić uwagę to @GeneratedValue oraz @Enumerated.</a:t>
            </a:r>
          </a:p>
          <a:p>
            <a:r>
              <a:rPr lang="pl-PL" dirty="0"/>
              <a:t>W tej pierwszej została wykorzystana strategia, która pozwoli nam generować id na podstawie reguły z bazy danych. Są jeszcze inne opcje, m.in. Generowanie za pomocą sekwencji.</a:t>
            </a:r>
          </a:p>
          <a:p>
            <a:r>
              <a:rPr lang="pl-PL" dirty="0"/>
              <a:t>Klasy typu </a:t>
            </a:r>
            <a:r>
              <a:rPr lang="pl-PL" dirty="0" err="1"/>
              <a:t>Enum</a:t>
            </a:r>
            <a:r>
              <a:rPr lang="pl-PL" dirty="0"/>
              <a:t> domyślnie w bazie danych zapisywane są w formie numerycznej, jako pozycja wystąpienia danej wartości w klasie. </a:t>
            </a:r>
            <a:br>
              <a:rPr lang="pl-PL" dirty="0"/>
            </a:br>
            <a:r>
              <a:rPr lang="pl-PL" dirty="0"/>
              <a:t>Jest to o tyle problematyczne, że w </a:t>
            </a:r>
            <a:r>
              <a:rPr lang="pl-PL" dirty="0" err="1"/>
              <a:t>javie</a:t>
            </a:r>
            <a:r>
              <a:rPr lang="pl-PL" dirty="0"/>
              <a:t> możemy bez większych przeszkód w ramach </a:t>
            </a:r>
            <a:r>
              <a:rPr lang="pl-PL" dirty="0" err="1"/>
              <a:t>refactoru</a:t>
            </a:r>
            <a:r>
              <a:rPr lang="pl-PL" dirty="0"/>
              <a:t> kodu zmienić ich kolejność. Oczywiście baza danych nie zmieni wartości. Rozwiązaniem tego jest właśnie ta adnotacja, która zmienia formę numeryczną na odpowiednik Stringa i zapisuje całą wartość (np. HORROR).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1162526-D476-42D0-B6D6-30B832BFC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7" y="2842203"/>
            <a:ext cx="50387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69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5317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pl-PL" dirty="0"/>
              <a:t>Spring Data JPA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379786"/>
            <a:ext cx="4572000" cy="641350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l-PL" dirty="0"/>
              <a:t>Nowy interfejs rozszerzający </a:t>
            </a:r>
            <a:r>
              <a:rPr lang="pl-PL" dirty="0" err="1"/>
              <a:t>JpaRepository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BD90309-690A-48F5-B480-9F17AA235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2" y="2103918"/>
            <a:ext cx="5921828" cy="1362019"/>
          </a:xfrm>
          <a:prstGeom prst="rect">
            <a:avLst/>
          </a:prstGeom>
          <a:noFill/>
        </p:spPr>
      </p:pic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DE390BFB-B119-4DD4-BACC-32F15A650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600" y="1034143"/>
            <a:ext cx="4572000" cy="475705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Zupełnie nowym typem klas będzie dla nas interfejs rozszerzający </a:t>
            </a:r>
            <a:r>
              <a:rPr lang="pl-PL" dirty="0" err="1"/>
              <a:t>JpaRepository</a:t>
            </a:r>
            <a:r>
              <a:rPr lang="pl-PL" dirty="0"/>
              <a:t>&lt;T, ID&gt;, gdzie pod znakiem T rozumiemy naszą encję, natomiast pod ID typ danych który reprezentuje id w encji.</a:t>
            </a:r>
            <a:endParaRPr lang="en-US" dirty="0"/>
          </a:p>
        </p:txBody>
      </p:sp>
      <p:sp>
        <p:nvSpPr>
          <p:cNvPr id="11" name="Symbol zastępczy zawartości 3">
            <a:extLst>
              <a:ext uri="{FF2B5EF4-FFF2-40B4-BE49-F238E27FC236}">
                <a16:creationId xmlns:a16="http://schemas.microsoft.com/office/drawing/2014/main" id="{19795E47-3A6E-4490-9442-B56048E3C357}"/>
              </a:ext>
            </a:extLst>
          </p:cNvPr>
          <p:cNvSpPr txBox="1">
            <a:spLocks/>
          </p:cNvSpPr>
          <p:nvPr/>
        </p:nvSpPr>
        <p:spPr>
          <a:xfrm>
            <a:off x="1447800" y="2656112"/>
            <a:ext cx="9601200" cy="328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840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5317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pl-PL" dirty="0"/>
              <a:t>Spring Data JPA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379786"/>
            <a:ext cx="4572000" cy="641350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l-PL" dirty="0"/>
              <a:t>Nowy interfejs rozszerzający </a:t>
            </a:r>
            <a:r>
              <a:rPr lang="pl-PL" dirty="0" err="1"/>
              <a:t>JpaRepository</a:t>
            </a:r>
            <a:endParaRPr lang="pl-PL" dirty="0"/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DE390BFB-B119-4DD4-BACC-32F15A650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600" y="1034143"/>
            <a:ext cx="4572000" cy="475705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Zupełnie nowym typem klas będzie dla nas interfejs rozszerzający </a:t>
            </a:r>
            <a:r>
              <a:rPr lang="pl-PL" dirty="0" err="1"/>
              <a:t>JpaRepository</a:t>
            </a:r>
            <a:r>
              <a:rPr lang="pl-PL" dirty="0"/>
              <a:t>&lt;T, ID&gt;, gdzie pod znakiem T rozumiemy naszą encję, natomiast pod ID typ danych który reprezentuje id w encji.</a:t>
            </a:r>
          </a:p>
          <a:p>
            <a:pPr marL="0" indent="0">
              <a:buNone/>
            </a:pPr>
            <a:r>
              <a:rPr lang="pl-PL" dirty="0"/>
              <a:t>Dzięki Springowi, tworząc jedynie interfejs dostajemy ogromny zestaw funkcjonalności, które działają bez żadnych dodatkowych implementacji</a:t>
            </a:r>
            <a:endParaRPr lang="en-US" dirty="0"/>
          </a:p>
        </p:txBody>
      </p:sp>
      <p:sp>
        <p:nvSpPr>
          <p:cNvPr id="11" name="Symbol zastępczy zawartości 3">
            <a:extLst>
              <a:ext uri="{FF2B5EF4-FFF2-40B4-BE49-F238E27FC236}">
                <a16:creationId xmlns:a16="http://schemas.microsoft.com/office/drawing/2014/main" id="{19795E47-3A6E-4490-9442-B56048E3C357}"/>
              </a:ext>
            </a:extLst>
          </p:cNvPr>
          <p:cNvSpPr txBox="1">
            <a:spLocks/>
          </p:cNvSpPr>
          <p:nvPr/>
        </p:nvSpPr>
        <p:spPr>
          <a:xfrm>
            <a:off x="1447800" y="2656112"/>
            <a:ext cx="9601200" cy="328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638458A-8B87-4960-9965-E2EC6D939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54" y="2140627"/>
            <a:ext cx="5689146" cy="386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93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5317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pl-PL" dirty="0"/>
              <a:t>Spring Data JPA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379786"/>
            <a:ext cx="4572000" cy="641350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l-PL" dirty="0"/>
              <a:t>Nowy interfejs rozszerzający </a:t>
            </a:r>
            <a:r>
              <a:rPr lang="pl-PL" dirty="0" err="1"/>
              <a:t>JpaRepository</a:t>
            </a:r>
            <a:endParaRPr lang="pl-PL" dirty="0"/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DE390BFB-B119-4DD4-BACC-32F15A650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600" y="1034143"/>
            <a:ext cx="4572000" cy="475705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Zupełnie nowym typem klas będzie dla nas interfejs rozszerzający </a:t>
            </a:r>
            <a:r>
              <a:rPr lang="pl-PL" dirty="0" err="1"/>
              <a:t>JpaRepository</a:t>
            </a:r>
            <a:r>
              <a:rPr lang="pl-PL" dirty="0"/>
              <a:t>&lt;T, ID&gt;, gdzie pod znakiem T rozumiemy naszą encję, natomiast pod ID typ danych który reprezentuje id w encji.</a:t>
            </a:r>
          </a:p>
          <a:p>
            <a:pPr marL="0" indent="0">
              <a:buNone/>
            </a:pPr>
            <a:r>
              <a:rPr lang="pl-PL" dirty="0"/>
              <a:t>Dzięki Springowi, tworząc jedynie interfejs dostajemy ogromny zestaw funkcjonalności, które działają bez żadnych dodatkowych implementacji</a:t>
            </a:r>
          </a:p>
          <a:p>
            <a:pPr marL="0" indent="0">
              <a:buNone/>
            </a:pPr>
            <a:r>
              <a:rPr lang="pl-PL" dirty="0"/>
              <a:t>Poza już dostarczonymi metodami, możemy korzystać z „Query </a:t>
            </a:r>
            <a:r>
              <a:rPr lang="pl-PL" dirty="0" err="1"/>
              <a:t>methods</a:t>
            </a:r>
            <a:r>
              <a:rPr lang="pl-PL" dirty="0"/>
              <a:t>”. Obsługa zapytania będzie tworzona na podstawie nazwy metody oraz dostarczonych parametrów.</a:t>
            </a:r>
            <a:endParaRPr lang="en-US" dirty="0"/>
          </a:p>
        </p:txBody>
      </p:sp>
      <p:sp>
        <p:nvSpPr>
          <p:cNvPr id="11" name="Symbol zastępczy zawartości 3">
            <a:extLst>
              <a:ext uri="{FF2B5EF4-FFF2-40B4-BE49-F238E27FC236}">
                <a16:creationId xmlns:a16="http://schemas.microsoft.com/office/drawing/2014/main" id="{19795E47-3A6E-4490-9442-B56048E3C357}"/>
              </a:ext>
            </a:extLst>
          </p:cNvPr>
          <p:cNvSpPr txBox="1">
            <a:spLocks/>
          </p:cNvSpPr>
          <p:nvPr/>
        </p:nvSpPr>
        <p:spPr>
          <a:xfrm>
            <a:off x="1447800" y="2656112"/>
            <a:ext cx="9601200" cy="328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C986A78-7414-4555-B084-4B97FEA6F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2021136"/>
            <a:ext cx="60388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10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Data JPA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Wykorzystanie repozytorium w serwisie</a:t>
            </a:r>
            <a:endParaRPr lang="pl-PL" sz="3000" dirty="0"/>
          </a:p>
        </p:txBody>
      </p:sp>
      <p:sp>
        <p:nvSpPr>
          <p:cNvPr id="11" name="Symbol zastępczy zawartości 3">
            <a:extLst>
              <a:ext uri="{FF2B5EF4-FFF2-40B4-BE49-F238E27FC236}">
                <a16:creationId xmlns:a16="http://schemas.microsoft.com/office/drawing/2014/main" id="{19795E47-3A6E-4490-9442-B56048E3C357}"/>
              </a:ext>
            </a:extLst>
          </p:cNvPr>
          <p:cNvSpPr txBox="1">
            <a:spLocks/>
          </p:cNvSpPr>
          <p:nvPr/>
        </p:nvSpPr>
        <p:spPr>
          <a:xfrm>
            <a:off x="6172200" y="2466957"/>
            <a:ext cx="4953000" cy="34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Z </a:t>
            </a:r>
            <a:r>
              <a:rPr lang="pl-PL" dirty="0" err="1"/>
              <a:t>MovieRepository</a:t>
            </a:r>
            <a:r>
              <a:rPr lang="pl-PL" dirty="0"/>
              <a:t> korzystamy analogicznie jak w przypadku każdej innej klasy zarządzanej przez </a:t>
            </a:r>
            <a:r>
              <a:rPr lang="pl-PL" dirty="0" err="1"/>
              <a:t>Springa</a:t>
            </a:r>
            <a:r>
              <a:rPr lang="pl-PL" dirty="0"/>
              <a:t> – wstrzykujemy zależność i wszystko działa.</a:t>
            </a:r>
          </a:p>
          <a:p>
            <a:pPr marL="0" indent="0">
              <a:buNone/>
            </a:pPr>
            <a:r>
              <a:rPr lang="pl-PL" dirty="0"/>
              <a:t>Klasa </a:t>
            </a:r>
            <a:r>
              <a:rPr lang="pl-PL" dirty="0" err="1"/>
              <a:t>MovieRepository</a:t>
            </a:r>
            <a:r>
              <a:rPr lang="pl-PL" dirty="0"/>
              <a:t> może, ale nie musi zawierać adnotacji @Repository, ponieważ jej </a:t>
            </a:r>
            <a:r>
              <a:rPr lang="pl-PL" dirty="0" err="1"/>
              <a:t>Springowa</a:t>
            </a:r>
            <a:r>
              <a:rPr lang="pl-PL" dirty="0"/>
              <a:t> implementacja już ją posiada.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6C94264-AA54-418E-B6D6-D714D14E7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66957"/>
            <a:ext cx="5050971" cy="347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3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Dziękuję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l-PL" dirty="0"/>
              <a:t>Arkadiusz Stankiewicz</a:t>
            </a:r>
          </a:p>
        </p:txBody>
      </p:sp>
    </p:spTree>
    <p:extLst>
      <p:ext uri="{BB962C8B-B14F-4D97-AF65-F5344CB8AC3E}">
        <p14:creationId xmlns:p14="http://schemas.microsoft.com/office/powerpoint/2010/main" val="176237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Web MVC – kluczowe funkcjonalności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Obsługa wyjątków</a:t>
            </a:r>
            <a:endParaRPr lang="pl-PL" sz="3000" dirty="0"/>
          </a:p>
        </p:txBody>
      </p:sp>
      <p:sp>
        <p:nvSpPr>
          <p:cNvPr id="9" name="Symbol zastępczy zawartości 3">
            <a:extLst>
              <a:ext uri="{FF2B5EF4-FFF2-40B4-BE49-F238E27FC236}">
                <a16:creationId xmlns:a16="http://schemas.microsoft.com/office/drawing/2014/main" id="{F1CEBBCA-39F4-43A2-A15A-37B600702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9601200" cy="3287487"/>
          </a:xfrm>
        </p:spPr>
        <p:txBody>
          <a:bodyPr>
            <a:normAutofit/>
          </a:bodyPr>
          <a:lstStyle/>
          <a:p>
            <a:r>
              <a:rPr lang="pl-PL" dirty="0"/>
              <a:t>Jaką klasę wykorzystujemy do obsługi wyjątków?</a:t>
            </a:r>
          </a:p>
        </p:txBody>
      </p:sp>
    </p:spTree>
    <p:extLst>
      <p:ext uri="{BB962C8B-B14F-4D97-AF65-F5344CB8AC3E}">
        <p14:creationId xmlns:p14="http://schemas.microsoft.com/office/powerpoint/2010/main" val="204569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– rozwój projektu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Po co nam kontroler a po co serwis?</a:t>
            </a:r>
            <a:endParaRPr lang="pl-PL" sz="3000" dirty="0"/>
          </a:p>
        </p:txBody>
      </p:sp>
      <p:sp>
        <p:nvSpPr>
          <p:cNvPr id="6" name="Symbol zastępczy zawartości 3">
            <a:extLst>
              <a:ext uri="{FF2B5EF4-FFF2-40B4-BE49-F238E27FC236}">
                <a16:creationId xmlns:a16="http://schemas.microsoft.com/office/drawing/2014/main" id="{95A02F96-BD87-4BD6-A5B5-32CAB24A1897}"/>
              </a:ext>
            </a:extLst>
          </p:cNvPr>
          <p:cNvSpPr txBox="1">
            <a:spLocks/>
          </p:cNvSpPr>
          <p:nvPr/>
        </p:nvSpPr>
        <p:spPr>
          <a:xfrm>
            <a:off x="5800437" y="2656112"/>
            <a:ext cx="4181764" cy="328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dirty="0"/>
              <a:t>@Service</a:t>
            </a:r>
          </a:p>
        </p:txBody>
      </p:sp>
      <p:sp>
        <p:nvSpPr>
          <p:cNvPr id="11" name="Symbol zastępczy zawartości 3">
            <a:extLst>
              <a:ext uri="{FF2B5EF4-FFF2-40B4-BE49-F238E27FC236}">
                <a16:creationId xmlns:a16="http://schemas.microsoft.com/office/drawing/2014/main" id="{19795E47-3A6E-4490-9442-B56048E3C357}"/>
              </a:ext>
            </a:extLst>
          </p:cNvPr>
          <p:cNvSpPr txBox="1">
            <a:spLocks/>
          </p:cNvSpPr>
          <p:nvPr/>
        </p:nvSpPr>
        <p:spPr>
          <a:xfrm>
            <a:off x="1447800" y="2656112"/>
            <a:ext cx="4181764" cy="328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dirty="0"/>
              <a:t>@RestController</a:t>
            </a:r>
          </a:p>
        </p:txBody>
      </p:sp>
    </p:spTree>
    <p:extLst>
      <p:ext uri="{BB962C8B-B14F-4D97-AF65-F5344CB8AC3E}">
        <p14:creationId xmlns:p14="http://schemas.microsoft.com/office/powerpoint/2010/main" val="127944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Data JPA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Co to jest JPA?</a:t>
            </a:r>
            <a:endParaRPr lang="pl-PL" sz="3000" dirty="0"/>
          </a:p>
        </p:txBody>
      </p:sp>
      <p:sp>
        <p:nvSpPr>
          <p:cNvPr id="11" name="Symbol zastępczy zawartości 3">
            <a:extLst>
              <a:ext uri="{FF2B5EF4-FFF2-40B4-BE49-F238E27FC236}">
                <a16:creationId xmlns:a16="http://schemas.microsoft.com/office/drawing/2014/main" id="{19795E47-3A6E-4490-9442-B56048E3C357}"/>
              </a:ext>
            </a:extLst>
          </p:cNvPr>
          <p:cNvSpPr txBox="1">
            <a:spLocks/>
          </p:cNvSpPr>
          <p:nvPr/>
        </p:nvSpPr>
        <p:spPr>
          <a:xfrm>
            <a:off x="1447800" y="2656112"/>
            <a:ext cx="9601200" cy="328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27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Data JPA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Co to jest </a:t>
            </a:r>
            <a:r>
              <a:rPr lang="pl-PL" sz="3200" dirty="0" err="1"/>
              <a:t>Hibernate</a:t>
            </a:r>
            <a:r>
              <a:rPr lang="pl-PL" sz="3200" dirty="0"/>
              <a:t>?</a:t>
            </a:r>
            <a:endParaRPr lang="pl-PL" sz="3000" dirty="0"/>
          </a:p>
        </p:txBody>
      </p:sp>
      <p:sp>
        <p:nvSpPr>
          <p:cNvPr id="11" name="Symbol zastępczy zawartości 3">
            <a:extLst>
              <a:ext uri="{FF2B5EF4-FFF2-40B4-BE49-F238E27FC236}">
                <a16:creationId xmlns:a16="http://schemas.microsoft.com/office/drawing/2014/main" id="{19795E47-3A6E-4490-9442-B56048E3C357}"/>
              </a:ext>
            </a:extLst>
          </p:cNvPr>
          <p:cNvSpPr txBox="1">
            <a:spLocks/>
          </p:cNvSpPr>
          <p:nvPr/>
        </p:nvSpPr>
        <p:spPr>
          <a:xfrm>
            <a:off x="1447800" y="2656112"/>
            <a:ext cx="9601200" cy="328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5548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Data JPA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Co to jest ORM?</a:t>
            </a:r>
            <a:endParaRPr lang="pl-PL" sz="3000" dirty="0"/>
          </a:p>
        </p:txBody>
      </p:sp>
      <p:sp>
        <p:nvSpPr>
          <p:cNvPr id="11" name="Symbol zastępczy zawartości 3">
            <a:extLst>
              <a:ext uri="{FF2B5EF4-FFF2-40B4-BE49-F238E27FC236}">
                <a16:creationId xmlns:a16="http://schemas.microsoft.com/office/drawing/2014/main" id="{19795E47-3A6E-4490-9442-B56048E3C357}"/>
              </a:ext>
            </a:extLst>
          </p:cNvPr>
          <p:cNvSpPr txBox="1">
            <a:spLocks/>
          </p:cNvSpPr>
          <p:nvPr/>
        </p:nvSpPr>
        <p:spPr>
          <a:xfrm>
            <a:off x="1447800" y="2656112"/>
            <a:ext cx="9601200" cy="328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24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Data JPA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Wyjaśnienie prezentowanej bazy danych MySQL</a:t>
            </a:r>
            <a:endParaRPr lang="pl-PL" sz="3000" dirty="0"/>
          </a:p>
        </p:txBody>
      </p:sp>
      <p:sp>
        <p:nvSpPr>
          <p:cNvPr id="11" name="Symbol zastępczy zawartości 3">
            <a:extLst>
              <a:ext uri="{FF2B5EF4-FFF2-40B4-BE49-F238E27FC236}">
                <a16:creationId xmlns:a16="http://schemas.microsoft.com/office/drawing/2014/main" id="{19795E47-3A6E-4490-9442-B56048E3C357}"/>
              </a:ext>
            </a:extLst>
          </p:cNvPr>
          <p:cNvSpPr txBox="1">
            <a:spLocks/>
          </p:cNvSpPr>
          <p:nvPr/>
        </p:nvSpPr>
        <p:spPr>
          <a:xfrm>
            <a:off x="1447800" y="2656112"/>
            <a:ext cx="9601200" cy="328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56097F0-8DC4-4D11-90E3-A9CFE325D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2966355"/>
            <a:ext cx="4762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78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5A5EF542-8840-4D4A-A256-F7415128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Spring Data JPA</a:t>
            </a:r>
          </a:p>
        </p:txBody>
      </p:sp>
      <p:sp>
        <p:nvSpPr>
          <p:cNvPr id="8" name="Tekst — symbol zastępczy 2">
            <a:extLst>
              <a:ext uri="{FF2B5EF4-FFF2-40B4-BE49-F238E27FC236}">
                <a16:creationId xmlns:a16="http://schemas.microsoft.com/office/drawing/2014/main" id="{9923F667-5430-46A4-A6CD-2823407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9601200" cy="641350"/>
          </a:xfrm>
        </p:spPr>
        <p:txBody>
          <a:bodyPr rtlCol="0">
            <a:normAutofit/>
          </a:bodyPr>
          <a:lstStyle/>
          <a:p>
            <a:pPr algn="ctr" rtl="0"/>
            <a:r>
              <a:rPr lang="pl-PL" sz="3200" dirty="0"/>
              <a:t>Wyjaśnienie prezentowanej bazy danych MySQL</a:t>
            </a:r>
            <a:endParaRPr lang="pl-PL" sz="3000" dirty="0"/>
          </a:p>
        </p:txBody>
      </p:sp>
      <p:sp>
        <p:nvSpPr>
          <p:cNvPr id="11" name="Symbol zastępczy zawartości 3">
            <a:extLst>
              <a:ext uri="{FF2B5EF4-FFF2-40B4-BE49-F238E27FC236}">
                <a16:creationId xmlns:a16="http://schemas.microsoft.com/office/drawing/2014/main" id="{19795E47-3A6E-4490-9442-B56048E3C357}"/>
              </a:ext>
            </a:extLst>
          </p:cNvPr>
          <p:cNvSpPr txBox="1">
            <a:spLocks/>
          </p:cNvSpPr>
          <p:nvPr/>
        </p:nvSpPr>
        <p:spPr>
          <a:xfrm>
            <a:off x="1447800" y="2656112"/>
            <a:ext cx="9601200" cy="328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A055361-C178-49E5-A17B-7A228B438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12" y="3666442"/>
            <a:ext cx="74199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5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atka rombowa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9_TF03031015.potx" id="{4D65A8BD-EAED-42A8-90ED-46FBFF649AA9}" vid="{E9D162E4-C55D-4008-B6CB-85664728A95C}"/>
    </a:ext>
  </a:extLst>
</a:theme>
</file>

<file path=ppt/theme/theme2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biznesowa z siatką rombową (panoramiczna)</Template>
  <TotalTime>3749</TotalTime>
  <Words>1215</Words>
  <Application>Microsoft Office PowerPoint</Application>
  <PresentationFormat>Panoramiczny</PresentationFormat>
  <Paragraphs>144</Paragraphs>
  <Slides>27</Slides>
  <Notes>27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0" baseType="lpstr">
      <vt:lpstr>Arial</vt:lpstr>
      <vt:lpstr>Garamond</vt:lpstr>
      <vt:lpstr>Siatka rombowa 16x9</vt:lpstr>
      <vt:lpstr>Java zaawansowana</vt:lpstr>
      <vt:lpstr>PLAN ZAJĘĆ</vt:lpstr>
      <vt:lpstr>Spring Web MVC – kluczowe funkcjonalności</vt:lpstr>
      <vt:lpstr>Spring – rozwój projektu</vt:lpstr>
      <vt:lpstr>Spring Data JPA</vt:lpstr>
      <vt:lpstr>Spring Data JPA</vt:lpstr>
      <vt:lpstr>Spring Data JPA</vt:lpstr>
      <vt:lpstr>Spring Data JPA</vt:lpstr>
      <vt:lpstr>Spring Data JPA</vt:lpstr>
      <vt:lpstr>Spring Data JPA</vt:lpstr>
      <vt:lpstr>Spring Data JPA</vt:lpstr>
      <vt:lpstr>Spring Data JPA</vt:lpstr>
      <vt:lpstr>Spring Data JPA</vt:lpstr>
      <vt:lpstr>Spring Data JPA</vt:lpstr>
      <vt:lpstr>Spring Data JPA</vt:lpstr>
      <vt:lpstr>Spring Data JPA</vt:lpstr>
      <vt:lpstr>Spring Data JPA</vt:lpstr>
      <vt:lpstr>Spring Data JPA</vt:lpstr>
      <vt:lpstr>Spring Data JPA</vt:lpstr>
      <vt:lpstr>Spring Data JPA</vt:lpstr>
      <vt:lpstr>Spring Data JPA</vt:lpstr>
      <vt:lpstr>Spring Data JPA</vt:lpstr>
      <vt:lpstr>Spring Data JPA</vt:lpstr>
      <vt:lpstr>Spring Data JPA</vt:lpstr>
      <vt:lpstr>Spring Data JPA</vt:lpstr>
      <vt:lpstr>Spring Data JPA</vt:lpstr>
      <vt:lpstr>Dziękuję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zaawansowana</dc:title>
  <dc:creator>Arkadiusz Stankiewicz</dc:creator>
  <cp:lastModifiedBy>Arkadiusz Stankiewicz</cp:lastModifiedBy>
  <cp:revision>85</cp:revision>
  <dcterms:created xsi:type="dcterms:W3CDTF">2021-03-10T13:48:34Z</dcterms:created>
  <dcterms:modified xsi:type="dcterms:W3CDTF">2021-05-20T18:02:26Z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