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57" r:id="rId3"/>
    <p:sldId id="271" r:id="rId4"/>
    <p:sldId id="296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8" r:id="rId18"/>
    <p:sldId id="309" r:id="rId19"/>
    <p:sldId id="311" r:id="rId20"/>
    <p:sldId id="313" r:id="rId21"/>
    <p:sldId id="312" r:id="rId22"/>
    <p:sldId id="314" r:id="rId23"/>
    <p:sldId id="292" r:id="rId24"/>
    <p:sldId id="293" r:id="rId25"/>
    <p:sldId id="291" r:id="rId2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816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pl-PL" sz="2100" b="1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rtl="0"/>
          <a:r>
            <a:rPr lang="pl-PL" sz="16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noProof="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pl-PL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pl-PL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pl-PL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pl-PL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pl-PL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pl-PL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pl-PL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pl-PL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pl-PL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pl-PL" noProof="0" dirty="0"/>
        </a:p>
      </dgm:t>
    </dgm:pt>
    <dgm:pt modelId="{BF1274BB-4A53-4C5A-B923-D2010DC742EE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gm:t>
    </dgm:pt>
    <dgm:pt modelId="{E7852433-69D6-43CF-A272-705A7DF9811D}" type="parTrans" cxnId="{730CE964-B0E5-4C00-8B7D-B1CDB2C0A1E2}">
      <dgm:prSet/>
      <dgm:spPr/>
      <dgm:t>
        <a:bodyPr/>
        <a:lstStyle/>
        <a:p>
          <a:endParaRPr lang="pl-PL"/>
        </a:p>
      </dgm:t>
    </dgm:pt>
    <dgm:pt modelId="{5AE802AA-A4D7-4CA5-A964-E7EB91751F02}" type="sibTrans" cxnId="{730CE964-B0E5-4C00-8B7D-B1CDB2C0A1E2}">
      <dgm:prSet/>
      <dgm:spPr/>
      <dgm:t>
        <a:bodyPr/>
        <a:lstStyle/>
        <a:p>
          <a:endParaRPr lang="pl-PL"/>
        </a:p>
      </dgm:t>
    </dgm:pt>
    <dgm:pt modelId="{BBB42DA9-BD2B-420F-8F96-3CF9B957209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Zarządzanie transakcjami</a:t>
          </a:r>
        </a:p>
      </dgm:t>
    </dgm:pt>
    <dgm:pt modelId="{66D5947B-AF31-470A-B562-600021509499}" type="parTrans" cxnId="{2EF545C4-FF9A-4222-8AD6-BA3F1983304A}">
      <dgm:prSet/>
      <dgm:spPr/>
      <dgm:t>
        <a:bodyPr/>
        <a:lstStyle/>
        <a:p>
          <a:endParaRPr lang="pl-PL"/>
        </a:p>
      </dgm:t>
    </dgm:pt>
    <dgm:pt modelId="{762DC71E-0AA5-43F5-B80A-47109B4674E8}" type="sibTrans" cxnId="{2EF545C4-FF9A-4222-8AD6-BA3F1983304A}">
      <dgm:prSet/>
      <dgm:spPr/>
      <dgm:t>
        <a:bodyPr/>
        <a:lstStyle/>
        <a:p>
          <a:endParaRPr lang="pl-PL"/>
        </a:p>
      </dgm:t>
    </dgm:pt>
    <dgm:pt modelId="{731B22A5-05CF-4068-ABDE-42C92E8D17D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53783DFF-AF94-4FF7-A621-6623A91041A0}" type="parTrans" cxnId="{23974213-D443-446F-B7C9-DA8358773A6E}">
      <dgm:prSet/>
      <dgm:spPr/>
      <dgm:t>
        <a:bodyPr/>
        <a:lstStyle/>
        <a:p>
          <a:endParaRPr lang="pl-PL"/>
        </a:p>
      </dgm:t>
    </dgm:pt>
    <dgm:pt modelId="{CBE214A1-7BAE-42DB-A6D4-49905AB5CA50}" type="sibTrans" cxnId="{23974213-D443-446F-B7C9-DA8358773A6E}">
      <dgm:prSet/>
      <dgm:spPr/>
      <dgm:t>
        <a:bodyPr/>
        <a:lstStyle/>
        <a:p>
          <a:endParaRPr lang="pl-PL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8" custScaleX="115064" custScaleY="112619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8" custScaleX="115064" custScaleY="114779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8" custScaleX="115064" custScaleY="114779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8" custScaleX="115064" custScaleY="116938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8" custScaleX="115064" custScaleY="116568" custLinFactNeighborX="976">
        <dgm:presLayoutVars>
          <dgm:bulletEnabled val="1"/>
        </dgm:presLayoutVars>
      </dgm:prSet>
      <dgm:spPr/>
    </dgm:pt>
    <dgm:pt modelId="{1A25EE86-B494-4778-9D88-D93AA80B85AC}" type="pres">
      <dgm:prSet presAssocID="{4E39967D-43EF-4F15-814A-2F491D900D43}" presName="sibTrans" presStyleCnt="0"/>
      <dgm:spPr/>
    </dgm:pt>
    <dgm:pt modelId="{FDCFCDD0-B418-45EF-A0B1-2307B084B02A}" type="pres">
      <dgm:prSet presAssocID="{BBB42DA9-BD2B-420F-8F96-3CF9B9572091}" presName="node" presStyleLbl="node1" presStyleIdx="5" presStyleCnt="8" custScaleY="118728">
        <dgm:presLayoutVars>
          <dgm:bulletEnabled val="1"/>
        </dgm:presLayoutVars>
      </dgm:prSet>
      <dgm:spPr/>
    </dgm:pt>
    <dgm:pt modelId="{81B88F4C-E1DC-4F68-8E8F-4C27BDE52E58}" type="pres">
      <dgm:prSet presAssocID="{762DC71E-0AA5-43F5-B80A-47109B4674E8}" presName="sibTrans" presStyleCnt="0"/>
      <dgm:spPr/>
    </dgm:pt>
    <dgm:pt modelId="{A1A6B74E-2E69-4810-8C70-F216A4E0090D}" type="pres">
      <dgm:prSet presAssocID="{731B22A5-05CF-4068-ABDE-42C92E8D17D1}" presName="node" presStyleLbl="node1" presStyleIdx="6" presStyleCnt="8" custScaleY="120888">
        <dgm:presLayoutVars>
          <dgm:bulletEnabled val="1"/>
        </dgm:presLayoutVars>
      </dgm:prSet>
      <dgm:spPr/>
    </dgm:pt>
    <dgm:pt modelId="{91174AE4-FF39-434F-AC67-6D84716D8F56}" type="pres">
      <dgm:prSet presAssocID="{CBE214A1-7BAE-42DB-A6D4-49905AB5CA50}" presName="sibTrans" presStyleCnt="0"/>
      <dgm:spPr/>
    </dgm:pt>
    <dgm:pt modelId="{C0D88985-E99D-4CF8-A44F-8C9DEA675937}" type="pres">
      <dgm:prSet presAssocID="{BF1274BB-4A53-4C5A-B923-D2010DC742EE}" presName="node" presStyleLbl="node1" presStyleIdx="7" presStyleCnt="8" custScaleY="118728">
        <dgm:presLayoutVars>
          <dgm:bulletEnabled val="1"/>
        </dgm:presLayoutVars>
      </dgm:prSet>
      <dgm:spPr/>
    </dgm:pt>
  </dgm:ptLst>
  <dgm:cxnLst>
    <dgm:cxn modelId="{23974213-D443-446F-B7C9-DA8358773A6E}" srcId="{D0F07F19-1F50-4B42-A7A0-278DF9D25BB1}" destId="{731B22A5-05CF-4068-ABDE-42C92E8D17D1}" srcOrd="6" destOrd="0" parTransId="{53783DFF-AF94-4FF7-A621-6623A91041A0}" sibTransId="{CBE214A1-7BAE-42DB-A6D4-49905AB5CA50}"/>
    <dgm:cxn modelId="{0DE07321-DBF8-4809-A4BA-1D1FFBE3638D}" type="presOf" srcId="{BF1274BB-4A53-4C5A-B923-D2010DC742EE}" destId="{C0D88985-E99D-4CF8-A44F-8C9DEA675937}" srcOrd="0" destOrd="0" presId="urn:microsoft.com/office/officeart/2005/8/layout/default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730CE964-B0E5-4C00-8B7D-B1CDB2C0A1E2}" srcId="{D0F07F19-1F50-4B42-A7A0-278DF9D25BB1}" destId="{BF1274BB-4A53-4C5A-B923-D2010DC742EE}" srcOrd="7" destOrd="0" parTransId="{E7852433-69D6-43CF-A272-705A7DF9811D}" sibTransId="{5AE802AA-A4D7-4CA5-A964-E7EB91751F02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63FFA787-EFDA-4280-AC6E-5CD448F87DBE}" type="presOf" srcId="{731B22A5-05CF-4068-ABDE-42C92E8D17D1}" destId="{A1A6B74E-2E69-4810-8C70-F216A4E0090D}" srcOrd="0" destOrd="0" presId="urn:microsoft.com/office/officeart/2005/8/layout/default"/>
    <dgm:cxn modelId="{8081B58D-E225-49CE-B0A9-4059CA11A8BE}" type="presOf" srcId="{BBB42DA9-BD2B-420F-8F96-3CF9B9572091}" destId="{FDCFCDD0-B418-45EF-A0B1-2307B084B02A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2EF545C4-FF9A-4222-8AD6-BA3F1983304A}" srcId="{D0F07F19-1F50-4B42-A7A0-278DF9D25BB1}" destId="{BBB42DA9-BD2B-420F-8F96-3CF9B9572091}" srcOrd="5" destOrd="0" parTransId="{66D5947B-AF31-470A-B562-600021509499}" sibTransId="{762DC71E-0AA5-43F5-B80A-47109B4674E8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36FABF68-C018-4933-A68C-880ABFA0CCAB}" type="presParOf" srcId="{40FE0EB9-B287-43F6-ABB4-527CB1B94B4A}" destId="{1A25EE86-B494-4778-9D88-D93AA80B85AC}" srcOrd="9" destOrd="0" presId="urn:microsoft.com/office/officeart/2005/8/layout/default"/>
    <dgm:cxn modelId="{FBB7402E-5083-4DE2-A656-288F201C0DE0}" type="presParOf" srcId="{40FE0EB9-B287-43F6-ABB4-527CB1B94B4A}" destId="{FDCFCDD0-B418-45EF-A0B1-2307B084B02A}" srcOrd="10" destOrd="0" presId="urn:microsoft.com/office/officeart/2005/8/layout/default"/>
    <dgm:cxn modelId="{A9F9A087-ABFD-41F4-8240-29D376B62F75}" type="presParOf" srcId="{40FE0EB9-B287-43F6-ABB4-527CB1B94B4A}" destId="{81B88F4C-E1DC-4F68-8E8F-4C27BDE52E58}" srcOrd="11" destOrd="0" presId="urn:microsoft.com/office/officeart/2005/8/layout/default"/>
    <dgm:cxn modelId="{792D988B-BF27-4762-98EC-D157B54C7254}" type="presParOf" srcId="{40FE0EB9-B287-43F6-ABB4-527CB1B94B4A}" destId="{A1A6B74E-2E69-4810-8C70-F216A4E0090D}" srcOrd="12" destOrd="0" presId="urn:microsoft.com/office/officeart/2005/8/layout/default"/>
    <dgm:cxn modelId="{980397D3-F546-4492-B9BA-E2F50DD87B55}" type="presParOf" srcId="{40FE0EB9-B287-43F6-ABB4-527CB1B94B4A}" destId="{91174AE4-FF39-434F-AC67-6D84716D8F56}" srcOrd="13" destOrd="0" presId="urn:microsoft.com/office/officeart/2005/8/layout/default"/>
    <dgm:cxn modelId="{7005E39F-ECDA-463A-B226-9BD5C9E60BFB}" type="presParOf" srcId="{40FE0EB9-B287-43F6-ABB4-527CB1B94B4A}" destId="{C0D88985-E99D-4CF8-A44F-8C9DEA67593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24641" y="110293"/>
          <a:ext cx="2537326" cy="14900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4641" y="110293"/>
        <a:ext cx="2537326" cy="1490046"/>
      </dsp:txXfrm>
    </dsp:sp>
    <dsp:sp modelId="{B86E23A3-742D-4587-88CF-2D56A8442149}">
      <dsp:nvSpPr>
        <dsp:cNvPr id="0" name=""/>
        <dsp:cNvSpPr/>
      </dsp:nvSpPr>
      <dsp:spPr>
        <a:xfrm>
          <a:off x="2782482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sp:txBody>
      <dsp:txXfrm>
        <a:off x="2782482" y="96004"/>
        <a:ext cx="2537326" cy="1518625"/>
      </dsp:txXfrm>
    </dsp:sp>
    <dsp:sp modelId="{D64973A5-4E87-44F1-B369-B0D5E0C2A462}">
      <dsp:nvSpPr>
        <dsp:cNvPr id="0" name=""/>
        <dsp:cNvSpPr/>
      </dsp:nvSpPr>
      <dsp:spPr>
        <a:xfrm>
          <a:off x="5540323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sp:txBody>
      <dsp:txXfrm>
        <a:off x="5540323" y="96004"/>
        <a:ext cx="2537326" cy="1518625"/>
      </dsp:txXfrm>
    </dsp:sp>
    <dsp:sp modelId="{18405FE4-7B27-4C69-B6FE-12C8B84249EF}">
      <dsp:nvSpPr>
        <dsp:cNvPr id="0" name=""/>
        <dsp:cNvSpPr/>
      </dsp:nvSpPr>
      <dsp:spPr>
        <a:xfrm>
          <a:off x="8279761" y="81721"/>
          <a:ext cx="2537326" cy="154719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sp:txBody>
      <dsp:txXfrm>
        <a:off x="8279761" y="81721"/>
        <a:ext cx="2537326" cy="1547190"/>
      </dsp:txXfrm>
    </dsp:sp>
    <dsp:sp modelId="{435C0E89-FD70-4DD9-A771-832DBFC9ACBC}">
      <dsp:nvSpPr>
        <dsp:cNvPr id="0" name=""/>
        <dsp:cNvSpPr/>
      </dsp:nvSpPr>
      <dsp:spPr>
        <a:xfrm>
          <a:off x="522915" y="1878004"/>
          <a:ext cx="2537326" cy="1542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sp:txBody>
      <dsp:txXfrm>
        <a:off x="522915" y="1878004"/>
        <a:ext cx="2537326" cy="1542295"/>
      </dsp:txXfrm>
    </dsp:sp>
    <dsp:sp modelId="{FDCFCDD0-B418-45EF-A0B1-2307B084B02A}">
      <dsp:nvSpPr>
        <dsp:cNvPr id="0" name=""/>
        <dsp:cNvSpPr/>
      </dsp:nvSpPr>
      <dsp:spPr>
        <a:xfrm>
          <a:off x="3259234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Zarządzanie transakcjami</a:t>
          </a:r>
        </a:p>
      </dsp:txBody>
      <dsp:txXfrm>
        <a:off x="3259234" y="1863715"/>
        <a:ext cx="2205143" cy="1570873"/>
      </dsp:txXfrm>
    </dsp:sp>
    <dsp:sp modelId="{A1A6B74E-2E69-4810-8C70-F216A4E0090D}">
      <dsp:nvSpPr>
        <dsp:cNvPr id="0" name=""/>
        <dsp:cNvSpPr/>
      </dsp:nvSpPr>
      <dsp:spPr>
        <a:xfrm>
          <a:off x="5684892" y="1849426"/>
          <a:ext cx="2205143" cy="159945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5684892" y="1849426"/>
        <a:ext cx="2205143" cy="1599452"/>
      </dsp:txXfrm>
    </dsp:sp>
    <dsp:sp modelId="{C0D88985-E99D-4CF8-A44F-8C9DEA675937}">
      <dsp:nvSpPr>
        <dsp:cNvPr id="0" name=""/>
        <dsp:cNvSpPr/>
      </dsp:nvSpPr>
      <dsp:spPr>
        <a:xfrm>
          <a:off x="8110550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sp:txBody>
      <dsp:txXfrm>
        <a:off x="8110550" y="1863715"/>
        <a:ext cx="2205143" cy="157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2021-03-22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9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74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60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00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3417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78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5796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18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97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98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245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5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32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99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2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2021-03-22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21033/spring-configuration-annotation" TargetMode="External"/><Relationship Id="rId7" Type="http://schemas.openxmlformats.org/officeDocument/2006/relationships/hyperlink" Target="https://www.baeldung.com/spring-value-annotation" TargetMode="External"/><Relationship Id="rId2" Type="http://schemas.openxmlformats.org/officeDocument/2006/relationships/hyperlink" Target="https://bykowski.pl/spring-boo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tutorialspoint.com/spring_boot/spring_boot_application_properties.htm" TargetMode="External"/><Relationship Id="rId5" Type="http://schemas.openxmlformats.org/officeDocument/2006/relationships/hyperlink" Target="https://docs.spring.io/spring-javaconfig/docs/1.0.0.M4/reference/html/ch02s02.html" TargetMode="External"/><Relationship Id="rId4" Type="http://schemas.openxmlformats.org/officeDocument/2006/relationships/hyperlink" Target="https://www.javappa.com/kurs-spring/wstrzykiwanie-zaleznosc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reesuggestionbox.com/pub/rrvtlf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Stworzyć klasę z adnotacją @Configuration.</a:t>
            </a:r>
          </a:p>
          <a:p>
            <a:r>
              <a:rPr lang="pl-PL" dirty="0"/>
              <a:t>Stworzyć metodę zwracającą obiekt który chcemy zmienić w beana.</a:t>
            </a:r>
          </a:p>
          <a:p>
            <a:r>
              <a:rPr lang="pl-PL" dirty="0"/>
              <a:t>Dodać adnotację @Bean nad metodą.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Tworzenie swojego beana</a:t>
            </a:r>
            <a:endParaRPr lang="pl-PL" sz="3000" dirty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91E7ED8E-964F-4CA0-9CE6-0B9F9CACE2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9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Stworzyć klasę z adnotacją @Configuration.</a:t>
            </a:r>
          </a:p>
          <a:p>
            <a:r>
              <a:rPr lang="pl-PL" dirty="0"/>
              <a:t>Stworzyć metodę zwracającą obiekt który chcemy zmienić w beana.</a:t>
            </a:r>
          </a:p>
          <a:p>
            <a:r>
              <a:rPr lang="pl-PL" dirty="0"/>
              <a:t>Dodać adnotację @Bean nad metodą.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FF471529-E6BC-4E75-A823-DD0D45F0D3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4600" y="2631756"/>
            <a:ext cx="4572000" cy="2108245"/>
          </a:xfr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Tworzenie swojego beana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01605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2D8EAC0B-93BB-4D85-96AC-F9B5CDD45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556709"/>
            <a:ext cx="4166968" cy="2108245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FF471529-E6BC-4E75-A823-DD0D45F0D3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1556710"/>
            <a:ext cx="4572000" cy="2108245"/>
          </a:xfr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57119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BOOT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743276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2800" dirty="0"/>
              <a:t>Z czego możemy zrobić beana?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CC98A12-3BCE-4867-B57E-BCA88BBBC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837037"/>
            <a:ext cx="4166968" cy="220998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87A7E45-9098-4FFA-B72B-157AF3642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37037"/>
            <a:ext cx="4572000" cy="22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8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Do czego służy plik </a:t>
            </a:r>
            <a:r>
              <a:rPr lang="pl-PL" sz="3200" dirty="0" err="1"/>
              <a:t>application.properties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r>
              <a:rPr lang="pl-PL" dirty="0"/>
              <a:t>Definiujemy tam wartości potrzebne do utworzenia danych beanów (na przykład połącznie z bazą danych).</a:t>
            </a:r>
          </a:p>
          <a:p>
            <a:r>
              <a:rPr lang="pl-PL" dirty="0"/>
              <a:t>Dodajemy własne wartości których chcemy używać.</a:t>
            </a:r>
          </a:p>
          <a:p>
            <a:r>
              <a:rPr lang="pl-PL" dirty="0"/>
              <a:t>Tworzymy profile</a:t>
            </a:r>
          </a:p>
        </p:txBody>
      </p:sp>
    </p:spTree>
    <p:extLst>
      <p:ext uri="{BB962C8B-B14F-4D97-AF65-F5344CB8AC3E}">
        <p14:creationId xmlns:p14="http://schemas.microsoft.com/office/powerpoint/2010/main" val="105611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723C3A7-0740-47E6-9B16-E358E63705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4200" y="3466306"/>
            <a:ext cx="5943600" cy="1362075"/>
          </a:xfr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Przykładowy plik </a:t>
            </a:r>
            <a:r>
              <a:rPr lang="pl-PL" sz="3200" dirty="0" err="1"/>
              <a:t>application.properties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309448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Dodawanie własnej wartości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Aby skorzystać z własnego pola z </a:t>
            </a:r>
            <a:r>
              <a:rPr lang="pl-PL" dirty="0" err="1"/>
              <a:t>application.properties</a:t>
            </a:r>
            <a:r>
              <a:rPr lang="pl-PL" dirty="0"/>
              <a:t> należy: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Dodać wartość do pliku.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DEBBB17-D38B-4A25-9E54-66FD4D71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98328"/>
            <a:ext cx="4514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Dodawanie własnej wartości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Aby skorzystać z własnego pola z </a:t>
            </a:r>
            <a:r>
              <a:rPr lang="pl-PL" dirty="0" err="1"/>
              <a:t>application.properties</a:t>
            </a:r>
            <a:r>
              <a:rPr lang="pl-PL" dirty="0"/>
              <a:t> należy: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Dodać wartość do pliku.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Wstrzyknąć wartości do zmiennej.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DEBBB17-D38B-4A25-9E54-66FD4D71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98328"/>
            <a:ext cx="4514850" cy="9906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DB8F91C-74B5-4B78-A074-6E44F311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389" y="4034539"/>
            <a:ext cx="5170054" cy="13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2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Dodawanie własnej wartości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Aby skorzystać z własnego pola z </a:t>
            </a:r>
            <a:r>
              <a:rPr lang="pl-PL" dirty="0" err="1"/>
              <a:t>application.properties</a:t>
            </a:r>
            <a:r>
              <a:rPr lang="pl-PL" dirty="0"/>
              <a:t> należy: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Dodać wartość do pliku.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Wstrzyknąć wartości do zmiennej.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DEBBB17-D38B-4A25-9E54-66FD4D71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98328"/>
            <a:ext cx="4514850" cy="9906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DB8F91C-74B5-4B78-A074-6E44F311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389" y="4034539"/>
            <a:ext cx="5170054" cy="135438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D5FD68E-A1E1-44EA-B174-1B12764E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5526902"/>
            <a:ext cx="10009044" cy="5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Profile w aplikacji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Profile w aplikacji </a:t>
            </a:r>
            <a:r>
              <a:rPr lang="pl-PL" dirty="0" err="1"/>
              <a:t>springowej</a:t>
            </a:r>
            <a:r>
              <a:rPr lang="pl-PL" dirty="0"/>
              <a:t> definiowane są w pliku </a:t>
            </a:r>
            <a:r>
              <a:rPr lang="pl-PL" dirty="0" err="1"/>
              <a:t>application.properties</a:t>
            </a:r>
            <a:r>
              <a:rPr lang="pl-PL" dirty="0"/>
              <a:t>. Dzięki nim możemy w łatwy sposób skonfigurować naszą aplikację aby zależnie od środowiska zachowywała się w sposób zamierzony przez nas.</a:t>
            </a:r>
          </a:p>
          <a:p>
            <a:pPr marL="0" indent="0">
              <a:buNone/>
            </a:pPr>
            <a:r>
              <a:rPr lang="pl-PL" dirty="0"/>
              <a:t>Najczęściej będziemy spotykali się z profilami </a:t>
            </a:r>
            <a:r>
              <a:rPr lang="pl-PL" dirty="0" err="1"/>
              <a:t>dev</a:t>
            </a:r>
            <a:r>
              <a:rPr lang="pl-PL" dirty="0"/>
              <a:t>/</a:t>
            </a:r>
            <a:r>
              <a:rPr lang="pl-PL" dirty="0" err="1"/>
              <a:t>qa</a:t>
            </a:r>
            <a:r>
              <a:rPr lang="pl-PL" dirty="0"/>
              <a:t>/</a:t>
            </a:r>
            <a:r>
              <a:rPr lang="pl-PL" dirty="0" err="1"/>
              <a:t>stg</a:t>
            </a:r>
            <a:r>
              <a:rPr lang="pl-PL" dirty="0"/>
              <a:t>/</a:t>
            </a:r>
            <a:r>
              <a:rPr lang="pl-PL" dirty="0" err="1"/>
              <a:t>prod</a:t>
            </a:r>
            <a:r>
              <a:rPr lang="pl-PL" dirty="0"/>
              <a:t>. Poza nimi Możemy również spotkać się z profilami do testów bądź służące do ładowania poszczególnych konfiguracji.</a:t>
            </a:r>
          </a:p>
          <a:p>
            <a:pPr marL="0" indent="0">
              <a:buNone/>
            </a:pPr>
            <a:r>
              <a:rPr lang="pl-PL" dirty="0"/>
              <a:t>Podczas codziennego rozwoju aplikacji profile będziemy wybierali z poziomu </a:t>
            </a:r>
            <a:r>
              <a:rPr lang="pl-PL" dirty="0" err="1"/>
              <a:t>IntelliJ</a:t>
            </a:r>
            <a:r>
              <a:rPr lang="pl-PL" dirty="0"/>
              <a:t> jednak oczywiście możemy to również zrobić za pomocą komendy</a:t>
            </a:r>
          </a:p>
        </p:txBody>
      </p:sp>
    </p:spTree>
    <p:extLst>
      <p:ext uri="{BB962C8B-B14F-4D97-AF65-F5344CB8AC3E}">
        <p14:creationId xmlns:p14="http://schemas.microsoft.com/office/powerpoint/2010/main" val="12650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zdefiniować nowy profil wystarczy utworzyć nowy plik w formacie </a:t>
            </a:r>
            <a:r>
              <a:rPr lang="pl-PL" dirty="0" err="1"/>
              <a:t>application</a:t>
            </a:r>
            <a:r>
              <a:rPr lang="pl-PL" dirty="0"/>
              <a:t>-{</a:t>
            </a:r>
            <a:r>
              <a:rPr lang="pl-PL" dirty="0" err="1"/>
              <a:t>nazwaProfilu</a:t>
            </a:r>
            <a:r>
              <a:rPr lang="pl-PL" dirty="0"/>
              <a:t>}.</a:t>
            </a:r>
            <a:r>
              <a:rPr lang="pl-PL" dirty="0" err="1"/>
              <a:t>properties</a:t>
            </a:r>
            <a:r>
              <a:rPr lang="pl-PL" dirty="0"/>
              <a:t>. Po stworzeniu nowego pliku jedyne co musimy zrobić to dodać zmienne które chcemy stworzyć bądź nadpisać. Na obrazku po prawej mamy profil domyślny, </a:t>
            </a:r>
            <a:r>
              <a:rPr lang="pl-PL" dirty="0" err="1"/>
              <a:t>qa</a:t>
            </a:r>
            <a:r>
              <a:rPr lang="pl-PL" dirty="0"/>
              <a:t> oraz </a:t>
            </a:r>
            <a:r>
              <a:rPr lang="pl-PL" dirty="0" err="1"/>
              <a:t>dev</a:t>
            </a:r>
            <a:r>
              <a:rPr lang="pl-PL" dirty="0"/>
              <a:t>. Wszystkie nadpisują tą samą zmienną.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rtl="0"/>
            <a:r>
              <a:rPr lang="pl-PL" sz="3600" dirty="0"/>
              <a:t>SPRING BOOT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/>
              <a:t>Definiowanie profili</a:t>
            </a:r>
            <a:endParaRPr lang="pl-PL" sz="3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5BF442-A518-4B50-92B1-D65AE50D5E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60C90BA-5DF9-45E4-8C04-B61674E3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64" y="503853"/>
            <a:ext cx="5620298" cy="54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PLAN ZAJĘĆ</a:t>
            </a:r>
          </a:p>
        </p:txBody>
      </p:sp>
      <p:graphicFrame>
        <p:nvGraphicFramePr>
          <p:cNvPr id="8" name="Zawartość — symbol zastępczy 2" descr="Obiekt SmartArt">
            <a:extLst>
              <a:ext uri="{FF2B5EF4-FFF2-40B4-BE49-F238E27FC236}">
                <a16:creationId xmlns:a16="http://schemas.microsoft.com/office/drawing/2014/main" id="{E7224467-A3C3-4FCF-87C7-222E82394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958873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/>
              <a:t>Wybieranie profili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Krok nr 1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7B696E1-3522-44B7-9042-21F66B4E5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44217"/>
            <a:ext cx="10333182" cy="6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/>
              <a:t>Wybieranie profili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Krok nr 2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1852E68-2F8E-4027-B391-A02DC888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35" y="1300240"/>
            <a:ext cx="7498065" cy="47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/>
              <a:t>Wybieranie profili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Po wpisaniu nazwy profilu w konfiguracji powinniśmy zobaczyć odpowiednie wartości w konsoli.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D4847FD-FC8B-46B0-AA22-E4B933C5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1092"/>
            <a:ext cx="12192000" cy="61720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AE04363-1E7D-47C5-88AD-2C8F1F44A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8328"/>
            <a:ext cx="12192000" cy="62706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C7B416C-23D3-4CB8-8C4C-BC8E5D3C0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19030"/>
            <a:ext cx="12192000" cy="6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FCE4F-6202-4CE3-A1A8-A4C984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PRZYDATNE LINKI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D0D310-F115-439C-9BD0-0A831F66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000250"/>
            <a:ext cx="9601199" cy="3790950"/>
          </a:xfrm>
        </p:spPr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https://bykowski.pl/spring-boot/</a:t>
            </a:r>
            <a:r>
              <a:rPr lang="pl-PL" dirty="0"/>
              <a:t> </a:t>
            </a:r>
          </a:p>
          <a:p>
            <a:r>
              <a:rPr lang="pl-PL" dirty="0">
                <a:hlinkClick r:id="rId3"/>
              </a:rPr>
              <a:t>https://www.journaldev.com/21033/spring-configuration-annotation</a:t>
            </a:r>
            <a:endParaRPr lang="pl-PL" dirty="0"/>
          </a:p>
          <a:p>
            <a:r>
              <a:rPr lang="pl-PL" dirty="0">
                <a:hlinkClick r:id="rId4"/>
              </a:rPr>
              <a:t>https://www.javappa.com/kurs-spring/wstrzykiwanie-zaleznosci</a:t>
            </a:r>
            <a:endParaRPr lang="pl-PL" dirty="0"/>
          </a:p>
          <a:p>
            <a:r>
              <a:rPr lang="pl-PL" dirty="0">
                <a:hlinkClick r:id="rId5"/>
              </a:rPr>
              <a:t>https://docs.spring.io/spring-javaconfig/docs/1.0.0.M4/reference/html/ch02s02.html</a:t>
            </a:r>
            <a:endParaRPr lang="pl-PL" dirty="0"/>
          </a:p>
          <a:p>
            <a:r>
              <a:rPr lang="pl-PL" dirty="0">
                <a:hlinkClick r:id="rId6"/>
              </a:rPr>
              <a:t>https://www.tutorialspoint.com/spring_boot/spring_boot_application_properties.htm</a:t>
            </a:r>
            <a:endParaRPr lang="pl-PL" dirty="0"/>
          </a:p>
          <a:p>
            <a:r>
              <a:rPr lang="pl-PL" dirty="0">
                <a:hlinkClick r:id="rId7"/>
              </a:rPr>
              <a:t>https://www.baeldung.com/spring-value-annotation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8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FCE4F-6202-4CE3-A1A8-A4C984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Proszę o feedback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D0D310-F115-439C-9BD0-0A831F66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228850"/>
            <a:ext cx="9601200" cy="3562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Narzędzie jest w pełni anonimowe, nie mam dostępu do żadnych informacji poza treścią sugestii. Zachęcam do szczerego (nawet negatywnego) feedbacku. Pozwoli mi to lepiej dostosować zajęcia do waszych potrzeb</a:t>
            </a:r>
          </a:p>
          <a:p>
            <a:pPr marL="0" indent="0" algn="just">
              <a:buNone/>
            </a:pPr>
            <a:endParaRPr lang="pl-PL" dirty="0">
              <a:hlinkClick r:id="rId2"/>
            </a:endParaRPr>
          </a:p>
          <a:p>
            <a:pPr marL="0" indent="0" algn="ctr">
              <a:buNone/>
            </a:pPr>
            <a:r>
              <a:rPr lang="pl-PL" dirty="0">
                <a:hlinkClick r:id="rId2"/>
              </a:rPr>
              <a:t>https://freesuggestionbox.com/pub/rrvtlfa</a:t>
            </a:r>
            <a:endParaRPr lang="pl-PL" dirty="0"/>
          </a:p>
          <a:p>
            <a:endParaRPr lang="pl-PL" dirty="0"/>
          </a:p>
        </p:txBody>
      </p:sp>
      <p:pic>
        <p:nvPicPr>
          <p:cNvPr id="5" name="Grafika 4" descr="Znacznik wyboru">
            <a:extLst>
              <a:ext uri="{FF2B5EF4-FFF2-40B4-BE49-F238E27FC236}">
                <a16:creationId xmlns:a16="http://schemas.microsoft.com/office/drawing/2014/main" id="{A8CC4474-307A-45BA-9442-2999507E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325" y="3707606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333181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333182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Co to jest?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900363"/>
            <a:ext cx="10333182" cy="2890836"/>
          </a:xfrm>
        </p:spPr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153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333181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333182" cy="641350"/>
          </a:xfrm>
        </p:spPr>
        <p:txBody>
          <a:bodyPr rtlCol="0">
            <a:normAutofit/>
          </a:bodyPr>
          <a:lstStyle/>
          <a:p>
            <a:pPr algn="ctr"/>
            <a:r>
              <a:rPr lang="pl-PL" sz="3000" dirty="0"/>
              <a:t>Jakie są moduły?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900363"/>
            <a:ext cx="10333182" cy="2890836"/>
          </a:xfrm>
        </p:spPr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67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CORE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399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Do czego jest wykorzystywany?</a:t>
            </a:r>
          </a:p>
        </p:txBody>
      </p:sp>
    </p:spTree>
    <p:extLst>
      <p:ext uri="{BB962C8B-B14F-4D97-AF65-F5344CB8AC3E}">
        <p14:creationId xmlns:p14="http://schemas.microsoft.com/office/powerpoint/2010/main" val="432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CORE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Jak wygląda bean?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07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Czym jest Spring </a:t>
            </a:r>
            <a:r>
              <a:rPr lang="pl-PL" sz="3200" dirty="0" err="1"/>
              <a:t>Boot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rtl="0"/>
            <a:r>
              <a:rPr lang="pl-PL" dirty="0"/>
              <a:t>Narzędziem do tworzenia aplikacji.</a:t>
            </a:r>
          </a:p>
          <a:p>
            <a:pPr rtl="0"/>
            <a:r>
              <a:rPr lang="pl-PL" dirty="0"/>
              <a:t>Dostarcza domyślne konfiguracje modułów spring.</a:t>
            </a:r>
          </a:p>
          <a:p>
            <a:pPr rtl="0"/>
            <a:r>
              <a:rPr lang="pl-PL" dirty="0"/>
              <a:t>Opiera się o zasadę </a:t>
            </a:r>
            <a:r>
              <a:rPr lang="pl-PL" b="1" dirty="0" err="1"/>
              <a:t>convention</a:t>
            </a:r>
            <a:r>
              <a:rPr lang="pl-PL" b="1" dirty="0"/>
              <a:t> </a:t>
            </a:r>
            <a:r>
              <a:rPr lang="pl-PL" b="1" dirty="0" err="1"/>
              <a:t>over</a:t>
            </a:r>
            <a:r>
              <a:rPr lang="pl-PL" b="1" dirty="0"/>
              <a:t> </a:t>
            </a:r>
            <a:r>
              <a:rPr lang="pl-PL" b="1" dirty="0" err="1"/>
              <a:t>configuration</a:t>
            </a:r>
            <a:r>
              <a:rPr lang="pl-PL" dirty="0"/>
              <a:t>.</a:t>
            </a:r>
          </a:p>
          <a:p>
            <a:pPr rtl="0"/>
            <a:r>
              <a:rPr lang="pl-PL" dirty="0"/>
              <a:t>Został napisany przez </a:t>
            </a:r>
            <a:r>
              <a:rPr lang="pl-PL" dirty="0" err="1"/>
              <a:t>Pivotal</a:t>
            </a:r>
            <a:r>
              <a:rPr lang="pl-PL" dirty="0"/>
              <a:t> Team,</a:t>
            </a:r>
          </a:p>
          <a:p>
            <a:pPr rtl="0"/>
            <a:r>
              <a:rPr lang="pl-PL" dirty="0"/>
              <a:t>Jest następnym, głównym elementem większości aplikacji </a:t>
            </a:r>
            <a:r>
              <a:rPr lang="pl-PL" dirty="0" err="1"/>
              <a:t>springowych</a:t>
            </a:r>
            <a:r>
              <a:rPr lang="pl-PL" dirty="0"/>
              <a:t>,</a:t>
            </a:r>
          </a:p>
          <a:p>
            <a:pPr rtl="0"/>
            <a:r>
              <a:rPr lang="pl-PL" dirty="0"/>
              <a:t>Stworzony z myślą o </a:t>
            </a:r>
            <a:r>
              <a:rPr lang="pl-PL" dirty="0" err="1"/>
              <a:t>mikroserwisach</a:t>
            </a:r>
            <a:r>
              <a:rPr lang="pl-PL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220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Czym jest klasa z adnotacją @Configuration?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dirty="0"/>
              <a:t>Jest to klasa konfiguracyjna, która jest źródłem beanów dla kontenera </a:t>
            </a:r>
            <a:r>
              <a:rPr lang="pl-PL" dirty="0" err="1"/>
              <a:t>Springowego</a:t>
            </a:r>
            <a:r>
              <a:rPr lang="pl-PL" dirty="0"/>
              <a:t>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264E981-9175-4E74-BE6B-485B4694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774440"/>
            <a:ext cx="5295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Po co ją tworzymy?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r>
              <a:rPr lang="pl-PL" dirty="0"/>
              <a:t>Aby samemu skonfigurować beana</a:t>
            </a:r>
          </a:p>
          <a:p>
            <a:r>
              <a:rPr lang="pl-PL" dirty="0"/>
              <a:t>Aby zmienić zwykły obiekt w klasę zarządzaną przez </a:t>
            </a:r>
            <a:r>
              <a:rPr lang="pl-PL" dirty="0" err="1"/>
              <a:t>Springa</a:t>
            </a:r>
            <a:endParaRPr lang="pl-PL" dirty="0"/>
          </a:p>
          <a:p>
            <a:r>
              <a:rPr lang="pl-PL" dirty="0"/>
              <a:t>Aby nie tworzyć nowych obiektów gdy tego nie potrzebujemy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15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3388</TotalTime>
  <Words>712</Words>
  <Application>Microsoft Office PowerPoint</Application>
  <PresentationFormat>Panoramiczny</PresentationFormat>
  <Paragraphs>124</Paragraphs>
  <Slides>25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8" baseType="lpstr">
      <vt:lpstr>Arial</vt:lpstr>
      <vt:lpstr>Garamond</vt:lpstr>
      <vt:lpstr>Siatka rombowa 16x9</vt:lpstr>
      <vt:lpstr>Java zaawansowana</vt:lpstr>
      <vt:lpstr>PLAN ZAJĘĆ</vt:lpstr>
      <vt:lpstr>SPRING</vt:lpstr>
      <vt:lpstr>SPRING</vt:lpstr>
      <vt:lpstr>SPRING CORE</vt:lpstr>
      <vt:lpstr>SPRING CORE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PRZYDATNE LINKI</vt:lpstr>
      <vt:lpstr>Proszę o feedback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33</cp:revision>
  <dcterms:created xsi:type="dcterms:W3CDTF">2021-03-10T13:48:34Z</dcterms:created>
  <dcterms:modified xsi:type="dcterms:W3CDTF">2021-03-22T22:16:43Z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