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8"/>
  </p:notesMasterIdLst>
  <p:sldIdLst>
    <p:sldId id="265" r:id="rId3"/>
    <p:sldId id="257" r:id="rId4"/>
    <p:sldId id="266" r:id="rId5"/>
    <p:sldId id="267" r:id="rId6"/>
    <p:sldId id="268" r:id="rId7"/>
    <p:sldId id="259" r:id="rId8"/>
    <p:sldId id="276" r:id="rId9"/>
    <p:sldId id="269" r:id="rId10"/>
    <p:sldId id="261" r:id="rId11"/>
    <p:sldId id="277" r:id="rId12"/>
    <p:sldId id="278" r:id="rId13"/>
    <p:sldId id="275" r:id="rId14"/>
    <p:sldId id="26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6" d="100"/>
          <a:sy n="106" d="100"/>
        </p:scale>
        <p:origin x="1164" y="72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err="1"/>
              <a:t>Campus</a:t>
            </a:r>
            <a:r>
              <a:rPr lang="hr-HR" sz="4000" dirty="0"/>
              <a:t> Hero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07</a:t>
            </a:r>
            <a:r>
              <a:rPr lang="hr-HR" sz="1400" noProof="0" dirty="0"/>
              <a:t>.</a:t>
            </a:r>
            <a:r>
              <a:rPr lang="hr-HR" sz="1400" dirty="0"/>
              <a:t>4</a:t>
            </a:r>
            <a:r>
              <a:rPr lang="hr-HR" sz="1400" noProof="0" dirty="0"/>
              <a:t> Heroji</a:t>
            </a:r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89F0-C72A-7DCF-BF16-B8168DC6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5"/>
            <a:ext cx="2557337" cy="1300365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585D-13CF-56E6-B465-4BE1B389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2177142"/>
            <a:ext cx="2557336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r-HR" dirty="0">
              <a:solidFill>
                <a:srgbClr val="FFFFFF"/>
              </a:solidFill>
            </a:endParaRPr>
          </a:p>
          <a:p>
            <a:r>
              <a:rPr lang="hr-HR" dirty="0">
                <a:solidFill>
                  <a:srgbClr val="FFFFFF"/>
                </a:solidFill>
              </a:rPr>
              <a:t>Dijagram arhitekture komponenti</a:t>
            </a:r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2F9B09B-6E31-D7CE-C4A1-4A4C13EAD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73" y="1479720"/>
            <a:ext cx="5123627" cy="38811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462E-0CC1-6800-E6D3-3DE8FCCF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46535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hr-HR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1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4D73E-3F7D-9E64-7104-6CC23A5A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5"/>
            <a:ext cx="2557337" cy="1300365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CA48-77F2-148B-DEEB-6D266B11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2177142"/>
            <a:ext cx="2557336" cy="3823607"/>
          </a:xfrm>
        </p:spPr>
        <p:txBody>
          <a:bodyPr>
            <a:normAutofit/>
          </a:bodyPr>
          <a:lstStyle/>
          <a:p>
            <a:endParaRPr lang="hr-HR" dirty="0">
              <a:solidFill>
                <a:srgbClr val="FFFFFF"/>
              </a:solidFill>
            </a:endParaRPr>
          </a:p>
          <a:p>
            <a:endParaRPr lang="hr-HR" dirty="0">
              <a:solidFill>
                <a:srgbClr val="FFFFFF"/>
              </a:solidFill>
            </a:endParaRPr>
          </a:p>
          <a:p>
            <a:r>
              <a:rPr lang="hr-HR" dirty="0">
                <a:solidFill>
                  <a:srgbClr val="FFFFFF"/>
                </a:solidFill>
              </a:rPr>
              <a:t>Dijagram stanja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FC72D1BF-F0D5-EE2D-ED3F-921E89E1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35" y="1197143"/>
            <a:ext cx="5938359" cy="4674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1C8C-5638-6C24-A5E8-41AFD2DF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46535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hr-HR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r>
              <a:rPr lang="hr-HR" noProof="0" dirty="0"/>
              <a:t>Organizacija ispitivanja: osmišljanje testova, pisanje, testiranje, provjera rezultata testiranja</a:t>
            </a:r>
          </a:p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r>
              <a:rPr lang="hr-HR" noProof="0" dirty="0"/>
              <a:t>Fokus i potpunost ispitivanja: ispitani forumi, prijava, </a:t>
            </a:r>
            <a:r>
              <a:rPr lang="hr-HR" noProof="0" dirty="0" err="1"/>
              <a:t>survival</a:t>
            </a:r>
            <a:r>
              <a:rPr lang="hr-HR" noProof="0" dirty="0"/>
              <a:t> </a:t>
            </a:r>
            <a:r>
              <a:rPr lang="hr-HR" noProof="0" dirty="0" err="1"/>
              <a:t>guideovi</a:t>
            </a:r>
            <a:r>
              <a:rPr lang="hr-HR" noProof="0" dirty="0"/>
              <a:t>; preostalo </a:t>
            </a:r>
            <a:r>
              <a:rPr lang="hr-HR" noProof="0" dirty="0" err="1"/>
              <a:t>ispitivanj</a:t>
            </a:r>
            <a:r>
              <a:rPr lang="hr-HR" dirty="0"/>
              <a:t>e </a:t>
            </a:r>
            <a:r>
              <a:rPr lang="hr-HR" dirty="0" err="1"/>
              <a:t>buddy</a:t>
            </a:r>
            <a:r>
              <a:rPr lang="hr-HR" dirty="0"/>
              <a:t> sistema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noProof="0" dirty="0"/>
          </a:p>
          <a:p>
            <a:r>
              <a:rPr lang="hr-HR" noProof="0" dirty="0"/>
              <a:t>Programski jezici: java 17, </a:t>
            </a:r>
            <a:r>
              <a:rPr lang="hr-HR" noProof="0" dirty="0" err="1"/>
              <a:t>javascript</a:t>
            </a:r>
            <a:r>
              <a:rPr lang="hr-HR" noProof="0" dirty="0"/>
              <a:t> V8 13.1.201.22</a:t>
            </a:r>
          </a:p>
          <a:p>
            <a:r>
              <a:rPr lang="hr-HR" dirty="0"/>
              <a:t>Radni okviri i biblioteke: </a:t>
            </a:r>
            <a:r>
              <a:rPr lang="hr-HR" dirty="0" err="1"/>
              <a:t>React</a:t>
            </a:r>
            <a:r>
              <a:rPr lang="hr-HR" dirty="0"/>
              <a:t> 19, Node.js 16, </a:t>
            </a:r>
            <a:r>
              <a:rPr lang="hr-HR" dirty="0" err="1"/>
              <a:t>SpringBoot</a:t>
            </a:r>
            <a:r>
              <a:rPr lang="hr-HR" dirty="0"/>
              <a:t> 3.3.5.</a:t>
            </a:r>
          </a:p>
          <a:p>
            <a:r>
              <a:rPr lang="hr-HR" noProof="0" dirty="0"/>
              <a:t>Baza podataka: </a:t>
            </a:r>
            <a:r>
              <a:rPr lang="hr-HR" noProof="0" dirty="0" err="1"/>
              <a:t>PostgreS</a:t>
            </a:r>
            <a:r>
              <a:rPr lang="hr-HR" dirty="0"/>
              <a:t>QL 13</a:t>
            </a:r>
          </a:p>
          <a:p>
            <a:r>
              <a:rPr lang="hr-HR" noProof="0" dirty="0"/>
              <a:t>Razvojni alati: VS </a:t>
            </a:r>
            <a:r>
              <a:rPr lang="hr-HR" noProof="0" dirty="0" err="1"/>
              <a:t>Code</a:t>
            </a:r>
            <a:r>
              <a:rPr lang="hr-HR" noProof="0" dirty="0"/>
              <a:t>, </a:t>
            </a:r>
            <a:r>
              <a:rPr lang="hr-HR" noProof="0" dirty="0" err="1"/>
              <a:t>Git</a:t>
            </a:r>
            <a:r>
              <a:rPr lang="hr-HR" noProof="0" dirty="0"/>
              <a:t> 2.47.0</a:t>
            </a:r>
          </a:p>
          <a:p>
            <a:r>
              <a:rPr lang="hr-HR" dirty="0"/>
              <a:t>Alati za ispitivanje: </a:t>
            </a:r>
            <a:r>
              <a:rPr lang="hr-HR" dirty="0" err="1"/>
              <a:t>Selenium</a:t>
            </a:r>
            <a:r>
              <a:rPr lang="hr-HR" dirty="0"/>
              <a:t> 4.27.1</a:t>
            </a:r>
          </a:p>
          <a:p>
            <a:r>
              <a:rPr lang="hr-HR" noProof="0" dirty="0"/>
              <a:t>Alat</a:t>
            </a:r>
            <a:r>
              <a:rPr lang="hr-HR" dirty="0"/>
              <a:t>i za razmještaj: </a:t>
            </a:r>
            <a:r>
              <a:rPr lang="hr-HR" dirty="0" err="1"/>
              <a:t>Docker</a:t>
            </a:r>
            <a:r>
              <a:rPr lang="hr-HR" dirty="0"/>
              <a:t> 27.3.1</a:t>
            </a:r>
          </a:p>
          <a:p>
            <a:r>
              <a:rPr lang="hr-HR" noProof="0" dirty="0"/>
              <a:t>Cloud </a:t>
            </a:r>
            <a:r>
              <a:rPr lang="hr-HR" noProof="0" dirty="0" err="1"/>
              <a:t>plat</a:t>
            </a:r>
            <a:r>
              <a:rPr lang="hr-HR" dirty="0"/>
              <a:t>forma: </a:t>
            </a:r>
            <a:r>
              <a:rPr lang="hr-HR" dirty="0" err="1"/>
              <a:t>Render</a:t>
            </a:r>
            <a:r>
              <a:rPr lang="hr-HR" dirty="0"/>
              <a:t> 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4000" lvl="1" indent="0">
              <a:buNone/>
            </a:pPr>
            <a:r>
              <a:rPr lang="hr-HR" dirty="0"/>
              <a:t>Komunikacija: </a:t>
            </a:r>
            <a:r>
              <a:rPr lang="hr-HR" dirty="0" err="1"/>
              <a:t>Discord</a:t>
            </a:r>
            <a:r>
              <a:rPr lang="hr-HR" dirty="0"/>
              <a:t>, WhatsApp, MS </a:t>
            </a:r>
            <a:r>
              <a:rPr lang="hr-HR" dirty="0" err="1"/>
              <a:t>Teams</a:t>
            </a:r>
            <a:endParaRPr lang="hr-HR" dirty="0"/>
          </a:p>
          <a:p>
            <a:pPr marL="144000" lvl="1" indent="0">
              <a:buNone/>
            </a:pPr>
            <a:r>
              <a:rPr lang="hr-HR" noProof="0" dirty="0"/>
              <a:t>Životni ciklus razvoj</a:t>
            </a:r>
            <a:r>
              <a:rPr lang="hr-HR" dirty="0"/>
              <a:t>a programske potpore: </a:t>
            </a:r>
            <a:r>
              <a:rPr lang="hr-HR" dirty="0" err="1"/>
              <a:t>vodopadni</a:t>
            </a:r>
            <a:r>
              <a:rPr lang="hr-HR" dirty="0"/>
              <a:t> model</a:t>
            </a:r>
          </a:p>
          <a:p>
            <a:pPr marL="144000" lvl="1" indent="0" algn="ctr">
              <a:buNone/>
            </a:pPr>
            <a:r>
              <a:rPr lang="hr-HR" b="1" u="sng" noProof="0" dirty="0"/>
              <a:t>VREMENSKI OKVIR RAZVOJA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  <p:pic>
        <p:nvPicPr>
          <p:cNvPr id="6" name="Picture 5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ACEDFABC-F60E-596A-CA87-E5F0A1BC8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53" y="2444479"/>
            <a:ext cx="4084647" cy="2243989"/>
          </a:xfrm>
          <a:prstGeom prst="rect">
            <a:avLst/>
          </a:prstGeom>
        </p:spPr>
      </p:pic>
      <p:pic>
        <p:nvPicPr>
          <p:cNvPr id="8" name="Picture 7" descr="A graph with orange lines&#10;&#10;Description automatically generated">
            <a:extLst>
              <a:ext uri="{FF2B5EF4-FFF2-40B4-BE49-F238E27FC236}">
                <a16:creationId xmlns:a16="http://schemas.microsoft.com/office/drawing/2014/main" id="{18B40062-4AB0-AC2D-96F8-A69D910B5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" y="2146998"/>
            <a:ext cx="5081974" cy="2302655"/>
          </a:xfrm>
          <a:prstGeom prst="rect">
            <a:avLst/>
          </a:prstGeom>
        </p:spPr>
      </p:pic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5EBB4CE2-9F48-50CB-6B04-70ABB0F0B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8" y="4449653"/>
            <a:ext cx="9087317" cy="2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r-HR" b="0" i="0" dirty="0">
              <a:solidFill>
                <a:srgbClr val="1F2328"/>
              </a:solidFill>
              <a:effectLst/>
            </a:endParaRPr>
          </a:p>
          <a:p>
            <a:pPr lvl="1"/>
            <a:r>
              <a:rPr lang="hr-HR" b="0" i="0" dirty="0">
                <a:solidFill>
                  <a:srgbClr val="1F2328"/>
                </a:solidFill>
                <a:effectLst/>
              </a:rPr>
              <a:t>Razvoj aplikacije pružio je vrijedno iskustvo u radu s modernim tehnologijama, uključujući integraciju Google </a:t>
            </a:r>
            <a:r>
              <a:rPr lang="hr-HR" b="0" i="0" dirty="0" err="1">
                <a:solidFill>
                  <a:srgbClr val="1F2328"/>
                </a:solidFill>
                <a:effectLst/>
              </a:rPr>
              <a:t>Maps</a:t>
            </a:r>
            <a:r>
              <a:rPr lang="hr-HR" b="0" i="0" dirty="0">
                <a:solidFill>
                  <a:srgbClr val="1F2328"/>
                </a:solidFill>
                <a:effectLst/>
              </a:rPr>
              <a:t> API-ja te autentifikaciju putem Google računa. </a:t>
            </a:r>
          </a:p>
          <a:p>
            <a:pPr lvl="1"/>
            <a:r>
              <a:rPr lang="hr-HR" b="0" i="0" dirty="0">
                <a:solidFill>
                  <a:srgbClr val="1F2328"/>
                </a:solidFill>
                <a:effectLst/>
              </a:rPr>
              <a:t>Jedan od izazova bio je susret s potpuno novim tehnologijama koji se riješio upornim radom i učenjem brojnih dostupnih materijala. </a:t>
            </a:r>
          </a:p>
          <a:p>
            <a:pPr lvl="1"/>
            <a:r>
              <a:rPr lang="hr-HR" b="0" i="0" dirty="0">
                <a:solidFill>
                  <a:srgbClr val="1F2328"/>
                </a:solidFill>
                <a:effectLst/>
              </a:rPr>
              <a:t>Osim tehničkih izazova, naučili smo bolje surađivati i jasno komunicirati tijekom izrade projekta.</a:t>
            </a:r>
          </a:p>
          <a:p>
            <a:pPr lvl="1"/>
            <a:r>
              <a:rPr lang="hr-HR" b="0" i="0" dirty="0">
                <a:solidFill>
                  <a:srgbClr val="1F2328"/>
                </a:solidFill>
                <a:effectLst/>
              </a:rPr>
              <a:t>Odabirom prioriteta i radom na ključnim funkcionalnostima, implementirali smo jednostavniji model aplikacije. Mogućnosti nadogradnje, poput višejezične podrške i dodatnih vodiča za snalaženje u drugim gradovima, otvaraju prostor za daljnji razvoj i prilagodbu potrebama šireg kruga korisnika.</a:t>
            </a:r>
            <a:endParaRPr lang="hr-HR" noProof="0" dirty="0">
              <a:solidFill>
                <a:srgbClr val="1F2328"/>
              </a:solidFill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r-HR" dirty="0"/>
          </a:p>
          <a:p>
            <a:pPr marL="0" indent="0" algn="ctr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dirty="0"/>
              <a:t>Josip Galić – </a:t>
            </a:r>
            <a:r>
              <a:rPr lang="hr-HR" dirty="0" err="1"/>
              <a:t>frontend</a:t>
            </a:r>
            <a:r>
              <a:rPr lang="hr-HR" dirty="0"/>
              <a:t> developer</a:t>
            </a:r>
          </a:p>
          <a:p>
            <a:pPr marL="0" indent="0" algn="ctr">
              <a:buNone/>
            </a:pPr>
            <a:r>
              <a:rPr lang="hr-HR" noProof="0" dirty="0"/>
              <a:t>Ana </a:t>
            </a:r>
            <a:r>
              <a:rPr lang="hr-HR" noProof="0" dirty="0" err="1"/>
              <a:t>Heski</a:t>
            </a:r>
            <a:r>
              <a:rPr lang="hr-HR" noProof="0" dirty="0"/>
              <a:t> – </a:t>
            </a:r>
            <a:r>
              <a:rPr lang="hr-HR" noProof="0" dirty="0" err="1"/>
              <a:t>backend</a:t>
            </a:r>
            <a:r>
              <a:rPr lang="hr-HR" noProof="0" dirty="0"/>
              <a:t> developer</a:t>
            </a:r>
          </a:p>
          <a:p>
            <a:pPr marL="0" indent="0" algn="ctr">
              <a:buNone/>
            </a:pPr>
            <a:r>
              <a:rPr lang="hr-HR" dirty="0"/>
              <a:t>Petra Jagić – voditelj tima, </a:t>
            </a:r>
            <a:r>
              <a:rPr lang="hr-HR" dirty="0" err="1"/>
              <a:t>backend</a:t>
            </a:r>
            <a:r>
              <a:rPr lang="hr-HR" dirty="0"/>
              <a:t> developer</a:t>
            </a:r>
          </a:p>
          <a:p>
            <a:pPr marL="0" indent="0" algn="ctr">
              <a:buNone/>
            </a:pPr>
            <a:r>
              <a:rPr lang="hr-HR" noProof="0" dirty="0"/>
              <a:t>Patrik Mareković – </a:t>
            </a:r>
            <a:r>
              <a:rPr lang="hr-HR" noProof="0" dirty="0" err="1"/>
              <a:t>backend</a:t>
            </a:r>
            <a:r>
              <a:rPr lang="hr-HR" noProof="0" dirty="0"/>
              <a:t> developer</a:t>
            </a:r>
          </a:p>
          <a:p>
            <a:pPr marL="0" indent="0" algn="ctr">
              <a:buNone/>
            </a:pPr>
            <a:r>
              <a:rPr lang="hr-HR" dirty="0"/>
              <a:t>Luka </a:t>
            </a:r>
            <a:r>
              <a:rPr lang="hr-HR" dirty="0" err="1"/>
              <a:t>Špiljak</a:t>
            </a:r>
            <a:r>
              <a:rPr lang="hr-HR" dirty="0"/>
              <a:t> – </a:t>
            </a:r>
            <a:r>
              <a:rPr lang="hr-HR" dirty="0" err="1"/>
              <a:t>frontend</a:t>
            </a:r>
            <a:r>
              <a:rPr lang="hr-HR" dirty="0"/>
              <a:t> developer</a:t>
            </a:r>
          </a:p>
          <a:p>
            <a:pPr marL="0" indent="0" algn="ctr">
              <a:buNone/>
            </a:pPr>
            <a:r>
              <a:rPr lang="hr-HR" noProof="0" dirty="0"/>
              <a:t>Luka </a:t>
            </a:r>
            <a:r>
              <a:rPr lang="hr-HR" noProof="0" dirty="0" err="1"/>
              <a:t>Štruk</a:t>
            </a:r>
            <a:r>
              <a:rPr lang="hr-HR" noProof="0" dirty="0"/>
              <a:t> – </a:t>
            </a:r>
            <a:r>
              <a:rPr lang="hr-HR" noProof="0" dirty="0" err="1"/>
              <a:t>frontend</a:t>
            </a:r>
            <a:r>
              <a:rPr lang="hr-HR" noProof="0" dirty="0"/>
              <a:t> developer</a:t>
            </a:r>
          </a:p>
          <a:p>
            <a:pPr marL="0" indent="0" algn="ctr">
              <a:buNone/>
            </a:pPr>
            <a:r>
              <a:rPr lang="hr-HR" dirty="0"/>
              <a:t>Vida </a:t>
            </a:r>
            <a:r>
              <a:rPr lang="hr-HR" dirty="0" err="1"/>
              <a:t>Trlek</a:t>
            </a:r>
            <a:r>
              <a:rPr lang="hr-HR" dirty="0"/>
              <a:t> - dokumentacija</a:t>
            </a:r>
            <a:r>
              <a:rPr lang="hr-HR" noProof="0" dirty="0"/>
              <a:t> 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hr-HR" dirty="0">
              <a:solidFill>
                <a:srgbClr val="1F2328"/>
              </a:solidFill>
              <a:latin typeface="-apple-system"/>
            </a:endParaRPr>
          </a:p>
          <a:p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Projekt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Campus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Hero nastao je s idejom da se studentima i srednjoškolcima koji planiraju studirati pruži jasan pregled svih ključnih informacija na jednom mjestu. </a:t>
            </a:r>
          </a:p>
          <a:p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Uz općenite informacije o Zagrebačkom javnom prijevozu, domovima, fakultetima i menzama, studentima se nudi mogućnost povezivanja s drugim studentima putem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buddy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sustava i foruma gdje se mogu postavljati specifična pitanja. </a:t>
            </a:r>
          </a:p>
          <a:p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Cilj aplikacije je učiniti proces prilagodbe novom okruženju jednostavnijim i manje stresnim.</a:t>
            </a:r>
            <a:endParaRPr lang="hr-HR" altLang="sr-Latn-RS" b="1" dirty="0"/>
          </a:p>
          <a:p>
            <a:pPr marL="0" lvl="0" indent="0">
              <a:buNone/>
            </a:pPr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Glavni funkcionalni zahtjevi:</a:t>
            </a:r>
          </a:p>
          <a:p>
            <a:r>
              <a:rPr lang="hr-HR" dirty="0"/>
              <a:t>Pregled informacija o fakultetima, menzama, javnom prijevozu, studentskim domovima i </a:t>
            </a:r>
            <a:r>
              <a:rPr lang="hr-HR" dirty="0" err="1"/>
              <a:t>buddy</a:t>
            </a:r>
            <a:r>
              <a:rPr lang="hr-HR" dirty="0"/>
              <a:t> sistemu</a:t>
            </a:r>
          </a:p>
          <a:p>
            <a:r>
              <a:rPr lang="hr-HR" noProof="0" dirty="0"/>
              <a:t>Postavljanje pitanja </a:t>
            </a:r>
            <a:r>
              <a:rPr lang="hr-HR" dirty="0"/>
              <a:t>te postavljanje odgovora na ista na forumima fakulteta i domova</a:t>
            </a:r>
          </a:p>
          <a:p>
            <a:r>
              <a:rPr lang="hr-HR" dirty="0"/>
              <a:t>Mogućnost ostavljanja recenzija za menze, domove, fakultete i </a:t>
            </a:r>
            <a:r>
              <a:rPr lang="hr-HR" dirty="0" err="1"/>
              <a:t>buddy</a:t>
            </a:r>
            <a:r>
              <a:rPr lang="hr-HR" dirty="0"/>
              <a:t>-e</a:t>
            </a:r>
          </a:p>
          <a:p>
            <a:r>
              <a:rPr lang="hr-HR" noProof="0" dirty="0"/>
              <a:t>Mogućnost dojave i </a:t>
            </a:r>
            <a:r>
              <a:rPr lang="hr-HR" dirty="0"/>
              <a:t>pregled </a:t>
            </a:r>
            <a:r>
              <a:rPr lang="hr-HR" noProof="0" dirty="0"/>
              <a:t>stanja gužve u live menza sistemu</a:t>
            </a:r>
          </a:p>
          <a:p>
            <a:r>
              <a:rPr lang="hr-HR" dirty="0"/>
              <a:t>Buddy sistem gdje se studenti mogu prijaviti i postati </a:t>
            </a:r>
            <a:r>
              <a:rPr lang="hr-HR" dirty="0" err="1"/>
              <a:t>buddyi</a:t>
            </a:r>
            <a:r>
              <a:rPr lang="hr-HR" dirty="0"/>
              <a:t> drugim studentima, mogućnost odabira svojeg </a:t>
            </a:r>
            <a:r>
              <a:rPr lang="hr-HR" dirty="0" err="1"/>
              <a:t>buddy</a:t>
            </a:r>
            <a:r>
              <a:rPr lang="hr-HR" dirty="0"/>
              <a:t>-a, razmjena kontakta, raskid odnosa sa </a:t>
            </a:r>
            <a:r>
              <a:rPr lang="hr-HR" dirty="0" err="1"/>
              <a:t>buddy</a:t>
            </a:r>
            <a:r>
              <a:rPr lang="hr-HR" dirty="0"/>
              <a:t>-em</a:t>
            </a:r>
            <a:r>
              <a:rPr lang="hr-HR" noProof="0" dirty="0"/>
              <a:t> 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438A-DF26-AA00-ED90-40B413A5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B7F1-C753-F942-1D2E-C83F6EAD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noProof="0" dirty="0"/>
              <a:t>Nefunkcionalni zahtjevi i zahtjevi domene primjene</a:t>
            </a:r>
            <a:r>
              <a:rPr lang="hr-HR" noProof="0" dirty="0"/>
              <a:t>:</a:t>
            </a:r>
          </a:p>
          <a:p>
            <a:r>
              <a:rPr lang="hr-HR" noProof="0" dirty="0"/>
              <a:t>Autentifikacija ostvarena Google oauth2 metodom</a:t>
            </a:r>
          </a:p>
          <a:p>
            <a:r>
              <a:rPr lang="hr-HR" dirty="0"/>
              <a:t>Implementacija Google </a:t>
            </a:r>
            <a:r>
              <a:rPr lang="hr-HR" dirty="0" err="1"/>
              <a:t>Maps</a:t>
            </a:r>
            <a:r>
              <a:rPr lang="hr-HR" dirty="0"/>
              <a:t> API-ja za prikaz mapa</a:t>
            </a:r>
          </a:p>
          <a:p>
            <a:r>
              <a:rPr lang="hr-HR" noProof="0" dirty="0"/>
              <a:t>Promet između klijenta i se</a:t>
            </a:r>
            <a:r>
              <a:rPr lang="hr-HR" dirty="0" err="1"/>
              <a:t>rvera</a:t>
            </a:r>
            <a:r>
              <a:rPr lang="hr-HR" dirty="0"/>
              <a:t> treba koristiti HTTPS protokol radi osiguravanja sigurnosti podataka</a:t>
            </a:r>
          </a:p>
          <a:p>
            <a:r>
              <a:rPr lang="hr-HR" noProof="0" dirty="0"/>
              <a:t>Sustav treba imati dovoljnu dokumentaciju</a:t>
            </a:r>
          </a:p>
          <a:p>
            <a:r>
              <a:rPr lang="hr-HR" dirty="0"/>
              <a:t>Web aplikacija treba biti prilagođena za mobilne uređaje</a:t>
            </a:r>
          </a:p>
          <a:p>
            <a:endParaRPr lang="hr-HR" noProof="0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7C4D-AC51-E4F4-D5D0-FEF98D3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057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01200"/>
            <a:ext cx="277749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0" y="944752"/>
            <a:ext cx="2444262" cy="14626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400" noProof="0">
                <a:solidFill>
                  <a:srgbClr val="FFFFFF"/>
                </a:solidFill>
              </a:rPr>
              <a:t>UML dijagram obrazaca uporabe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4" y="2536031"/>
            <a:ext cx="2342838" cy="3671936"/>
          </a:xfrm>
        </p:spPr>
        <p:txBody>
          <a:bodyPr anchor="t">
            <a:normAutofit/>
          </a:bodyPr>
          <a:lstStyle/>
          <a:p>
            <a:r>
              <a:rPr lang="hr-HR" noProof="0" dirty="0">
                <a:solidFill>
                  <a:srgbClr val="FFFFFF"/>
                </a:solidFill>
              </a:rPr>
              <a:t>Dijagram visoke razine koji prikazuje glavne korisnike i njihove interakcije s aplikacijom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5A177AB-827E-5CD4-F467-056899589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" r="-2" b="678"/>
          <a:stretch/>
        </p:blipFill>
        <p:spPr>
          <a:xfrm>
            <a:off x="3181372" y="601200"/>
            <a:ext cx="5627727" cy="61064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1" y="702155"/>
            <a:ext cx="2557337" cy="1300365"/>
          </a:xfrm>
        </p:spPr>
        <p:txBody>
          <a:bodyPr>
            <a:normAutofit/>
          </a:bodyPr>
          <a:lstStyle/>
          <a:p>
            <a:r>
              <a:rPr lang="hr-HR" noProof="0" dirty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41" y="2177142"/>
            <a:ext cx="2557336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000" noProof="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hr-HR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hr-HR" sz="2000" noProof="0" dirty="0">
                <a:solidFill>
                  <a:srgbClr val="FFFFFF"/>
                </a:solidFill>
              </a:rPr>
              <a:t>Na visokoj razini apstrakcije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000" noProof="0" dirty="0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EE2821B6-2F72-5FA9-F2C8-4811F05CB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73" y="2043319"/>
            <a:ext cx="5123627" cy="27539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2086EE"/>
                </a:solidFill>
              </a:rPr>
              <a:pPr>
                <a:spcAft>
                  <a:spcPts val="600"/>
                </a:spcAft>
              </a:pPr>
              <a:t>9</a:t>
            </a:fld>
            <a:endParaRPr lang="hr-HR">
              <a:solidFill>
                <a:srgbClr val="2086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1490</TotalTime>
  <Words>559</Words>
  <Application>Microsoft Office PowerPoint</Application>
  <PresentationFormat>On-screen Show (4:3)</PresentationFormat>
  <Paragraphs>105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Campus Hero</vt:lpstr>
      <vt:lpstr>Sadržaj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ARHITEKTURA SUSTAVA</vt:lpstr>
      <vt:lpstr>ARHITEKTURA SUSTAVA</vt:lpstr>
      <vt:lpstr>Ispitivanje</vt:lpstr>
      <vt:lpstr>Korišteni alati i tehnologije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Petra Jagić</cp:lastModifiedBy>
  <cp:revision>38</cp:revision>
  <dcterms:created xsi:type="dcterms:W3CDTF">2016-01-18T13:10:52Z</dcterms:created>
  <dcterms:modified xsi:type="dcterms:W3CDTF">2025-01-24T20:15:02Z</dcterms:modified>
</cp:coreProperties>
</file>