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9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41" r:id="rId3"/>
    <p:sldId id="396" r:id="rId4"/>
    <p:sldId id="345" r:id="rId5"/>
    <p:sldId id="346" r:id="rId6"/>
    <p:sldId id="372" r:id="rId7"/>
    <p:sldId id="348" r:id="rId8"/>
    <p:sldId id="371" r:id="rId9"/>
    <p:sldId id="394" r:id="rId10"/>
    <p:sldId id="397" r:id="rId11"/>
    <p:sldId id="387" r:id="rId12"/>
    <p:sldId id="400" r:id="rId13"/>
    <p:sldId id="373" r:id="rId14"/>
    <p:sldId id="375" r:id="rId15"/>
    <p:sldId id="364" r:id="rId16"/>
    <p:sldId id="377" r:id="rId17"/>
    <p:sldId id="383" r:id="rId18"/>
    <p:sldId id="386" r:id="rId19"/>
    <p:sldId id="382" r:id="rId20"/>
    <p:sldId id="376" r:id="rId21"/>
    <p:sldId id="380" r:id="rId22"/>
    <p:sldId id="388" r:id="rId23"/>
    <p:sldId id="389" r:id="rId24"/>
    <p:sldId id="390" r:id="rId25"/>
    <p:sldId id="391" r:id="rId26"/>
    <p:sldId id="398" r:id="rId27"/>
    <p:sldId id="393" r:id="rId28"/>
    <p:sldId id="399" r:id="rId29"/>
    <p:sldId id="392" r:id="rId30"/>
    <p:sldId id="379" r:id="rId31"/>
    <p:sldId id="405" r:id="rId32"/>
    <p:sldId id="401" r:id="rId33"/>
    <p:sldId id="381" r:id="rId34"/>
    <p:sldId id="403" r:id="rId35"/>
    <p:sldId id="404" r:id="rId36"/>
    <p:sldId id="402" r:id="rId37"/>
    <p:sldId id="349" r:id="rId3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74720" autoAdjust="0"/>
  </p:normalViewPr>
  <p:slideViewPr>
    <p:cSldViewPr snapToGrid="0">
      <p:cViewPr varScale="1">
        <p:scale>
          <a:sx n="61" d="100"/>
          <a:sy n="61" d="100"/>
        </p:scale>
        <p:origin x="715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1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08DFE-9D81-4FC9-9925-EA57F8062B77}" type="datetimeFigureOut">
              <a:rPr lang="nl-NL" smtClean="0"/>
              <a:t>16-9-2019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354AE-83AD-4BEB-9781-C4052C65931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391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order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aangemaakt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planning </a:t>
            </a: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gestuurd</a:t>
            </a:r>
            <a:r>
              <a:rPr lang="en-US" dirty="0"/>
              <a:t>. </a:t>
            </a:r>
            <a:r>
              <a:rPr lang="en-US" dirty="0" err="1"/>
              <a:t>Dit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batchjob</a:t>
            </a:r>
            <a:r>
              <a:rPr lang="en-US" dirty="0"/>
              <a:t> die elk </a:t>
            </a:r>
            <a:r>
              <a:rPr lang="en-US" dirty="0" err="1"/>
              <a:t>uur</a:t>
            </a:r>
            <a:r>
              <a:rPr lang="en-US" dirty="0"/>
              <a:t> </a:t>
            </a:r>
            <a:r>
              <a:rPr lang="en-US" dirty="0" err="1"/>
              <a:t>draait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file </a:t>
            </a:r>
            <a:r>
              <a:rPr lang="en-US" dirty="0" err="1"/>
              <a:t>naar</a:t>
            </a:r>
            <a:r>
              <a:rPr lang="en-US" dirty="0"/>
              <a:t> het order planning system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gestuurd</a:t>
            </a:r>
            <a:r>
              <a:rPr lang="en-US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354AE-83AD-4BEB-9781-C4052C65931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5850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Naam: </a:t>
            </a:r>
            <a:r>
              <a:rPr lang="en-US" dirty="0" err="1"/>
              <a:t>Denk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granulariteit</a:t>
            </a:r>
            <a:endParaRPr lang="en-US" dirty="0"/>
          </a:p>
          <a:p>
            <a:r>
              <a:rPr lang="en-US" dirty="0" err="1"/>
              <a:t>Welke</a:t>
            </a:r>
            <a:r>
              <a:rPr lang="en-US" dirty="0"/>
              <a:t> Velden stop je in de meta-data van </a:t>
            </a:r>
            <a:r>
              <a:rPr lang="en-US" dirty="0" err="1"/>
              <a:t>een</a:t>
            </a:r>
            <a:r>
              <a:rPr lang="en-US" dirty="0"/>
              <a:t> event?</a:t>
            </a:r>
          </a:p>
          <a:p>
            <a:r>
              <a:rPr lang="en-US" dirty="0"/>
              <a:t>Payload van het event </a:t>
            </a:r>
            <a:r>
              <a:rPr lang="en-US" dirty="0" err="1"/>
              <a:t>hebben</a:t>
            </a:r>
            <a:r>
              <a:rPr lang="en-US" dirty="0"/>
              <a:t> we de business </a:t>
            </a:r>
            <a:r>
              <a:rPr lang="en-US" dirty="0" err="1"/>
              <a:t>entiteit</a:t>
            </a:r>
            <a:r>
              <a:rPr lang="en-US" dirty="0"/>
              <a:t> </a:t>
            </a:r>
            <a:r>
              <a:rPr lang="en-US" dirty="0" err="1"/>
              <a:t>genomen</a:t>
            </a:r>
            <a:r>
              <a:rPr lang="en-US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354AE-83AD-4BEB-9781-C4052C65931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8122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354AE-83AD-4BEB-9781-C4052C65931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2290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354AE-83AD-4BEB-9781-C4052C659312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65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354AE-83AD-4BEB-9781-C4052C659312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6138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focus on system thinking is more on the Events that occur, digested and handled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354AE-83AD-4BEB-9781-C4052C659312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318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should be specified in business terms, examples </a:t>
            </a:r>
            <a:r>
              <a:rPr lang="en-US" dirty="0" err="1"/>
              <a:t>CustomerMoved</a:t>
            </a:r>
            <a:r>
              <a:rPr lang="en-US" dirty="0"/>
              <a:t>, </a:t>
            </a:r>
            <a:r>
              <a:rPr lang="en-US" dirty="0" err="1"/>
              <a:t>SalesOrderCreated</a:t>
            </a:r>
            <a:r>
              <a:rPr lang="en-US" dirty="0"/>
              <a:t>, </a:t>
            </a:r>
            <a:r>
              <a:rPr lang="en-US" dirty="0" err="1"/>
              <a:t>GoodsShipped</a:t>
            </a:r>
            <a:r>
              <a:rPr lang="en-US" dirty="0"/>
              <a:t>, </a:t>
            </a:r>
            <a:r>
              <a:rPr lang="en-US" dirty="0" err="1"/>
              <a:t>InvoiceReceived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354AE-83AD-4BEB-9781-C4052C659312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7016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place of EDA within </a:t>
            </a:r>
            <a:r>
              <a:rPr lang="en-US" dirty="0" err="1"/>
              <a:t>SynTouch</a:t>
            </a:r>
            <a:r>
              <a:rPr lang="en-US" dirty="0"/>
              <a:t> integration reference architecture.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354AE-83AD-4BEB-9781-C4052C659312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0787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valkuil</a:t>
            </a:r>
            <a:r>
              <a:rPr lang="en-US" dirty="0"/>
              <a:t> is het </a:t>
            </a:r>
            <a:r>
              <a:rPr lang="en-US" dirty="0" err="1"/>
              <a:t>gebruik</a:t>
            </a:r>
            <a:r>
              <a:rPr lang="en-US" dirty="0"/>
              <a:t> van command events </a:t>
            </a:r>
            <a:r>
              <a:rPr lang="en-US" dirty="0" err="1"/>
              <a:t>omdat</a:t>
            </a:r>
            <a:r>
              <a:rPr lang="en-US" dirty="0"/>
              <a:t> het </a:t>
            </a:r>
            <a:r>
              <a:rPr lang="en-US" dirty="0" err="1"/>
              <a:t>bron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</a:t>
            </a:r>
            <a:r>
              <a:rPr lang="en-US" dirty="0" err="1"/>
              <a:t>actie</a:t>
            </a:r>
            <a:r>
              <a:rPr lang="en-US" dirty="0"/>
              <a:t> </a:t>
            </a:r>
            <a:r>
              <a:rPr lang="en-US" dirty="0" err="1"/>
              <a:t>verwacht</a:t>
            </a:r>
            <a:r>
              <a:rPr lang="en-US" dirty="0"/>
              <a:t> van de </a:t>
            </a:r>
            <a:r>
              <a:rPr lang="en-US" dirty="0" err="1"/>
              <a:t>ontvangende</a:t>
            </a:r>
            <a:r>
              <a:rPr lang="en-US" dirty="0"/>
              <a:t> systemin.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354AE-83AD-4BEB-9781-C4052C659312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229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Verder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order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het MES </a:t>
            </a:r>
            <a:r>
              <a:rPr lang="en-US" dirty="0" err="1"/>
              <a:t>systeem</a:t>
            </a:r>
            <a:r>
              <a:rPr lang="en-US" dirty="0"/>
              <a:t> </a:t>
            </a:r>
            <a:r>
              <a:rPr lang="en-US" dirty="0" err="1"/>
              <a:t>gestuurd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afhankelijk</a:t>
            </a:r>
            <a:r>
              <a:rPr lang="en-US" dirty="0"/>
              <a:t> van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Vion</a:t>
            </a:r>
            <a:r>
              <a:rPr lang="en-US" dirty="0"/>
              <a:t> </a:t>
            </a:r>
            <a:r>
              <a:rPr lang="en-US" dirty="0" err="1"/>
              <a:t>lokaties</a:t>
            </a:r>
            <a:r>
              <a:rPr lang="en-US" dirty="0"/>
              <a:t>.</a:t>
            </a:r>
          </a:p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rapportages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de sales orders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nacht</a:t>
            </a:r>
            <a:r>
              <a:rPr lang="en-US" dirty="0"/>
              <a:t> via </a:t>
            </a:r>
            <a:r>
              <a:rPr lang="en-US" dirty="0" err="1"/>
              <a:t>een</a:t>
            </a:r>
            <a:r>
              <a:rPr lang="en-US" dirty="0"/>
              <a:t> batch ETL </a:t>
            </a:r>
            <a:r>
              <a:rPr lang="en-US" dirty="0" err="1"/>
              <a:t>naar</a:t>
            </a:r>
            <a:r>
              <a:rPr lang="en-US" dirty="0"/>
              <a:t> het </a:t>
            </a:r>
            <a:r>
              <a:rPr lang="en-US" dirty="0" err="1"/>
              <a:t>datawarehouse</a:t>
            </a:r>
            <a:r>
              <a:rPr lang="en-US" dirty="0"/>
              <a:t> </a:t>
            </a:r>
            <a:r>
              <a:rPr lang="en-US" dirty="0" err="1"/>
              <a:t>gestuurd</a:t>
            </a:r>
            <a:r>
              <a:rPr lang="en-US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354AE-83AD-4BEB-9781-C4052C65931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530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valkuil</a:t>
            </a:r>
            <a:r>
              <a:rPr lang="en-US" dirty="0"/>
              <a:t> is het </a:t>
            </a:r>
            <a:r>
              <a:rPr lang="en-US" dirty="0" err="1"/>
              <a:t>gebruik</a:t>
            </a:r>
            <a:r>
              <a:rPr lang="en-US" dirty="0"/>
              <a:t> van command events </a:t>
            </a:r>
            <a:r>
              <a:rPr lang="en-US" dirty="0" err="1"/>
              <a:t>omdat</a:t>
            </a:r>
            <a:r>
              <a:rPr lang="en-US" dirty="0"/>
              <a:t> het </a:t>
            </a:r>
            <a:r>
              <a:rPr lang="en-US" dirty="0" err="1"/>
              <a:t>bron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</a:t>
            </a:r>
            <a:r>
              <a:rPr lang="en-US" dirty="0" err="1"/>
              <a:t>actie</a:t>
            </a:r>
            <a:r>
              <a:rPr lang="en-US" dirty="0"/>
              <a:t> </a:t>
            </a:r>
            <a:r>
              <a:rPr lang="en-US" dirty="0" err="1"/>
              <a:t>verwacht</a:t>
            </a:r>
            <a:r>
              <a:rPr lang="en-US" dirty="0"/>
              <a:t> van de </a:t>
            </a:r>
            <a:r>
              <a:rPr lang="en-US" dirty="0" err="1"/>
              <a:t>ontvangende</a:t>
            </a:r>
            <a:r>
              <a:rPr lang="en-US" dirty="0"/>
              <a:t> systemin.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354AE-83AD-4BEB-9781-C4052C65931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2747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component events: </a:t>
            </a:r>
            <a:r>
              <a:rPr lang="en-US" dirty="0" err="1"/>
              <a:t>bv</a:t>
            </a:r>
            <a:r>
              <a:rPr lang="en-US" dirty="0"/>
              <a:t> button pressed. </a:t>
            </a:r>
            <a:r>
              <a:rPr lang="en-US" dirty="0" err="1"/>
              <a:t>Zelfs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programmeertaal</a:t>
            </a:r>
            <a:r>
              <a:rPr lang="en-US" dirty="0"/>
              <a:t> (reactive programming), </a:t>
            </a:r>
            <a:r>
              <a:rPr lang="en-US" dirty="0" err="1"/>
              <a:t>denk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Akka</a:t>
            </a:r>
            <a:r>
              <a:rPr lang="en-US" dirty="0"/>
              <a:t>, Reactive.</a:t>
            </a:r>
          </a:p>
          <a:p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componenten</a:t>
            </a:r>
            <a:r>
              <a:rPr lang="en-US" dirty="0"/>
              <a:t>: </a:t>
            </a:r>
            <a:r>
              <a:rPr lang="en-US" dirty="0" err="1"/>
              <a:t>denk</a:t>
            </a:r>
            <a:r>
              <a:rPr lang="en-US" dirty="0"/>
              <a:t> </a:t>
            </a:r>
            <a:r>
              <a:rPr lang="en-US" dirty="0" err="1"/>
              <a:t>bv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serverless </a:t>
            </a:r>
            <a:r>
              <a:rPr lang="en-US" dirty="0" err="1"/>
              <a:t>applicaties</a:t>
            </a:r>
            <a:r>
              <a:rPr lang="en-US" dirty="0"/>
              <a:t> </a:t>
            </a:r>
            <a:r>
              <a:rPr lang="en-US" dirty="0" err="1"/>
              <a:t>waarbij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componenten</a:t>
            </a:r>
            <a:r>
              <a:rPr lang="en-US" dirty="0"/>
              <a:t> (Functions) </a:t>
            </a:r>
            <a:r>
              <a:rPr lang="en-US" dirty="0" err="1"/>
              <a:t>bestaat</a:t>
            </a:r>
            <a:r>
              <a:rPr lang="en-US" dirty="0"/>
              <a:t> die </a:t>
            </a:r>
            <a:r>
              <a:rPr lang="en-US" dirty="0" err="1"/>
              <a:t>communiceren</a:t>
            </a:r>
            <a:r>
              <a:rPr lang="en-US" dirty="0"/>
              <a:t> </a:t>
            </a:r>
            <a:r>
              <a:rPr lang="en-US" dirty="0" err="1"/>
              <a:t>middels</a:t>
            </a:r>
            <a:r>
              <a:rPr lang="en-US" dirty="0"/>
              <a:t> events. Of Microservices die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vormen</a:t>
            </a:r>
            <a:r>
              <a:rPr lang="en-US" dirty="0"/>
              <a:t>.</a:t>
            </a:r>
          </a:p>
          <a:p>
            <a:r>
              <a:rPr lang="en-US" dirty="0"/>
              <a:t>Events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applicaties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bv</a:t>
            </a:r>
            <a:r>
              <a:rPr lang="en-US" dirty="0"/>
              <a:t> data </a:t>
            </a:r>
            <a:r>
              <a:rPr lang="en-US" dirty="0" err="1"/>
              <a:t>synchronisatie</a:t>
            </a:r>
            <a:r>
              <a:rPr lang="en-US" dirty="0"/>
              <a:t>.</a:t>
            </a:r>
          </a:p>
          <a:p>
            <a:r>
              <a:rPr lang="en-US" dirty="0"/>
              <a:t>Events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domeinen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organisatie</a:t>
            </a:r>
            <a:r>
              <a:rPr lang="en-US" dirty="0"/>
              <a:t>.</a:t>
            </a:r>
          </a:p>
          <a:p>
            <a:r>
              <a:rPr lang="en-US" dirty="0"/>
              <a:t>Events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klanten</a:t>
            </a:r>
            <a:r>
              <a:rPr lang="en-US" dirty="0"/>
              <a:t> van </a:t>
            </a:r>
            <a:r>
              <a:rPr lang="en-US" dirty="0" err="1"/>
              <a:t>bedrijven</a:t>
            </a:r>
            <a:r>
              <a:rPr lang="en-US" dirty="0"/>
              <a:t> (B2C)</a:t>
            </a:r>
          </a:p>
          <a:p>
            <a:r>
              <a:rPr lang="en-US" dirty="0"/>
              <a:t>Events </a:t>
            </a:r>
            <a:r>
              <a:rPr lang="en-US" dirty="0" err="1"/>
              <a:t>naar</a:t>
            </a:r>
            <a:r>
              <a:rPr lang="en-US" dirty="0"/>
              <a:t> partners van </a:t>
            </a:r>
            <a:r>
              <a:rPr lang="en-US" dirty="0" err="1"/>
              <a:t>bedrijven</a:t>
            </a:r>
            <a:r>
              <a:rPr lang="en-US" dirty="0"/>
              <a:t> (B2B)</a:t>
            </a:r>
          </a:p>
          <a:p>
            <a:r>
              <a:rPr lang="en-US" dirty="0" err="1"/>
              <a:t>Publieke</a:t>
            </a:r>
            <a:r>
              <a:rPr lang="en-US" dirty="0"/>
              <a:t> events (B2B)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354AE-83AD-4BEB-9781-C4052C65931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617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event patterns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gekeken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Event Sourcing = Change of system state is recorded as an event.</a:t>
            </a:r>
          </a:p>
          <a:p>
            <a:r>
              <a:rPr lang="en-US" dirty="0"/>
              <a:t>De </a:t>
            </a:r>
            <a:r>
              <a:rPr lang="en-US" i="1" dirty="0"/>
              <a:t>event store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-of-truth.</a:t>
            </a:r>
          </a:p>
          <a:p>
            <a:r>
              <a:rPr lang="en-US" dirty="0"/>
              <a:t>Je </a:t>
            </a:r>
            <a:r>
              <a:rPr lang="en-US" dirty="0" err="1"/>
              <a:t>kunt</a:t>
            </a:r>
            <a:r>
              <a:rPr lang="en-US" dirty="0"/>
              <a:t> de events </a:t>
            </a:r>
            <a:r>
              <a:rPr lang="en-US" dirty="0" err="1"/>
              <a:t>gebruiken</a:t>
            </a:r>
            <a:r>
              <a:rPr lang="en-US" dirty="0"/>
              <a:t> om </a:t>
            </a:r>
            <a:r>
              <a:rPr lang="en-US" dirty="0" err="1"/>
              <a:t>weer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spelen</a:t>
            </a:r>
            <a:r>
              <a:rPr lang="en-US" dirty="0"/>
              <a:t> om system state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 (</a:t>
            </a:r>
            <a:r>
              <a:rPr lang="en-US" dirty="0" err="1"/>
              <a:t>vb</a:t>
            </a:r>
            <a:r>
              <a:rPr lang="en-US" dirty="0"/>
              <a:t> version control system).</a:t>
            </a:r>
          </a:p>
          <a:p>
            <a:r>
              <a:rPr lang="en-US" dirty="0"/>
              <a:t>Event Store </a:t>
            </a:r>
            <a:r>
              <a:rPr lang="en-US" dirty="0" err="1"/>
              <a:t>als</a:t>
            </a:r>
            <a:r>
              <a:rPr lang="en-US" dirty="0"/>
              <a:t> audit log.</a:t>
            </a:r>
          </a:p>
          <a:p>
            <a:r>
              <a:rPr lang="en-US" dirty="0"/>
              <a:t>Replay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interessant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</a:t>
            </a:r>
            <a:r>
              <a:rPr lang="en-US" dirty="0"/>
              <a:t> system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aangesloten</a:t>
            </a:r>
            <a:r>
              <a:rPr lang="en-US" dirty="0"/>
              <a:t> die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klanten</a:t>
            </a:r>
            <a:r>
              <a:rPr lang="en-US" dirty="0"/>
              <a:t>/</a:t>
            </a:r>
            <a:r>
              <a:rPr lang="en-US" dirty="0" err="1"/>
              <a:t>artikelen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inladen</a:t>
            </a:r>
            <a:r>
              <a:rPr lang="en-US" dirty="0"/>
              <a:t>.</a:t>
            </a:r>
          </a:p>
          <a:p>
            <a:r>
              <a:rPr lang="en-US" dirty="0"/>
              <a:t>Replay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interessant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debugging.</a:t>
            </a:r>
          </a:p>
          <a:p>
            <a:r>
              <a:rPr lang="en-US" dirty="0"/>
              <a:t>Kan het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interessant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op enterprise </a:t>
            </a: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nivo</a:t>
            </a:r>
            <a:r>
              <a:rPr lang="en-US" dirty="0"/>
              <a:t> of </a:t>
            </a:r>
            <a:r>
              <a:rPr lang="en-US" dirty="0" err="1"/>
              <a:t>alleen</a:t>
            </a:r>
            <a:r>
              <a:rPr lang="en-US" dirty="0"/>
              <a:t> op </a:t>
            </a: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nivo</a:t>
            </a:r>
            <a:r>
              <a:rPr lang="en-US" dirty="0"/>
              <a:t>?</a:t>
            </a:r>
          </a:p>
          <a:p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gezien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zal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verder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op </a:t>
            </a:r>
            <a:r>
              <a:rPr lang="en-US" dirty="0" err="1"/>
              <a:t>ingaan</a:t>
            </a:r>
            <a:r>
              <a:rPr lang="en-US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354AE-83AD-4BEB-9781-C4052C65931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65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Notify changes in its domain</a:t>
            </a:r>
            <a:r>
              <a:rPr lang="nl-NL" dirty="0"/>
              <a:t>.</a:t>
            </a:r>
          </a:p>
          <a:p>
            <a:r>
              <a:rPr lang="en-US" dirty="0"/>
              <a:t>H</a:t>
            </a:r>
            <a:r>
              <a:rPr lang="nl-NL" dirty="0"/>
              <a:t>et kan moeilijker worden om het overzicht te houden over de functionele </a:t>
            </a:r>
            <a:r>
              <a:rPr lang="nl-NL" dirty="0" err="1"/>
              <a:t>flows</a:t>
            </a:r>
            <a:r>
              <a:rPr lang="nl-NL" dirty="0"/>
              <a:t> heen.</a:t>
            </a:r>
          </a:p>
          <a:p>
            <a:r>
              <a:rPr lang="en-US" dirty="0"/>
              <a:t>E</a:t>
            </a:r>
            <a:r>
              <a:rPr lang="nl-NL" dirty="0"/>
              <a:t>vent bevat een referentie naar entiteit en </a:t>
            </a:r>
            <a:r>
              <a:rPr lang="nl-NL" dirty="0" err="1"/>
              <a:t>evt</a:t>
            </a:r>
            <a:r>
              <a:rPr lang="nl-NL" dirty="0"/>
              <a:t> link naar de </a:t>
            </a:r>
            <a:r>
              <a:rPr lang="nl-NL" dirty="0" err="1"/>
              <a:t>sender</a:t>
            </a:r>
            <a:r>
              <a:rPr lang="nl-NL" dirty="0"/>
              <a:t> om eventueel meer data op te halen. Op deze manier is er nog een </a:t>
            </a:r>
            <a:r>
              <a:rPr lang="nl-NL" dirty="0" err="1"/>
              <a:t>coupling</a:t>
            </a:r>
            <a:r>
              <a:rPr lang="nl-NL" dirty="0"/>
              <a:t> tussen verzender en ontvanger.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354AE-83AD-4BEB-9781-C4052C65931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157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dit</a:t>
            </a:r>
            <a:r>
              <a:rPr lang="en-US" dirty="0"/>
              <a:t> patroon </a:t>
            </a:r>
            <a:r>
              <a:rPr lang="en-US" dirty="0" err="1"/>
              <a:t>wordt</a:t>
            </a:r>
            <a:r>
              <a:rPr lang="en-US" dirty="0"/>
              <a:t> de data </a:t>
            </a:r>
            <a:r>
              <a:rPr lang="en-US" dirty="0" err="1"/>
              <a:t>meegegeven</a:t>
            </a:r>
            <a:r>
              <a:rPr lang="en-US" dirty="0"/>
              <a:t> </a:t>
            </a:r>
            <a:r>
              <a:rPr lang="en-US" dirty="0" err="1"/>
              <a:t>waardoor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contact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hoeft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gezocht</a:t>
            </a:r>
            <a:r>
              <a:rPr lang="en-US" dirty="0"/>
              <a:t> met de </a:t>
            </a:r>
            <a:r>
              <a:rPr lang="en-US" dirty="0" err="1"/>
              <a:t>verzender</a:t>
            </a:r>
            <a:r>
              <a:rPr lang="en-US" dirty="0"/>
              <a:t>.</a:t>
            </a:r>
          </a:p>
          <a:p>
            <a:r>
              <a:rPr lang="en-US" dirty="0"/>
              <a:t>De data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natuurlijk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groot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  <a:p>
            <a:r>
              <a:rPr lang="en-US" dirty="0"/>
              <a:t>Minder load op het sales order system om data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halen</a:t>
            </a:r>
            <a:r>
              <a:rPr lang="en-US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354AE-83AD-4BEB-9781-C4052C65931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3428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gebruiken</a:t>
            </a:r>
            <a:r>
              <a:rPr lang="en-US" dirty="0"/>
              <a:t> Oracle SOA Suite met EDN </a:t>
            </a:r>
            <a:r>
              <a:rPr lang="en-US" dirty="0" err="1"/>
              <a:t>als</a:t>
            </a:r>
            <a:r>
              <a:rPr lang="en-US" dirty="0"/>
              <a:t> message/event broker.</a:t>
            </a:r>
          </a:p>
          <a:p>
            <a:r>
              <a:rPr lang="en-US" dirty="0" err="1"/>
              <a:t>Voordeel</a:t>
            </a:r>
            <a:r>
              <a:rPr lang="en-US" dirty="0"/>
              <a:t>: </a:t>
            </a:r>
            <a:r>
              <a:rPr lang="en-US" dirty="0" err="1"/>
              <a:t>abstractie</a:t>
            </a:r>
            <a:r>
              <a:rPr lang="en-US" dirty="0"/>
              <a:t> van Publish/Subscribe </a:t>
            </a:r>
            <a:r>
              <a:rPr lang="en-US" dirty="0" err="1"/>
              <a:t>en</a:t>
            </a:r>
            <a:r>
              <a:rPr lang="en-US" dirty="0"/>
              <a:t> events </a:t>
            </a:r>
            <a:r>
              <a:rPr lang="en-US" dirty="0" err="1"/>
              <a:t>als</a:t>
            </a:r>
            <a:r>
              <a:rPr lang="en-US" dirty="0"/>
              <a:t> first citizen 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de suite.</a:t>
            </a:r>
          </a:p>
          <a:p>
            <a:r>
              <a:rPr lang="en-US" dirty="0"/>
              <a:t>Durable subscribers </a:t>
            </a:r>
            <a:r>
              <a:rPr lang="en-US" dirty="0" err="1"/>
              <a:t>en</a:t>
            </a:r>
            <a:r>
              <a:rPr lang="en-US" dirty="0"/>
              <a:t> filtering.</a:t>
            </a:r>
          </a:p>
          <a:p>
            <a:r>
              <a:rPr lang="en-US" dirty="0" err="1"/>
              <a:t>Alles</a:t>
            </a:r>
            <a:r>
              <a:rPr lang="en-US" dirty="0"/>
              <a:t> op 1 Topic maar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je </a:t>
            </a:r>
            <a:r>
              <a:rPr lang="en-US" dirty="0" err="1"/>
              <a:t>verdelen</a:t>
            </a:r>
            <a:r>
              <a:rPr lang="en-US" dirty="0"/>
              <a:t>. Events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</a:t>
            </a:r>
            <a:r>
              <a:rPr lang="en-US" dirty="0"/>
              <a:t> Topic.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354AE-83AD-4BEB-9781-C4052C65931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0758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354AE-83AD-4BEB-9781-C4052C65931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690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411896"/>
            <a:ext cx="9144000" cy="170953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4240696"/>
            <a:ext cx="9144000" cy="101710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A07B-0C37-4AF8-A5C2-63EE2766591D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203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68B3-F1FC-43C1-A572-8F329A354231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73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355014" y="861391"/>
            <a:ext cx="1998785" cy="531557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364415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0293-E20C-4D80-BB52-92659C4E5D37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815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569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08688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396660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0B61-AB9E-4488-B994-318F632B4038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0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120291"/>
            <a:ext cx="5181600" cy="505667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120291"/>
            <a:ext cx="5181600" cy="505667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8219-8D25-4951-B84C-0C12819B5A69}" type="datetime6">
              <a:rPr lang="nl-NL" smtClean="0"/>
              <a:t>september ’19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757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04532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1926321"/>
            <a:ext cx="5157787" cy="426334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04532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1926321"/>
            <a:ext cx="5183188" cy="426334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58BF-A688-4144-863D-5B0EB0BBC808}" type="datetime6">
              <a:rPr lang="nl-NL" smtClean="0"/>
              <a:t>september ’19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titel 1"/>
          <p:cNvSpPr txBox="1">
            <a:spLocks/>
          </p:cNvSpPr>
          <p:nvPr userDrawn="1"/>
        </p:nvSpPr>
        <p:spPr>
          <a:xfrm>
            <a:off x="838200" y="145686"/>
            <a:ext cx="8227077" cy="842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1513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803B-6784-4CF3-80B9-D90188631AD2}" type="datetime6">
              <a:rPr lang="nl-NL" smtClean="0"/>
              <a:t>september ’19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585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4A6D-4F00-4009-AAFF-52DAF0038033}" type="datetime6">
              <a:rPr lang="nl-NL" smtClean="0"/>
              <a:t>september ’19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575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704-23DC-41D9-B39F-23DE9BBF76F2}" type="datetime6">
              <a:rPr lang="nl-NL" smtClean="0"/>
              <a:t>september ’19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551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5F9B-A6B4-4CD6-828E-66211F4B2610}" type="datetime6">
              <a:rPr lang="nl-NL" smtClean="0"/>
              <a:t>september ’19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00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145686"/>
            <a:ext cx="8469923" cy="842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114236"/>
            <a:ext cx="10515600" cy="5062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51A1978-4B91-4259-A97C-BB510F39712F}" type="datetime6">
              <a:rPr lang="nl-NL" smtClean="0"/>
              <a:pPr/>
              <a:t>september ’19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7C0E6F6-AAF7-4C64-A597-747987A20F9E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216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PD1fATVf7k-E5hnk55cmZBCPgjduBQdIp8MagYeGzU9UQ05HREpQSzM4WVlMTjI0WE5DNE1TWjBKNSQlQCN0PWcu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26092" y="1114817"/>
            <a:ext cx="11210795" cy="3983276"/>
          </a:xfrm>
        </p:spPr>
        <p:txBody>
          <a:bodyPr>
            <a:normAutofit fontScale="90000"/>
          </a:bodyPr>
          <a:lstStyle/>
          <a:p>
            <a:br>
              <a:rPr lang="nl-NL" sz="4800" dirty="0">
                <a:latin typeface="Century Gothic" panose="020B0502020202020204" pitchFamily="34" charset="0"/>
              </a:rPr>
            </a:br>
            <a:r>
              <a:rPr lang="nl-NL" sz="4800" dirty="0">
                <a:latin typeface="Century Gothic" panose="020B0502020202020204" pitchFamily="34" charset="0"/>
              </a:rPr>
              <a:t>Event </a:t>
            </a:r>
            <a:r>
              <a:rPr lang="nl-NL" sz="4800" dirty="0" err="1">
                <a:latin typeface="Century Gothic" panose="020B0502020202020204" pitchFamily="34" charset="0"/>
              </a:rPr>
              <a:t>Driven</a:t>
            </a:r>
            <a:r>
              <a:rPr lang="nl-NL" sz="4800" dirty="0">
                <a:latin typeface="Century Gothic" panose="020B0502020202020204" pitchFamily="34" charset="0"/>
              </a:rPr>
              <a:t> Architecture (bij </a:t>
            </a:r>
            <a:r>
              <a:rPr lang="nl-NL" sz="4800" dirty="0" err="1">
                <a:latin typeface="Century Gothic" panose="020B0502020202020204" pitchFamily="34" charset="0"/>
              </a:rPr>
              <a:t>Vion</a:t>
            </a:r>
            <a:r>
              <a:rPr lang="nl-NL" sz="4800" dirty="0">
                <a:latin typeface="Century Gothic" panose="020B0502020202020204" pitchFamily="34" charset="0"/>
              </a:rPr>
              <a:t>)</a:t>
            </a:r>
            <a:br>
              <a:rPr lang="nl-NL" sz="4800" dirty="0">
                <a:latin typeface="Century Gothic" panose="020B0502020202020204" pitchFamily="34" charset="0"/>
              </a:rPr>
            </a:br>
            <a:r>
              <a:rPr lang="nl-NL" sz="4800" dirty="0">
                <a:latin typeface="Century Gothic" panose="020B0502020202020204" pitchFamily="34" charset="0"/>
              </a:rPr>
              <a:t>en</a:t>
            </a:r>
            <a:br>
              <a:rPr lang="nl-NL" sz="4800" dirty="0">
                <a:latin typeface="Century Gothic" panose="020B0502020202020204" pitchFamily="34" charset="0"/>
              </a:rPr>
            </a:br>
            <a:r>
              <a:rPr lang="nl-NL" sz="4800" dirty="0" err="1">
                <a:latin typeface="Century Gothic" panose="020B0502020202020204" pitchFamily="34" charset="0"/>
              </a:rPr>
              <a:t>Kafka</a:t>
            </a:r>
            <a:br>
              <a:rPr lang="nl-NL" sz="4800" dirty="0"/>
            </a:br>
            <a:br>
              <a:rPr lang="nl-NL" sz="4800" dirty="0"/>
            </a:br>
            <a:r>
              <a:rPr lang="nl-NL" sz="3600" dirty="0" err="1"/>
              <a:t>SynTouch</a:t>
            </a:r>
            <a:r>
              <a:rPr lang="nl-NL" sz="3600" dirty="0"/>
              <a:t> </a:t>
            </a:r>
            <a:r>
              <a:rPr lang="nl-NL" sz="3600" dirty="0" err="1"/>
              <a:t>Bits&amp;Bites</a:t>
            </a:r>
            <a:br>
              <a:rPr lang="nl-NL" sz="3600" dirty="0"/>
            </a:br>
            <a:r>
              <a:rPr lang="nl-NL" sz="3600" dirty="0"/>
              <a:t>Milco Numan en Roger van de Kimmenade</a:t>
            </a:r>
            <a:endParaRPr lang="nl-NL" sz="3600" dirty="0">
              <a:latin typeface="Century Gothic" panose="020B0502020202020204" pitchFamily="34" charset="0"/>
            </a:endParaRP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53DE6316-3B12-4868-922B-6A6ED828C381}" type="datetime6">
              <a:rPr lang="nl-NL" smtClean="0">
                <a:solidFill>
                  <a:schemeClr val="bg1"/>
                </a:solidFill>
                <a:latin typeface="Century Gothic" panose="020B0502020202020204" pitchFamily="34" charset="0"/>
              </a:rPr>
              <a:pPr algn="r"/>
              <a:t>september ’19</a:t>
            </a:fld>
            <a:endParaRPr lang="nl-NL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28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B1CBB-D675-42D8-AC80-15B17CFD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Optie</a:t>
            </a:r>
            <a:r>
              <a:rPr lang="en-US" dirty="0"/>
              <a:t> 2: Event Driven Architecture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ADDEF8-1AC7-406C-AB89-29E8823C9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6E7C83-4D14-4B48-89CC-C89158E4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6595EC4-7AAB-41F7-91EC-CEAF9A7D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063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A3D61-B8F8-48D2-AE69-77A473BC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97" y="34493"/>
            <a:ext cx="8469923" cy="757528"/>
          </a:xfrm>
        </p:spPr>
        <p:txBody>
          <a:bodyPr/>
          <a:lstStyle/>
          <a:p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nivo’s</a:t>
            </a:r>
            <a:r>
              <a:rPr lang="en-US" dirty="0"/>
              <a:t> van Events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668DBAF-95C3-4F8C-9855-57641AF3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889591" cy="289359"/>
          </a:xfrm>
        </p:spPr>
        <p:txBody>
          <a:bodyPr/>
          <a:lstStyle/>
          <a:p>
            <a:fld id="{B7C0E6F6-AAF7-4C64-A597-747987A20F9E}" type="slidenum">
              <a:rPr lang="nl-NL" smtClean="0"/>
              <a:t>11</a:t>
            </a:fld>
            <a:endParaRPr lang="nl-NL"/>
          </a:p>
        </p:txBody>
      </p:sp>
      <p:grpSp>
        <p:nvGrpSpPr>
          <p:cNvPr id="57" name="Groep 56">
            <a:extLst>
              <a:ext uri="{FF2B5EF4-FFF2-40B4-BE49-F238E27FC236}">
                <a16:creationId xmlns:a16="http://schemas.microsoft.com/office/drawing/2014/main" id="{D6E8FB6A-51C8-42EB-95B8-39F073C23C88}"/>
              </a:ext>
            </a:extLst>
          </p:cNvPr>
          <p:cNvGrpSpPr/>
          <p:nvPr/>
        </p:nvGrpSpPr>
        <p:grpSpPr>
          <a:xfrm>
            <a:off x="4791768" y="2818365"/>
            <a:ext cx="3172328" cy="3810581"/>
            <a:chOff x="7174171" y="1162252"/>
            <a:chExt cx="4605403" cy="4808346"/>
          </a:xfrm>
        </p:grpSpPr>
        <p:sp>
          <p:nvSpPr>
            <p:cNvPr id="36" name="Rechthoek: afgeronde hoeken 35">
              <a:extLst>
                <a:ext uri="{FF2B5EF4-FFF2-40B4-BE49-F238E27FC236}">
                  <a16:creationId xmlns:a16="http://schemas.microsoft.com/office/drawing/2014/main" id="{3B0D5199-CF94-466F-925E-EEA743BE8919}"/>
                </a:ext>
              </a:extLst>
            </p:cNvPr>
            <p:cNvSpPr/>
            <p:nvPr/>
          </p:nvSpPr>
          <p:spPr>
            <a:xfrm>
              <a:off x="7440185" y="1318662"/>
              <a:ext cx="4018547" cy="17205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err="1"/>
                <a:t>Applicatie</a:t>
              </a:r>
              <a:endParaRPr lang="nl-NL" dirty="0"/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7C028E8B-71C1-42A8-B94C-687D750BB2A2}"/>
                </a:ext>
              </a:extLst>
            </p:cNvPr>
            <p:cNvSpPr/>
            <p:nvPr/>
          </p:nvSpPr>
          <p:spPr>
            <a:xfrm>
              <a:off x="7825194" y="1631482"/>
              <a:ext cx="1070811" cy="950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Comp</a:t>
              </a:r>
              <a:endParaRPr lang="nl-NL" dirty="0"/>
            </a:p>
          </p:txBody>
        </p:sp>
        <p:sp>
          <p:nvSpPr>
            <p:cNvPr id="38" name="Bliksemflits 37">
              <a:extLst>
                <a:ext uri="{FF2B5EF4-FFF2-40B4-BE49-F238E27FC236}">
                  <a16:creationId xmlns:a16="http://schemas.microsoft.com/office/drawing/2014/main" id="{1ED427B7-E213-4587-BB22-4F7629131B52}"/>
                </a:ext>
              </a:extLst>
            </p:cNvPr>
            <p:cNvSpPr/>
            <p:nvPr/>
          </p:nvSpPr>
          <p:spPr>
            <a:xfrm flipV="1">
              <a:off x="8186142" y="1932609"/>
              <a:ext cx="613611" cy="541085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0E9A879A-FDF3-46EC-B6F2-2ED3F1377D8A}"/>
                </a:ext>
              </a:extLst>
            </p:cNvPr>
            <p:cNvSpPr/>
            <p:nvPr/>
          </p:nvSpPr>
          <p:spPr>
            <a:xfrm>
              <a:off x="9902647" y="1631482"/>
              <a:ext cx="1070811" cy="950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Comp</a:t>
              </a:r>
              <a:endParaRPr lang="nl-NL" dirty="0"/>
            </a:p>
          </p:txBody>
        </p:sp>
        <p:cxnSp>
          <p:nvCxnSpPr>
            <p:cNvPr id="40" name="Rechte verbindingslijn met pijl 39">
              <a:extLst>
                <a:ext uri="{FF2B5EF4-FFF2-40B4-BE49-F238E27FC236}">
                  <a16:creationId xmlns:a16="http://schemas.microsoft.com/office/drawing/2014/main" id="{ED0C1814-9342-44BB-9D60-CA6A96ACE61C}"/>
                </a:ext>
              </a:extLst>
            </p:cNvPr>
            <p:cNvCxnSpPr>
              <a:stCxn id="37" idx="3"/>
              <a:endCxn id="39" idx="1"/>
            </p:cNvCxnSpPr>
            <p:nvPr/>
          </p:nvCxnSpPr>
          <p:spPr>
            <a:xfrm>
              <a:off x="8896005" y="2106730"/>
              <a:ext cx="1006642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1" name="Bliksemflits 40">
              <a:extLst>
                <a:ext uri="{FF2B5EF4-FFF2-40B4-BE49-F238E27FC236}">
                  <a16:creationId xmlns:a16="http://schemas.microsoft.com/office/drawing/2014/main" id="{968DA914-8C2E-415A-8034-10EFA04F5896}"/>
                </a:ext>
              </a:extLst>
            </p:cNvPr>
            <p:cNvSpPr/>
            <p:nvPr/>
          </p:nvSpPr>
          <p:spPr>
            <a:xfrm flipV="1">
              <a:off x="9092520" y="1836186"/>
              <a:ext cx="613611" cy="541085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42" name="Groep 41">
              <a:extLst>
                <a:ext uri="{FF2B5EF4-FFF2-40B4-BE49-F238E27FC236}">
                  <a16:creationId xmlns:a16="http://schemas.microsoft.com/office/drawing/2014/main" id="{1BD9E509-FA48-47E0-B83F-74E4EFF12117}"/>
                </a:ext>
              </a:extLst>
            </p:cNvPr>
            <p:cNvGrpSpPr/>
            <p:nvPr/>
          </p:nvGrpSpPr>
          <p:grpSpPr>
            <a:xfrm>
              <a:off x="7440185" y="3686544"/>
              <a:ext cx="4018547" cy="1720516"/>
              <a:chOff x="1756611" y="1335505"/>
              <a:chExt cx="4018547" cy="1720516"/>
            </a:xfrm>
          </p:grpSpPr>
          <p:sp>
            <p:nvSpPr>
              <p:cNvPr id="43" name="Rechthoek: afgeronde hoeken 42">
                <a:extLst>
                  <a:ext uri="{FF2B5EF4-FFF2-40B4-BE49-F238E27FC236}">
                    <a16:creationId xmlns:a16="http://schemas.microsoft.com/office/drawing/2014/main" id="{A0CD1F5B-15BB-4FC5-868C-EB2864017D30}"/>
                  </a:ext>
                </a:extLst>
              </p:cNvPr>
              <p:cNvSpPr/>
              <p:nvPr/>
            </p:nvSpPr>
            <p:spPr>
              <a:xfrm>
                <a:off x="1756611" y="1335505"/>
                <a:ext cx="4018547" cy="17205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 err="1"/>
                  <a:t>Applicatie</a:t>
                </a:r>
                <a:endParaRPr lang="nl-NL" dirty="0"/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10A4819D-3D0B-4C0F-B974-22F068FE8C91}"/>
                  </a:ext>
                </a:extLst>
              </p:cNvPr>
              <p:cNvSpPr/>
              <p:nvPr/>
            </p:nvSpPr>
            <p:spPr>
              <a:xfrm>
                <a:off x="2141620" y="1648325"/>
                <a:ext cx="1070811" cy="9504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Comp</a:t>
                </a:r>
                <a:endParaRPr lang="nl-NL" dirty="0"/>
              </a:p>
            </p:txBody>
          </p:sp>
          <p:sp>
            <p:nvSpPr>
              <p:cNvPr id="45" name="Bliksemflits 44">
                <a:extLst>
                  <a:ext uri="{FF2B5EF4-FFF2-40B4-BE49-F238E27FC236}">
                    <a16:creationId xmlns:a16="http://schemas.microsoft.com/office/drawing/2014/main" id="{A0AC14AF-4D71-48A9-87D1-15D0B3D390A7}"/>
                  </a:ext>
                </a:extLst>
              </p:cNvPr>
              <p:cNvSpPr/>
              <p:nvPr/>
            </p:nvSpPr>
            <p:spPr>
              <a:xfrm flipV="1">
                <a:off x="2502568" y="1949452"/>
                <a:ext cx="613611" cy="541085"/>
              </a:xfrm>
              <a:prstGeom prst="lightningBol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B90C6AF4-6348-4208-8356-EED4A173B45C}"/>
                  </a:ext>
                </a:extLst>
              </p:cNvPr>
              <p:cNvSpPr/>
              <p:nvPr/>
            </p:nvSpPr>
            <p:spPr>
              <a:xfrm>
                <a:off x="4219073" y="1648325"/>
                <a:ext cx="1070811" cy="9504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Comp</a:t>
                </a:r>
                <a:endParaRPr lang="nl-NL" dirty="0"/>
              </a:p>
            </p:txBody>
          </p:sp>
          <p:cxnSp>
            <p:nvCxnSpPr>
              <p:cNvPr id="47" name="Rechte verbindingslijn met pijl 46">
                <a:extLst>
                  <a:ext uri="{FF2B5EF4-FFF2-40B4-BE49-F238E27FC236}">
                    <a16:creationId xmlns:a16="http://schemas.microsoft.com/office/drawing/2014/main" id="{07274969-3F63-450C-BFB3-67BECF909F21}"/>
                  </a:ext>
                </a:extLst>
              </p:cNvPr>
              <p:cNvCxnSpPr>
                <a:stCxn id="44" idx="3"/>
                <a:endCxn id="46" idx="1"/>
              </p:cNvCxnSpPr>
              <p:nvPr/>
            </p:nvCxnSpPr>
            <p:spPr>
              <a:xfrm>
                <a:off x="3212431" y="2123573"/>
                <a:ext cx="1006642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8" name="Bliksemflits 47">
                <a:extLst>
                  <a:ext uri="{FF2B5EF4-FFF2-40B4-BE49-F238E27FC236}">
                    <a16:creationId xmlns:a16="http://schemas.microsoft.com/office/drawing/2014/main" id="{C573CED9-4542-4D48-B4EB-C854B776BACF}"/>
                  </a:ext>
                </a:extLst>
              </p:cNvPr>
              <p:cNvSpPr/>
              <p:nvPr/>
            </p:nvSpPr>
            <p:spPr>
              <a:xfrm flipV="1">
                <a:off x="3408946" y="1853029"/>
                <a:ext cx="613611" cy="541085"/>
              </a:xfrm>
              <a:prstGeom prst="lightningBol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49" name="Rechte verbindingslijn met pijl 48">
              <a:extLst>
                <a:ext uri="{FF2B5EF4-FFF2-40B4-BE49-F238E27FC236}">
                  <a16:creationId xmlns:a16="http://schemas.microsoft.com/office/drawing/2014/main" id="{AC660985-991C-4098-8D92-5900A7612CDC}"/>
                </a:ext>
              </a:extLst>
            </p:cNvPr>
            <p:cNvCxnSpPr>
              <a:stCxn id="36" idx="2"/>
              <a:endCxn id="43" idx="0"/>
            </p:cNvCxnSpPr>
            <p:nvPr/>
          </p:nvCxnSpPr>
          <p:spPr>
            <a:xfrm>
              <a:off x="9449459" y="3039178"/>
              <a:ext cx="0" cy="64736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0" name="Bliksemflits 49">
              <a:extLst>
                <a:ext uri="{FF2B5EF4-FFF2-40B4-BE49-F238E27FC236}">
                  <a16:creationId xmlns:a16="http://schemas.microsoft.com/office/drawing/2014/main" id="{65F693AA-4CE1-482D-88E3-4C4B9106D3CE}"/>
                </a:ext>
              </a:extLst>
            </p:cNvPr>
            <p:cNvSpPr/>
            <p:nvPr/>
          </p:nvSpPr>
          <p:spPr>
            <a:xfrm flipV="1">
              <a:off x="8896005" y="2939681"/>
              <a:ext cx="901874" cy="663879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Rechthoek: afgeronde hoeken 50">
              <a:extLst>
                <a:ext uri="{FF2B5EF4-FFF2-40B4-BE49-F238E27FC236}">
                  <a16:creationId xmlns:a16="http://schemas.microsoft.com/office/drawing/2014/main" id="{F9926647-FDA5-475E-82B4-A9CF46BE5736}"/>
                </a:ext>
              </a:extLst>
            </p:cNvPr>
            <p:cNvSpPr/>
            <p:nvPr/>
          </p:nvSpPr>
          <p:spPr>
            <a:xfrm>
              <a:off x="7174171" y="1162252"/>
              <a:ext cx="4605403" cy="48083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err="1"/>
                <a:t>Domein</a:t>
              </a:r>
              <a:endParaRPr lang="nl-NL" dirty="0"/>
            </a:p>
          </p:txBody>
        </p:sp>
      </p:grp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AA3F8523-3CC5-4518-86D0-898E7044F3B2}"/>
              </a:ext>
            </a:extLst>
          </p:cNvPr>
          <p:cNvCxnSpPr>
            <a:cxnSpLocks/>
            <a:stCxn id="70" idx="3"/>
            <a:endCxn id="51" idx="1"/>
          </p:cNvCxnSpPr>
          <p:nvPr/>
        </p:nvCxnSpPr>
        <p:spPr>
          <a:xfrm flipV="1">
            <a:off x="3939284" y="4723656"/>
            <a:ext cx="85248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Bliksemflits 55">
            <a:extLst>
              <a:ext uri="{FF2B5EF4-FFF2-40B4-BE49-F238E27FC236}">
                <a16:creationId xmlns:a16="http://schemas.microsoft.com/office/drawing/2014/main" id="{10B2D2FB-407E-4935-A441-0DBFA2CCB90C}"/>
              </a:ext>
            </a:extLst>
          </p:cNvPr>
          <p:cNvSpPr/>
          <p:nvPr/>
        </p:nvSpPr>
        <p:spPr>
          <a:xfrm flipV="1">
            <a:off x="4054908" y="4134758"/>
            <a:ext cx="621236" cy="52612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Rechthoek: afgeronde hoeken 60">
            <a:extLst>
              <a:ext uri="{FF2B5EF4-FFF2-40B4-BE49-F238E27FC236}">
                <a16:creationId xmlns:a16="http://schemas.microsoft.com/office/drawing/2014/main" id="{5C5C4EA1-DAFF-42C3-B542-A6D0AF69E036}"/>
              </a:ext>
            </a:extLst>
          </p:cNvPr>
          <p:cNvSpPr/>
          <p:nvPr/>
        </p:nvSpPr>
        <p:spPr>
          <a:xfrm>
            <a:off x="950194" y="2942320"/>
            <a:ext cx="2768085" cy="13634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/>
              <a:t>Applicatie</a:t>
            </a:r>
            <a:endParaRPr lang="nl-NL" dirty="0"/>
          </a:p>
        </p:txBody>
      </p:sp>
      <p:sp>
        <p:nvSpPr>
          <p:cNvPr id="62" name="Rechthoek 61">
            <a:extLst>
              <a:ext uri="{FF2B5EF4-FFF2-40B4-BE49-F238E27FC236}">
                <a16:creationId xmlns:a16="http://schemas.microsoft.com/office/drawing/2014/main" id="{671F6024-1908-46E1-A59F-60B2C00FF8FB}"/>
              </a:ext>
            </a:extLst>
          </p:cNvPr>
          <p:cNvSpPr/>
          <p:nvPr/>
        </p:nvSpPr>
        <p:spPr>
          <a:xfrm>
            <a:off x="1215399" y="3190228"/>
            <a:ext cx="737604" cy="75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Comp</a:t>
            </a:r>
            <a:endParaRPr lang="nl-NL" dirty="0"/>
          </a:p>
        </p:txBody>
      </p:sp>
      <p:sp>
        <p:nvSpPr>
          <p:cNvPr id="63" name="Bliksemflits 62">
            <a:extLst>
              <a:ext uri="{FF2B5EF4-FFF2-40B4-BE49-F238E27FC236}">
                <a16:creationId xmlns:a16="http://schemas.microsoft.com/office/drawing/2014/main" id="{697B15E2-305E-4183-BA40-0E9833895BDD}"/>
              </a:ext>
            </a:extLst>
          </p:cNvPr>
          <p:cNvSpPr/>
          <p:nvPr/>
        </p:nvSpPr>
        <p:spPr>
          <a:xfrm flipV="1">
            <a:off x="1464029" y="3428869"/>
            <a:ext cx="422672" cy="42880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Rechthoek 63">
            <a:extLst>
              <a:ext uri="{FF2B5EF4-FFF2-40B4-BE49-F238E27FC236}">
                <a16:creationId xmlns:a16="http://schemas.microsoft.com/office/drawing/2014/main" id="{BDA968FC-35D6-4835-969E-2587FCBA60AE}"/>
              </a:ext>
            </a:extLst>
          </p:cNvPr>
          <p:cNvSpPr/>
          <p:nvPr/>
        </p:nvSpPr>
        <p:spPr>
          <a:xfrm>
            <a:off x="2646405" y="3190228"/>
            <a:ext cx="737604" cy="75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Comp</a:t>
            </a:r>
            <a:endParaRPr lang="nl-NL" dirty="0"/>
          </a:p>
        </p:txBody>
      </p:sp>
      <p:cxnSp>
        <p:nvCxnSpPr>
          <p:cNvPr id="65" name="Rechte verbindingslijn met pijl 64">
            <a:extLst>
              <a:ext uri="{FF2B5EF4-FFF2-40B4-BE49-F238E27FC236}">
                <a16:creationId xmlns:a16="http://schemas.microsoft.com/office/drawing/2014/main" id="{A40F111B-9166-4CF7-92DA-E6EF926D7410}"/>
              </a:ext>
            </a:extLst>
          </p:cNvPr>
          <p:cNvCxnSpPr>
            <a:stCxn id="62" idx="3"/>
            <a:endCxn id="64" idx="1"/>
          </p:cNvCxnSpPr>
          <p:nvPr/>
        </p:nvCxnSpPr>
        <p:spPr>
          <a:xfrm>
            <a:off x="1953003" y="3566858"/>
            <a:ext cx="69340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Bliksemflits 65">
            <a:extLst>
              <a:ext uri="{FF2B5EF4-FFF2-40B4-BE49-F238E27FC236}">
                <a16:creationId xmlns:a16="http://schemas.microsoft.com/office/drawing/2014/main" id="{550C312D-6CFD-475C-A88E-F446A5243CB4}"/>
              </a:ext>
            </a:extLst>
          </p:cNvPr>
          <p:cNvSpPr/>
          <p:nvPr/>
        </p:nvSpPr>
        <p:spPr>
          <a:xfrm flipV="1">
            <a:off x="2088367" y="3352454"/>
            <a:ext cx="422672" cy="42880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7" name="Groep 66">
            <a:extLst>
              <a:ext uri="{FF2B5EF4-FFF2-40B4-BE49-F238E27FC236}">
                <a16:creationId xmlns:a16="http://schemas.microsoft.com/office/drawing/2014/main" id="{98A70E44-32C3-4AAE-AE2E-B9B8EF05C8B4}"/>
              </a:ext>
            </a:extLst>
          </p:cNvPr>
          <p:cNvGrpSpPr/>
          <p:nvPr/>
        </p:nvGrpSpPr>
        <p:grpSpPr>
          <a:xfrm>
            <a:off x="950194" y="4818850"/>
            <a:ext cx="2768085" cy="1363497"/>
            <a:chOff x="1756611" y="1335505"/>
            <a:chExt cx="4018547" cy="1720516"/>
          </a:xfrm>
        </p:grpSpPr>
        <p:sp>
          <p:nvSpPr>
            <p:cNvPr id="71" name="Rechthoek: afgeronde hoeken 70">
              <a:extLst>
                <a:ext uri="{FF2B5EF4-FFF2-40B4-BE49-F238E27FC236}">
                  <a16:creationId xmlns:a16="http://schemas.microsoft.com/office/drawing/2014/main" id="{5C88E874-0228-4E9C-A224-A6566D699D56}"/>
                </a:ext>
              </a:extLst>
            </p:cNvPr>
            <p:cNvSpPr/>
            <p:nvPr/>
          </p:nvSpPr>
          <p:spPr>
            <a:xfrm>
              <a:off x="1756611" y="1335505"/>
              <a:ext cx="4018547" cy="17205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err="1"/>
                <a:t>Applicatie</a:t>
              </a:r>
              <a:endParaRPr lang="nl-NL" dirty="0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4B533955-9DA9-4540-A857-B19620F523CF}"/>
                </a:ext>
              </a:extLst>
            </p:cNvPr>
            <p:cNvSpPr/>
            <p:nvPr/>
          </p:nvSpPr>
          <p:spPr>
            <a:xfrm>
              <a:off x="2141620" y="1648325"/>
              <a:ext cx="1070811" cy="950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Comp</a:t>
              </a:r>
              <a:endParaRPr lang="nl-NL" dirty="0"/>
            </a:p>
          </p:txBody>
        </p:sp>
        <p:sp>
          <p:nvSpPr>
            <p:cNvPr id="73" name="Bliksemflits 72">
              <a:extLst>
                <a:ext uri="{FF2B5EF4-FFF2-40B4-BE49-F238E27FC236}">
                  <a16:creationId xmlns:a16="http://schemas.microsoft.com/office/drawing/2014/main" id="{5393B08C-B9B0-4494-AD4C-BD9ACB2949DC}"/>
                </a:ext>
              </a:extLst>
            </p:cNvPr>
            <p:cNvSpPr/>
            <p:nvPr/>
          </p:nvSpPr>
          <p:spPr>
            <a:xfrm flipV="1">
              <a:off x="2502568" y="1949452"/>
              <a:ext cx="613611" cy="541085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4B2535F-AA24-4588-86F6-CF149FF9BA67}"/>
                </a:ext>
              </a:extLst>
            </p:cNvPr>
            <p:cNvSpPr/>
            <p:nvPr/>
          </p:nvSpPr>
          <p:spPr>
            <a:xfrm>
              <a:off x="4219073" y="1648325"/>
              <a:ext cx="1070811" cy="950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Comp</a:t>
              </a:r>
              <a:endParaRPr lang="nl-NL" dirty="0"/>
            </a:p>
          </p:txBody>
        </p:sp>
        <p:cxnSp>
          <p:nvCxnSpPr>
            <p:cNvPr id="75" name="Rechte verbindingslijn met pijl 74">
              <a:extLst>
                <a:ext uri="{FF2B5EF4-FFF2-40B4-BE49-F238E27FC236}">
                  <a16:creationId xmlns:a16="http://schemas.microsoft.com/office/drawing/2014/main" id="{4FBBFA89-A905-4994-9210-36076D73B444}"/>
                </a:ext>
              </a:extLst>
            </p:cNvPr>
            <p:cNvCxnSpPr>
              <a:stCxn id="72" idx="3"/>
              <a:endCxn id="74" idx="1"/>
            </p:cNvCxnSpPr>
            <p:nvPr/>
          </p:nvCxnSpPr>
          <p:spPr>
            <a:xfrm>
              <a:off x="3212431" y="2123573"/>
              <a:ext cx="1006642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6" name="Bliksemflits 75">
              <a:extLst>
                <a:ext uri="{FF2B5EF4-FFF2-40B4-BE49-F238E27FC236}">
                  <a16:creationId xmlns:a16="http://schemas.microsoft.com/office/drawing/2014/main" id="{1CAB4683-1867-4E52-818D-B84C523A9DBB}"/>
                </a:ext>
              </a:extLst>
            </p:cNvPr>
            <p:cNvSpPr/>
            <p:nvPr/>
          </p:nvSpPr>
          <p:spPr>
            <a:xfrm flipV="1">
              <a:off x="3408946" y="1853029"/>
              <a:ext cx="613611" cy="541085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68" name="Rechte verbindingslijn met pijl 67">
            <a:extLst>
              <a:ext uri="{FF2B5EF4-FFF2-40B4-BE49-F238E27FC236}">
                <a16:creationId xmlns:a16="http://schemas.microsoft.com/office/drawing/2014/main" id="{6FD5F987-6DCD-42DB-8836-20C315DCE74E}"/>
              </a:ext>
            </a:extLst>
          </p:cNvPr>
          <p:cNvCxnSpPr>
            <a:stCxn id="61" idx="2"/>
            <a:endCxn id="71" idx="0"/>
          </p:cNvCxnSpPr>
          <p:nvPr/>
        </p:nvCxnSpPr>
        <p:spPr>
          <a:xfrm>
            <a:off x="2334237" y="4305817"/>
            <a:ext cx="0" cy="5130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Bliksemflits 68">
            <a:extLst>
              <a:ext uri="{FF2B5EF4-FFF2-40B4-BE49-F238E27FC236}">
                <a16:creationId xmlns:a16="http://schemas.microsoft.com/office/drawing/2014/main" id="{56F6C60C-2383-4F15-B5D8-21DCADC24D2D}"/>
              </a:ext>
            </a:extLst>
          </p:cNvPr>
          <p:cNvSpPr/>
          <p:nvPr/>
        </p:nvSpPr>
        <p:spPr>
          <a:xfrm flipV="1">
            <a:off x="1953003" y="4226966"/>
            <a:ext cx="621236" cy="52612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" name="Rechthoek: afgeronde hoeken 69">
            <a:extLst>
              <a:ext uri="{FF2B5EF4-FFF2-40B4-BE49-F238E27FC236}">
                <a16:creationId xmlns:a16="http://schemas.microsoft.com/office/drawing/2014/main" id="{CFE85B52-C781-44D0-924E-B9CEF22553C3}"/>
              </a:ext>
            </a:extLst>
          </p:cNvPr>
          <p:cNvSpPr/>
          <p:nvPr/>
        </p:nvSpPr>
        <p:spPr>
          <a:xfrm>
            <a:off x="766956" y="2818366"/>
            <a:ext cx="3172328" cy="38105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/>
              <a:t>Domein</a:t>
            </a:r>
            <a:endParaRPr lang="nl-NL" dirty="0"/>
          </a:p>
        </p:txBody>
      </p:sp>
      <p:sp>
        <p:nvSpPr>
          <p:cNvPr id="78" name="Stroomdiagram: Verbindingslijn naar een andere pagina 77">
            <a:extLst>
              <a:ext uri="{FF2B5EF4-FFF2-40B4-BE49-F238E27FC236}">
                <a16:creationId xmlns:a16="http://schemas.microsoft.com/office/drawing/2014/main" id="{6808E397-4F41-4828-85EF-CC3C97D54867}"/>
              </a:ext>
            </a:extLst>
          </p:cNvPr>
          <p:cNvSpPr/>
          <p:nvPr/>
        </p:nvSpPr>
        <p:spPr>
          <a:xfrm flipV="1">
            <a:off x="427748" y="1828800"/>
            <a:ext cx="7927111" cy="4994706"/>
          </a:xfrm>
          <a:prstGeom prst="flowChartOffpage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nl-NL" dirty="0"/>
          </a:p>
        </p:txBody>
      </p:sp>
      <p:grpSp>
        <p:nvGrpSpPr>
          <p:cNvPr id="99" name="Groep 98">
            <a:extLst>
              <a:ext uri="{FF2B5EF4-FFF2-40B4-BE49-F238E27FC236}">
                <a16:creationId xmlns:a16="http://schemas.microsoft.com/office/drawing/2014/main" id="{3AEE217E-3DFC-41D3-A1FB-037467197E5A}"/>
              </a:ext>
            </a:extLst>
          </p:cNvPr>
          <p:cNvGrpSpPr/>
          <p:nvPr/>
        </p:nvGrpSpPr>
        <p:grpSpPr>
          <a:xfrm>
            <a:off x="390015" y="703182"/>
            <a:ext cx="1484574" cy="1776971"/>
            <a:chOff x="390015" y="703182"/>
            <a:chExt cx="1484574" cy="1776971"/>
          </a:xfrm>
        </p:grpSpPr>
        <p:pic>
          <p:nvPicPr>
            <p:cNvPr id="80" name="Graphic 79" descr="Gebruikers">
              <a:extLst>
                <a:ext uri="{FF2B5EF4-FFF2-40B4-BE49-F238E27FC236}">
                  <a16:creationId xmlns:a16="http://schemas.microsoft.com/office/drawing/2014/main" id="{067BA5EE-F40F-41B3-A8C4-A9E755829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5102" y="801284"/>
              <a:ext cx="914400" cy="914400"/>
            </a:xfrm>
            <a:prstGeom prst="rect">
              <a:avLst/>
            </a:prstGeom>
          </p:spPr>
        </p:pic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D2CDEA3A-2853-4DBC-9E12-A140719A3461}"/>
                </a:ext>
              </a:extLst>
            </p:cNvPr>
            <p:cNvSpPr/>
            <p:nvPr/>
          </p:nvSpPr>
          <p:spPr>
            <a:xfrm>
              <a:off x="390015" y="703182"/>
              <a:ext cx="14845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/>
                <a:t>Klanten</a:t>
              </a:r>
              <a:r>
                <a:rPr lang="en-US" b="1" dirty="0"/>
                <a:t> (B2C)</a:t>
              </a:r>
              <a:endParaRPr lang="nl-NL" b="1" dirty="0"/>
            </a:p>
          </p:txBody>
        </p:sp>
        <p:cxnSp>
          <p:nvCxnSpPr>
            <p:cNvPr id="84" name="Rechte verbindingslijn met pijl 83">
              <a:extLst>
                <a:ext uri="{FF2B5EF4-FFF2-40B4-BE49-F238E27FC236}">
                  <a16:creationId xmlns:a16="http://schemas.microsoft.com/office/drawing/2014/main" id="{A6AB7ECB-A616-48FF-A042-91FBE80499AD}"/>
                </a:ext>
              </a:extLst>
            </p:cNvPr>
            <p:cNvCxnSpPr/>
            <p:nvPr/>
          </p:nvCxnSpPr>
          <p:spPr>
            <a:xfrm flipH="1" flipV="1">
              <a:off x="1352811" y="1590805"/>
              <a:ext cx="521778" cy="88934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5" name="Bliksemflits 84">
              <a:extLst>
                <a:ext uri="{FF2B5EF4-FFF2-40B4-BE49-F238E27FC236}">
                  <a16:creationId xmlns:a16="http://schemas.microsoft.com/office/drawing/2014/main" id="{390E841F-C08C-4F12-809B-0AFF5DB19101}"/>
                </a:ext>
              </a:extLst>
            </p:cNvPr>
            <p:cNvSpPr/>
            <p:nvPr/>
          </p:nvSpPr>
          <p:spPr>
            <a:xfrm flipV="1">
              <a:off x="1251719" y="1741203"/>
              <a:ext cx="621236" cy="526120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00" name="Groep 99">
            <a:extLst>
              <a:ext uri="{FF2B5EF4-FFF2-40B4-BE49-F238E27FC236}">
                <a16:creationId xmlns:a16="http://schemas.microsoft.com/office/drawing/2014/main" id="{11AF51AB-C9D0-4BBD-825D-4E05ADA2E5DE}"/>
              </a:ext>
            </a:extLst>
          </p:cNvPr>
          <p:cNvGrpSpPr/>
          <p:nvPr/>
        </p:nvGrpSpPr>
        <p:grpSpPr>
          <a:xfrm>
            <a:off x="5911513" y="629457"/>
            <a:ext cx="3884835" cy="1599907"/>
            <a:chOff x="5911513" y="629457"/>
            <a:chExt cx="3884835" cy="1599907"/>
          </a:xfrm>
        </p:grpSpPr>
        <p:pic>
          <p:nvPicPr>
            <p:cNvPr id="87" name="Graphic 86" descr="Stad">
              <a:extLst>
                <a:ext uri="{FF2B5EF4-FFF2-40B4-BE49-F238E27FC236}">
                  <a16:creationId xmlns:a16="http://schemas.microsoft.com/office/drawing/2014/main" id="{8E78FEFC-6BDB-4D3D-9975-6F58572BB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390326" y="629457"/>
              <a:ext cx="1406022" cy="1406022"/>
            </a:xfrm>
            <a:prstGeom prst="rect">
              <a:avLst/>
            </a:prstGeom>
          </p:spPr>
        </p:pic>
        <p:cxnSp>
          <p:nvCxnSpPr>
            <p:cNvPr id="88" name="Rechte verbindingslijn met pijl 87">
              <a:extLst>
                <a:ext uri="{FF2B5EF4-FFF2-40B4-BE49-F238E27FC236}">
                  <a16:creationId xmlns:a16="http://schemas.microsoft.com/office/drawing/2014/main" id="{F2585820-E96C-4A48-A6DE-4510D6D11A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1513" y="1855303"/>
              <a:ext cx="2443346" cy="22869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9" name="Bliksemflits 88">
              <a:extLst>
                <a:ext uri="{FF2B5EF4-FFF2-40B4-BE49-F238E27FC236}">
                  <a16:creationId xmlns:a16="http://schemas.microsoft.com/office/drawing/2014/main" id="{0C72F9DF-8371-4ED3-838A-2F319F09E54D}"/>
                </a:ext>
              </a:extLst>
            </p:cNvPr>
            <p:cNvSpPr/>
            <p:nvPr/>
          </p:nvSpPr>
          <p:spPr>
            <a:xfrm flipV="1">
              <a:off x="7040019" y="1703244"/>
              <a:ext cx="621236" cy="526120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01" name="Groep 100">
            <a:extLst>
              <a:ext uri="{FF2B5EF4-FFF2-40B4-BE49-F238E27FC236}">
                <a16:creationId xmlns:a16="http://schemas.microsoft.com/office/drawing/2014/main" id="{0562BEDC-EBA5-41F2-BE44-7111540C3386}"/>
              </a:ext>
            </a:extLst>
          </p:cNvPr>
          <p:cNvGrpSpPr/>
          <p:nvPr/>
        </p:nvGrpSpPr>
        <p:grpSpPr>
          <a:xfrm>
            <a:off x="8564362" y="2852882"/>
            <a:ext cx="2762773" cy="1198329"/>
            <a:chOff x="8564362" y="2852882"/>
            <a:chExt cx="2762773" cy="1198329"/>
          </a:xfrm>
        </p:grpSpPr>
        <p:pic>
          <p:nvPicPr>
            <p:cNvPr id="93" name="Graphic 92" descr="Wereldbol: Noord- en Zuid-Amerika">
              <a:extLst>
                <a:ext uri="{FF2B5EF4-FFF2-40B4-BE49-F238E27FC236}">
                  <a16:creationId xmlns:a16="http://schemas.microsoft.com/office/drawing/2014/main" id="{70251585-669B-4DC0-B3E8-6CD47E723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128806" y="2852882"/>
              <a:ext cx="1198329" cy="1198329"/>
            </a:xfrm>
            <a:prstGeom prst="rect">
              <a:avLst/>
            </a:prstGeom>
          </p:spPr>
        </p:pic>
        <p:cxnSp>
          <p:nvCxnSpPr>
            <p:cNvPr id="94" name="Rechte verbindingslijn met pijl 93">
              <a:extLst>
                <a:ext uri="{FF2B5EF4-FFF2-40B4-BE49-F238E27FC236}">
                  <a16:creationId xmlns:a16="http://schemas.microsoft.com/office/drawing/2014/main" id="{4C448C6B-1913-4EDC-807B-174C8EBBA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4362" y="3566856"/>
              <a:ext cx="1564444" cy="32017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7" name="Bliksemflits 96">
              <a:extLst>
                <a:ext uri="{FF2B5EF4-FFF2-40B4-BE49-F238E27FC236}">
                  <a16:creationId xmlns:a16="http://schemas.microsoft.com/office/drawing/2014/main" id="{2A723578-2CB5-42DF-AA76-A1A89F1A298A}"/>
                </a:ext>
              </a:extLst>
            </p:cNvPr>
            <p:cNvSpPr/>
            <p:nvPr/>
          </p:nvSpPr>
          <p:spPr>
            <a:xfrm flipV="1">
              <a:off x="8996917" y="3442701"/>
              <a:ext cx="621236" cy="526120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" name="Bijschrift: lijn 2">
            <a:extLst>
              <a:ext uri="{FF2B5EF4-FFF2-40B4-BE49-F238E27FC236}">
                <a16:creationId xmlns:a16="http://schemas.microsoft.com/office/drawing/2014/main" id="{42E155DE-37CB-48DE-8236-DAD85617809F}"/>
              </a:ext>
            </a:extLst>
          </p:cNvPr>
          <p:cNvSpPr/>
          <p:nvPr/>
        </p:nvSpPr>
        <p:spPr>
          <a:xfrm>
            <a:off x="2602025" y="1913327"/>
            <a:ext cx="2664047" cy="418577"/>
          </a:xfrm>
          <a:prstGeom prst="borderCallout1">
            <a:avLst>
              <a:gd name="adj1" fmla="val 66630"/>
              <a:gd name="adj2" fmla="val 130"/>
              <a:gd name="adj3" fmla="val 339932"/>
              <a:gd name="adj4" fmla="val -406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Reactive Programming</a:t>
            </a:r>
            <a:endParaRPr lang="nl-NL" dirty="0"/>
          </a:p>
        </p:txBody>
      </p:sp>
      <p:sp>
        <p:nvSpPr>
          <p:cNvPr id="54" name="Bijschrift: lijn 53">
            <a:extLst>
              <a:ext uri="{FF2B5EF4-FFF2-40B4-BE49-F238E27FC236}">
                <a16:creationId xmlns:a16="http://schemas.microsoft.com/office/drawing/2014/main" id="{C48F9661-8DD5-40F9-8315-1DF7D9F8BA4F}"/>
              </a:ext>
            </a:extLst>
          </p:cNvPr>
          <p:cNvSpPr/>
          <p:nvPr/>
        </p:nvSpPr>
        <p:spPr>
          <a:xfrm>
            <a:off x="4054908" y="978082"/>
            <a:ext cx="2664047" cy="1132418"/>
          </a:xfrm>
          <a:prstGeom prst="borderCallout1">
            <a:avLst>
              <a:gd name="adj1" fmla="val 66630"/>
              <a:gd name="adj2" fmla="val 130"/>
              <a:gd name="adj3" fmla="val 227614"/>
              <a:gd name="adj4" fmla="val -585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Sourcing</a:t>
            </a:r>
          </a:p>
          <a:p>
            <a:pPr algn="ctr"/>
            <a:r>
              <a:rPr lang="en-US" dirty="0"/>
              <a:t>CQRS</a:t>
            </a:r>
          </a:p>
          <a:p>
            <a:pPr algn="ctr"/>
            <a:r>
              <a:rPr lang="en-US" dirty="0"/>
              <a:t>Serverless</a:t>
            </a:r>
          </a:p>
          <a:p>
            <a:pPr algn="ctr"/>
            <a:r>
              <a:rPr lang="en-US" dirty="0"/>
              <a:t>Microservices</a:t>
            </a:r>
            <a:endParaRPr lang="nl-NL" dirty="0"/>
          </a:p>
        </p:txBody>
      </p:sp>
      <p:sp>
        <p:nvSpPr>
          <p:cNvPr id="58" name="Bijschrift: lijn 57">
            <a:extLst>
              <a:ext uri="{FF2B5EF4-FFF2-40B4-BE49-F238E27FC236}">
                <a16:creationId xmlns:a16="http://schemas.microsoft.com/office/drawing/2014/main" id="{FDAAC32E-CFAB-403D-9B9C-4B112B4B2549}"/>
              </a:ext>
            </a:extLst>
          </p:cNvPr>
          <p:cNvSpPr/>
          <p:nvPr/>
        </p:nvSpPr>
        <p:spPr>
          <a:xfrm>
            <a:off x="5981252" y="3002473"/>
            <a:ext cx="2664047" cy="784954"/>
          </a:xfrm>
          <a:prstGeom prst="borderCallout1">
            <a:avLst>
              <a:gd name="adj1" fmla="val 66630"/>
              <a:gd name="adj2" fmla="val 130"/>
              <a:gd name="adj3" fmla="val 212271"/>
              <a:gd name="adj4" fmla="val -1366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MOM</a:t>
            </a:r>
          </a:p>
          <a:p>
            <a:pPr algn="ctr"/>
            <a:r>
              <a:rPr lang="en-US" dirty="0"/>
              <a:t>Event Brokers</a:t>
            </a:r>
            <a:endParaRPr lang="nl-NL" dirty="0"/>
          </a:p>
        </p:txBody>
      </p:sp>
      <p:sp>
        <p:nvSpPr>
          <p:cNvPr id="59" name="Bijschrift: lijn 58">
            <a:extLst>
              <a:ext uri="{FF2B5EF4-FFF2-40B4-BE49-F238E27FC236}">
                <a16:creationId xmlns:a16="http://schemas.microsoft.com/office/drawing/2014/main" id="{2E561576-CAED-43A1-A434-4042D9B917B7}"/>
              </a:ext>
            </a:extLst>
          </p:cNvPr>
          <p:cNvSpPr/>
          <p:nvPr/>
        </p:nvSpPr>
        <p:spPr>
          <a:xfrm>
            <a:off x="8564362" y="4932313"/>
            <a:ext cx="2664047" cy="526120"/>
          </a:xfrm>
          <a:prstGeom prst="borderCallout1">
            <a:avLst>
              <a:gd name="adj1" fmla="val 66630"/>
              <a:gd name="adj2" fmla="val 130"/>
              <a:gd name="adj3" fmla="val -45023"/>
              <a:gd name="adj4" fmla="val -1634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 Event Brokers</a:t>
            </a:r>
            <a:endParaRPr lang="nl-NL" dirty="0"/>
          </a:p>
        </p:txBody>
      </p:sp>
      <p:sp>
        <p:nvSpPr>
          <p:cNvPr id="60" name="Bijschrift: lijn 59">
            <a:extLst>
              <a:ext uri="{FF2B5EF4-FFF2-40B4-BE49-F238E27FC236}">
                <a16:creationId xmlns:a16="http://schemas.microsoft.com/office/drawing/2014/main" id="{475BFF75-41E5-444F-9116-8BCCA2E69A50}"/>
              </a:ext>
            </a:extLst>
          </p:cNvPr>
          <p:cNvSpPr/>
          <p:nvPr/>
        </p:nvSpPr>
        <p:spPr>
          <a:xfrm>
            <a:off x="8996917" y="2204563"/>
            <a:ext cx="2664047" cy="526120"/>
          </a:xfrm>
          <a:prstGeom prst="borderCallout1">
            <a:avLst>
              <a:gd name="adj1" fmla="val 66630"/>
              <a:gd name="adj2" fmla="val 130"/>
              <a:gd name="adj3" fmla="val -54546"/>
              <a:gd name="adj4" fmla="val -439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 Event Brokers</a:t>
            </a:r>
            <a:endParaRPr lang="nl-NL" dirty="0"/>
          </a:p>
        </p:txBody>
      </p:sp>
      <p:sp>
        <p:nvSpPr>
          <p:cNvPr id="77" name="Bijschrift: lijn 76">
            <a:extLst>
              <a:ext uri="{FF2B5EF4-FFF2-40B4-BE49-F238E27FC236}">
                <a16:creationId xmlns:a16="http://schemas.microsoft.com/office/drawing/2014/main" id="{D3D86A98-8FFF-4116-819D-15760F02547A}"/>
              </a:ext>
            </a:extLst>
          </p:cNvPr>
          <p:cNvSpPr/>
          <p:nvPr/>
        </p:nvSpPr>
        <p:spPr>
          <a:xfrm>
            <a:off x="8985698" y="2206375"/>
            <a:ext cx="2664047" cy="526120"/>
          </a:xfrm>
          <a:prstGeom prst="borderCallout1">
            <a:avLst>
              <a:gd name="adj1" fmla="val 95200"/>
              <a:gd name="adj2" fmla="val 45268"/>
              <a:gd name="adj3" fmla="val 271628"/>
              <a:gd name="adj4" fmla="val 274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 Event Brokers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726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9" grpId="0" animBg="1"/>
      <p:bldP spid="70" grpId="0" animBg="1"/>
      <p:bldP spid="78" grpId="0" animBg="1"/>
      <p:bldP spid="3" grpId="0" animBg="1"/>
      <p:bldP spid="54" grpId="0" animBg="1"/>
      <p:bldP spid="58" grpId="0" animBg="1"/>
      <p:bldP spid="59" grpId="0" animBg="1"/>
      <p:bldP spid="60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942E6-2A71-41F6-BEA1-1C8139C3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686"/>
            <a:ext cx="8469923" cy="842549"/>
          </a:xfrm>
        </p:spPr>
        <p:txBody>
          <a:bodyPr/>
          <a:lstStyle/>
          <a:p>
            <a:r>
              <a:rPr lang="en-US" dirty="0" err="1"/>
              <a:t>Vion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F6ACB3-E02B-4058-ADC8-3F756556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12</a:t>
            </a:fld>
            <a:endParaRPr lang="nl-NL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FE275EEF-B97B-47C7-9B72-081198B7264F}"/>
              </a:ext>
            </a:extLst>
          </p:cNvPr>
          <p:cNvSpPr/>
          <p:nvPr/>
        </p:nvSpPr>
        <p:spPr>
          <a:xfrm>
            <a:off x="3327915" y="1406923"/>
            <a:ext cx="2768085" cy="13634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Applicatie</a:t>
            </a:r>
            <a:endParaRPr lang="nl-NL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E3B6ACC1-5F3A-43E9-A162-CC5D774DE0BE}"/>
              </a:ext>
            </a:extLst>
          </p:cNvPr>
          <p:cNvSpPr/>
          <p:nvPr/>
        </p:nvSpPr>
        <p:spPr>
          <a:xfrm>
            <a:off x="1657998" y="4154970"/>
            <a:ext cx="2768085" cy="13634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/>
              <a:t>Applicatie</a:t>
            </a:r>
            <a:endParaRPr lang="nl-NL" dirty="0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538EC429-AA6B-4678-8486-40826C751A6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042041" y="2770420"/>
            <a:ext cx="1669917" cy="13845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Bliksemflits 14">
            <a:extLst>
              <a:ext uri="{FF2B5EF4-FFF2-40B4-BE49-F238E27FC236}">
                <a16:creationId xmlns:a16="http://schemas.microsoft.com/office/drawing/2014/main" id="{B9F89B5A-62E7-4A09-A29C-A107E3219CCA}"/>
              </a:ext>
            </a:extLst>
          </p:cNvPr>
          <p:cNvSpPr/>
          <p:nvPr/>
        </p:nvSpPr>
        <p:spPr>
          <a:xfrm flipV="1">
            <a:off x="4258403" y="3078127"/>
            <a:ext cx="621236" cy="52612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8C35D502-DF52-423F-8110-5BA703B54941}"/>
              </a:ext>
            </a:extLst>
          </p:cNvPr>
          <p:cNvSpPr/>
          <p:nvPr/>
        </p:nvSpPr>
        <p:spPr>
          <a:xfrm>
            <a:off x="5392842" y="4154970"/>
            <a:ext cx="2768085" cy="13634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/>
              <a:t>Applicatie</a:t>
            </a:r>
            <a:endParaRPr lang="nl-NL" dirty="0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E7FC547D-A4C9-4251-A01F-A4D9DC3105F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711958" y="2770420"/>
            <a:ext cx="2064927" cy="13845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807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0BB6F-35B3-4A06-870C-65C59505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patterns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FF5B73-1379-460A-A7C3-FA5C79519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7" y="1805801"/>
            <a:ext cx="11594236" cy="4733111"/>
          </a:xfrm>
        </p:spPr>
        <p:txBody>
          <a:bodyPr>
            <a:normAutofit/>
          </a:bodyPr>
          <a:lstStyle/>
          <a:p>
            <a:r>
              <a:rPr lang="en-US" sz="3500" dirty="0"/>
              <a:t>Event notification</a:t>
            </a:r>
            <a:br>
              <a:rPr lang="en-US" sz="3500" dirty="0"/>
            </a:br>
            <a:endParaRPr lang="en-US" sz="3500" dirty="0"/>
          </a:p>
          <a:p>
            <a:r>
              <a:rPr lang="en-US" sz="3500" dirty="0"/>
              <a:t>Event-carried state transfer</a:t>
            </a:r>
            <a:br>
              <a:rPr lang="en-US" sz="3500" dirty="0"/>
            </a:br>
            <a:endParaRPr lang="en-US" sz="3500" dirty="0"/>
          </a:p>
          <a:p>
            <a:r>
              <a:rPr lang="en-US" sz="3500" dirty="0">
                <a:solidFill>
                  <a:schemeClr val="bg2">
                    <a:lumMod val="75000"/>
                  </a:schemeClr>
                </a:solidFill>
              </a:rPr>
              <a:t>Event Sourcing</a:t>
            </a:r>
            <a:br>
              <a:rPr lang="en-US" sz="3500" dirty="0">
                <a:solidFill>
                  <a:schemeClr val="bg2">
                    <a:lumMod val="75000"/>
                  </a:schemeClr>
                </a:solidFill>
              </a:rPr>
            </a:br>
            <a:endParaRPr lang="en-US" sz="35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3500" dirty="0">
                <a:solidFill>
                  <a:schemeClr val="bg2">
                    <a:lumMod val="75000"/>
                  </a:schemeClr>
                </a:solidFill>
              </a:rPr>
              <a:t>CQRS (Command Query Responsibility Segregation)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129072-FE0D-4EBF-A1B1-109DCAB1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95D54F4-9B54-4059-8EBB-E6C044A9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05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91E746-F5B5-4149-8235-B5C6D3BA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184779D-3BA3-4FD9-A74A-ECA30067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14</a:t>
            </a:fld>
            <a:endParaRPr lang="nl-NL"/>
          </a:p>
        </p:txBody>
      </p:sp>
      <p:pic>
        <p:nvPicPr>
          <p:cNvPr id="7" name="Graphic 6" descr="Kantoormedewerker">
            <a:extLst>
              <a:ext uri="{FF2B5EF4-FFF2-40B4-BE49-F238E27FC236}">
                <a16:creationId xmlns:a16="http://schemas.microsoft.com/office/drawing/2014/main" id="{FFF8FC96-20F5-44BF-808E-ED52D634B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1007615"/>
            <a:ext cx="914400" cy="914400"/>
          </a:xfrm>
          <a:prstGeom prst="rect">
            <a:avLst/>
          </a:prstGeom>
        </p:spPr>
      </p:pic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9C33CF52-F81B-4D55-9E65-6608E34AFB1B}"/>
              </a:ext>
            </a:extLst>
          </p:cNvPr>
          <p:cNvSpPr/>
          <p:nvPr/>
        </p:nvSpPr>
        <p:spPr>
          <a:xfrm>
            <a:off x="2805343" y="861134"/>
            <a:ext cx="2396971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Order</a:t>
            </a:r>
          </a:p>
          <a:p>
            <a:pPr algn="ctr"/>
            <a:r>
              <a:rPr lang="en-US" dirty="0"/>
              <a:t>Management</a:t>
            </a:r>
            <a:endParaRPr lang="nl-NL" dirty="0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DF229F42-3D24-4579-9251-F63832E7550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295400" y="1464815"/>
            <a:ext cx="15099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9936EF48-1C10-42C3-87CA-B1E36C3F0104}"/>
              </a:ext>
            </a:extLst>
          </p:cNvPr>
          <p:cNvSpPr txBox="1"/>
          <p:nvPr/>
        </p:nvSpPr>
        <p:spPr>
          <a:xfrm>
            <a:off x="1411061" y="1051549"/>
            <a:ext cx="127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Entry</a:t>
            </a:r>
            <a:endParaRPr lang="nl-NL" dirty="0"/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D30D5351-A561-4563-A2A4-C6E7DF2BA448}"/>
              </a:ext>
            </a:extLst>
          </p:cNvPr>
          <p:cNvSpPr/>
          <p:nvPr/>
        </p:nvSpPr>
        <p:spPr>
          <a:xfrm>
            <a:off x="2805343" y="3170808"/>
            <a:ext cx="2396971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Planning</a:t>
            </a:r>
            <a:endParaRPr lang="nl-NL" dirty="0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60AA067B-15E9-4D6F-8CB9-180578AF19F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flipV="1">
            <a:off x="4003829" y="2485748"/>
            <a:ext cx="2015230" cy="68506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Pijl: vijfhoek 10">
            <a:extLst>
              <a:ext uri="{FF2B5EF4-FFF2-40B4-BE49-F238E27FC236}">
                <a16:creationId xmlns:a16="http://schemas.microsoft.com/office/drawing/2014/main" id="{177ED942-2FFA-45B2-B430-1B75CC17FA9B}"/>
              </a:ext>
            </a:extLst>
          </p:cNvPr>
          <p:cNvSpPr/>
          <p:nvPr/>
        </p:nvSpPr>
        <p:spPr>
          <a:xfrm>
            <a:off x="6019059" y="2068497"/>
            <a:ext cx="1766655" cy="83450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Order Created</a:t>
            </a:r>
            <a:endParaRPr lang="nl-NL" dirty="0"/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00594217-F12C-4F5B-BCA4-79DE8E5F6CE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202314" y="1464816"/>
            <a:ext cx="816745" cy="1020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itel 1">
            <a:extLst>
              <a:ext uri="{FF2B5EF4-FFF2-40B4-BE49-F238E27FC236}">
                <a16:creationId xmlns:a16="http://schemas.microsoft.com/office/drawing/2014/main" id="{CB99369C-715F-4325-905F-EB05EB18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059" y="3506679"/>
            <a:ext cx="6041994" cy="1594338"/>
          </a:xfrm>
        </p:spPr>
        <p:txBody>
          <a:bodyPr/>
          <a:lstStyle/>
          <a:p>
            <a:r>
              <a:rPr lang="en-US" dirty="0"/>
              <a:t>Event Notification</a:t>
            </a:r>
            <a:endParaRPr lang="nl-NL" dirty="0"/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6AC55827-7345-40A0-A311-7B2EA9A12DFB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4003829" y="2068497"/>
            <a:ext cx="0" cy="1102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CBA1F9B5-60FD-4A77-A5CA-3C7A59F9B9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056" y="1552575"/>
            <a:ext cx="19240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8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91E746-F5B5-4149-8235-B5C6D3BA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184779D-3BA3-4FD9-A74A-ECA30067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15</a:t>
            </a:fld>
            <a:endParaRPr lang="nl-NL"/>
          </a:p>
        </p:txBody>
      </p:sp>
      <p:pic>
        <p:nvPicPr>
          <p:cNvPr id="7" name="Graphic 6" descr="Kantoormedewerker">
            <a:extLst>
              <a:ext uri="{FF2B5EF4-FFF2-40B4-BE49-F238E27FC236}">
                <a16:creationId xmlns:a16="http://schemas.microsoft.com/office/drawing/2014/main" id="{FFF8FC96-20F5-44BF-808E-ED52D634B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1007615"/>
            <a:ext cx="914400" cy="914400"/>
          </a:xfrm>
          <a:prstGeom prst="rect">
            <a:avLst/>
          </a:prstGeom>
        </p:spPr>
      </p:pic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9C33CF52-F81B-4D55-9E65-6608E34AFB1B}"/>
              </a:ext>
            </a:extLst>
          </p:cNvPr>
          <p:cNvSpPr/>
          <p:nvPr/>
        </p:nvSpPr>
        <p:spPr>
          <a:xfrm>
            <a:off x="2805343" y="861134"/>
            <a:ext cx="2396971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Order</a:t>
            </a:r>
          </a:p>
          <a:p>
            <a:pPr algn="ctr"/>
            <a:r>
              <a:rPr lang="en-US" dirty="0"/>
              <a:t>Management</a:t>
            </a:r>
            <a:endParaRPr lang="nl-NL" dirty="0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DF229F42-3D24-4579-9251-F63832E7550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295400" y="1464815"/>
            <a:ext cx="15099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9936EF48-1C10-42C3-87CA-B1E36C3F0104}"/>
              </a:ext>
            </a:extLst>
          </p:cNvPr>
          <p:cNvSpPr txBox="1"/>
          <p:nvPr/>
        </p:nvSpPr>
        <p:spPr>
          <a:xfrm>
            <a:off x="1411061" y="1051549"/>
            <a:ext cx="127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Entry</a:t>
            </a:r>
            <a:endParaRPr lang="nl-NL" dirty="0"/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D30D5351-A561-4563-A2A4-C6E7DF2BA448}"/>
              </a:ext>
            </a:extLst>
          </p:cNvPr>
          <p:cNvSpPr/>
          <p:nvPr/>
        </p:nvSpPr>
        <p:spPr>
          <a:xfrm>
            <a:off x="2805343" y="3170808"/>
            <a:ext cx="2396971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Planning</a:t>
            </a:r>
            <a:endParaRPr lang="nl-NL" dirty="0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60AA067B-15E9-4D6F-8CB9-180578AF19F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flipV="1">
            <a:off x="4003829" y="2485748"/>
            <a:ext cx="2015230" cy="68506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Pijl: vijfhoek 10">
            <a:extLst>
              <a:ext uri="{FF2B5EF4-FFF2-40B4-BE49-F238E27FC236}">
                <a16:creationId xmlns:a16="http://schemas.microsoft.com/office/drawing/2014/main" id="{177ED942-2FFA-45B2-B430-1B75CC17FA9B}"/>
              </a:ext>
            </a:extLst>
          </p:cNvPr>
          <p:cNvSpPr/>
          <p:nvPr/>
        </p:nvSpPr>
        <p:spPr>
          <a:xfrm>
            <a:off x="6019059" y="2068497"/>
            <a:ext cx="1766655" cy="83450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 of Order</a:t>
            </a:r>
            <a:endParaRPr lang="nl-NL" dirty="0"/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00594217-F12C-4F5B-BCA4-79DE8E5F6CE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202314" y="1464816"/>
            <a:ext cx="816745" cy="1020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itel 1">
            <a:extLst>
              <a:ext uri="{FF2B5EF4-FFF2-40B4-BE49-F238E27FC236}">
                <a16:creationId xmlns:a16="http://schemas.microsoft.com/office/drawing/2014/main" id="{CB99369C-715F-4325-905F-EB05EB18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059" y="3506679"/>
            <a:ext cx="6041994" cy="1594338"/>
          </a:xfrm>
        </p:spPr>
        <p:txBody>
          <a:bodyPr/>
          <a:lstStyle/>
          <a:p>
            <a:r>
              <a:rPr lang="en-US" dirty="0"/>
              <a:t>Event-carried</a:t>
            </a:r>
            <a:br>
              <a:rPr lang="en-US" dirty="0"/>
            </a:br>
            <a:r>
              <a:rPr lang="en-US" dirty="0"/>
              <a:t>State Transfer</a:t>
            </a:r>
            <a:endParaRPr lang="nl-NL" dirty="0"/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6AC55827-7345-40A0-A311-7B2EA9A12DFB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V="1">
            <a:off x="4003829" y="2068497"/>
            <a:ext cx="0" cy="1102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5FBEA354-5F06-4F95-8129-6B89D09D1058}"/>
              </a:ext>
            </a:extLst>
          </p:cNvPr>
          <p:cNvCxnSpPr/>
          <p:nvPr/>
        </p:nvCxnSpPr>
        <p:spPr>
          <a:xfrm flipH="1">
            <a:off x="3748035" y="2361363"/>
            <a:ext cx="602901" cy="4119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5D61379E-4C7B-4733-B0A6-73737E323DD1}"/>
              </a:ext>
            </a:extLst>
          </p:cNvPr>
          <p:cNvCxnSpPr/>
          <p:nvPr/>
        </p:nvCxnSpPr>
        <p:spPr>
          <a:xfrm>
            <a:off x="3758084" y="2321169"/>
            <a:ext cx="582804" cy="4823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BD3B6E09-4973-441B-95A1-362CCAEF80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660538"/>
            <a:ext cx="2937770" cy="2113951"/>
          </a:xfrm>
          <a:prstGeom prst="rect">
            <a:avLst/>
          </a:prstGeom>
        </p:spPr>
      </p:pic>
      <p:sp>
        <p:nvSpPr>
          <p:cNvPr id="18" name="Rechthoek 17">
            <a:extLst>
              <a:ext uri="{FF2B5EF4-FFF2-40B4-BE49-F238E27FC236}">
                <a16:creationId xmlns:a16="http://schemas.microsoft.com/office/drawing/2014/main" id="{ECE84963-A375-46EC-B6E4-AFEE9C8DAF64}"/>
              </a:ext>
            </a:extLst>
          </p:cNvPr>
          <p:cNvSpPr/>
          <p:nvPr/>
        </p:nvSpPr>
        <p:spPr>
          <a:xfrm>
            <a:off x="1411061" y="4714042"/>
            <a:ext cx="876494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7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Eventual</a:t>
            </a:r>
            <a:r>
              <a:rPr lang="nl-NL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nl-NL" sz="7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Consistency</a:t>
            </a:r>
            <a:endParaRPr lang="nl-NL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16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hoek: afgeronde hoeken 26">
            <a:extLst>
              <a:ext uri="{FF2B5EF4-FFF2-40B4-BE49-F238E27FC236}">
                <a16:creationId xmlns:a16="http://schemas.microsoft.com/office/drawing/2014/main" id="{0F93E4C4-81E5-4FA0-864A-85A535D35BF9}"/>
              </a:ext>
            </a:extLst>
          </p:cNvPr>
          <p:cNvSpPr/>
          <p:nvPr/>
        </p:nvSpPr>
        <p:spPr>
          <a:xfrm>
            <a:off x="4223405" y="1045926"/>
            <a:ext cx="1571348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MDM</a:t>
            </a:r>
            <a:endParaRPr lang="nl-NL" dirty="0"/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B8DA38FA-0FE0-428B-9B82-E9E8AC8B7F64}"/>
              </a:ext>
            </a:extLst>
          </p:cNvPr>
          <p:cNvSpPr/>
          <p:nvPr/>
        </p:nvSpPr>
        <p:spPr>
          <a:xfrm>
            <a:off x="1950868" y="1045926"/>
            <a:ext cx="1571348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Order</a:t>
            </a:r>
          </a:p>
          <a:p>
            <a:pPr algn="ctr"/>
            <a:r>
              <a:rPr lang="en-US" dirty="0"/>
              <a:t>Management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B76E84-4AB0-417B-9EBF-6ECB3997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686"/>
            <a:ext cx="8469923" cy="652475"/>
          </a:xfrm>
        </p:spPr>
        <p:txBody>
          <a:bodyPr/>
          <a:lstStyle/>
          <a:p>
            <a:r>
              <a:rPr lang="en-US" dirty="0" err="1"/>
              <a:t>Architectuur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EB8E68-B1DE-426B-9FAC-0A43600C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87CCD9-F656-4758-80A5-B4D3D10D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16</a:t>
            </a:fld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2130A5C-DB4C-4B30-9752-BFD8E9D770DF}"/>
              </a:ext>
            </a:extLst>
          </p:cNvPr>
          <p:cNvSpPr/>
          <p:nvPr/>
        </p:nvSpPr>
        <p:spPr>
          <a:xfrm>
            <a:off x="665826" y="2579518"/>
            <a:ext cx="10067278" cy="247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SOA</a:t>
            </a:r>
            <a:endParaRPr lang="nl-NL" dirty="0"/>
          </a:p>
        </p:txBody>
      </p:sp>
      <p:sp>
        <p:nvSpPr>
          <p:cNvPr id="9" name="Stroomdiagram: Magnetische schijf 8">
            <a:extLst>
              <a:ext uri="{FF2B5EF4-FFF2-40B4-BE49-F238E27FC236}">
                <a16:creationId xmlns:a16="http://schemas.microsoft.com/office/drawing/2014/main" id="{7AACF0F1-8261-440E-AADA-618858FDBDF1}"/>
              </a:ext>
            </a:extLst>
          </p:cNvPr>
          <p:cNvSpPr/>
          <p:nvPr/>
        </p:nvSpPr>
        <p:spPr>
          <a:xfrm>
            <a:off x="1950868" y="1815470"/>
            <a:ext cx="1571348" cy="61264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AS400</a:t>
            </a:r>
            <a:endParaRPr lang="nl-NL" dirty="0"/>
          </a:p>
        </p:txBody>
      </p:sp>
      <p:sp>
        <p:nvSpPr>
          <p:cNvPr id="10" name="Stroomdiagram: Magnetische schijf 9">
            <a:extLst>
              <a:ext uri="{FF2B5EF4-FFF2-40B4-BE49-F238E27FC236}">
                <a16:creationId xmlns:a16="http://schemas.microsoft.com/office/drawing/2014/main" id="{61CF5C55-A292-4175-B2B7-024B2C44471A}"/>
              </a:ext>
            </a:extLst>
          </p:cNvPr>
          <p:cNvSpPr/>
          <p:nvPr/>
        </p:nvSpPr>
        <p:spPr>
          <a:xfrm>
            <a:off x="4223406" y="1820894"/>
            <a:ext cx="1571347" cy="61264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SQL</a:t>
            </a:r>
            <a:endParaRPr lang="nl-NL" dirty="0"/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4992DD43-0783-49D2-A1A2-3CF56EDBDF52}"/>
              </a:ext>
            </a:extLst>
          </p:cNvPr>
          <p:cNvSpPr/>
          <p:nvPr/>
        </p:nvSpPr>
        <p:spPr>
          <a:xfrm>
            <a:off x="8064624" y="3005646"/>
            <a:ext cx="2365785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EDN</a:t>
            </a:r>
            <a:endParaRPr lang="nl-NL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DB22CF4E-3812-4946-BBED-2BD9105CCB06}"/>
              </a:ext>
            </a:extLst>
          </p:cNvPr>
          <p:cNvSpPr/>
          <p:nvPr/>
        </p:nvSpPr>
        <p:spPr>
          <a:xfrm>
            <a:off x="8064624" y="3964403"/>
            <a:ext cx="1127464" cy="541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Weblogic</a:t>
            </a:r>
            <a:r>
              <a:rPr lang="en-US" sz="1200" dirty="0"/>
              <a:t> JMS</a:t>
            </a:r>
            <a:endParaRPr lang="nl-NL" sz="1200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2A88E8E1-2FC4-4D6F-89D1-57EBD10A94D4}"/>
              </a:ext>
            </a:extLst>
          </p:cNvPr>
          <p:cNvSpPr/>
          <p:nvPr/>
        </p:nvSpPr>
        <p:spPr>
          <a:xfrm>
            <a:off x="9302945" y="3964403"/>
            <a:ext cx="1127464" cy="541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Oracle AQ</a:t>
            </a:r>
            <a:endParaRPr lang="nl-NL" sz="1200" dirty="0"/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241E8D97-8C42-4043-A5C6-36F551204A44}"/>
              </a:ext>
            </a:extLst>
          </p:cNvPr>
          <p:cNvSpPr/>
          <p:nvPr/>
        </p:nvSpPr>
        <p:spPr>
          <a:xfrm>
            <a:off x="1190349" y="5514113"/>
            <a:ext cx="1836198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Planning</a:t>
            </a:r>
            <a:endParaRPr lang="nl-NL" dirty="0"/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68348073-7664-4C71-8AA6-54F7B75DA08A}"/>
              </a:ext>
            </a:extLst>
          </p:cNvPr>
          <p:cNvSpPr/>
          <p:nvPr/>
        </p:nvSpPr>
        <p:spPr>
          <a:xfrm>
            <a:off x="3573576" y="5216754"/>
            <a:ext cx="2017564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 Plant</a:t>
            </a:r>
            <a:endParaRPr lang="nl-NL" dirty="0"/>
          </a:p>
        </p:txBody>
      </p:sp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FB330CF8-59FC-4235-AAB4-3AC2B0D8330E}"/>
              </a:ext>
            </a:extLst>
          </p:cNvPr>
          <p:cNvSpPr/>
          <p:nvPr/>
        </p:nvSpPr>
        <p:spPr>
          <a:xfrm>
            <a:off x="6019687" y="5514112"/>
            <a:ext cx="2017564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Warehouse</a:t>
            </a:r>
            <a:endParaRPr lang="nl-NL" dirty="0"/>
          </a:p>
        </p:txBody>
      </p:sp>
      <p:sp>
        <p:nvSpPr>
          <p:cNvPr id="18" name="Rechthoek: afgeronde hoeken 17">
            <a:extLst>
              <a:ext uri="{FF2B5EF4-FFF2-40B4-BE49-F238E27FC236}">
                <a16:creationId xmlns:a16="http://schemas.microsoft.com/office/drawing/2014/main" id="{47649075-D1BD-4E13-A0D7-7F37D2F20758}"/>
              </a:ext>
            </a:extLst>
          </p:cNvPr>
          <p:cNvSpPr/>
          <p:nvPr/>
        </p:nvSpPr>
        <p:spPr>
          <a:xfrm>
            <a:off x="2183168" y="2629501"/>
            <a:ext cx="1233996" cy="6580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  <a:endParaRPr lang="nl-NL" dirty="0"/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D1494721-5B84-4D58-9164-965A7C0E3B4F}"/>
              </a:ext>
            </a:extLst>
          </p:cNvPr>
          <p:cNvSpPr/>
          <p:nvPr/>
        </p:nvSpPr>
        <p:spPr>
          <a:xfrm>
            <a:off x="4375954" y="2629499"/>
            <a:ext cx="1233996" cy="6580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  <a:endParaRPr lang="nl-NL" dirty="0"/>
          </a:p>
        </p:txBody>
      </p:sp>
      <p:sp>
        <p:nvSpPr>
          <p:cNvPr id="20" name="Stroomdiagram: Gegevens 19">
            <a:extLst>
              <a:ext uri="{FF2B5EF4-FFF2-40B4-BE49-F238E27FC236}">
                <a16:creationId xmlns:a16="http://schemas.microsoft.com/office/drawing/2014/main" id="{EAD6B31F-8493-4228-B60C-1B140A09EE7D}"/>
              </a:ext>
            </a:extLst>
          </p:cNvPr>
          <p:cNvSpPr/>
          <p:nvPr/>
        </p:nvSpPr>
        <p:spPr>
          <a:xfrm>
            <a:off x="2183168" y="3517101"/>
            <a:ext cx="1189608" cy="612648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endParaRPr lang="nl-NL" dirty="0"/>
          </a:p>
        </p:txBody>
      </p:sp>
      <p:sp>
        <p:nvSpPr>
          <p:cNvPr id="23" name="Stroomdiagram: Gegevens 22">
            <a:extLst>
              <a:ext uri="{FF2B5EF4-FFF2-40B4-BE49-F238E27FC236}">
                <a16:creationId xmlns:a16="http://schemas.microsoft.com/office/drawing/2014/main" id="{35710C0F-D626-4329-BA79-EEF59238EB78}"/>
              </a:ext>
            </a:extLst>
          </p:cNvPr>
          <p:cNvSpPr/>
          <p:nvPr/>
        </p:nvSpPr>
        <p:spPr>
          <a:xfrm>
            <a:off x="4295314" y="3544432"/>
            <a:ext cx="1189608" cy="612648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  <a:endParaRPr lang="nl-NL" dirty="0"/>
          </a:p>
        </p:txBody>
      </p:sp>
      <p:sp>
        <p:nvSpPr>
          <p:cNvPr id="24" name="Rechthoek: afgeronde hoeken 23">
            <a:extLst>
              <a:ext uri="{FF2B5EF4-FFF2-40B4-BE49-F238E27FC236}">
                <a16:creationId xmlns:a16="http://schemas.microsoft.com/office/drawing/2014/main" id="{DFA332CB-F1CD-44E5-9213-21CEC8B69CD4}"/>
              </a:ext>
            </a:extLst>
          </p:cNvPr>
          <p:cNvSpPr/>
          <p:nvPr/>
        </p:nvSpPr>
        <p:spPr>
          <a:xfrm>
            <a:off x="3965360" y="4306810"/>
            <a:ext cx="1233996" cy="6580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  <a:endParaRPr lang="nl-NL" dirty="0"/>
          </a:p>
        </p:txBody>
      </p:sp>
      <p:sp>
        <p:nvSpPr>
          <p:cNvPr id="25" name="Rechthoek: afgeronde hoeken 24">
            <a:extLst>
              <a:ext uri="{FF2B5EF4-FFF2-40B4-BE49-F238E27FC236}">
                <a16:creationId xmlns:a16="http://schemas.microsoft.com/office/drawing/2014/main" id="{7BDCEBA3-6CD3-4A9B-B737-97B60DE58AB7}"/>
              </a:ext>
            </a:extLst>
          </p:cNvPr>
          <p:cNvSpPr/>
          <p:nvPr/>
        </p:nvSpPr>
        <p:spPr>
          <a:xfrm>
            <a:off x="1520302" y="4306810"/>
            <a:ext cx="1233996" cy="6580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  <a:endParaRPr lang="nl-NL" dirty="0"/>
          </a:p>
        </p:txBody>
      </p:sp>
      <p:sp>
        <p:nvSpPr>
          <p:cNvPr id="26" name="Rechthoek: afgeronde hoeken 25">
            <a:extLst>
              <a:ext uri="{FF2B5EF4-FFF2-40B4-BE49-F238E27FC236}">
                <a16:creationId xmlns:a16="http://schemas.microsoft.com/office/drawing/2014/main" id="{7486E410-43A5-43BF-846A-75D19FDB324C}"/>
              </a:ext>
            </a:extLst>
          </p:cNvPr>
          <p:cNvSpPr/>
          <p:nvPr/>
        </p:nvSpPr>
        <p:spPr>
          <a:xfrm>
            <a:off x="6410418" y="4306809"/>
            <a:ext cx="1233996" cy="6580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  <a:endParaRPr lang="nl-NL" dirty="0"/>
          </a:p>
        </p:txBody>
      </p:sp>
      <p:sp>
        <p:nvSpPr>
          <p:cNvPr id="28" name="Stroomdiagram: Magnetische schijf 27">
            <a:extLst>
              <a:ext uri="{FF2B5EF4-FFF2-40B4-BE49-F238E27FC236}">
                <a16:creationId xmlns:a16="http://schemas.microsoft.com/office/drawing/2014/main" id="{E0946365-FF60-4247-916A-97A60C34BA38}"/>
              </a:ext>
            </a:extLst>
          </p:cNvPr>
          <p:cNvSpPr/>
          <p:nvPr/>
        </p:nvSpPr>
        <p:spPr>
          <a:xfrm>
            <a:off x="1190349" y="5207788"/>
            <a:ext cx="1836198" cy="61264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SQL</a:t>
            </a:r>
            <a:endParaRPr lang="nl-NL" dirty="0"/>
          </a:p>
        </p:txBody>
      </p:sp>
      <p:sp>
        <p:nvSpPr>
          <p:cNvPr id="29" name="Stroomdiagram: Magnetische schijf 28">
            <a:extLst>
              <a:ext uri="{FF2B5EF4-FFF2-40B4-BE49-F238E27FC236}">
                <a16:creationId xmlns:a16="http://schemas.microsoft.com/office/drawing/2014/main" id="{CE533637-7097-4145-9B83-4BCF7A719919}"/>
              </a:ext>
            </a:extLst>
          </p:cNvPr>
          <p:cNvSpPr/>
          <p:nvPr/>
        </p:nvSpPr>
        <p:spPr>
          <a:xfrm>
            <a:off x="6019687" y="5207788"/>
            <a:ext cx="2017564" cy="61264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SQL</a:t>
            </a:r>
            <a:endParaRPr lang="nl-NL" dirty="0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403575CF-95AD-4745-B882-284F79F81A6C}"/>
              </a:ext>
            </a:extLst>
          </p:cNvPr>
          <p:cNvCxnSpPr>
            <a:stCxn id="23" idx="5"/>
            <a:endCxn id="26" idx="0"/>
          </p:cNvCxnSpPr>
          <p:nvPr/>
        </p:nvCxnSpPr>
        <p:spPr>
          <a:xfrm>
            <a:off x="5365961" y="3850756"/>
            <a:ext cx="1661455" cy="456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47ABB7BF-7601-40E0-B574-60AA1C36DC01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4582358" y="4157080"/>
            <a:ext cx="188799" cy="149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BBCBC4B3-9453-4D83-9D97-E43DB3976023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4992952" y="3287512"/>
            <a:ext cx="16127" cy="25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B189A620-C4C1-44AB-8DE9-03E02781705B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 flipH="1">
            <a:off x="2777972" y="3287513"/>
            <a:ext cx="22194" cy="229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795057C4-0766-4AE9-9A84-B4D4BD452B06}"/>
              </a:ext>
            </a:extLst>
          </p:cNvPr>
          <p:cNvCxnSpPr>
            <a:cxnSpLocks/>
            <a:stCxn id="20" idx="3"/>
            <a:endCxn id="25" idx="0"/>
          </p:cNvCxnSpPr>
          <p:nvPr/>
        </p:nvCxnSpPr>
        <p:spPr>
          <a:xfrm flipH="1">
            <a:off x="2137300" y="4129749"/>
            <a:ext cx="521711" cy="177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Afbeelding 7">
            <a:extLst>
              <a:ext uri="{FF2B5EF4-FFF2-40B4-BE49-F238E27FC236}">
                <a16:creationId xmlns:a16="http://schemas.microsoft.com/office/drawing/2014/main" id="{444FB774-7653-4EFD-94A3-C63AF4108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35" y="3453297"/>
            <a:ext cx="949164" cy="682996"/>
          </a:xfrm>
          <a:prstGeom prst="rect">
            <a:avLst/>
          </a:prstGeom>
        </p:spPr>
      </p:pic>
      <p:pic>
        <p:nvPicPr>
          <p:cNvPr id="33" name="Afbeelding 32">
            <a:extLst>
              <a:ext uri="{FF2B5EF4-FFF2-40B4-BE49-F238E27FC236}">
                <a16:creationId xmlns:a16="http://schemas.microsoft.com/office/drawing/2014/main" id="{2C14CF90-CD1F-4416-992F-8ED05BAE9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797" y="3498046"/>
            <a:ext cx="949164" cy="682996"/>
          </a:xfrm>
          <a:prstGeom prst="rect">
            <a:avLst/>
          </a:prstGeom>
        </p:spPr>
      </p:pic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7F7C48BD-15FA-49A6-9125-8888D93C6896}"/>
              </a:ext>
            </a:extLst>
          </p:cNvPr>
          <p:cNvSpPr/>
          <p:nvPr/>
        </p:nvSpPr>
        <p:spPr>
          <a:xfrm>
            <a:off x="7011255" y="845114"/>
            <a:ext cx="1658531" cy="6580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Publisher </a:t>
            </a:r>
            <a:r>
              <a:rPr lang="en-US" sz="2800" dirty="0"/>
              <a:t>35</a:t>
            </a:r>
            <a:endParaRPr lang="nl-NL" sz="2800" dirty="0"/>
          </a:p>
        </p:txBody>
      </p: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9F8AE218-B0B4-4842-8C59-36427540297F}"/>
              </a:ext>
            </a:extLst>
          </p:cNvPr>
          <p:cNvSpPr/>
          <p:nvPr/>
        </p:nvSpPr>
        <p:spPr>
          <a:xfrm>
            <a:off x="10349931" y="845113"/>
            <a:ext cx="1658532" cy="6580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Subscriber </a:t>
            </a:r>
            <a:r>
              <a:rPr lang="en-US" sz="2800" dirty="0"/>
              <a:t>45</a:t>
            </a:r>
            <a:endParaRPr lang="nl-NL" sz="2800" dirty="0"/>
          </a:p>
        </p:txBody>
      </p:sp>
      <p:pic>
        <p:nvPicPr>
          <p:cNvPr id="37" name="Afbeelding 36">
            <a:extLst>
              <a:ext uri="{FF2B5EF4-FFF2-40B4-BE49-F238E27FC236}">
                <a16:creationId xmlns:a16="http://schemas.microsoft.com/office/drawing/2014/main" id="{ACFB1D92-5698-4FD1-A322-3B96D8DB6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276" y="1005843"/>
            <a:ext cx="949164" cy="682996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D22B1DB7-39DF-46B8-B6D6-0B2BDD051918}"/>
              </a:ext>
            </a:extLst>
          </p:cNvPr>
          <p:cNvSpPr txBox="1"/>
          <p:nvPr/>
        </p:nvSpPr>
        <p:spPr>
          <a:xfrm>
            <a:off x="8742762" y="1630804"/>
            <a:ext cx="144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70.000 p/day</a:t>
            </a:r>
            <a:endParaRPr lang="nl-NL" b="1" dirty="0"/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A3CE8B99-A220-4B9E-9C7F-0DF7C8EDC431}"/>
              </a:ext>
            </a:extLst>
          </p:cNvPr>
          <p:cNvSpPr/>
          <p:nvPr/>
        </p:nvSpPr>
        <p:spPr>
          <a:xfrm>
            <a:off x="3725976" y="5369154"/>
            <a:ext cx="2017564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 Plant</a:t>
            </a:r>
            <a:endParaRPr lang="nl-NL" dirty="0"/>
          </a:p>
        </p:txBody>
      </p:sp>
      <p:sp>
        <p:nvSpPr>
          <p:cNvPr id="40" name="Rechthoek: afgeronde hoeken 39">
            <a:extLst>
              <a:ext uri="{FF2B5EF4-FFF2-40B4-BE49-F238E27FC236}">
                <a16:creationId xmlns:a16="http://schemas.microsoft.com/office/drawing/2014/main" id="{C4431808-2161-450F-B3E3-D19247CBA191}"/>
              </a:ext>
            </a:extLst>
          </p:cNvPr>
          <p:cNvSpPr/>
          <p:nvPr/>
        </p:nvSpPr>
        <p:spPr>
          <a:xfrm>
            <a:off x="3878376" y="5521554"/>
            <a:ext cx="2017564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 Plant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293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CED92-B816-4D5A-822F-22C3FEE2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D5A475-53AE-4311-AA21-EC5E93A2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77D3365-80E1-4425-9886-115EF4CC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17</a:t>
            </a:fld>
            <a:endParaRPr lang="nl-NL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270486AD-04D0-4884-A783-3FCB7ED0E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47" y="0"/>
            <a:ext cx="9151853" cy="6863891"/>
          </a:xfrm>
        </p:spPr>
      </p:pic>
    </p:spTree>
    <p:extLst>
      <p:ext uri="{BB962C8B-B14F-4D97-AF65-F5344CB8AC3E}">
        <p14:creationId xmlns:p14="http://schemas.microsoft.com/office/powerpoint/2010/main" val="1257627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388ACA73-C535-4934-B95D-E0DB1F74E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" y="0"/>
            <a:ext cx="11484123" cy="6874849"/>
          </a:xfr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541208-7F1B-48F8-B760-947FA8BA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349CE83-AD91-458B-ACBE-88AF84A2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18</a:t>
            </a:fld>
            <a:endParaRPr lang="nl-NL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2525BCD-C3B6-4719-96EA-2B820853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6186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035ED-3538-4E46-B873-3C63CC97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686"/>
            <a:ext cx="8469923" cy="6976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Zaken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je </a:t>
            </a:r>
            <a:r>
              <a:rPr lang="en-US" dirty="0" err="1"/>
              <a:t>mee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krijgt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B2504F-1605-468F-BA93-B6868B02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869"/>
            <a:ext cx="10515600" cy="506272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Event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Tooling (Event Hub)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Event Thinking (mindset)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Event delivery (Throttling)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Betrouwbaarheid</a:t>
            </a:r>
            <a:r>
              <a:rPr lang="en-US" dirty="0"/>
              <a:t> / </a:t>
            </a:r>
            <a:r>
              <a:rPr lang="en-US" dirty="0" err="1"/>
              <a:t>foutafhandeling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Master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ETL vs Events vs APIs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B934D2-F5FE-4724-A79E-5CBDAF6F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9CC1500-07C4-4D2F-8E50-BAE9D3A6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32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16:00		Inloop</a:t>
            </a:r>
          </a:p>
          <a:p>
            <a:r>
              <a:rPr lang="nl-NL" dirty="0"/>
              <a:t>16:30   		</a:t>
            </a:r>
            <a:r>
              <a:rPr lang="nl-NL" dirty="0" err="1"/>
              <a:t>Vion</a:t>
            </a:r>
            <a:r>
              <a:rPr lang="nl-NL" dirty="0"/>
              <a:t> en Event </a:t>
            </a:r>
            <a:r>
              <a:rPr lang="nl-NL" dirty="0" err="1"/>
              <a:t>Driven</a:t>
            </a:r>
            <a:r>
              <a:rPr lang="nl-NL" dirty="0"/>
              <a:t> Architecture (Roger)</a:t>
            </a:r>
          </a:p>
          <a:p>
            <a:r>
              <a:rPr lang="nl-NL" dirty="0"/>
              <a:t>17:15 		Presentatie </a:t>
            </a:r>
            <a:r>
              <a:rPr lang="nl-NL" dirty="0" err="1"/>
              <a:t>Kafka</a:t>
            </a:r>
            <a:r>
              <a:rPr lang="nl-NL" dirty="0"/>
              <a:t> basics (Milco)</a:t>
            </a:r>
          </a:p>
          <a:p>
            <a:r>
              <a:rPr lang="nl-NL" dirty="0"/>
              <a:t>17:45		Hands-on </a:t>
            </a:r>
            <a:r>
              <a:rPr lang="nl-NL" dirty="0" err="1"/>
              <a:t>Kafka</a:t>
            </a:r>
            <a:r>
              <a:rPr lang="nl-NL" dirty="0"/>
              <a:t> basics</a:t>
            </a:r>
          </a:p>
          <a:p>
            <a:r>
              <a:rPr lang="nl-NL" dirty="0"/>
              <a:t>18:30		Eten</a:t>
            </a:r>
          </a:p>
          <a:p>
            <a:r>
              <a:rPr lang="nl-NL" dirty="0"/>
              <a:t>19:15		Presentatie </a:t>
            </a:r>
            <a:r>
              <a:rPr lang="nl-NL" dirty="0" err="1"/>
              <a:t>Kafka</a:t>
            </a:r>
            <a:r>
              <a:rPr lang="nl-NL" dirty="0"/>
              <a:t> streams / KSQL (Milco)</a:t>
            </a:r>
          </a:p>
          <a:p>
            <a:r>
              <a:rPr lang="en-US" dirty="0"/>
              <a:t>1</a:t>
            </a:r>
            <a:r>
              <a:rPr lang="nl-NL" dirty="0"/>
              <a:t>9:30		Hands-on KSQL</a:t>
            </a:r>
          </a:p>
          <a:p>
            <a:r>
              <a:rPr lang="en-US" dirty="0"/>
              <a:t>20:30		</a:t>
            </a:r>
            <a:r>
              <a:rPr lang="en-US" dirty="0" err="1"/>
              <a:t>Afsluiting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1244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B7830-2080-477D-AFC2-567F975B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-15616"/>
            <a:ext cx="8469923" cy="842549"/>
          </a:xfrm>
        </p:spPr>
        <p:txBody>
          <a:bodyPr/>
          <a:lstStyle/>
          <a:p>
            <a:r>
              <a:rPr lang="en-US" dirty="0"/>
              <a:t>1 - Event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A03304-0B51-47BD-90C3-2569482D6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455" y="685447"/>
            <a:ext cx="10515600" cy="5487106"/>
          </a:xfrm>
        </p:spPr>
        <p:txBody>
          <a:bodyPr>
            <a:noAutofit/>
          </a:bodyPr>
          <a:lstStyle/>
          <a:p>
            <a:r>
              <a:rPr lang="en-US" sz="2600" b="1" dirty="0"/>
              <a:t>Naam </a:t>
            </a:r>
            <a:br>
              <a:rPr lang="en-US" sz="2600" dirty="0"/>
            </a:br>
            <a:r>
              <a:rPr lang="en-US" sz="2600" dirty="0"/>
              <a:t>- </a:t>
            </a:r>
            <a:r>
              <a:rPr lang="en-US" sz="2600" dirty="0" err="1"/>
              <a:t>CustomerCreated</a:t>
            </a:r>
            <a:r>
              <a:rPr lang="en-US" sz="2600" dirty="0"/>
              <a:t> </a:t>
            </a:r>
            <a:r>
              <a:rPr lang="en-US" sz="2600" dirty="0" err="1"/>
              <a:t>CustomerUpdated</a:t>
            </a:r>
            <a:br>
              <a:rPr lang="en-US" sz="2600" dirty="0"/>
            </a:br>
            <a:r>
              <a:rPr lang="en-US" sz="2600" dirty="0"/>
              <a:t>- </a:t>
            </a:r>
            <a:r>
              <a:rPr lang="en-US" sz="2600" dirty="0" err="1"/>
              <a:t>CustomerMoved</a:t>
            </a:r>
            <a:endParaRPr lang="en-US" sz="2600" dirty="0"/>
          </a:p>
          <a:p>
            <a:r>
              <a:rPr lang="en-US" sz="2600" b="1" dirty="0" err="1"/>
              <a:t>Versionering</a:t>
            </a:r>
            <a:r>
              <a:rPr lang="en-US" sz="2600" dirty="0"/>
              <a:t> van event (</a:t>
            </a:r>
            <a:r>
              <a:rPr lang="en-US" sz="2600" dirty="0" err="1"/>
              <a:t>gebruiken</a:t>
            </a:r>
            <a:r>
              <a:rPr lang="en-US" sz="2600" dirty="0"/>
              <a:t> we </a:t>
            </a:r>
            <a:r>
              <a:rPr lang="en-US" sz="2600" dirty="0" err="1"/>
              <a:t>nog</a:t>
            </a:r>
            <a:r>
              <a:rPr lang="en-US" sz="2600" dirty="0"/>
              <a:t> </a:t>
            </a:r>
            <a:r>
              <a:rPr lang="en-US" sz="2600" dirty="0" err="1"/>
              <a:t>niet</a:t>
            </a:r>
            <a:r>
              <a:rPr lang="en-US" sz="2600" dirty="0"/>
              <a:t>)</a:t>
            </a:r>
          </a:p>
          <a:p>
            <a:r>
              <a:rPr lang="en-US" sz="2600" b="1" dirty="0"/>
              <a:t>Meta-data</a:t>
            </a:r>
            <a:br>
              <a:rPr lang="en-US" sz="2600" dirty="0"/>
            </a:br>
            <a:r>
              <a:rPr lang="en-US" sz="2600" dirty="0"/>
              <a:t>- </a:t>
            </a:r>
            <a:r>
              <a:rPr lang="en-US" sz="2600" dirty="0" err="1"/>
              <a:t>tijd</a:t>
            </a:r>
            <a:br>
              <a:rPr lang="en-US" sz="2600" dirty="0"/>
            </a:br>
            <a:r>
              <a:rPr lang="en-US" sz="2600" dirty="0"/>
              <a:t>- ID</a:t>
            </a:r>
            <a:br>
              <a:rPr lang="en-US" sz="2600" dirty="0"/>
            </a:br>
            <a:r>
              <a:rPr lang="en-US" sz="2600" dirty="0"/>
              <a:t>- </a:t>
            </a:r>
            <a:r>
              <a:rPr lang="en-US" sz="2600" dirty="0" err="1"/>
              <a:t>Correlatie</a:t>
            </a:r>
            <a:r>
              <a:rPr lang="en-US" sz="2600" dirty="0"/>
              <a:t> ID</a:t>
            </a:r>
            <a:br>
              <a:rPr lang="en-US" sz="2600" dirty="0"/>
            </a:br>
            <a:r>
              <a:rPr lang="en-US" sz="2600" dirty="0"/>
              <a:t>- </a:t>
            </a:r>
            <a:r>
              <a:rPr lang="en-US" sz="2600" dirty="0" err="1"/>
              <a:t>Bron</a:t>
            </a:r>
            <a:br>
              <a:rPr lang="en-US" sz="2600" dirty="0"/>
            </a:br>
            <a:r>
              <a:rPr lang="en-US" sz="2600" dirty="0"/>
              <a:t>- Velden </a:t>
            </a:r>
            <a:r>
              <a:rPr lang="en-US" sz="2600" dirty="0" err="1"/>
              <a:t>voor</a:t>
            </a:r>
            <a:r>
              <a:rPr lang="en-US" sz="2600" dirty="0"/>
              <a:t> filtering</a:t>
            </a:r>
            <a:br>
              <a:rPr lang="en-US" sz="2600" dirty="0"/>
            </a:br>
            <a:r>
              <a:rPr lang="en-US" sz="2600" dirty="0"/>
              <a:t>- </a:t>
            </a:r>
            <a:r>
              <a:rPr lang="en-US" sz="2600" dirty="0" err="1"/>
              <a:t>CloudEvents</a:t>
            </a:r>
            <a:r>
              <a:rPr lang="en-US" sz="2600" dirty="0"/>
              <a:t> 0.3</a:t>
            </a:r>
          </a:p>
          <a:p>
            <a:r>
              <a:rPr lang="en-US" sz="2600" b="1" dirty="0"/>
              <a:t>Payload</a:t>
            </a:r>
            <a:br>
              <a:rPr lang="en-US" sz="2600" dirty="0"/>
            </a:br>
            <a:r>
              <a:rPr lang="en-US" sz="2600" dirty="0"/>
              <a:t>- Business entity</a:t>
            </a:r>
            <a:br>
              <a:rPr lang="en-US" sz="2600" dirty="0"/>
            </a:br>
            <a:r>
              <a:rPr lang="en-US" sz="2600" dirty="0"/>
              <a:t>- Kan </a:t>
            </a:r>
            <a:r>
              <a:rPr lang="en-US" sz="2600" dirty="0" err="1"/>
              <a:t>groot</a:t>
            </a:r>
            <a:r>
              <a:rPr lang="en-US" sz="2600" dirty="0"/>
              <a:t> </a:t>
            </a:r>
            <a:r>
              <a:rPr lang="en-US" sz="2600" dirty="0" err="1"/>
              <a:t>worden</a:t>
            </a:r>
            <a:br>
              <a:rPr lang="en-US" sz="2600" dirty="0"/>
            </a:br>
            <a:endParaRPr lang="nl-NL" sz="260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A852BDA-33BB-4AEA-A6A6-FA4AC908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44EEC68-9A7E-452C-9ED3-F07C5E8C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271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D245B-5C93-4C73-9DF8-2E69AB9B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– Tooling: Event Hub (EDN)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1617E5-14DC-400C-B835-1FFCCF18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CBD8B1-0B68-4417-BBCE-2AA498F6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21</a:t>
            </a:fld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D6217BF-1C34-44FF-BA89-43E3131DE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81" y="988235"/>
            <a:ext cx="8610600" cy="529590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662DB1E-6A7D-4E93-937C-F9F934972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067192"/>
              </p:ext>
            </p:extLst>
          </p:nvPr>
        </p:nvGraphicFramePr>
        <p:xfrm>
          <a:off x="3157538" y="920750"/>
          <a:ext cx="6958126" cy="593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itmapafbeelding" r:id="rId5" imgW="5875200" imgH="5014080" progId="Paint.Picture">
                  <p:embed/>
                </p:oleObj>
              </mc:Choice>
              <mc:Fallback>
                <p:oleObj name="Bitmapafbeelding" r:id="rId5" imgW="5875200" imgH="5014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57538" y="920750"/>
                        <a:ext cx="6958126" cy="593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6CAE46C1-B82D-43D0-BA5E-CF0C24428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0259" y="934681"/>
            <a:ext cx="7054926" cy="493508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E64F40C3-D6EF-4571-9163-F116902A58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538197"/>
            <a:ext cx="12204117" cy="378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7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C3D2E-CEE9-47EC-AA25-8DF0CE6A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3 - Event Thinking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66073F-76F1-4A79-9EAA-C325FD254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mindset </a:t>
            </a:r>
            <a:r>
              <a:rPr lang="en-US" dirty="0" err="1"/>
              <a:t>nodig</a:t>
            </a:r>
            <a:br>
              <a:rPr lang="en-US" dirty="0"/>
            </a:b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vaak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gefocused</a:t>
            </a:r>
            <a:r>
              <a:rPr lang="en-US" dirty="0"/>
              <a:t> op </a:t>
            </a:r>
            <a:r>
              <a:rPr lang="en-US" dirty="0" err="1"/>
              <a:t>afnemer</a:t>
            </a:r>
            <a:r>
              <a:rPr lang="en-US" dirty="0"/>
              <a:t> (</a:t>
            </a:r>
            <a:r>
              <a:rPr lang="en-US" dirty="0" err="1"/>
              <a:t>abstractie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Standardisatie</a:t>
            </a:r>
            <a:r>
              <a:rPr lang="en-US" dirty="0"/>
              <a:t> van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 </a:t>
            </a:r>
            <a:r>
              <a:rPr lang="en-US" i="1" dirty="0"/>
              <a:t>Event Storming</a:t>
            </a:r>
            <a:r>
              <a:rPr lang="en-US" dirty="0"/>
              <a:t> (workshop </a:t>
            </a:r>
            <a:r>
              <a:rPr lang="en-US" dirty="0" err="1"/>
              <a:t>methode</a:t>
            </a:r>
            <a:r>
              <a:rPr lang="en-US" dirty="0"/>
              <a:t> Alberto </a:t>
            </a:r>
            <a:r>
              <a:rPr lang="en-US" dirty="0" err="1"/>
              <a:t>Brandolini</a:t>
            </a:r>
            <a:r>
              <a:rPr lang="en-US" dirty="0"/>
              <a:t>)?  </a:t>
            </a:r>
            <a:br>
              <a:rPr lang="en-US" dirty="0"/>
            </a:br>
            <a:r>
              <a:rPr lang="en-US" dirty="0" err="1"/>
              <a:t>Gebruiken</a:t>
            </a:r>
            <a:r>
              <a:rPr lang="en-US" dirty="0"/>
              <a:t> we (</a:t>
            </a:r>
            <a:r>
              <a:rPr lang="en-US" dirty="0" err="1"/>
              <a:t>nog</a:t>
            </a:r>
            <a:r>
              <a:rPr lang="en-US" dirty="0"/>
              <a:t>) </a:t>
            </a:r>
            <a:r>
              <a:rPr lang="en-US" dirty="0" err="1"/>
              <a:t>niet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43F89D-ADC9-44F6-8F14-E09B1D10D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29D2F27-50B7-4E4E-BBD7-03150D3C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1783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444FA-7F89-4F99-9FB2-ACCB4CCA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4 - Throttling / performance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B0809A-314F-4653-AA17-3F970EFC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Target </a:t>
            </a:r>
            <a:r>
              <a:rPr lang="en-US" dirty="0" err="1"/>
              <a:t>en</a:t>
            </a:r>
            <a:r>
              <a:rPr lang="en-US" dirty="0"/>
              <a:t>/of </a:t>
            </a:r>
            <a:r>
              <a:rPr lang="en-US" dirty="0" err="1"/>
              <a:t>bron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aantallen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altijd</a:t>
            </a:r>
            <a:r>
              <a:rPr lang="en-US" dirty="0"/>
              <a:t> </a:t>
            </a:r>
            <a:r>
              <a:rPr lang="en-US" dirty="0" err="1"/>
              <a:t>aan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bv</a:t>
            </a:r>
            <a:r>
              <a:rPr lang="en-US" dirty="0"/>
              <a:t> </a:t>
            </a:r>
            <a:r>
              <a:rPr lang="en-US" dirty="0" err="1"/>
              <a:t>oude</a:t>
            </a:r>
            <a:r>
              <a:rPr lang="en-US" dirty="0"/>
              <a:t> AS400 </a:t>
            </a:r>
            <a:r>
              <a:rPr lang="en-US" dirty="0" err="1"/>
              <a:t>applicaties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Op </a:t>
            </a:r>
            <a:r>
              <a:rPr lang="en-US" dirty="0" err="1"/>
              <a:t>dit</a:t>
            </a:r>
            <a:r>
              <a:rPr lang="en-US" dirty="0"/>
              <a:t> moment </a:t>
            </a:r>
            <a:r>
              <a:rPr lang="en-US" dirty="0" err="1"/>
              <a:t>doen</a:t>
            </a:r>
            <a:r>
              <a:rPr lang="en-US" dirty="0"/>
              <a:t> we throttling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bron</a:t>
            </a:r>
            <a:r>
              <a:rPr lang="en-US" dirty="0"/>
              <a:t> </a:t>
            </a:r>
            <a:r>
              <a:rPr lang="en-US" dirty="0" err="1"/>
              <a:t>kant</a:t>
            </a:r>
            <a:r>
              <a:rPr lang="en-US" dirty="0"/>
              <a:t> via polling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Toekomst</a:t>
            </a:r>
            <a:r>
              <a:rPr lang="en-US" dirty="0"/>
              <a:t>: subscriber </a:t>
            </a:r>
            <a:r>
              <a:rPr lang="en-US" dirty="0" err="1"/>
              <a:t>kant</a:t>
            </a:r>
            <a:r>
              <a:rPr lang="en-US" dirty="0"/>
              <a:t> met queues)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grote</a:t>
            </a:r>
            <a:r>
              <a:rPr lang="en-US" dirty="0"/>
              <a:t> </a:t>
            </a:r>
            <a:r>
              <a:rPr lang="en-US" dirty="0" err="1"/>
              <a:t>hoeveelheid</a:t>
            </a:r>
            <a:r>
              <a:rPr lang="en-US" dirty="0"/>
              <a:t> data is ETL (</a:t>
            </a:r>
            <a:r>
              <a:rPr lang="en-US" dirty="0" err="1"/>
              <a:t>nog</a:t>
            </a:r>
            <a:r>
              <a:rPr lang="en-US" dirty="0"/>
              <a:t>)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betere</a:t>
            </a:r>
            <a:r>
              <a:rPr lang="en-US" dirty="0"/>
              <a:t> </a:t>
            </a:r>
            <a:r>
              <a:rPr lang="en-US" dirty="0" err="1"/>
              <a:t>optie</a:t>
            </a:r>
            <a:br>
              <a:rPr lang="en-US" dirty="0"/>
            </a:br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A9DE6F1-35A0-4A1F-8096-9FD64A92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0D95CE-B444-407F-A42A-76D30442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614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ED46B-B36B-4ECC-A044-8E1B5BCA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17" y="136525"/>
            <a:ext cx="10021866" cy="842549"/>
          </a:xfrm>
        </p:spPr>
        <p:txBody>
          <a:bodyPr>
            <a:normAutofit/>
          </a:bodyPr>
          <a:lstStyle/>
          <a:p>
            <a:r>
              <a:rPr lang="en-US" sz="3600" dirty="0"/>
              <a:t>5 – </a:t>
            </a:r>
            <a:r>
              <a:rPr lang="en-US" sz="3600" dirty="0" err="1"/>
              <a:t>Betrouwbaarheid</a:t>
            </a:r>
            <a:r>
              <a:rPr lang="en-US" sz="3600" dirty="0"/>
              <a:t> / </a:t>
            </a:r>
            <a:r>
              <a:rPr lang="en-US" sz="3600" dirty="0" err="1"/>
              <a:t>Foutafhandeling</a:t>
            </a:r>
            <a:endParaRPr lang="nl-NL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CCAE72-F693-4731-A59C-6F9F7BADD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466" y="1476185"/>
            <a:ext cx="10515600" cy="5062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event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verstuurd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is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Publisher </a:t>
            </a:r>
            <a:r>
              <a:rPr lang="en-US" dirty="0" err="1"/>
              <a:t>kant</a:t>
            </a:r>
            <a:r>
              <a:rPr lang="en-US" dirty="0"/>
              <a:t> (</a:t>
            </a:r>
            <a:r>
              <a:rPr lang="en-US" b="1" dirty="0"/>
              <a:t>Error Hospital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Re-send event </a:t>
            </a:r>
            <a:r>
              <a:rPr lang="en-US" dirty="0" err="1"/>
              <a:t>mogelijkheden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Publisher </a:t>
            </a:r>
            <a:r>
              <a:rPr lang="en-US" dirty="0" err="1"/>
              <a:t>kant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 Subscriber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 </a:t>
            </a:r>
            <a:r>
              <a:rPr lang="en-US" dirty="0" err="1"/>
              <a:t>gaan</a:t>
            </a:r>
            <a:br>
              <a:rPr lang="en-US" dirty="0"/>
            </a:b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Idem </a:t>
            </a:r>
            <a:r>
              <a:rPr lang="en-US" b="1" dirty="0" err="1"/>
              <a:t>protency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subscriber </a:t>
            </a:r>
            <a:r>
              <a:rPr lang="en-US" dirty="0" err="1"/>
              <a:t>kant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!</a:t>
            </a:r>
            <a:br>
              <a:rPr lang="en-US" dirty="0"/>
            </a:b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Betrouwbaarheid</a:t>
            </a:r>
            <a:r>
              <a:rPr lang="en-US" dirty="0"/>
              <a:t> EDN</a:t>
            </a:r>
            <a:br>
              <a:rPr lang="en-US" dirty="0"/>
            </a:b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Sensors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analyse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C6E411-48D0-4B15-BCA2-E37A6F71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0BF4BC8-9020-4B17-B1F4-BC39D128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0900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2E535-3D08-42D0-977D-DDE5318A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6 - Master data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B97F03-4965-4320-8300-5CD6E19C6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11" y="1114236"/>
            <a:ext cx="10915389" cy="506272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Leent</a:t>
            </a:r>
            <a:r>
              <a:rPr lang="en-US" dirty="0"/>
              <a:t> </a:t>
            </a:r>
            <a:r>
              <a:rPr lang="en-US" dirty="0" err="1"/>
              <a:t>zich</a:t>
            </a:r>
            <a:r>
              <a:rPr lang="en-US" dirty="0"/>
              <a:t> </a:t>
            </a:r>
            <a:r>
              <a:rPr lang="en-US" dirty="0" err="1"/>
              <a:t>uitstekend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Pub-Sub (</a:t>
            </a:r>
            <a:r>
              <a:rPr lang="en-US" dirty="0" err="1"/>
              <a:t>hergebruik</a:t>
            </a:r>
            <a:r>
              <a:rPr lang="en-US" dirty="0"/>
              <a:t>!)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subscribers events </a:t>
            </a:r>
            <a:r>
              <a:rPr lang="en-US" dirty="0" err="1"/>
              <a:t>opnieuw</a:t>
            </a:r>
            <a:r>
              <a:rPr lang="en-US" dirty="0"/>
              <a:t> </a:t>
            </a:r>
            <a:r>
              <a:rPr lang="en-US" dirty="0" err="1"/>
              <a:t>sturen</a:t>
            </a:r>
            <a:r>
              <a:rPr lang="en-US" dirty="0"/>
              <a:t> (data </a:t>
            </a:r>
            <a:r>
              <a:rPr lang="en-US" dirty="0" err="1"/>
              <a:t>migratie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velden</a:t>
            </a:r>
            <a:r>
              <a:rPr lang="en-US" dirty="0"/>
              <a:t>, events </a:t>
            </a:r>
            <a:r>
              <a:rPr lang="en-US" dirty="0" err="1"/>
              <a:t>opnieuw</a:t>
            </a:r>
            <a:r>
              <a:rPr lang="en-US" dirty="0"/>
              <a:t> </a:t>
            </a:r>
            <a:r>
              <a:rPr lang="en-US" dirty="0" err="1"/>
              <a:t>sturen</a:t>
            </a:r>
            <a:r>
              <a:rPr lang="en-US" dirty="0"/>
              <a:t> (idem potency)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Referentie</a:t>
            </a:r>
            <a:r>
              <a:rPr lang="en-US" dirty="0"/>
              <a:t> data in master data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 dirty="0" err="1"/>
              <a:t>opleveren</a:t>
            </a:r>
            <a:br>
              <a:rPr lang="en-US" dirty="0"/>
            </a:br>
            <a:r>
              <a:rPr lang="en-US" dirty="0"/>
              <a:t> (</a:t>
            </a:r>
            <a:r>
              <a:rPr lang="en-US" dirty="0" err="1"/>
              <a:t>Volgorde</a:t>
            </a:r>
            <a:r>
              <a:rPr lang="en-US" dirty="0"/>
              <a:t> van data is </a:t>
            </a:r>
            <a:r>
              <a:rPr lang="en-US" dirty="0" err="1"/>
              <a:t>hier</a:t>
            </a:r>
            <a:r>
              <a:rPr lang="en-US" dirty="0"/>
              <a:t> van </a:t>
            </a:r>
            <a:r>
              <a:rPr lang="en-US" dirty="0" err="1"/>
              <a:t>belang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B3A3E9-D6C5-4932-BB52-E0A29F74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A12DF4E-8822-4633-95B4-C1C7136F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0244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3FB8B-416F-43E7-A2B8-E4B42ECF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Payload: </a:t>
            </a:r>
            <a:r>
              <a:rPr lang="en-US" dirty="0" err="1"/>
              <a:t>Referenties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FBDC3A-9665-4F5D-BF32-0DCF8251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2538F3-741B-48BC-B72C-CCF04CAB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26</a:t>
            </a:fld>
            <a:endParaRPr lang="nl-NL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8A3873FE-583D-4CF0-B582-1833288E3582}"/>
              </a:ext>
            </a:extLst>
          </p:cNvPr>
          <p:cNvSpPr/>
          <p:nvPr/>
        </p:nvSpPr>
        <p:spPr>
          <a:xfrm>
            <a:off x="2147290" y="1517121"/>
            <a:ext cx="1789134" cy="842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</a:t>
            </a:r>
            <a:r>
              <a:rPr lang="en-US" sz="2400" dirty="0" err="1"/>
              <a:t>Artikel</a:t>
            </a:r>
            <a:endParaRPr lang="nl-NL" sz="2400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D187EAF8-6B9F-4F3F-A27A-4D1BE7B08903}"/>
              </a:ext>
            </a:extLst>
          </p:cNvPr>
          <p:cNvSpPr/>
          <p:nvPr/>
        </p:nvSpPr>
        <p:spPr>
          <a:xfrm>
            <a:off x="4661890" y="953091"/>
            <a:ext cx="1789134" cy="842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Package</a:t>
            </a:r>
            <a:endParaRPr lang="nl-NL" sz="2400" dirty="0"/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E2485E2A-404D-49B5-8A0B-8CB08CA0DD2B}"/>
              </a:ext>
            </a:extLst>
          </p:cNvPr>
          <p:cNvSpPr/>
          <p:nvPr/>
        </p:nvSpPr>
        <p:spPr>
          <a:xfrm>
            <a:off x="7211982" y="1792738"/>
            <a:ext cx="1789134" cy="842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Classificatie</a:t>
            </a:r>
            <a:endParaRPr lang="en-US" sz="2400" dirty="0"/>
          </a:p>
          <a:p>
            <a:pPr algn="ctr"/>
            <a:r>
              <a:rPr lang="en-US" sz="2400" dirty="0"/>
              <a:t>Snit</a:t>
            </a:r>
            <a:endParaRPr lang="nl-NL" sz="2400" dirty="0"/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4A06D8CC-6D88-4742-A4D6-4ECFB5F50DB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936424" y="1374366"/>
            <a:ext cx="725466" cy="56403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8877071B-EBA7-43A4-9D9A-816038D61EF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936424" y="1938396"/>
            <a:ext cx="3275558" cy="27561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F7D4B90-E168-41F4-AAA8-5227AD1751D0}"/>
              </a:ext>
            </a:extLst>
          </p:cNvPr>
          <p:cNvSpPr/>
          <p:nvPr/>
        </p:nvSpPr>
        <p:spPr>
          <a:xfrm>
            <a:off x="2147290" y="3215697"/>
            <a:ext cx="1789134" cy="110648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</a:t>
            </a:r>
            <a:r>
              <a:rPr lang="en-US" sz="2400" dirty="0" err="1"/>
              <a:t>Artikel</a:t>
            </a:r>
            <a:endParaRPr lang="en-US" sz="2400" dirty="0"/>
          </a:p>
          <a:p>
            <a:pPr algn="ctr"/>
            <a:r>
              <a:rPr lang="en-US" sz="2400" dirty="0"/>
              <a:t>&lt;Event&gt;</a:t>
            </a:r>
            <a:endParaRPr lang="nl-NL" sz="2400" dirty="0"/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16E17BA-D1C9-48E2-93C0-0733C49380D4}"/>
              </a:ext>
            </a:extLst>
          </p:cNvPr>
          <p:cNvSpPr/>
          <p:nvPr/>
        </p:nvSpPr>
        <p:spPr>
          <a:xfrm>
            <a:off x="4661890" y="3212225"/>
            <a:ext cx="1789134" cy="110995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Package</a:t>
            </a:r>
          </a:p>
          <a:p>
            <a:pPr algn="ctr"/>
            <a:r>
              <a:rPr lang="en-US" sz="2400" dirty="0"/>
              <a:t>&lt;Event&gt;</a:t>
            </a:r>
            <a:endParaRPr lang="nl-NL" sz="2400" dirty="0"/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765FFA59-8F8A-4A4A-B7AA-458D5B24AB4C}"/>
              </a:ext>
            </a:extLst>
          </p:cNvPr>
          <p:cNvSpPr/>
          <p:nvPr/>
        </p:nvSpPr>
        <p:spPr>
          <a:xfrm>
            <a:off x="7197487" y="3212224"/>
            <a:ext cx="1789134" cy="11099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Classificatie</a:t>
            </a:r>
            <a:endParaRPr lang="en-US" sz="2400" dirty="0"/>
          </a:p>
          <a:p>
            <a:pPr algn="ctr"/>
            <a:r>
              <a:rPr lang="en-US" sz="2400" dirty="0"/>
              <a:t>Snit</a:t>
            </a:r>
          </a:p>
          <a:p>
            <a:pPr algn="ctr"/>
            <a:r>
              <a:rPr lang="en-US" sz="2400" dirty="0"/>
              <a:t>&lt;Event&gt;</a:t>
            </a:r>
            <a:endParaRPr lang="nl-NL" sz="2400" dirty="0"/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F2DFF6CF-D1CA-41B9-A006-819E86C8795C}"/>
              </a:ext>
            </a:extLst>
          </p:cNvPr>
          <p:cNvSpPr/>
          <p:nvPr/>
        </p:nvSpPr>
        <p:spPr>
          <a:xfrm>
            <a:off x="2147290" y="5303266"/>
            <a:ext cx="1789134" cy="8425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</a:t>
            </a:r>
            <a:r>
              <a:rPr lang="en-US" sz="2400" dirty="0" err="1"/>
              <a:t>Artikel</a:t>
            </a:r>
            <a:endParaRPr lang="nl-NL" sz="2400" dirty="0"/>
          </a:p>
        </p:txBody>
      </p: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60251989-A062-4555-81DD-3F23E98C3784}"/>
              </a:ext>
            </a:extLst>
          </p:cNvPr>
          <p:cNvSpPr/>
          <p:nvPr/>
        </p:nvSpPr>
        <p:spPr>
          <a:xfrm>
            <a:off x="4661890" y="5904909"/>
            <a:ext cx="1789134" cy="8425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Package</a:t>
            </a:r>
            <a:endParaRPr lang="nl-NL" sz="2400" dirty="0"/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A6D405AE-4A18-41DE-93B7-23CD80E53B71}"/>
              </a:ext>
            </a:extLst>
          </p:cNvPr>
          <p:cNvSpPr/>
          <p:nvPr/>
        </p:nvSpPr>
        <p:spPr>
          <a:xfrm>
            <a:off x="7211982" y="5320390"/>
            <a:ext cx="1789134" cy="8425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Classificatie</a:t>
            </a:r>
            <a:endParaRPr lang="en-US" sz="2400" dirty="0"/>
          </a:p>
          <a:p>
            <a:pPr algn="ctr"/>
            <a:r>
              <a:rPr lang="en-US" sz="2400" dirty="0"/>
              <a:t>Snit</a:t>
            </a:r>
            <a:endParaRPr lang="nl-NL" sz="2400" dirty="0"/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562683B2-E01F-4A1C-8EDC-81296511E5AB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3936424" y="5724541"/>
            <a:ext cx="725466" cy="60164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C653FD29-310D-4F84-992B-94641869C825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936424" y="5724541"/>
            <a:ext cx="3275558" cy="1712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BAAA5A76-CC5A-4503-B22C-293E6894A260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3041857" y="2359670"/>
            <a:ext cx="0" cy="856027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DA55E852-B1E6-4303-BAEA-35257BB80DA8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5556457" y="1795640"/>
            <a:ext cx="0" cy="1416585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27428A6D-5104-43D1-9B94-05695BC2DA6E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8092054" y="2635287"/>
            <a:ext cx="14495" cy="576937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4D6CFCCD-97D5-4FAE-837D-6E8AEDD973EB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3041857" y="4322179"/>
            <a:ext cx="0" cy="981087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D732CA30-D3D7-4403-93E5-9B45256BD2EF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5556457" y="4322179"/>
            <a:ext cx="0" cy="1582730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BA14FDD3-53EE-4CAA-A45A-2C4213E4FCB0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8092054" y="4322179"/>
            <a:ext cx="14495" cy="998211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3A692A9D-EB1E-40C2-9261-4F2BCEEF3D2A}"/>
              </a:ext>
            </a:extLst>
          </p:cNvPr>
          <p:cNvCxnSpPr/>
          <p:nvPr/>
        </p:nvCxnSpPr>
        <p:spPr>
          <a:xfrm>
            <a:off x="438411" y="2787683"/>
            <a:ext cx="1154899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Rechte verbindingslijn 51">
            <a:extLst>
              <a:ext uri="{FF2B5EF4-FFF2-40B4-BE49-F238E27FC236}">
                <a16:creationId xmlns:a16="http://schemas.microsoft.com/office/drawing/2014/main" id="{EA6AD2F2-DAAD-4BAE-9EE5-FB3B371C2D78}"/>
              </a:ext>
            </a:extLst>
          </p:cNvPr>
          <p:cNvCxnSpPr/>
          <p:nvPr/>
        </p:nvCxnSpPr>
        <p:spPr>
          <a:xfrm>
            <a:off x="438411" y="4821284"/>
            <a:ext cx="1154899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hthoek 52">
            <a:extLst>
              <a:ext uri="{FF2B5EF4-FFF2-40B4-BE49-F238E27FC236}">
                <a16:creationId xmlns:a16="http://schemas.microsoft.com/office/drawing/2014/main" id="{333B7B45-CD41-4A5A-A768-9F326EA00F21}"/>
              </a:ext>
            </a:extLst>
          </p:cNvPr>
          <p:cNvSpPr/>
          <p:nvPr/>
        </p:nvSpPr>
        <p:spPr>
          <a:xfrm>
            <a:off x="1510575" y="2742899"/>
            <a:ext cx="876494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7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Eventual</a:t>
            </a:r>
            <a:r>
              <a:rPr lang="nl-NL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nl-NL" sz="7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Consistency</a:t>
            </a:r>
            <a:endParaRPr lang="nl-NL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777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654C2-C34C-45A7-96E5-06AC321E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7 - APIs vs Events vs ETL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3030A9-49C9-444E-B89C-97B951A6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6FD70F7-CB77-4AB1-A4CF-D0A923F4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27</a:t>
            </a:fld>
            <a:endParaRPr lang="nl-NL"/>
          </a:p>
        </p:txBody>
      </p:sp>
      <p:sp>
        <p:nvSpPr>
          <p:cNvPr id="6" name="Stroomdiagram: Beslissing 5">
            <a:extLst>
              <a:ext uri="{FF2B5EF4-FFF2-40B4-BE49-F238E27FC236}">
                <a16:creationId xmlns:a16="http://schemas.microsoft.com/office/drawing/2014/main" id="{23FB471F-78C8-4140-866C-9DB4EBCEC2BA}"/>
              </a:ext>
            </a:extLst>
          </p:cNvPr>
          <p:cNvSpPr/>
          <p:nvPr/>
        </p:nvSpPr>
        <p:spPr>
          <a:xfrm>
            <a:off x="838200" y="1050946"/>
            <a:ext cx="2743200" cy="14530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</a:t>
            </a:r>
            <a:r>
              <a:rPr lang="en-US" sz="2000" dirty="0" err="1"/>
              <a:t>nodig</a:t>
            </a:r>
            <a:r>
              <a:rPr lang="en-US" sz="2000" dirty="0"/>
              <a:t>, </a:t>
            </a:r>
            <a:r>
              <a:rPr lang="en-US" sz="2000" dirty="0" err="1"/>
              <a:t>zonder</a:t>
            </a:r>
            <a:r>
              <a:rPr lang="en-US" sz="2000" dirty="0"/>
              <a:t> </a:t>
            </a:r>
            <a:r>
              <a:rPr lang="en-US" sz="2000" dirty="0" err="1"/>
              <a:t>opslag</a:t>
            </a:r>
            <a:endParaRPr lang="nl-NL" sz="2000" dirty="0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58249BF-E118-4F8C-AA9F-D19979801DE6}"/>
              </a:ext>
            </a:extLst>
          </p:cNvPr>
          <p:cNvCxnSpPr>
            <a:cxnSpLocks/>
          </p:cNvCxnSpPr>
          <p:nvPr/>
        </p:nvCxnSpPr>
        <p:spPr>
          <a:xfrm>
            <a:off x="2192055" y="3793949"/>
            <a:ext cx="0" cy="136677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39A3AD1A-0F99-4F0A-A750-570D441D54B2}"/>
              </a:ext>
            </a:extLst>
          </p:cNvPr>
          <p:cNvSpPr txBox="1"/>
          <p:nvPr/>
        </p:nvSpPr>
        <p:spPr>
          <a:xfrm>
            <a:off x="1805682" y="5160723"/>
            <a:ext cx="808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API</a:t>
            </a:r>
            <a:endParaRPr lang="nl-NL" sz="3600" dirty="0"/>
          </a:p>
        </p:txBody>
      </p:sp>
      <p:sp>
        <p:nvSpPr>
          <p:cNvPr id="11" name="Stroomdiagram: Beslissing 10">
            <a:extLst>
              <a:ext uri="{FF2B5EF4-FFF2-40B4-BE49-F238E27FC236}">
                <a16:creationId xmlns:a16="http://schemas.microsoft.com/office/drawing/2014/main" id="{C9588BA2-8CF7-4339-AECF-A45DDD339A67}"/>
              </a:ext>
            </a:extLst>
          </p:cNvPr>
          <p:cNvSpPr/>
          <p:nvPr/>
        </p:nvSpPr>
        <p:spPr>
          <a:xfrm>
            <a:off x="838200" y="2277410"/>
            <a:ext cx="2743200" cy="14530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API </a:t>
            </a:r>
            <a:r>
              <a:rPr lang="en-US" sz="2000" dirty="0" err="1"/>
              <a:t>kan</a:t>
            </a:r>
            <a:endParaRPr lang="nl-NL" sz="2000" dirty="0"/>
          </a:p>
        </p:txBody>
      </p:sp>
      <p:sp>
        <p:nvSpPr>
          <p:cNvPr id="13" name="Stroomdiagram: Beslissing 12">
            <a:extLst>
              <a:ext uri="{FF2B5EF4-FFF2-40B4-BE49-F238E27FC236}">
                <a16:creationId xmlns:a16="http://schemas.microsoft.com/office/drawing/2014/main" id="{7E61937D-CEB7-49EE-BC3E-D109E6599305}"/>
              </a:ext>
            </a:extLst>
          </p:cNvPr>
          <p:cNvSpPr/>
          <p:nvPr/>
        </p:nvSpPr>
        <p:spPr>
          <a:xfrm>
            <a:off x="3989660" y="1607169"/>
            <a:ext cx="2743200" cy="14530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Realtime</a:t>
            </a:r>
          </a:p>
          <a:p>
            <a:pPr algn="ctr"/>
            <a:r>
              <a:rPr lang="en-US" sz="1900" dirty="0" err="1"/>
              <a:t>beschikbaar</a:t>
            </a:r>
            <a:endParaRPr lang="nl-NL" sz="1900" dirty="0"/>
          </a:p>
        </p:txBody>
      </p:sp>
      <p:sp>
        <p:nvSpPr>
          <p:cNvPr id="14" name="Stroomdiagram: Beslissing 13">
            <a:extLst>
              <a:ext uri="{FF2B5EF4-FFF2-40B4-BE49-F238E27FC236}">
                <a16:creationId xmlns:a16="http://schemas.microsoft.com/office/drawing/2014/main" id="{1160FF54-52A0-4D79-9631-DE0C92562742}"/>
              </a:ext>
            </a:extLst>
          </p:cNvPr>
          <p:cNvSpPr/>
          <p:nvPr/>
        </p:nvSpPr>
        <p:spPr>
          <a:xfrm>
            <a:off x="4007404" y="2893765"/>
            <a:ext cx="2743200" cy="14530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Niet</a:t>
            </a:r>
            <a:r>
              <a:rPr lang="en-US" sz="2000" dirty="0"/>
              <a:t> pollen</a:t>
            </a:r>
            <a:endParaRPr lang="nl-NL" sz="2000" dirty="0"/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EFDC96E4-F745-45CD-9C86-958942E19554}"/>
              </a:ext>
            </a:extLst>
          </p:cNvPr>
          <p:cNvCxnSpPr>
            <a:cxnSpLocks/>
          </p:cNvCxnSpPr>
          <p:nvPr/>
        </p:nvCxnSpPr>
        <p:spPr>
          <a:xfrm>
            <a:off x="5438384" y="4426962"/>
            <a:ext cx="0" cy="9002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kstvak 15">
            <a:extLst>
              <a:ext uri="{FF2B5EF4-FFF2-40B4-BE49-F238E27FC236}">
                <a16:creationId xmlns:a16="http://schemas.microsoft.com/office/drawing/2014/main" id="{CA2F35D9-ED47-49E3-8B55-5019386CE924}"/>
              </a:ext>
            </a:extLst>
          </p:cNvPr>
          <p:cNvSpPr txBox="1"/>
          <p:nvPr/>
        </p:nvSpPr>
        <p:spPr>
          <a:xfrm>
            <a:off x="4826068" y="5341383"/>
            <a:ext cx="1224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Event</a:t>
            </a:r>
            <a:endParaRPr lang="nl-NL" sz="3600" dirty="0"/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E9F135D3-E6C2-426C-8137-ED11E741306F}"/>
              </a:ext>
            </a:extLst>
          </p:cNvPr>
          <p:cNvCxnSpPr>
            <a:cxnSpLocks/>
          </p:cNvCxnSpPr>
          <p:nvPr/>
        </p:nvCxnSpPr>
        <p:spPr>
          <a:xfrm>
            <a:off x="8591243" y="4010799"/>
            <a:ext cx="0" cy="136677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A0C04CD8-7986-471D-B1BE-1425F18D9558}"/>
              </a:ext>
            </a:extLst>
          </p:cNvPr>
          <p:cNvSpPr txBox="1"/>
          <p:nvPr/>
        </p:nvSpPr>
        <p:spPr>
          <a:xfrm>
            <a:off x="8196063" y="5541495"/>
            <a:ext cx="8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ETL</a:t>
            </a:r>
            <a:endParaRPr lang="nl-NL" sz="3600" dirty="0"/>
          </a:p>
        </p:txBody>
      </p:sp>
      <p:sp>
        <p:nvSpPr>
          <p:cNvPr id="19" name="Stroomdiagram: Beslissing 18">
            <a:extLst>
              <a:ext uri="{FF2B5EF4-FFF2-40B4-BE49-F238E27FC236}">
                <a16:creationId xmlns:a16="http://schemas.microsoft.com/office/drawing/2014/main" id="{8B55E13C-E46E-41E3-AEB7-ED85FBD03AA9}"/>
              </a:ext>
            </a:extLst>
          </p:cNvPr>
          <p:cNvSpPr/>
          <p:nvPr/>
        </p:nvSpPr>
        <p:spPr>
          <a:xfrm>
            <a:off x="7158864" y="1043154"/>
            <a:ext cx="2743200" cy="14530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Bulk data</a:t>
            </a:r>
          </a:p>
        </p:txBody>
      </p:sp>
      <p:sp>
        <p:nvSpPr>
          <p:cNvPr id="20" name="Stroomdiagram: Beslissing 19">
            <a:extLst>
              <a:ext uri="{FF2B5EF4-FFF2-40B4-BE49-F238E27FC236}">
                <a16:creationId xmlns:a16="http://schemas.microsoft.com/office/drawing/2014/main" id="{80B2273E-68F7-4922-952C-934CDF2B2C3A}"/>
              </a:ext>
            </a:extLst>
          </p:cNvPr>
          <p:cNvSpPr/>
          <p:nvPr/>
        </p:nvSpPr>
        <p:spPr>
          <a:xfrm>
            <a:off x="7194352" y="2333679"/>
            <a:ext cx="2743200" cy="14530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Niet</a:t>
            </a:r>
            <a:r>
              <a:rPr lang="en-US" sz="2000" dirty="0"/>
              <a:t> real-time</a:t>
            </a:r>
          </a:p>
        </p:txBody>
      </p:sp>
    </p:spTree>
    <p:extLst>
      <p:ext uri="{BB962C8B-B14F-4D97-AF65-F5344CB8AC3E}">
        <p14:creationId xmlns:p14="http://schemas.microsoft.com/office/powerpoint/2010/main" val="3298508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AD3DD-1DA8-48A8-927C-A786BB25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Bereikt</a:t>
            </a:r>
            <a:r>
              <a:rPr lang="en-US" dirty="0"/>
              <a:t> tot nu toe …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C6A482-FF4A-46DA-AB60-840151B0D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Flexibeler</a:t>
            </a:r>
            <a:endParaRPr lang="en-US" dirty="0"/>
          </a:p>
          <a:p>
            <a:r>
              <a:rPr lang="en-US" dirty="0" err="1"/>
              <a:t>Snellere</a:t>
            </a:r>
            <a:r>
              <a:rPr lang="en-US" dirty="0"/>
              <a:t> </a:t>
            </a:r>
            <a:r>
              <a:rPr lang="en-US" dirty="0" err="1"/>
              <a:t>aansluiting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systemen</a:t>
            </a:r>
            <a:endParaRPr lang="en-US" dirty="0"/>
          </a:p>
          <a:p>
            <a:r>
              <a:rPr lang="en-US" dirty="0" err="1"/>
              <a:t>Sneller</a:t>
            </a:r>
            <a:r>
              <a:rPr lang="en-US" dirty="0"/>
              <a:t> data </a:t>
            </a:r>
            <a:r>
              <a:rPr lang="en-US" dirty="0" err="1"/>
              <a:t>beschikbaar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standardisatie</a:t>
            </a:r>
            <a:r>
              <a:rPr lang="en-US" dirty="0"/>
              <a:t> (</a:t>
            </a:r>
            <a:r>
              <a:rPr lang="en-US" dirty="0" err="1"/>
              <a:t>Vion</a:t>
            </a:r>
            <a:r>
              <a:rPr lang="en-US" dirty="0"/>
              <a:t> Data Model)</a:t>
            </a:r>
            <a:br>
              <a:rPr lang="en-US" dirty="0"/>
            </a:br>
            <a:r>
              <a:rPr lang="en-US" dirty="0" err="1"/>
              <a:t>o.a.</a:t>
            </a:r>
            <a:r>
              <a:rPr lang="en-US" dirty="0"/>
              <a:t> UBL </a:t>
            </a:r>
            <a:r>
              <a:rPr lang="en-US" dirty="0" err="1"/>
              <a:t>en</a:t>
            </a:r>
            <a:r>
              <a:rPr lang="en-US" dirty="0"/>
              <a:t> ISA95</a:t>
            </a:r>
          </a:p>
          <a:p>
            <a:r>
              <a:rPr lang="en-US" dirty="0" err="1"/>
              <a:t>Hergebruik</a:t>
            </a:r>
            <a:r>
              <a:rPr lang="en-US" dirty="0"/>
              <a:t> Events (</a:t>
            </a:r>
            <a:r>
              <a:rPr lang="en-US" dirty="0" err="1"/>
              <a:t>standardisatie</a:t>
            </a:r>
            <a:r>
              <a:rPr lang="en-US" dirty="0"/>
              <a:t>)</a:t>
            </a:r>
          </a:p>
          <a:p>
            <a:r>
              <a:rPr lang="en-US" dirty="0"/>
              <a:t>Event as first class objects (EDL)</a:t>
            </a:r>
            <a:br>
              <a:rPr lang="en-US" dirty="0"/>
            </a:br>
            <a:r>
              <a:rPr lang="en-US" dirty="0"/>
              <a:t>(definition, publish/subscribe in composites, monitoring with sensors, filters)</a:t>
            </a:r>
          </a:p>
          <a:p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rationalisatie</a:t>
            </a:r>
            <a:r>
              <a:rPr lang="en-US" dirty="0"/>
              <a:t> </a:t>
            </a:r>
            <a:r>
              <a:rPr lang="en-US" dirty="0" err="1"/>
              <a:t>makkelijker</a:t>
            </a:r>
            <a:r>
              <a:rPr lang="en-US" dirty="0"/>
              <a:t> (One ERP)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FC03C7-074B-4CDA-BCDE-A2BBC195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AC9D5E1-858F-404B-9C98-B7B61EB9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28</a:t>
            </a:fld>
            <a:endParaRPr lang="nl-NL"/>
          </a:p>
        </p:txBody>
      </p:sp>
      <p:pic>
        <p:nvPicPr>
          <p:cNvPr id="3074" name="Picture 2" descr="Afbeeldingsresultaat voor varken blij">
            <a:extLst>
              <a:ext uri="{FF2B5EF4-FFF2-40B4-BE49-F238E27FC236}">
                <a16:creationId xmlns:a16="http://schemas.microsoft.com/office/drawing/2014/main" id="{9D5A9B09-637E-48B7-86D5-EE456547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744" y="988235"/>
            <a:ext cx="4177353" cy="343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74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87410-C1AE-4E08-A458-EFF45F42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Maar </a:t>
            </a:r>
            <a:r>
              <a:rPr lang="en-US" dirty="0" err="1"/>
              <a:t>ook</a:t>
            </a:r>
            <a:r>
              <a:rPr lang="en-US" dirty="0"/>
              <a:t> …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41B540-E564-4A9A-BDEF-DF7307979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Overzicht</a:t>
            </a:r>
            <a:r>
              <a:rPr lang="en-US" dirty="0"/>
              <a:t> van </a:t>
            </a:r>
            <a:r>
              <a:rPr lang="en-US" dirty="0" err="1"/>
              <a:t>processen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lastiger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Event Sourcing ??)</a:t>
            </a:r>
            <a:br>
              <a:rPr lang="en-US" i="1" dirty="0"/>
            </a:br>
            <a:endParaRPr lang="en-US" dirty="0"/>
          </a:p>
          <a:p>
            <a:r>
              <a:rPr lang="en-US" dirty="0" err="1"/>
              <a:t>Discussies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Events vs APIs vs ETL (BI, DWH) </a:t>
            </a:r>
            <a:br>
              <a:rPr lang="en-US" dirty="0"/>
            </a:br>
            <a:endParaRPr lang="en-US" dirty="0"/>
          </a:p>
          <a:p>
            <a:r>
              <a:rPr lang="en-US" dirty="0"/>
              <a:t>Oracle EDN </a:t>
            </a:r>
            <a:r>
              <a:rPr lang="en-US" dirty="0" err="1"/>
              <a:t>niet</a:t>
            </a:r>
            <a:r>
              <a:rPr lang="en-US" dirty="0"/>
              <a:t> lekker </a:t>
            </a:r>
            <a:r>
              <a:rPr lang="en-US" dirty="0" err="1"/>
              <a:t>schaalbaar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betrouwbaarheid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Event- </a:t>
            </a:r>
            <a:r>
              <a:rPr lang="en-US" dirty="0" err="1"/>
              <a:t>en</a:t>
            </a:r>
            <a:r>
              <a:rPr lang="en-US" dirty="0"/>
              <a:t> data mindset (BA-</a:t>
            </a:r>
            <a:r>
              <a:rPr lang="en-US" dirty="0" err="1"/>
              <a:t>ers</a:t>
            </a:r>
            <a:r>
              <a:rPr lang="en-US" dirty="0"/>
              <a:t>)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5067C7F-4156-409A-80E7-6DC6C15C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5901DC3-DDDC-4A3D-A9CC-0C816A39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94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F2B0F-E893-4EBF-9338-9536FC90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28592"/>
            <a:ext cx="10515600" cy="2211027"/>
          </a:xfrm>
        </p:spPr>
        <p:txBody>
          <a:bodyPr/>
          <a:lstStyle/>
          <a:p>
            <a:r>
              <a:rPr lang="en-US" dirty="0" err="1"/>
              <a:t>Vion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Event Driven Architecture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8192672-EB8A-4F49-9B3F-F58C73674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5025" y="4706331"/>
            <a:ext cx="3126375" cy="742492"/>
          </a:xfrm>
        </p:spPr>
        <p:txBody>
          <a:bodyPr/>
          <a:lstStyle/>
          <a:p>
            <a:r>
              <a:rPr lang="en-US" dirty="0"/>
              <a:t>Roger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179FA9-B221-4EC1-A104-9B936EEB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0B61-AB9E-4488-B994-318F632B4038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510D50C-31EA-4CBD-91BE-F878D07F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3</a:t>
            </a:fld>
            <a:endParaRPr lang="nl-NL"/>
          </a:p>
        </p:txBody>
      </p:sp>
      <p:pic>
        <p:nvPicPr>
          <p:cNvPr id="4098" name="Picture 2" descr="Afbeeldingsresultaat voor varken grappig">
            <a:extLst>
              <a:ext uri="{FF2B5EF4-FFF2-40B4-BE49-F238E27FC236}">
                <a16:creationId xmlns:a16="http://schemas.microsoft.com/office/drawing/2014/main" id="{0ECA7FBB-E73F-4E3C-8C86-7F2894E58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260" y="758137"/>
            <a:ext cx="2949357" cy="318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689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B85646-53C8-4165-B751-CC096E45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14" y="1037980"/>
            <a:ext cx="10515600" cy="5062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/>
              <a:t>I</a:t>
            </a:r>
            <a:r>
              <a:rPr lang="nl-NL" sz="4000" b="1" dirty="0"/>
              <a:t>s </a:t>
            </a:r>
            <a:r>
              <a:rPr lang="nl-NL" sz="4000" b="1" dirty="0" err="1"/>
              <a:t>Kafka</a:t>
            </a:r>
            <a:r>
              <a:rPr lang="nl-NL" sz="4000" b="1" dirty="0"/>
              <a:t> een goede oplossing voor </a:t>
            </a:r>
            <a:r>
              <a:rPr lang="nl-NL" sz="4000" b="1" dirty="0" err="1"/>
              <a:t>Vion</a:t>
            </a:r>
            <a:r>
              <a:rPr lang="nl-NL" sz="4000" b="1" dirty="0"/>
              <a:t> ?</a:t>
            </a:r>
            <a:br>
              <a:rPr lang="nl-NL" sz="4000" b="1" dirty="0"/>
            </a:br>
            <a:endParaRPr lang="nl-NL" sz="4000" b="1" dirty="0"/>
          </a:p>
          <a:p>
            <a:pPr marL="0" indent="0">
              <a:buNone/>
            </a:pPr>
            <a:r>
              <a:rPr lang="en-US" dirty="0"/>
              <a:t>Event Hub:</a:t>
            </a:r>
          </a:p>
          <a:p>
            <a:pPr marL="0" indent="0">
              <a:buNone/>
            </a:pPr>
            <a:endParaRPr lang="nl-NL" dirty="0"/>
          </a:p>
          <a:p>
            <a:r>
              <a:rPr lang="en-US" dirty="0"/>
              <a:t>Performant</a:t>
            </a:r>
            <a:r>
              <a:rPr lang="nl-NL" dirty="0"/>
              <a:t> </a:t>
            </a:r>
          </a:p>
          <a:p>
            <a:r>
              <a:rPr lang="en-US" dirty="0" err="1"/>
              <a:t>Betrouwbaar</a:t>
            </a:r>
            <a:r>
              <a:rPr lang="en-US" dirty="0"/>
              <a:t> (at least once)</a:t>
            </a:r>
          </a:p>
          <a:p>
            <a:r>
              <a:rPr lang="en-US" dirty="0"/>
              <a:t>Centrale event governance</a:t>
            </a:r>
            <a:endParaRPr lang="nl-NL" dirty="0"/>
          </a:p>
          <a:p>
            <a:r>
              <a:rPr lang="nl-NL" dirty="0"/>
              <a:t>Makkelijk in gebruik </a:t>
            </a:r>
          </a:p>
          <a:p>
            <a:r>
              <a:rPr lang="en-US" dirty="0"/>
              <a:t>Centrale m</a:t>
            </a:r>
            <a:r>
              <a:rPr lang="nl-NL" dirty="0" err="1"/>
              <a:t>onitoring</a:t>
            </a:r>
            <a:endParaRPr lang="nl-NL" dirty="0"/>
          </a:p>
          <a:p>
            <a:r>
              <a:rPr lang="en-US" dirty="0"/>
              <a:t>Replay van </a:t>
            </a:r>
            <a:r>
              <a:rPr lang="nl-NL" dirty="0"/>
              <a:t>events</a:t>
            </a:r>
          </a:p>
          <a:p>
            <a:r>
              <a:rPr lang="en-US" dirty="0" err="1"/>
              <a:t>Hybride</a:t>
            </a:r>
            <a:r>
              <a:rPr lang="en-US" dirty="0"/>
              <a:t> </a:t>
            </a:r>
            <a:r>
              <a:rPr lang="en-US" dirty="0" err="1"/>
              <a:t>omgeving</a:t>
            </a:r>
            <a:r>
              <a:rPr lang="en-US" dirty="0"/>
              <a:t> (Intern, Cloud, Extern)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FB0B4C-7F74-4FB4-8986-C0D3E2AB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FAFD3C3-3D5E-42B9-80CF-1ED1B1CF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30</a:t>
            </a:fld>
            <a:endParaRPr lang="nl-NL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4749B15-BA91-42EF-8C38-C8A61D26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8" name="Picture 2" descr="Afbeeldingsresultaat voor varken vraagteken">
            <a:extLst>
              <a:ext uri="{FF2B5EF4-FFF2-40B4-BE49-F238E27FC236}">
                <a16:creationId xmlns:a16="http://schemas.microsoft.com/office/drawing/2014/main" id="{727D9A58-146E-4518-9AA6-510F65AF4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154" y="1792683"/>
            <a:ext cx="3328160" cy="430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7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9FB89-140B-4A0C-865D-E2CB8C0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Invulformulier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61E479-A1D4-407E-8B17-CCCB082A0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Graag</a:t>
            </a:r>
            <a:r>
              <a:rPr lang="en-US" dirty="0"/>
              <a:t> </a:t>
            </a:r>
            <a:r>
              <a:rPr lang="en-US" dirty="0" err="1"/>
              <a:t>jouw</a:t>
            </a:r>
            <a:r>
              <a:rPr lang="en-US" dirty="0"/>
              <a:t> </a:t>
            </a:r>
            <a:r>
              <a:rPr lang="en-US" dirty="0" err="1"/>
              <a:t>mening</a:t>
            </a:r>
            <a:r>
              <a:rPr lang="en-US" dirty="0"/>
              <a:t> </a:t>
            </a:r>
            <a:r>
              <a:rPr lang="en-US" dirty="0" err="1"/>
              <a:t>invullen</a:t>
            </a:r>
            <a:r>
              <a:rPr lang="en-US" dirty="0"/>
              <a:t> </a:t>
            </a:r>
            <a:r>
              <a:rPr lang="en-US" dirty="0" err="1"/>
              <a:t>tijdens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/of </a:t>
            </a:r>
            <a:r>
              <a:rPr lang="en-US" dirty="0" err="1"/>
              <a:t>na</a:t>
            </a:r>
            <a:r>
              <a:rPr lang="en-US" dirty="0"/>
              <a:t> de B&amp;B</a:t>
            </a:r>
          </a:p>
          <a:p>
            <a:endParaRPr lang="en-US" dirty="0"/>
          </a:p>
          <a:p>
            <a:r>
              <a:rPr lang="nl-NL" dirty="0">
                <a:hlinkClick r:id="rId2"/>
              </a:rPr>
              <a:t>https://forms.office.com/Pages/ResponsePage.aspx?id=PD1fATVf7k-E5hnk55cmZBCPgjduBQdIp8MagYeGzU9UQ05HREpQSzM4WVlMTjI0WE5DNE1TWjBKNSQlQCN0PWcu</a:t>
            </a:r>
            <a:endParaRPr lang="nl-NL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nl-NL" dirty="0" err="1"/>
              <a:t>lvast</a:t>
            </a:r>
            <a:r>
              <a:rPr lang="nl-NL" dirty="0"/>
              <a:t> bedankt !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26B95B-4248-4C01-BDB9-D69C4E5E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CA2791-F9FC-4296-9941-D56C4918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9648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B9B12-303F-4802-B165-A2B5F3D1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ED7DC0-497C-427C-930E-B87A9C2C2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C97981-EF06-49E5-B479-937B8B11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0B61-AB9E-4488-B994-318F632B4038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C7B9D8-B571-4F69-A0A6-998178A8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733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17BC6-6791-45DE-AD88-B5F3E413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Driven Architecture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717892-0D44-4530-98D9-AAC26B25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/>
              <a:t>A software architectural pattern promoting the production, detection, consumption of, and reaction to events</a:t>
            </a:r>
            <a:endParaRPr lang="nl-NL" sz="440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7DDE03-9233-4C29-8292-DA324330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EDA5EAF-582F-440C-A088-78FB7770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956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3D774-C33B-4C17-902A-100715A6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CFC8AF-1A00-4305-9D90-8823F2C55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i="1" dirty="0"/>
              <a:t>Event</a:t>
            </a:r>
            <a:r>
              <a:rPr lang="en-US" sz="4000" dirty="0"/>
              <a:t> is a significant state change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2400" dirty="0"/>
              <a:t>Atomic: something happened (i.e. product ordered)</a:t>
            </a:r>
          </a:p>
          <a:p>
            <a:pPr marL="0" indent="0">
              <a:buNone/>
            </a:pPr>
            <a:r>
              <a:rPr lang="en-US" sz="2400" dirty="0"/>
              <a:t>Related: stream or sequence of events (i.e. pricing changes)</a:t>
            </a:r>
          </a:p>
          <a:p>
            <a:pPr marL="0" indent="0">
              <a:buNone/>
            </a:pPr>
            <a:r>
              <a:rPr lang="en-US" sz="2400" dirty="0"/>
              <a:t>Behavioral: accumulation of events capture behavior (i.e. events of different users on shopping site)</a:t>
            </a:r>
            <a:endParaRPr lang="nl-NL" sz="240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FEF8B1-9D76-4EAF-B81B-43A71E6C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49B77B9-340C-41B9-AF91-9E16F15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5567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8D433-8B64-4BC4-B3FE-BAD74330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90" y="-161512"/>
            <a:ext cx="8469923" cy="842549"/>
          </a:xfrm>
        </p:spPr>
        <p:txBody>
          <a:bodyPr>
            <a:normAutofit/>
          </a:bodyPr>
          <a:lstStyle/>
          <a:p>
            <a:r>
              <a:rPr lang="en-US" sz="3200" dirty="0" err="1"/>
              <a:t>SynTouch</a:t>
            </a:r>
            <a:r>
              <a:rPr lang="en-US" sz="3200" dirty="0"/>
              <a:t> Integration 2.0</a:t>
            </a:r>
            <a:endParaRPr lang="nl-NL" sz="3200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870021C0-B3FF-4CDF-8486-CF68E9B45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08" y="531638"/>
            <a:ext cx="8435148" cy="6326362"/>
          </a:xfr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1858B4-B4FF-46C8-896D-03D59D00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34D3AFA-4A5D-4D5D-840F-37BE66FA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0968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FEBF1-024E-4C9D-B82C-41A2B779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133DC1DD-EA34-4745-8CEF-EE5A5D620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5" y="988235"/>
            <a:ext cx="11952910" cy="5237200"/>
          </a:xfr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D16116-232A-4758-A8AC-EFA1E8EB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B5E1632-50F9-4B55-9F2E-4C33A553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1023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91E746-F5B5-4149-8235-B5C6D3BA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184779D-3BA3-4FD9-A74A-ECA30067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37</a:t>
            </a:fld>
            <a:endParaRPr lang="nl-NL"/>
          </a:p>
        </p:txBody>
      </p:sp>
      <p:pic>
        <p:nvPicPr>
          <p:cNvPr id="7" name="Graphic 6" descr="Kantoormedewerker">
            <a:extLst>
              <a:ext uri="{FF2B5EF4-FFF2-40B4-BE49-F238E27FC236}">
                <a16:creationId xmlns:a16="http://schemas.microsoft.com/office/drawing/2014/main" id="{FFF8FC96-20F5-44BF-808E-ED52D634B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856" y="386179"/>
            <a:ext cx="914400" cy="914400"/>
          </a:xfrm>
          <a:prstGeom prst="rect">
            <a:avLst/>
          </a:prstGeom>
        </p:spPr>
      </p:pic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9C33CF52-F81B-4D55-9E65-6608E34AFB1B}"/>
              </a:ext>
            </a:extLst>
          </p:cNvPr>
          <p:cNvSpPr/>
          <p:nvPr/>
        </p:nvSpPr>
        <p:spPr>
          <a:xfrm>
            <a:off x="2743199" y="239698"/>
            <a:ext cx="2396971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Order</a:t>
            </a:r>
          </a:p>
          <a:p>
            <a:pPr algn="ctr"/>
            <a:r>
              <a:rPr lang="en-US" dirty="0"/>
              <a:t>Management</a:t>
            </a:r>
            <a:endParaRPr lang="nl-NL" dirty="0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DF229F42-3D24-4579-9251-F63832E7550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233256" y="843379"/>
            <a:ext cx="15099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9936EF48-1C10-42C3-87CA-B1E36C3F0104}"/>
              </a:ext>
            </a:extLst>
          </p:cNvPr>
          <p:cNvSpPr txBox="1"/>
          <p:nvPr/>
        </p:nvSpPr>
        <p:spPr>
          <a:xfrm>
            <a:off x="1348917" y="430113"/>
            <a:ext cx="127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Entry</a:t>
            </a:r>
            <a:endParaRPr lang="nl-NL" dirty="0"/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D30D5351-A561-4563-A2A4-C6E7DF2BA448}"/>
              </a:ext>
            </a:extLst>
          </p:cNvPr>
          <p:cNvSpPr/>
          <p:nvPr/>
        </p:nvSpPr>
        <p:spPr>
          <a:xfrm>
            <a:off x="2743199" y="3822918"/>
            <a:ext cx="2396971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Planning</a:t>
            </a:r>
            <a:endParaRPr lang="nl-NL" dirty="0"/>
          </a:p>
        </p:txBody>
      </p:sp>
      <p:sp>
        <p:nvSpPr>
          <p:cNvPr id="11" name="Pijl: vijfhoek 10">
            <a:extLst>
              <a:ext uri="{FF2B5EF4-FFF2-40B4-BE49-F238E27FC236}">
                <a16:creationId xmlns:a16="http://schemas.microsoft.com/office/drawing/2014/main" id="{177ED942-2FFA-45B2-B430-1B75CC17FA9B}"/>
              </a:ext>
            </a:extLst>
          </p:cNvPr>
          <p:cNvSpPr/>
          <p:nvPr/>
        </p:nvSpPr>
        <p:spPr>
          <a:xfrm>
            <a:off x="3266982" y="2068497"/>
            <a:ext cx="1766655" cy="83450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Sales Order to planning</a:t>
            </a:r>
            <a:endParaRPr lang="nl-NL" dirty="0"/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00594217-F12C-4F5B-BCA4-79DE8E5F6CE7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3941684" y="1447061"/>
            <a:ext cx="1" cy="62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itel 1">
            <a:extLst>
              <a:ext uri="{FF2B5EF4-FFF2-40B4-BE49-F238E27FC236}">
                <a16:creationId xmlns:a16="http://schemas.microsoft.com/office/drawing/2014/main" id="{CB99369C-715F-4325-905F-EB05EB18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6" y="5250511"/>
            <a:ext cx="10830757" cy="1004315"/>
          </a:xfrm>
        </p:spPr>
        <p:txBody>
          <a:bodyPr>
            <a:normAutofit fontScale="90000"/>
          </a:bodyPr>
          <a:lstStyle/>
          <a:p>
            <a:r>
              <a:rPr lang="en-US" dirty="0"/>
              <a:t>Command Event (form of Event Notification)</a:t>
            </a:r>
            <a:endParaRPr lang="nl-NL" dirty="0"/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6AC55827-7345-40A0-A311-7B2EA9A12DFB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3941684" y="2902998"/>
            <a:ext cx="1" cy="919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FE7B7F3D-5228-490B-9B67-2C04EEC8C7C1}"/>
              </a:ext>
            </a:extLst>
          </p:cNvPr>
          <p:cNvSpPr/>
          <p:nvPr/>
        </p:nvSpPr>
        <p:spPr>
          <a:xfrm>
            <a:off x="5860741" y="3822918"/>
            <a:ext cx="2396971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 Plant</a:t>
            </a:r>
            <a:endParaRPr lang="nl-NL" dirty="0"/>
          </a:p>
        </p:txBody>
      </p:sp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79B9358D-73C3-464C-9188-1F1829C61E2D}"/>
              </a:ext>
            </a:extLst>
          </p:cNvPr>
          <p:cNvSpPr/>
          <p:nvPr/>
        </p:nvSpPr>
        <p:spPr>
          <a:xfrm>
            <a:off x="9164713" y="3822917"/>
            <a:ext cx="2396971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Warehouse</a:t>
            </a:r>
            <a:endParaRPr lang="nl-NL" dirty="0"/>
          </a:p>
        </p:txBody>
      </p:sp>
      <p:sp>
        <p:nvSpPr>
          <p:cNvPr id="26" name="Pijl: vijfhoek 25">
            <a:extLst>
              <a:ext uri="{FF2B5EF4-FFF2-40B4-BE49-F238E27FC236}">
                <a16:creationId xmlns:a16="http://schemas.microsoft.com/office/drawing/2014/main" id="{EDD262D9-EFA4-49E3-8421-558817A4F100}"/>
              </a:ext>
            </a:extLst>
          </p:cNvPr>
          <p:cNvSpPr/>
          <p:nvPr/>
        </p:nvSpPr>
        <p:spPr>
          <a:xfrm>
            <a:off x="6373425" y="2068495"/>
            <a:ext cx="1766655" cy="83450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to production</a:t>
            </a:r>
            <a:endParaRPr lang="nl-NL" dirty="0"/>
          </a:p>
        </p:txBody>
      </p:sp>
      <p:sp>
        <p:nvSpPr>
          <p:cNvPr id="27" name="Pijl: vijfhoek 26">
            <a:extLst>
              <a:ext uri="{FF2B5EF4-FFF2-40B4-BE49-F238E27FC236}">
                <a16:creationId xmlns:a16="http://schemas.microsoft.com/office/drawing/2014/main" id="{459E3919-9240-4562-800E-56DD2B188092}"/>
              </a:ext>
            </a:extLst>
          </p:cNvPr>
          <p:cNvSpPr/>
          <p:nvPr/>
        </p:nvSpPr>
        <p:spPr>
          <a:xfrm>
            <a:off x="9688492" y="2079596"/>
            <a:ext cx="1766655" cy="83450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in DWH</a:t>
            </a:r>
            <a:endParaRPr lang="nl-NL" dirty="0"/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9F652BF3-2B28-4FB9-B159-48E2F8B09462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>
            <a:off x="3941685" y="1447061"/>
            <a:ext cx="3106442" cy="621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EABE6C93-31CD-41D0-B8CD-1A45DA1DF664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>
            <a:off x="3941685" y="1447061"/>
            <a:ext cx="6421509" cy="632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31DAF9DB-BF65-4772-AE0F-492188DE4AE1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>
            <a:off x="7048127" y="2902996"/>
            <a:ext cx="11100" cy="919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71ABD4DB-FB90-4552-B831-D77A4BE078BD}"/>
              </a:ext>
            </a:extLst>
          </p:cNvPr>
          <p:cNvCxnSpPr>
            <a:cxnSpLocks/>
            <a:stCxn id="27" idx="2"/>
            <a:endCxn id="17" idx="0"/>
          </p:cNvCxnSpPr>
          <p:nvPr/>
        </p:nvCxnSpPr>
        <p:spPr>
          <a:xfrm>
            <a:off x="10363194" y="2914097"/>
            <a:ext cx="5" cy="908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57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91E746-F5B5-4149-8235-B5C6D3BA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184779D-3BA3-4FD9-A74A-ECA30067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4</a:t>
            </a:fld>
            <a:endParaRPr lang="nl-NL"/>
          </a:p>
        </p:txBody>
      </p:sp>
      <p:pic>
        <p:nvPicPr>
          <p:cNvPr id="7" name="Graphic 6" descr="Kantoormedewerker">
            <a:extLst>
              <a:ext uri="{FF2B5EF4-FFF2-40B4-BE49-F238E27FC236}">
                <a16:creationId xmlns:a16="http://schemas.microsoft.com/office/drawing/2014/main" id="{FFF8FC96-20F5-44BF-808E-ED52D634B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1007615"/>
            <a:ext cx="914400" cy="914400"/>
          </a:xfrm>
          <a:prstGeom prst="rect">
            <a:avLst/>
          </a:prstGeom>
        </p:spPr>
      </p:pic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9C33CF52-F81B-4D55-9E65-6608E34AFB1B}"/>
              </a:ext>
            </a:extLst>
          </p:cNvPr>
          <p:cNvSpPr/>
          <p:nvPr/>
        </p:nvSpPr>
        <p:spPr>
          <a:xfrm>
            <a:off x="2805343" y="861134"/>
            <a:ext cx="2396971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Order</a:t>
            </a:r>
          </a:p>
          <a:p>
            <a:pPr algn="ctr"/>
            <a:r>
              <a:rPr lang="en-US" dirty="0"/>
              <a:t>Management</a:t>
            </a:r>
            <a:endParaRPr lang="nl-NL" dirty="0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DF229F42-3D24-4579-9251-F63832E7550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295400" y="1464815"/>
            <a:ext cx="15099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9936EF48-1C10-42C3-87CA-B1E36C3F0104}"/>
              </a:ext>
            </a:extLst>
          </p:cNvPr>
          <p:cNvSpPr txBox="1"/>
          <p:nvPr/>
        </p:nvSpPr>
        <p:spPr>
          <a:xfrm>
            <a:off x="1411061" y="1051549"/>
            <a:ext cx="127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Entry</a:t>
            </a:r>
            <a:endParaRPr lang="nl-NL" dirty="0"/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D30D5351-A561-4563-A2A4-C6E7DF2BA448}"/>
              </a:ext>
            </a:extLst>
          </p:cNvPr>
          <p:cNvSpPr/>
          <p:nvPr/>
        </p:nvSpPr>
        <p:spPr>
          <a:xfrm>
            <a:off x="2805343" y="3170808"/>
            <a:ext cx="2396971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Planning</a:t>
            </a:r>
            <a:endParaRPr lang="nl-NL" dirty="0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60AA067B-15E9-4D6F-8CB9-180578AF19FB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4003829" y="2068497"/>
            <a:ext cx="0" cy="1102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D292D636-4B09-45B7-9102-BB55635BF6F3}"/>
              </a:ext>
            </a:extLst>
          </p:cNvPr>
          <p:cNvSpPr txBox="1"/>
          <p:nvPr/>
        </p:nvSpPr>
        <p:spPr>
          <a:xfrm>
            <a:off x="2897716" y="2475105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FTP / </a:t>
            </a:r>
            <a:r>
              <a:rPr lang="en-US" dirty="0" err="1"/>
              <a:t>Tekst</a:t>
            </a:r>
            <a:endParaRPr lang="nl-NL" dirty="0"/>
          </a:p>
        </p:txBody>
      </p:sp>
      <p:pic>
        <p:nvPicPr>
          <p:cNvPr id="3" name="Graphic 2" descr="Stopwatch">
            <a:extLst>
              <a:ext uri="{FF2B5EF4-FFF2-40B4-BE49-F238E27FC236}">
                <a16:creationId xmlns:a16="http://schemas.microsoft.com/office/drawing/2014/main" id="{343418C9-7B6D-4704-BD5D-12422A8A0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1700" y="2017905"/>
            <a:ext cx="914400" cy="914400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0189C1BA-601F-4CDC-A2BC-B411FBFB8FED}"/>
              </a:ext>
            </a:extLst>
          </p:cNvPr>
          <p:cNvSpPr txBox="1"/>
          <p:nvPr/>
        </p:nvSpPr>
        <p:spPr>
          <a:xfrm>
            <a:off x="1011760" y="2937423"/>
            <a:ext cx="14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Batch, elk </a:t>
            </a:r>
            <a:r>
              <a:rPr lang="en-US" dirty="0" err="1"/>
              <a:t>uur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26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91E746-F5B5-4149-8235-B5C6D3BA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184779D-3BA3-4FD9-A74A-ECA30067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5</a:t>
            </a:fld>
            <a:endParaRPr lang="nl-NL"/>
          </a:p>
        </p:txBody>
      </p:sp>
      <p:pic>
        <p:nvPicPr>
          <p:cNvPr id="7" name="Graphic 6" descr="Kantoormedewerker">
            <a:extLst>
              <a:ext uri="{FF2B5EF4-FFF2-40B4-BE49-F238E27FC236}">
                <a16:creationId xmlns:a16="http://schemas.microsoft.com/office/drawing/2014/main" id="{FFF8FC96-20F5-44BF-808E-ED52D634B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1007615"/>
            <a:ext cx="914400" cy="914400"/>
          </a:xfrm>
          <a:prstGeom prst="rect">
            <a:avLst/>
          </a:prstGeom>
        </p:spPr>
      </p:pic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9C33CF52-F81B-4D55-9E65-6608E34AFB1B}"/>
              </a:ext>
            </a:extLst>
          </p:cNvPr>
          <p:cNvSpPr/>
          <p:nvPr/>
        </p:nvSpPr>
        <p:spPr>
          <a:xfrm>
            <a:off x="2805343" y="861134"/>
            <a:ext cx="2396971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Order</a:t>
            </a:r>
          </a:p>
          <a:p>
            <a:pPr algn="ctr"/>
            <a:r>
              <a:rPr lang="en-US" dirty="0"/>
              <a:t>Management</a:t>
            </a:r>
            <a:endParaRPr lang="nl-NL" dirty="0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DF229F42-3D24-4579-9251-F63832E7550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295400" y="1464815"/>
            <a:ext cx="15099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9936EF48-1C10-42C3-87CA-B1E36C3F0104}"/>
              </a:ext>
            </a:extLst>
          </p:cNvPr>
          <p:cNvSpPr txBox="1"/>
          <p:nvPr/>
        </p:nvSpPr>
        <p:spPr>
          <a:xfrm>
            <a:off x="1411061" y="1051549"/>
            <a:ext cx="127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Entry</a:t>
            </a:r>
            <a:endParaRPr lang="nl-NL" dirty="0"/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D30D5351-A561-4563-A2A4-C6E7DF2BA448}"/>
              </a:ext>
            </a:extLst>
          </p:cNvPr>
          <p:cNvSpPr/>
          <p:nvPr/>
        </p:nvSpPr>
        <p:spPr>
          <a:xfrm>
            <a:off x="2805343" y="3170808"/>
            <a:ext cx="2396971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Planning</a:t>
            </a:r>
            <a:endParaRPr lang="nl-NL" dirty="0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60AA067B-15E9-4D6F-8CB9-180578AF19FB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4003829" y="2068497"/>
            <a:ext cx="0" cy="1102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06A562AA-D253-44A4-821E-69246859BD60}"/>
              </a:ext>
            </a:extLst>
          </p:cNvPr>
          <p:cNvSpPr/>
          <p:nvPr/>
        </p:nvSpPr>
        <p:spPr>
          <a:xfrm>
            <a:off x="5922885" y="3170808"/>
            <a:ext cx="2396971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</a:t>
            </a:r>
          </a:p>
          <a:p>
            <a:pPr algn="ctr"/>
            <a:r>
              <a:rPr lang="en-US" dirty="0"/>
              <a:t>Production Plant</a:t>
            </a:r>
            <a:endParaRPr lang="nl-NL" dirty="0"/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F422FB0E-CD11-4CBD-B032-0FFD60AF0B0D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4003829" y="2068497"/>
            <a:ext cx="3117542" cy="1102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7A9FED7A-9DD8-47AC-9B7B-4ADD09119CC9}"/>
              </a:ext>
            </a:extLst>
          </p:cNvPr>
          <p:cNvSpPr/>
          <p:nvPr/>
        </p:nvSpPr>
        <p:spPr>
          <a:xfrm>
            <a:off x="9226857" y="3170807"/>
            <a:ext cx="2396971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Warehouse</a:t>
            </a:r>
            <a:endParaRPr lang="nl-NL" dirty="0"/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0D31544F-CB65-427F-AEC1-3E070673729D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4003829" y="2068497"/>
            <a:ext cx="6421514" cy="110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kstvak 1">
            <a:extLst>
              <a:ext uri="{FF2B5EF4-FFF2-40B4-BE49-F238E27FC236}">
                <a16:creationId xmlns:a16="http://schemas.microsoft.com/office/drawing/2014/main" id="{50074D83-51A7-40AF-A053-5800EB65EE2A}"/>
              </a:ext>
            </a:extLst>
          </p:cNvPr>
          <p:cNvSpPr txBox="1"/>
          <p:nvPr/>
        </p:nvSpPr>
        <p:spPr>
          <a:xfrm>
            <a:off x="7492753" y="229043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ETL</a:t>
            </a:r>
            <a:endParaRPr lang="nl-NL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73B44A92-1EB9-4BE0-BC46-619677EA27F6}"/>
              </a:ext>
            </a:extLst>
          </p:cNvPr>
          <p:cNvSpPr txBox="1"/>
          <p:nvPr/>
        </p:nvSpPr>
        <p:spPr>
          <a:xfrm>
            <a:off x="2810302" y="2475105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FTP / </a:t>
            </a:r>
            <a:r>
              <a:rPr lang="en-US" dirty="0" err="1"/>
              <a:t>Tekst</a:t>
            </a:r>
            <a:endParaRPr lang="nl-NL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41A1676E-7499-4D74-8FF1-EDBCA93B051F}"/>
              </a:ext>
            </a:extLst>
          </p:cNvPr>
          <p:cNvSpPr txBox="1"/>
          <p:nvPr/>
        </p:nvSpPr>
        <p:spPr>
          <a:xfrm>
            <a:off x="4720379" y="273768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FTP / XML</a:t>
            </a:r>
            <a:endParaRPr lang="nl-NL" dirty="0"/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45A76058-8F91-46DF-AE7F-BDC4218F002E}"/>
              </a:ext>
            </a:extLst>
          </p:cNvPr>
          <p:cNvSpPr/>
          <p:nvPr/>
        </p:nvSpPr>
        <p:spPr>
          <a:xfrm>
            <a:off x="6075285" y="3323208"/>
            <a:ext cx="2396971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</a:t>
            </a:r>
          </a:p>
          <a:p>
            <a:pPr algn="ctr"/>
            <a:r>
              <a:rPr lang="en-US" dirty="0"/>
              <a:t>Production Plant</a:t>
            </a:r>
            <a:endParaRPr lang="nl-NL" dirty="0"/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CC3DEE0A-5EAB-4F30-8287-DDD1DBF2F46C}"/>
              </a:ext>
            </a:extLst>
          </p:cNvPr>
          <p:cNvSpPr/>
          <p:nvPr/>
        </p:nvSpPr>
        <p:spPr>
          <a:xfrm>
            <a:off x="6227685" y="3475608"/>
            <a:ext cx="2396971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</a:t>
            </a:r>
          </a:p>
          <a:p>
            <a:pPr algn="ctr"/>
            <a:r>
              <a:rPr lang="en-US" dirty="0"/>
              <a:t>Production Plant</a:t>
            </a:r>
            <a:endParaRPr lang="nl-NL" dirty="0"/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B54488F6-872E-4918-9662-0903A0E3087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003829" y="2068497"/>
            <a:ext cx="3269942" cy="1254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52F71B5F-5C9B-4295-9975-E84E8CD7EEF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003829" y="2068497"/>
            <a:ext cx="3422342" cy="1407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55898-8D2B-4C32-A5F2-A841EDB9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Vion</a:t>
            </a:r>
            <a:r>
              <a:rPr lang="en-US" dirty="0"/>
              <a:t> IT: </a:t>
            </a:r>
            <a:r>
              <a:rPr lang="en-US" dirty="0" err="1"/>
              <a:t>Zeer</a:t>
            </a:r>
            <a:r>
              <a:rPr lang="en-US" dirty="0"/>
              <a:t> </a:t>
            </a:r>
            <a:r>
              <a:rPr lang="en-US" dirty="0" err="1"/>
              <a:t>hybride</a:t>
            </a:r>
            <a:r>
              <a:rPr lang="en-US" dirty="0"/>
              <a:t> </a:t>
            </a:r>
            <a:r>
              <a:rPr lang="en-US" dirty="0" err="1"/>
              <a:t>landschap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CAA130-A5B3-4412-86AD-A17F0714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50CD6D1-FFA7-4D4E-AE5A-23056693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6</a:t>
            </a:fld>
            <a:endParaRPr lang="nl-NL"/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94FC6BCE-4AB4-43B5-B692-561D5422A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310" y="5232881"/>
            <a:ext cx="6533482" cy="1207363"/>
          </a:xfrm>
        </p:spPr>
        <p:txBody>
          <a:bodyPr>
            <a:normAutofit/>
          </a:bodyPr>
          <a:lstStyle/>
          <a:p>
            <a:r>
              <a:rPr lang="en-US" dirty="0" err="1"/>
              <a:t>Veel</a:t>
            </a:r>
            <a:r>
              <a:rPr lang="en-US" dirty="0"/>
              <a:t> point-to-point </a:t>
            </a:r>
          </a:p>
          <a:p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formaten</a:t>
            </a:r>
            <a:endParaRPr lang="nl-NL" dirty="0"/>
          </a:p>
        </p:txBody>
      </p:sp>
      <p:grpSp>
        <p:nvGrpSpPr>
          <p:cNvPr id="51" name="Groep 50">
            <a:extLst>
              <a:ext uri="{FF2B5EF4-FFF2-40B4-BE49-F238E27FC236}">
                <a16:creationId xmlns:a16="http://schemas.microsoft.com/office/drawing/2014/main" id="{5881B17B-3E53-45F0-AA43-BA1ED16B3E21}"/>
              </a:ext>
            </a:extLst>
          </p:cNvPr>
          <p:cNvGrpSpPr/>
          <p:nvPr/>
        </p:nvGrpSpPr>
        <p:grpSpPr>
          <a:xfrm>
            <a:off x="1075106" y="3294311"/>
            <a:ext cx="7703576" cy="1183585"/>
            <a:chOff x="711851" y="3633615"/>
            <a:chExt cx="7703576" cy="1183585"/>
          </a:xfrm>
        </p:grpSpPr>
        <p:sp>
          <p:nvSpPr>
            <p:cNvPr id="7" name="Rechthoek: afgeronde hoeken 6">
              <a:extLst>
                <a:ext uri="{FF2B5EF4-FFF2-40B4-BE49-F238E27FC236}">
                  <a16:creationId xmlns:a16="http://schemas.microsoft.com/office/drawing/2014/main" id="{64ACFD64-151C-45B0-9902-921C9F3A160B}"/>
                </a:ext>
              </a:extLst>
            </p:cNvPr>
            <p:cNvSpPr/>
            <p:nvPr/>
          </p:nvSpPr>
          <p:spPr>
            <a:xfrm>
              <a:off x="711851" y="3672543"/>
              <a:ext cx="1797532" cy="83985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</a:t>
              </a:r>
              <a:endParaRPr lang="nl-NL" dirty="0"/>
            </a:p>
          </p:txBody>
        </p:sp>
        <p:sp>
          <p:nvSpPr>
            <p:cNvPr id="14" name="Rechthoek: afgeronde hoeken 13">
              <a:extLst>
                <a:ext uri="{FF2B5EF4-FFF2-40B4-BE49-F238E27FC236}">
                  <a16:creationId xmlns:a16="http://schemas.microsoft.com/office/drawing/2014/main" id="{3B2B6E8D-6195-4371-94A9-69B7732F00C6}"/>
                </a:ext>
              </a:extLst>
            </p:cNvPr>
            <p:cNvSpPr/>
            <p:nvPr/>
          </p:nvSpPr>
          <p:spPr>
            <a:xfrm>
              <a:off x="864251" y="3824943"/>
              <a:ext cx="1797532" cy="83985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</a:t>
              </a:r>
              <a:endParaRPr lang="nl-NL" dirty="0"/>
            </a:p>
          </p:txBody>
        </p:sp>
        <p:sp>
          <p:nvSpPr>
            <p:cNvPr id="15" name="Rechthoek: afgeronde hoeken 14">
              <a:extLst>
                <a:ext uri="{FF2B5EF4-FFF2-40B4-BE49-F238E27FC236}">
                  <a16:creationId xmlns:a16="http://schemas.microsoft.com/office/drawing/2014/main" id="{6F698035-8E59-4714-88B5-12AB2C50DF45}"/>
                </a:ext>
              </a:extLst>
            </p:cNvPr>
            <p:cNvSpPr/>
            <p:nvPr/>
          </p:nvSpPr>
          <p:spPr>
            <a:xfrm>
              <a:off x="1016651" y="3977343"/>
              <a:ext cx="1797532" cy="83985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</a:t>
              </a:r>
              <a:endParaRPr lang="nl-NL" dirty="0"/>
            </a:p>
          </p:txBody>
        </p:sp>
        <p:sp>
          <p:nvSpPr>
            <p:cNvPr id="16" name="Rechthoek: afgeronde hoeken 15">
              <a:extLst>
                <a:ext uri="{FF2B5EF4-FFF2-40B4-BE49-F238E27FC236}">
                  <a16:creationId xmlns:a16="http://schemas.microsoft.com/office/drawing/2014/main" id="{F051FDB5-C297-4393-B204-7ED34777A86E}"/>
                </a:ext>
              </a:extLst>
            </p:cNvPr>
            <p:cNvSpPr/>
            <p:nvPr/>
          </p:nvSpPr>
          <p:spPr>
            <a:xfrm>
              <a:off x="3786991" y="3647083"/>
              <a:ext cx="1797532" cy="83985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WMS</a:t>
              </a:r>
              <a:endParaRPr lang="nl-NL" dirty="0"/>
            </a:p>
          </p:txBody>
        </p:sp>
        <p:sp>
          <p:nvSpPr>
            <p:cNvPr id="17" name="Rechthoek: afgeronde hoeken 16">
              <a:extLst>
                <a:ext uri="{FF2B5EF4-FFF2-40B4-BE49-F238E27FC236}">
                  <a16:creationId xmlns:a16="http://schemas.microsoft.com/office/drawing/2014/main" id="{2234C846-0B4B-48B1-8042-1A8B0C2BDD2A}"/>
                </a:ext>
              </a:extLst>
            </p:cNvPr>
            <p:cNvSpPr/>
            <p:nvPr/>
          </p:nvSpPr>
          <p:spPr>
            <a:xfrm>
              <a:off x="3939391" y="3799483"/>
              <a:ext cx="1797532" cy="83985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WMS</a:t>
              </a:r>
              <a:endParaRPr lang="nl-NL" dirty="0"/>
            </a:p>
          </p:txBody>
        </p:sp>
        <p:sp>
          <p:nvSpPr>
            <p:cNvPr id="18" name="Rechthoek: afgeronde hoeken 17">
              <a:extLst>
                <a:ext uri="{FF2B5EF4-FFF2-40B4-BE49-F238E27FC236}">
                  <a16:creationId xmlns:a16="http://schemas.microsoft.com/office/drawing/2014/main" id="{4A334806-E920-4580-A022-4CED1D16A0CD}"/>
                </a:ext>
              </a:extLst>
            </p:cNvPr>
            <p:cNvSpPr/>
            <p:nvPr/>
          </p:nvSpPr>
          <p:spPr>
            <a:xfrm>
              <a:off x="6455079" y="3633615"/>
              <a:ext cx="1797532" cy="83985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SIS</a:t>
              </a:r>
              <a:endParaRPr lang="nl-NL" dirty="0"/>
            </a:p>
          </p:txBody>
        </p:sp>
        <p:sp>
          <p:nvSpPr>
            <p:cNvPr id="19" name="Rechthoek: afgeronde hoeken 18">
              <a:extLst>
                <a:ext uri="{FF2B5EF4-FFF2-40B4-BE49-F238E27FC236}">
                  <a16:creationId xmlns:a16="http://schemas.microsoft.com/office/drawing/2014/main" id="{4599544D-BB09-43D9-B52D-27FB6274C4E6}"/>
                </a:ext>
              </a:extLst>
            </p:cNvPr>
            <p:cNvSpPr/>
            <p:nvPr/>
          </p:nvSpPr>
          <p:spPr>
            <a:xfrm>
              <a:off x="6617895" y="3786015"/>
              <a:ext cx="1797532" cy="83985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SIS</a:t>
              </a:r>
              <a:endParaRPr lang="nl-NL" dirty="0"/>
            </a:p>
          </p:txBody>
        </p:sp>
      </p:grpSp>
      <p:grpSp>
        <p:nvGrpSpPr>
          <p:cNvPr id="50" name="Groep 49">
            <a:extLst>
              <a:ext uri="{FF2B5EF4-FFF2-40B4-BE49-F238E27FC236}">
                <a16:creationId xmlns:a16="http://schemas.microsoft.com/office/drawing/2014/main" id="{67463F4C-C405-4D5E-B127-D092895C0881}"/>
              </a:ext>
            </a:extLst>
          </p:cNvPr>
          <p:cNvGrpSpPr/>
          <p:nvPr/>
        </p:nvGrpSpPr>
        <p:grpSpPr>
          <a:xfrm>
            <a:off x="1075105" y="1123410"/>
            <a:ext cx="6130516" cy="1081824"/>
            <a:chOff x="711850" y="1462714"/>
            <a:chExt cx="6130516" cy="1081824"/>
          </a:xfrm>
        </p:grpSpPr>
        <p:sp>
          <p:nvSpPr>
            <p:cNvPr id="6" name="Rechthoek: afgeronde hoeken 5">
              <a:extLst>
                <a:ext uri="{FF2B5EF4-FFF2-40B4-BE49-F238E27FC236}">
                  <a16:creationId xmlns:a16="http://schemas.microsoft.com/office/drawing/2014/main" id="{029C4B79-5F89-4FA8-A983-EC8335F3C44B}"/>
                </a:ext>
              </a:extLst>
            </p:cNvPr>
            <p:cNvSpPr/>
            <p:nvPr/>
          </p:nvSpPr>
          <p:spPr>
            <a:xfrm>
              <a:off x="711850" y="1462714"/>
              <a:ext cx="1492732" cy="84255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ERP</a:t>
              </a:r>
              <a:endParaRPr lang="nl-NL" dirty="0"/>
            </a:p>
          </p:txBody>
        </p:sp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D1668732-314A-4CD5-8009-161A54EC66F8}"/>
                </a:ext>
              </a:extLst>
            </p:cNvPr>
            <p:cNvSpPr/>
            <p:nvPr/>
          </p:nvSpPr>
          <p:spPr>
            <a:xfrm>
              <a:off x="1395492" y="1691314"/>
              <a:ext cx="1492732" cy="84255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ERP</a:t>
              </a:r>
              <a:endParaRPr lang="nl-NL" dirty="0"/>
            </a:p>
          </p:txBody>
        </p:sp>
        <p:sp>
          <p:nvSpPr>
            <p:cNvPr id="12" name="Rechthoek: afgeronde hoeken 11">
              <a:extLst>
                <a:ext uri="{FF2B5EF4-FFF2-40B4-BE49-F238E27FC236}">
                  <a16:creationId xmlns:a16="http://schemas.microsoft.com/office/drawing/2014/main" id="{10873663-AE7C-4750-830C-354081EF8B79}"/>
                </a:ext>
              </a:extLst>
            </p:cNvPr>
            <p:cNvSpPr/>
            <p:nvPr/>
          </p:nvSpPr>
          <p:spPr>
            <a:xfrm>
              <a:off x="2280808" y="1463040"/>
              <a:ext cx="1492732" cy="84255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ERP</a:t>
              </a:r>
              <a:endParaRPr lang="nl-NL" dirty="0"/>
            </a:p>
          </p:txBody>
        </p:sp>
        <p:sp>
          <p:nvSpPr>
            <p:cNvPr id="13" name="Rechthoek: afgeronde hoeken 12">
              <a:extLst>
                <a:ext uri="{FF2B5EF4-FFF2-40B4-BE49-F238E27FC236}">
                  <a16:creationId xmlns:a16="http://schemas.microsoft.com/office/drawing/2014/main" id="{1CD181D8-39E9-4373-8F57-7EF1D2DEDB03}"/>
                </a:ext>
              </a:extLst>
            </p:cNvPr>
            <p:cNvSpPr/>
            <p:nvPr/>
          </p:nvSpPr>
          <p:spPr>
            <a:xfrm>
              <a:off x="3144182" y="1701988"/>
              <a:ext cx="1492732" cy="84255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ERP</a:t>
              </a:r>
              <a:endParaRPr lang="nl-NL" dirty="0"/>
            </a:p>
          </p:txBody>
        </p:sp>
        <p:sp>
          <p:nvSpPr>
            <p:cNvPr id="20" name="Rechthoek: afgeronde hoeken 19">
              <a:extLst>
                <a:ext uri="{FF2B5EF4-FFF2-40B4-BE49-F238E27FC236}">
                  <a16:creationId xmlns:a16="http://schemas.microsoft.com/office/drawing/2014/main" id="{45ED5E30-6F17-4086-9AED-881AD951F0F5}"/>
                </a:ext>
              </a:extLst>
            </p:cNvPr>
            <p:cNvSpPr/>
            <p:nvPr/>
          </p:nvSpPr>
          <p:spPr>
            <a:xfrm>
              <a:off x="4244191" y="1462714"/>
              <a:ext cx="1492732" cy="84255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ERP</a:t>
              </a:r>
              <a:endParaRPr lang="nl-NL" dirty="0"/>
            </a:p>
          </p:txBody>
        </p:sp>
        <p:sp>
          <p:nvSpPr>
            <p:cNvPr id="21" name="Rechthoek: afgeronde hoeken 20">
              <a:extLst>
                <a:ext uri="{FF2B5EF4-FFF2-40B4-BE49-F238E27FC236}">
                  <a16:creationId xmlns:a16="http://schemas.microsoft.com/office/drawing/2014/main" id="{463CDCAD-D6CF-462B-B6B2-D94084C43551}"/>
                </a:ext>
              </a:extLst>
            </p:cNvPr>
            <p:cNvSpPr/>
            <p:nvPr/>
          </p:nvSpPr>
          <p:spPr>
            <a:xfrm>
              <a:off x="5349634" y="1676235"/>
              <a:ext cx="1492732" cy="84255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ERP</a:t>
              </a:r>
              <a:endParaRPr lang="nl-NL" dirty="0"/>
            </a:p>
          </p:txBody>
        </p:sp>
      </p:grp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5417D503-5DA3-43E6-9796-D3169A670B02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flipH="1">
            <a:off x="1973872" y="2194560"/>
            <a:ext cx="531241" cy="11386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B264FFC1-9288-45AE-8B04-812E5F59BB8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177438" y="3856916"/>
            <a:ext cx="972808" cy="201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CB58F549-1B39-49B9-8B74-B4CCAE8A4D30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3390429" y="1966286"/>
            <a:ext cx="1658583" cy="134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D072CC43-94B7-4CC1-8549-5EA3B2F8C1BF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5210828" y="1965960"/>
            <a:ext cx="142984" cy="1480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AD8E9FC7-237A-4B20-BAE7-C70EB16DFE5C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 flipH="1">
            <a:off x="5201412" y="2179481"/>
            <a:ext cx="1257843" cy="12806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0B59234B-82DC-4769-9274-DD34C36B37EF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126273" y="2205234"/>
            <a:ext cx="2127530" cy="12804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6AE2E27F-95DF-4F25-BB83-7C94E79FDC7D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2278672" y="1966286"/>
            <a:ext cx="1111757" cy="16717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Rechte verbindingslijn met pijl 44">
            <a:extLst>
              <a:ext uri="{FF2B5EF4-FFF2-40B4-BE49-F238E27FC236}">
                <a16:creationId xmlns:a16="http://schemas.microsoft.com/office/drawing/2014/main" id="{0BAE0E87-6D8C-451F-98CE-60ECF00AAC04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flipH="1">
            <a:off x="6100178" y="3866640"/>
            <a:ext cx="880972" cy="134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Rechte verbindingslijn met pijl 47">
            <a:extLst>
              <a:ext uri="{FF2B5EF4-FFF2-40B4-BE49-F238E27FC236}">
                <a16:creationId xmlns:a16="http://schemas.microsoft.com/office/drawing/2014/main" id="{FC027472-0969-409A-B069-1256D5B4FCFE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126273" y="2179481"/>
            <a:ext cx="4332982" cy="13061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ijdelijke aanduiding voor inhoud 9">
            <a:extLst>
              <a:ext uri="{FF2B5EF4-FFF2-40B4-BE49-F238E27FC236}">
                <a16:creationId xmlns:a16="http://schemas.microsoft.com/office/drawing/2014/main" id="{758DAFEA-D475-476F-AFA0-26929FB23B77}"/>
              </a:ext>
            </a:extLst>
          </p:cNvPr>
          <p:cNvSpPr txBox="1">
            <a:spLocks/>
          </p:cNvSpPr>
          <p:nvPr/>
        </p:nvSpPr>
        <p:spPr>
          <a:xfrm>
            <a:off x="2505113" y="4695015"/>
            <a:ext cx="10515600" cy="542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applicaties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4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184779D-3BA3-4FD9-A74A-ECA30067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7</a:t>
            </a:fld>
            <a:endParaRPr lang="nl-NL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DEB109A-B05F-4AC5-9E03-442B5E87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95" y="408158"/>
            <a:ext cx="4640432" cy="722478"/>
          </a:xfrm>
        </p:spPr>
        <p:txBody>
          <a:bodyPr/>
          <a:lstStyle/>
          <a:p>
            <a:r>
              <a:rPr lang="en-US" dirty="0"/>
              <a:t>Strong coupling</a:t>
            </a:r>
            <a:endParaRPr lang="nl-NL" dirty="0"/>
          </a:p>
        </p:txBody>
      </p:sp>
      <p:pic>
        <p:nvPicPr>
          <p:cNvPr id="3" name="Graphic 2" descr="Verdrietig gezicht zonder opvulling ">
            <a:extLst>
              <a:ext uri="{FF2B5EF4-FFF2-40B4-BE49-F238E27FC236}">
                <a16:creationId xmlns:a16="http://schemas.microsoft.com/office/drawing/2014/main" id="{5742B12D-2313-4C33-8E16-465FA97DA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12197"/>
            <a:ext cx="914400" cy="914400"/>
          </a:xfrm>
          <a:prstGeom prst="rect">
            <a:avLst/>
          </a:pr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CC38FC6F-C7E2-4172-8301-80E46A31432A}"/>
              </a:ext>
            </a:extLst>
          </p:cNvPr>
          <p:cNvSpPr txBox="1">
            <a:spLocks/>
          </p:cNvSpPr>
          <p:nvPr/>
        </p:nvSpPr>
        <p:spPr>
          <a:xfrm>
            <a:off x="1814995" y="1295710"/>
            <a:ext cx="4640432" cy="722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flexibel</a:t>
            </a:r>
            <a:endParaRPr lang="nl-NL" dirty="0"/>
          </a:p>
        </p:txBody>
      </p:sp>
      <p:pic>
        <p:nvPicPr>
          <p:cNvPr id="20" name="Graphic 19" descr="Verdrietig gezicht zonder opvulling ">
            <a:extLst>
              <a:ext uri="{FF2B5EF4-FFF2-40B4-BE49-F238E27FC236}">
                <a16:creationId xmlns:a16="http://schemas.microsoft.com/office/drawing/2014/main" id="{BB4BD159-88BA-4037-843C-E844882A1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199749"/>
            <a:ext cx="914400" cy="914400"/>
          </a:xfrm>
          <a:prstGeom prst="rect">
            <a:avLst/>
          </a:prstGeom>
        </p:spPr>
      </p:pic>
      <p:sp>
        <p:nvSpPr>
          <p:cNvPr id="23" name="Titel 1">
            <a:extLst>
              <a:ext uri="{FF2B5EF4-FFF2-40B4-BE49-F238E27FC236}">
                <a16:creationId xmlns:a16="http://schemas.microsoft.com/office/drawing/2014/main" id="{AFAFA3BE-977E-49FB-9C4A-878C4500F64A}"/>
              </a:ext>
            </a:extLst>
          </p:cNvPr>
          <p:cNvSpPr txBox="1">
            <a:spLocks/>
          </p:cNvSpPr>
          <p:nvPr/>
        </p:nvSpPr>
        <p:spPr>
          <a:xfrm>
            <a:off x="1814995" y="2170178"/>
            <a:ext cx="9619444" cy="722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Kost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ontwikkeling</a:t>
            </a:r>
            <a:endParaRPr lang="nl-NL" dirty="0"/>
          </a:p>
        </p:txBody>
      </p:sp>
      <p:pic>
        <p:nvPicPr>
          <p:cNvPr id="24" name="Graphic 23" descr="Verdrietig gezicht zonder opvulling ">
            <a:extLst>
              <a:ext uri="{FF2B5EF4-FFF2-40B4-BE49-F238E27FC236}">
                <a16:creationId xmlns:a16="http://schemas.microsoft.com/office/drawing/2014/main" id="{95C8C7D9-6686-491A-BAF3-59CEE732F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74217"/>
            <a:ext cx="914400" cy="914400"/>
          </a:xfrm>
          <a:prstGeom prst="rect">
            <a:avLst/>
          </a:prstGeom>
        </p:spPr>
      </p:pic>
      <p:sp>
        <p:nvSpPr>
          <p:cNvPr id="25" name="Titel 1">
            <a:extLst>
              <a:ext uri="{FF2B5EF4-FFF2-40B4-BE49-F238E27FC236}">
                <a16:creationId xmlns:a16="http://schemas.microsoft.com/office/drawing/2014/main" id="{5F422998-515B-405A-8338-31E99F2DEF61}"/>
              </a:ext>
            </a:extLst>
          </p:cNvPr>
          <p:cNvSpPr txBox="1">
            <a:spLocks/>
          </p:cNvSpPr>
          <p:nvPr/>
        </p:nvSpPr>
        <p:spPr>
          <a:xfrm>
            <a:off x="1814994" y="3055572"/>
            <a:ext cx="9805876" cy="722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protocollen</a:t>
            </a:r>
            <a:endParaRPr lang="nl-NL" dirty="0"/>
          </a:p>
        </p:txBody>
      </p:sp>
      <p:pic>
        <p:nvPicPr>
          <p:cNvPr id="26" name="Graphic 25" descr="Verdrietig gezicht zonder opvulling ">
            <a:extLst>
              <a:ext uri="{FF2B5EF4-FFF2-40B4-BE49-F238E27FC236}">
                <a16:creationId xmlns:a16="http://schemas.microsoft.com/office/drawing/2014/main" id="{962D6223-5F24-4638-B360-5F56C377B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959611"/>
            <a:ext cx="914400" cy="91440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E1FBD542-F818-4049-94A7-44BA3882795E}"/>
              </a:ext>
            </a:extLst>
          </p:cNvPr>
          <p:cNvSpPr txBox="1">
            <a:spLocks/>
          </p:cNvSpPr>
          <p:nvPr/>
        </p:nvSpPr>
        <p:spPr>
          <a:xfrm>
            <a:off x="1814994" y="3940966"/>
            <a:ext cx="10018939" cy="722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Data </a:t>
            </a:r>
            <a:r>
              <a:rPr lang="en-US" dirty="0" err="1"/>
              <a:t>laat</a:t>
            </a:r>
            <a:r>
              <a:rPr lang="en-US" dirty="0"/>
              <a:t> </a:t>
            </a:r>
            <a:r>
              <a:rPr lang="en-US" dirty="0" err="1"/>
              <a:t>beschikbaar</a:t>
            </a:r>
            <a:r>
              <a:rPr lang="en-US" dirty="0"/>
              <a:t> </a:t>
            </a:r>
            <a:r>
              <a:rPr lang="en-US" dirty="0" err="1"/>
              <a:t>vanwege</a:t>
            </a:r>
            <a:r>
              <a:rPr lang="en-US" dirty="0"/>
              <a:t> batch</a:t>
            </a:r>
            <a:endParaRPr lang="nl-NL" dirty="0"/>
          </a:p>
        </p:txBody>
      </p:sp>
      <p:pic>
        <p:nvPicPr>
          <p:cNvPr id="13" name="Graphic 12" descr="Verdrietig gezicht zonder opvulling ">
            <a:extLst>
              <a:ext uri="{FF2B5EF4-FFF2-40B4-BE49-F238E27FC236}">
                <a16:creationId xmlns:a16="http://schemas.microsoft.com/office/drawing/2014/main" id="{D518AD4C-B5EE-4197-8079-46225FBB1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845005"/>
            <a:ext cx="914400" cy="914400"/>
          </a:xfrm>
          <a:prstGeom prst="rect">
            <a:avLst/>
          </a:prstGeom>
        </p:spPr>
      </p:pic>
      <p:sp>
        <p:nvSpPr>
          <p:cNvPr id="14" name="Titel 1">
            <a:extLst>
              <a:ext uri="{FF2B5EF4-FFF2-40B4-BE49-F238E27FC236}">
                <a16:creationId xmlns:a16="http://schemas.microsoft.com/office/drawing/2014/main" id="{C7342721-7BB9-4F05-B923-CDBC483FE534}"/>
              </a:ext>
            </a:extLst>
          </p:cNvPr>
          <p:cNvSpPr txBox="1">
            <a:spLocks/>
          </p:cNvSpPr>
          <p:nvPr/>
        </p:nvSpPr>
        <p:spPr>
          <a:xfrm>
            <a:off x="1814995" y="4839813"/>
            <a:ext cx="8736700" cy="722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Verschillende</a:t>
            </a:r>
            <a:r>
              <a:rPr lang="en-US" dirty="0"/>
              <a:t> data </a:t>
            </a:r>
            <a:r>
              <a:rPr lang="en-US" dirty="0" err="1"/>
              <a:t>definities</a:t>
            </a:r>
            <a:endParaRPr lang="nl-NL" dirty="0"/>
          </a:p>
        </p:txBody>
      </p:sp>
      <p:pic>
        <p:nvPicPr>
          <p:cNvPr id="16" name="Graphic 15" descr="Verdrietig gezicht zonder opvulling ">
            <a:extLst>
              <a:ext uri="{FF2B5EF4-FFF2-40B4-BE49-F238E27FC236}">
                <a16:creationId xmlns:a16="http://schemas.microsoft.com/office/drawing/2014/main" id="{6C16FA34-BD5C-445E-9F71-CAB25F64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743852"/>
            <a:ext cx="914400" cy="914400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8DA97088-FDED-4AE1-A250-59A9139D0B2D}"/>
              </a:ext>
            </a:extLst>
          </p:cNvPr>
          <p:cNvSpPr txBox="1">
            <a:spLocks/>
          </p:cNvSpPr>
          <p:nvPr/>
        </p:nvSpPr>
        <p:spPr>
          <a:xfrm>
            <a:off x="1814995" y="5694043"/>
            <a:ext cx="8736700" cy="722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BI </a:t>
            </a:r>
            <a:r>
              <a:rPr lang="en-US" dirty="0" err="1"/>
              <a:t>lastiger</a:t>
            </a:r>
            <a:endParaRPr lang="nl-NL" dirty="0"/>
          </a:p>
        </p:txBody>
      </p:sp>
      <p:pic>
        <p:nvPicPr>
          <p:cNvPr id="18" name="Graphic 17" descr="Verdrietig gezicht zonder opvulling ">
            <a:extLst>
              <a:ext uri="{FF2B5EF4-FFF2-40B4-BE49-F238E27FC236}">
                <a16:creationId xmlns:a16="http://schemas.microsoft.com/office/drawing/2014/main" id="{7C549AEE-2998-4439-A7BB-A9E320020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598082"/>
            <a:ext cx="914400" cy="914400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CB2FF430-B8E2-4283-AEA7-F4F77A016048}"/>
              </a:ext>
            </a:extLst>
          </p:cNvPr>
          <p:cNvGrpSpPr/>
          <p:nvPr/>
        </p:nvGrpSpPr>
        <p:grpSpPr>
          <a:xfrm>
            <a:off x="1126850" y="224361"/>
            <a:ext cx="10995733" cy="6409278"/>
            <a:chOff x="990600" y="464597"/>
            <a:chExt cx="10995733" cy="6409278"/>
          </a:xfrm>
        </p:grpSpPr>
        <p:sp>
          <p:nvSpPr>
            <p:cNvPr id="22" name="Tijdelijke aanduiding voor dianummer 4">
              <a:extLst>
                <a:ext uri="{FF2B5EF4-FFF2-40B4-BE49-F238E27FC236}">
                  <a16:creationId xmlns:a16="http://schemas.microsoft.com/office/drawing/2014/main" id="{7F380BA2-08F3-4E15-8D48-C3B5136D7205}"/>
                </a:ext>
              </a:extLst>
            </p:cNvPr>
            <p:cNvSpPr txBox="1">
              <a:spLocks/>
            </p:cNvSpPr>
            <p:nvPr/>
          </p:nvSpPr>
          <p:spPr>
            <a:xfrm>
              <a:off x="8763000" y="65087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nl-NL"/>
              </a:defPPr>
              <a:lvl1pPr marL="0" algn="r" defTabSz="914400" rtl="0" eaLnBrk="1" latinLnBrk="0" hangingPunct="1">
                <a:defRPr sz="1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B7C0E6F6-AAF7-4C64-A597-747987A20F9E}" type="slidenum">
                <a:rPr lang="nl-NL" smtClean="0"/>
                <a:pPr/>
                <a:t>7</a:t>
              </a:fld>
              <a:endParaRPr lang="nl-NL"/>
            </a:p>
          </p:txBody>
        </p:sp>
        <p:sp>
          <p:nvSpPr>
            <p:cNvPr id="27" name="Titel 1">
              <a:extLst>
                <a:ext uri="{FF2B5EF4-FFF2-40B4-BE49-F238E27FC236}">
                  <a16:creationId xmlns:a16="http://schemas.microsoft.com/office/drawing/2014/main" id="{24D90F07-EBCA-4EAB-9074-4EE29FDB92F2}"/>
                </a:ext>
              </a:extLst>
            </p:cNvPr>
            <p:cNvSpPr txBox="1">
              <a:spLocks/>
            </p:cNvSpPr>
            <p:nvPr/>
          </p:nvSpPr>
          <p:spPr>
            <a:xfrm>
              <a:off x="1967395" y="560558"/>
              <a:ext cx="4640432" cy="7224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Century Gothic" panose="020B0502020202020204" pitchFamily="34" charset="0"/>
                  <a:ea typeface="+mj-ea"/>
                  <a:cs typeface="+mj-cs"/>
                </a:defRPr>
              </a:lvl1pPr>
            </a:lstStyle>
            <a:p>
              <a:r>
                <a:rPr lang="en-US"/>
                <a:t>Strong coupling</a:t>
              </a:r>
              <a:endParaRPr lang="nl-NL" dirty="0"/>
            </a:p>
          </p:txBody>
        </p:sp>
        <p:pic>
          <p:nvPicPr>
            <p:cNvPr id="28" name="Graphic 27" descr="Verdrietig gezicht zonder opvulling ">
              <a:extLst>
                <a:ext uri="{FF2B5EF4-FFF2-40B4-BE49-F238E27FC236}">
                  <a16:creationId xmlns:a16="http://schemas.microsoft.com/office/drawing/2014/main" id="{FEECE223-E313-4FD5-9EAF-183DF10A1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0" y="464597"/>
              <a:ext cx="914400" cy="914400"/>
            </a:xfrm>
            <a:prstGeom prst="rect">
              <a:avLst/>
            </a:prstGeom>
          </p:spPr>
        </p:pic>
        <p:sp>
          <p:nvSpPr>
            <p:cNvPr id="29" name="Titel 1">
              <a:extLst>
                <a:ext uri="{FF2B5EF4-FFF2-40B4-BE49-F238E27FC236}">
                  <a16:creationId xmlns:a16="http://schemas.microsoft.com/office/drawing/2014/main" id="{CC64AF92-0A87-43BD-9EF8-5358FD2D22D4}"/>
                </a:ext>
              </a:extLst>
            </p:cNvPr>
            <p:cNvSpPr txBox="1">
              <a:spLocks/>
            </p:cNvSpPr>
            <p:nvPr/>
          </p:nvSpPr>
          <p:spPr>
            <a:xfrm>
              <a:off x="1967395" y="1448110"/>
              <a:ext cx="4640432" cy="7224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Century Gothic" panose="020B0502020202020204" pitchFamily="34" charset="0"/>
                  <a:ea typeface="+mj-ea"/>
                  <a:cs typeface="+mj-cs"/>
                </a:defRPr>
              </a:lvl1pPr>
            </a:lstStyle>
            <a:p>
              <a:r>
                <a:rPr lang="en-US" dirty="0" err="1"/>
                <a:t>Niet</a:t>
              </a:r>
              <a:r>
                <a:rPr lang="en-US" dirty="0"/>
                <a:t> </a:t>
              </a:r>
              <a:r>
                <a:rPr lang="en-US" dirty="0" err="1"/>
                <a:t>flexibel</a:t>
              </a:r>
              <a:endParaRPr lang="nl-NL" dirty="0"/>
            </a:p>
          </p:txBody>
        </p:sp>
        <p:pic>
          <p:nvPicPr>
            <p:cNvPr id="30" name="Graphic 29" descr="Verdrietig gezicht zonder opvulling ">
              <a:extLst>
                <a:ext uri="{FF2B5EF4-FFF2-40B4-BE49-F238E27FC236}">
                  <a16:creationId xmlns:a16="http://schemas.microsoft.com/office/drawing/2014/main" id="{CCF339CE-FE10-4F09-B9BB-35ED17980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0" y="1352149"/>
              <a:ext cx="914400" cy="914400"/>
            </a:xfrm>
            <a:prstGeom prst="rect">
              <a:avLst/>
            </a:prstGeom>
          </p:spPr>
        </p:pic>
        <p:sp>
          <p:nvSpPr>
            <p:cNvPr id="31" name="Titel 1">
              <a:extLst>
                <a:ext uri="{FF2B5EF4-FFF2-40B4-BE49-F238E27FC236}">
                  <a16:creationId xmlns:a16="http://schemas.microsoft.com/office/drawing/2014/main" id="{344C3AE7-CB51-4DED-90E4-99EA1F0592E6}"/>
                </a:ext>
              </a:extLst>
            </p:cNvPr>
            <p:cNvSpPr txBox="1">
              <a:spLocks/>
            </p:cNvSpPr>
            <p:nvPr/>
          </p:nvSpPr>
          <p:spPr>
            <a:xfrm>
              <a:off x="1967395" y="2322578"/>
              <a:ext cx="9619444" cy="7224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Century Gothic" panose="020B0502020202020204" pitchFamily="34" charset="0"/>
                  <a:ea typeface="+mj-ea"/>
                  <a:cs typeface="+mj-cs"/>
                </a:defRPr>
              </a:lvl1pPr>
            </a:lstStyle>
            <a:p>
              <a:r>
                <a:rPr lang="en-US" dirty="0" err="1"/>
                <a:t>Kost</a:t>
              </a:r>
              <a:r>
                <a:rPr lang="en-US" dirty="0"/>
                <a:t> </a:t>
              </a:r>
              <a:r>
                <a:rPr lang="en-US" dirty="0" err="1"/>
                <a:t>veel</a:t>
              </a:r>
              <a:r>
                <a:rPr lang="en-US" dirty="0"/>
                <a:t> </a:t>
              </a:r>
              <a:r>
                <a:rPr lang="en-US" dirty="0" err="1"/>
                <a:t>tijd</a:t>
              </a:r>
              <a:r>
                <a:rPr lang="en-US" dirty="0"/>
                <a:t> </a:t>
              </a:r>
              <a:r>
                <a:rPr lang="en-US" dirty="0" err="1"/>
                <a:t>voor</a:t>
              </a:r>
              <a:r>
                <a:rPr lang="en-US" dirty="0"/>
                <a:t> </a:t>
              </a:r>
              <a:r>
                <a:rPr lang="en-US" dirty="0" err="1"/>
                <a:t>ontwikkeling</a:t>
              </a:r>
              <a:endParaRPr lang="nl-NL" dirty="0"/>
            </a:p>
          </p:txBody>
        </p:sp>
        <p:pic>
          <p:nvPicPr>
            <p:cNvPr id="32" name="Graphic 31" descr="Verdrietig gezicht zonder opvulling ">
              <a:extLst>
                <a:ext uri="{FF2B5EF4-FFF2-40B4-BE49-F238E27FC236}">
                  <a16:creationId xmlns:a16="http://schemas.microsoft.com/office/drawing/2014/main" id="{F1736106-D935-4E39-A2C9-112D9D52F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0" y="2226617"/>
              <a:ext cx="914400" cy="914400"/>
            </a:xfrm>
            <a:prstGeom prst="rect">
              <a:avLst/>
            </a:prstGeom>
          </p:spPr>
        </p:pic>
        <p:sp>
          <p:nvSpPr>
            <p:cNvPr id="33" name="Titel 1">
              <a:extLst>
                <a:ext uri="{FF2B5EF4-FFF2-40B4-BE49-F238E27FC236}">
                  <a16:creationId xmlns:a16="http://schemas.microsoft.com/office/drawing/2014/main" id="{2F3DE0D4-3A0F-4279-A9EF-F4AD897881ED}"/>
                </a:ext>
              </a:extLst>
            </p:cNvPr>
            <p:cNvSpPr txBox="1">
              <a:spLocks/>
            </p:cNvSpPr>
            <p:nvPr/>
          </p:nvSpPr>
          <p:spPr>
            <a:xfrm>
              <a:off x="1967394" y="3207972"/>
              <a:ext cx="9805876" cy="7224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Century Gothic" panose="020B0502020202020204" pitchFamily="34" charset="0"/>
                  <a:ea typeface="+mj-ea"/>
                  <a:cs typeface="+mj-cs"/>
                </a:defRPr>
              </a:lvl1pPr>
            </a:lstStyle>
            <a:p>
              <a:r>
                <a:rPr lang="en-US" dirty="0" err="1"/>
                <a:t>Veel</a:t>
              </a:r>
              <a:r>
                <a:rPr lang="en-US" dirty="0"/>
                <a:t> </a:t>
              </a:r>
              <a:r>
                <a:rPr lang="en-US" dirty="0" err="1"/>
                <a:t>protocollen</a:t>
              </a:r>
              <a:endParaRPr lang="nl-NL" dirty="0"/>
            </a:p>
          </p:txBody>
        </p:sp>
        <p:pic>
          <p:nvPicPr>
            <p:cNvPr id="34" name="Graphic 33" descr="Verdrietig gezicht zonder opvulling ">
              <a:extLst>
                <a:ext uri="{FF2B5EF4-FFF2-40B4-BE49-F238E27FC236}">
                  <a16:creationId xmlns:a16="http://schemas.microsoft.com/office/drawing/2014/main" id="{34FD7932-1895-414D-AC66-E268ED9E8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0" y="3112011"/>
              <a:ext cx="914400" cy="914400"/>
            </a:xfrm>
            <a:prstGeom prst="rect">
              <a:avLst/>
            </a:prstGeom>
          </p:spPr>
        </p:pic>
        <p:sp>
          <p:nvSpPr>
            <p:cNvPr id="35" name="Titel 1">
              <a:extLst>
                <a:ext uri="{FF2B5EF4-FFF2-40B4-BE49-F238E27FC236}">
                  <a16:creationId xmlns:a16="http://schemas.microsoft.com/office/drawing/2014/main" id="{BDE2C4C0-7FA5-4FA1-9207-C50B3B354319}"/>
                </a:ext>
              </a:extLst>
            </p:cNvPr>
            <p:cNvSpPr txBox="1">
              <a:spLocks/>
            </p:cNvSpPr>
            <p:nvPr/>
          </p:nvSpPr>
          <p:spPr>
            <a:xfrm>
              <a:off x="1967394" y="4093366"/>
              <a:ext cx="10018939" cy="7224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Century Gothic" panose="020B0502020202020204" pitchFamily="34" charset="0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Data </a:t>
              </a:r>
              <a:r>
                <a:rPr lang="en-US" dirty="0" err="1"/>
                <a:t>laat</a:t>
              </a:r>
              <a:r>
                <a:rPr lang="en-US" dirty="0"/>
                <a:t> </a:t>
              </a:r>
              <a:r>
                <a:rPr lang="en-US" dirty="0" err="1"/>
                <a:t>beschikbaar</a:t>
              </a:r>
              <a:r>
                <a:rPr lang="en-US" dirty="0"/>
                <a:t> </a:t>
              </a:r>
              <a:r>
                <a:rPr lang="en-US" dirty="0" err="1"/>
                <a:t>vanwege</a:t>
              </a:r>
              <a:r>
                <a:rPr lang="en-US" dirty="0"/>
                <a:t> batch</a:t>
              </a:r>
              <a:endParaRPr lang="nl-NL" dirty="0"/>
            </a:p>
          </p:txBody>
        </p:sp>
        <p:pic>
          <p:nvPicPr>
            <p:cNvPr id="36" name="Graphic 35" descr="Verdrietig gezicht zonder opvulling ">
              <a:extLst>
                <a:ext uri="{FF2B5EF4-FFF2-40B4-BE49-F238E27FC236}">
                  <a16:creationId xmlns:a16="http://schemas.microsoft.com/office/drawing/2014/main" id="{DA893AA1-7D8D-4D83-8B8A-F7978BF56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0" y="3997405"/>
              <a:ext cx="914400" cy="914400"/>
            </a:xfrm>
            <a:prstGeom prst="rect">
              <a:avLst/>
            </a:prstGeom>
          </p:spPr>
        </p:pic>
        <p:sp>
          <p:nvSpPr>
            <p:cNvPr id="37" name="Titel 1">
              <a:extLst>
                <a:ext uri="{FF2B5EF4-FFF2-40B4-BE49-F238E27FC236}">
                  <a16:creationId xmlns:a16="http://schemas.microsoft.com/office/drawing/2014/main" id="{5DD49FBB-3298-4F1A-9BFD-660FCE107755}"/>
                </a:ext>
              </a:extLst>
            </p:cNvPr>
            <p:cNvSpPr txBox="1">
              <a:spLocks/>
            </p:cNvSpPr>
            <p:nvPr/>
          </p:nvSpPr>
          <p:spPr>
            <a:xfrm>
              <a:off x="1967395" y="4992213"/>
              <a:ext cx="8736700" cy="7224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Century Gothic" panose="020B0502020202020204" pitchFamily="34" charset="0"/>
                  <a:ea typeface="+mj-ea"/>
                  <a:cs typeface="+mj-cs"/>
                </a:defRPr>
              </a:lvl1pPr>
            </a:lstStyle>
            <a:p>
              <a:r>
                <a:rPr lang="en-US" dirty="0" err="1"/>
                <a:t>Verschillende</a:t>
              </a:r>
              <a:r>
                <a:rPr lang="en-US" dirty="0"/>
                <a:t> data </a:t>
              </a:r>
              <a:r>
                <a:rPr lang="en-US" dirty="0" err="1"/>
                <a:t>definities</a:t>
              </a:r>
              <a:endParaRPr lang="nl-NL" dirty="0"/>
            </a:p>
          </p:txBody>
        </p:sp>
        <p:pic>
          <p:nvPicPr>
            <p:cNvPr id="38" name="Graphic 37" descr="Verdrietig gezicht zonder opvulling ">
              <a:extLst>
                <a:ext uri="{FF2B5EF4-FFF2-40B4-BE49-F238E27FC236}">
                  <a16:creationId xmlns:a16="http://schemas.microsoft.com/office/drawing/2014/main" id="{4884481B-EF04-4CD7-861C-53105DA3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0" y="4896252"/>
              <a:ext cx="914400" cy="914400"/>
            </a:xfrm>
            <a:prstGeom prst="rect">
              <a:avLst/>
            </a:prstGeom>
          </p:spPr>
        </p:pic>
        <p:sp>
          <p:nvSpPr>
            <p:cNvPr id="39" name="Titel 1">
              <a:extLst>
                <a:ext uri="{FF2B5EF4-FFF2-40B4-BE49-F238E27FC236}">
                  <a16:creationId xmlns:a16="http://schemas.microsoft.com/office/drawing/2014/main" id="{FCF90DD0-CA0D-4B9E-8F8C-8C8CFA8D0673}"/>
                </a:ext>
              </a:extLst>
            </p:cNvPr>
            <p:cNvSpPr txBox="1">
              <a:spLocks/>
            </p:cNvSpPr>
            <p:nvPr/>
          </p:nvSpPr>
          <p:spPr>
            <a:xfrm>
              <a:off x="1967395" y="5846443"/>
              <a:ext cx="8736700" cy="7224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Century Gothic" panose="020B0502020202020204" pitchFamily="34" charset="0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BI </a:t>
              </a:r>
              <a:r>
                <a:rPr lang="en-US" dirty="0" err="1"/>
                <a:t>lastiger</a:t>
              </a:r>
              <a:endParaRPr lang="nl-NL" dirty="0"/>
            </a:p>
          </p:txBody>
        </p:sp>
        <p:pic>
          <p:nvPicPr>
            <p:cNvPr id="40" name="Graphic 39" descr="Verdrietig gezicht zonder opvulling ">
              <a:extLst>
                <a:ext uri="{FF2B5EF4-FFF2-40B4-BE49-F238E27FC236}">
                  <a16:creationId xmlns:a16="http://schemas.microsoft.com/office/drawing/2014/main" id="{6EBC46C4-1B6F-46B1-9B29-134EC2628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0" y="57504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84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3" grpId="0"/>
      <p:bldP spid="25" grpId="0"/>
      <p:bldP spid="12" grpId="0"/>
      <p:bldP spid="1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65C10-8E6E-472E-8DC0-A672A26A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Verandering</a:t>
            </a:r>
            <a:r>
              <a:rPr lang="en-US" dirty="0"/>
              <a:t> !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67F08F-DA6A-400F-815A-BC62BED1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E9735E-9AA3-4AB4-A777-3D91DB87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8</a:t>
            </a:fld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0DF4616-3E45-4D9E-96C7-C552F7F01109}"/>
              </a:ext>
            </a:extLst>
          </p:cNvPr>
          <p:cNvSpPr/>
          <p:nvPr/>
        </p:nvSpPr>
        <p:spPr>
          <a:xfrm>
            <a:off x="3745550" y="3568869"/>
            <a:ext cx="6772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“Doen we al 30 jaar zo”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E10BA336-B135-46B8-B455-8CFD409BC2AB}"/>
              </a:ext>
            </a:extLst>
          </p:cNvPr>
          <p:cNvSpPr/>
          <p:nvPr/>
        </p:nvSpPr>
        <p:spPr>
          <a:xfrm>
            <a:off x="6472066" y="1442472"/>
            <a:ext cx="4277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“Werkt toch !”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EF405A2-875E-4E32-A9A2-ADA6E5E6C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40" y="988235"/>
            <a:ext cx="2743199" cy="388784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EEC0DAE-2A77-43B6-8507-A750D7599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45" y="4492199"/>
            <a:ext cx="26479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1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CA4397B0-9428-4D72-8D1F-7304FF6C3165}"/>
              </a:ext>
            </a:extLst>
          </p:cNvPr>
          <p:cNvSpPr/>
          <p:nvPr/>
        </p:nvSpPr>
        <p:spPr>
          <a:xfrm>
            <a:off x="951979" y="3246945"/>
            <a:ext cx="10067278" cy="153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ESB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91E746-F5B5-4149-8235-B5C6D3BA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september ’19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184779D-3BA3-4FD9-A74A-ECA30067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9</a:t>
            </a:fld>
            <a:endParaRPr lang="nl-NL"/>
          </a:p>
        </p:txBody>
      </p:sp>
      <p:pic>
        <p:nvPicPr>
          <p:cNvPr id="7" name="Graphic 6" descr="Kantoormedewerker">
            <a:extLst>
              <a:ext uri="{FF2B5EF4-FFF2-40B4-BE49-F238E27FC236}">
                <a16:creationId xmlns:a16="http://schemas.microsoft.com/office/drawing/2014/main" id="{FFF8FC96-20F5-44BF-808E-ED52D634B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900" y="1075149"/>
            <a:ext cx="914400" cy="914400"/>
          </a:xfrm>
          <a:prstGeom prst="rect">
            <a:avLst/>
          </a:prstGeom>
        </p:spPr>
      </p:pic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9C33CF52-F81B-4D55-9E65-6608E34AFB1B}"/>
              </a:ext>
            </a:extLst>
          </p:cNvPr>
          <p:cNvSpPr/>
          <p:nvPr/>
        </p:nvSpPr>
        <p:spPr>
          <a:xfrm>
            <a:off x="2885243" y="928668"/>
            <a:ext cx="2396971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Order</a:t>
            </a:r>
          </a:p>
          <a:p>
            <a:pPr algn="ctr"/>
            <a:r>
              <a:rPr lang="en-US" dirty="0"/>
              <a:t>Management</a:t>
            </a:r>
            <a:endParaRPr lang="nl-NL" dirty="0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DF229F42-3D24-4579-9251-F63832E7550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375300" y="1532349"/>
            <a:ext cx="15099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9936EF48-1C10-42C3-87CA-B1E36C3F0104}"/>
              </a:ext>
            </a:extLst>
          </p:cNvPr>
          <p:cNvSpPr txBox="1"/>
          <p:nvPr/>
        </p:nvSpPr>
        <p:spPr>
          <a:xfrm>
            <a:off x="1490961" y="1119083"/>
            <a:ext cx="127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Entry</a:t>
            </a:r>
            <a:endParaRPr lang="nl-NL" dirty="0"/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D30D5351-A561-4563-A2A4-C6E7DF2BA448}"/>
              </a:ext>
            </a:extLst>
          </p:cNvPr>
          <p:cNvSpPr/>
          <p:nvPr/>
        </p:nvSpPr>
        <p:spPr>
          <a:xfrm>
            <a:off x="1686758" y="5176957"/>
            <a:ext cx="2396971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Planning</a:t>
            </a:r>
            <a:endParaRPr lang="nl-NL" dirty="0"/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00594217-F12C-4F5B-BCA4-79DE8E5F6CE7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2885243" y="2136031"/>
            <a:ext cx="1198486" cy="781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6AC55827-7345-40A0-A311-7B2EA9A12DFB}"/>
              </a:ext>
            </a:extLst>
          </p:cNvPr>
          <p:cNvCxnSpPr>
            <a:cxnSpLocks/>
            <a:stCxn id="24" idx="2"/>
            <a:endCxn id="13" idx="0"/>
          </p:cNvCxnSpPr>
          <p:nvPr/>
        </p:nvCxnSpPr>
        <p:spPr>
          <a:xfrm>
            <a:off x="2885243" y="3575951"/>
            <a:ext cx="1" cy="1601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FE7B7F3D-5228-490B-9B67-2C04EEC8C7C1}"/>
              </a:ext>
            </a:extLst>
          </p:cNvPr>
          <p:cNvSpPr/>
          <p:nvPr/>
        </p:nvSpPr>
        <p:spPr>
          <a:xfrm>
            <a:off x="4804300" y="5176957"/>
            <a:ext cx="2396971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 Plant</a:t>
            </a:r>
            <a:endParaRPr lang="nl-NL" dirty="0"/>
          </a:p>
        </p:txBody>
      </p:sp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79B9358D-73C3-464C-9188-1F1829C61E2D}"/>
              </a:ext>
            </a:extLst>
          </p:cNvPr>
          <p:cNvSpPr/>
          <p:nvPr/>
        </p:nvSpPr>
        <p:spPr>
          <a:xfrm>
            <a:off x="8108272" y="5176956"/>
            <a:ext cx="2396971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Warehouse</a:t>
            </a:r>
            <a:endParaRPr lang="nl-NL" dirty="0"/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9F652BF3-2B28-4FB9-B159-48E2F8B09462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4083729" y="2136031"/>
            <a:ext cx="1919056" cy="778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EABE6C93-31CD-41D0-B8CD-1A45DA1DF664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>
            <a:off x="4083729" y="2136031"/>
            <a:ext cx="5223029" cy="782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31DAF9DB-BF65-4772-AE0F-492188DE4AE1}"/>
              </a:ext>
            </a:extLst>
          </p:cNvPr>
          <p:cNvCxnSpPr>
            <a:cxnSpLocks/>
            <a:stCxn id="29" idx="2"/>
            <a:endCxn id="16" idx="0"/>
          </p:cNvCxnSpPr>
          <p:nvPr/>
        </p:nvCxnSpPr>
        <p:spPr>
          <a:xfrm>
            <a:off x="6002785" y="3572109"/>
            <a:ext cx="1" cy="1604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71ABD4DB-FB90-4552-B831-D77A4BE078BD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>
            <a:off x="9306758" y="3576324"/>
            <a:ext cx="0" cy="1600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hthoek: afgeronde hoeken 23">
            <a:extLst>
              <a:ext uri="{FF2B5EF4-FFF2-40B4-BE49-F238E27FC236}">
                <a16:creationId xmlns:a16="http://schemas.microsoft.com/office/drawing/2014/main" id="{F9A42E65-13DF-4D5D-922D-96F33DE3C48C}"/>
              </a:ext>
            </a:extLst>
          </p:cNvPr>
          <p:cNvSpPr/>
          <p:nvPr/>
        </p:nvSpPr>
        <p:spPr>
          <a:xfrm>
            <a:off x="1939853" y="2917939"/>
            <a:ext cx="1890779" cy="6580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Order to Planning</a:t>
            </a:r>
            <a:endParaRPr lang="nl-NL" dirty="0"/>
          </a:p>
        </p:txBody>
      </p:sp>
      <p:sp>
        <p:nvSpPr>
          <p:cNvPr id="29" name="Rechthoek: afgeronde hoeken 28">
            <a:extLst>
              <a:ext uri="{FF2B5EF4-FFF2-40B4-BE49-F238E27FC236}">
                <a16:creationId xmlns:a16="http://schemas.microsoft.com/office/drawing/2014/main" id="{7A2C4F86-B495-461F-B451-37827E75FCD7}"/>
              </a:ext>
            </a:extLst>
          </p:cNvPr>
          <p:cNvSpPr/>
          <p:nvPr/>
        </p:nvSpPr>
        <p:spPr>
          <a:xfrm>
            <a:off x="5057395" y="2914097"/>
            <a:ext cx="1890779" cy="6580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Order to Plant</a:t>
            </a:r>
            <a:endParaRPr lang="nl-NL" dirty="0"/>
          </a:p>
        </p:txBody>
      </p:sp>
      <p:sp>
        <p:nvSpPr>
          <p:cNvPr id="30" name="Rechthoek: afgeronde hoeken 29">
            <a:extLst>
              <a:ext uri="{FF2B5EF4-FFF2-40B4-BE49-F238E27FC236}">
                <a16:creationId xmlns:a16="http://schemas.microsoft.com/office/drawing/2014/main" id="{65541CCC-6E15-455A-8072-6E623B6DD831}"/>
              </a:ext>
            </a:extLst>
          </p:cNvPr>
          <p:cNvSpPr/>
          <p:nvPr/>
        </p:nvSpPr>
        <p:spPr>
          <a:xfrm>
            <a:off x="8361368" y="2918312"/>
            <a:ext cx="1890779" cy="6580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Order to Planning</a:t>
            </a:r>
            <a:endParaRPr lang="nl-NL" dirty="0"/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B146F09B-BD63-409E-A605-B45001CA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45687"/>
            <a:ext cx="8468558" cy="57484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Optie</a:t>
            </a:r>
            <a:r>
              <a:rPr lang="en-US" dirty="0"/>
              <a:t> 1: SOA/API + orchestration</a:t>
            </a:r>
            <a:endParaRPr lang="nl-NL" dirty="0"/>
          </a:p>
        </p:txBody>
      </p:sp>
      <p:sp>
        <p:nvSpPr>
          <p:cNvPr id="48" name="Rechthoek: afgeronde hoeken 47">
            <a:extLst>
              <a:ext uri="{FF2B5EF4-FFF2-40B4-BE49-F238E27FC236}">
                <a16:creationId xmlns:a16="http://schemas.microsoft.com/office/drawing/2014/main" id="{BFE3F0C8-13F9-4FC0-933C-40469CBE0816}"/>
              </a:ext>
            </a:extLst>
          </p:cNvPr>
          <p:cNvSpPr/>
          <p:nvPr/>
        </p:nvSpPr>
        <p:spPr>
          <a:xfrm>
            <a:off x="4956700" y="5329357"/>
            <a:ext cx="2396971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 Plant</a:t>
            </a:r>
            <a:endParaRPr lang="nl-NL" dirty="0"/>
          </a:p>
        </p:txBody>
      </p:sp>
      <p:sp>
        <p:nvSpPr>
          <p:cNvPr id="49" name="Rechthoek: afgeronde hoeken 48">
            <a:extLst>
              <a:ext uri="{FF2B5EF4-FFF2-40B4-BE49-F238E27FC236}">
                <a16:creationId xmlns:a16="http://schemas.microsoft.com/office/drawing/2014/main" id="{87DEF157-AFA1-4EE9-850D-257A69554A89}"/>
              </a:ext>
            </a:extLst>
          </p:cNvPr>
          <p:cNvSpPr/>
          <p:nvPr/>
        </p:nvSpPr>
        <p:spPr>
          <a:xfrm>
            <a:off x="5109100" y="5481757"/>
            <a:ext cx="2396971" cy="12073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 Plant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5070166"/>
      </p:ext>
    </p:extLst>
  </p:cSld>
  <p:clrMapOvr>
    <a:masterClrMapping/>
  </p:clrMapOvr>
</p:sld>
</file>

<file path=ppt/theme/theme1.xml><?xml version="1.0" encoding="utf-8"?>
<a:theme xmlns:a="http://schemas.openxmlformats.org/drawingml/2006/main" name="SynTouch_ppt_Template">
  <a:themeElements>
    <a:clrScheme name="SynTouch">
      <a:dk1>
        <a:srgbClr val="5C5E63"/>
      </a:dk1>
      <a:lt1>
        <a:srgbClr val="5C5E63"/>
      </a:lt1>
      <a:dk2>
        <a:srgbClr val="FFFFFF"/>
      </a:dk2>
      <a:lt2>
        <a:srgbClr val="FFFFFF"/>
      </a:lt2>
      <a:accent1>
        <a:srgbClr val="5B9BD5"/>
      </a:accent1>
      <a:accent2>
        <a:srgbClr val="F36C34"/>
      </a:accent2>
      <a:accent3>
        <a:srgbClr val="5C5E63"/>
      </a:accent3>
      <a:accent4>
        <a:srgbClr val="FFC000"/>
      </a:accent4>
      <a:accent5>
        <a:srgbClr val="4472C4"/>
      </a:accent5>
      <a:accent6>
        <a:srgbClr val="70AD47"/>
      </a:accent6>
      <a:hlink>
        <a:srgbClr val="F36C34"/>
      </a:hlink>
      <a:folHlink>
        <a:srgbClr val="262626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1EE654A6-90F5-4495-8DAC-F38B3985701F}" vid="{DF883BAE-2100-4519-AC68-072BC4F0FFE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71AC32EC0C6A49894A243950C7A27C" ma:contentTypeVersion="2" ma:contentTypeDescription="Een nieuw document maken." ma:contentTypeScope="" ma:versionID="d44ea60bb18871b7ff738ed8649ce400">
  <xsd:schema xmlns:xsd="http://www.w3.org/2001/XMLSchema" xmlns:xs="http://www.w3.org/2001/XMLSchema" xmlns:p="http://schemas.microsoft.com/office/2006/metadata/properties" xmlns:ns2="431cfbc6-cf48-48a7-8589-407f122ab054" targetNamespace="http://schemas.microsoft.com/office/2006/metadata/properties" ma:root="true" ma:fieldsID="65c6521b8d9c75dcc683a6ee926a720d" ns2:_="">
    <xsd:import namespace="431cfbc6-cf48-48a7-8589-407f122ab0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1cfbc6-cf48-48a7-8589-407f122ab0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7D1AA5-D0C0-4843-A7C8-E71BF34284C6}"/>
</file>

<file path=customXml/itemProps2.xml><?xml version="1.0" encoding="utf-8"?>
<ds:datastoreItem xmlns:ds="http://schemas.openxmlformats.org/officeDocument/2006/customXml" ds:itemID="{D76543CE-2AC2-4C42-AC54-2DC253D2477C}"/>
</file>

<file path=customXml/itemProps3.xml><?xml version="1.0" encoding="utf-8"?>
<ds:datastoreItem xmlns:ds="http://schemas.openxmlformats.org/officeDocument/2006/customXml" ds:itemID="{A4C30DA5-ABCC-4C58-94B0-F46A2C3B7A88}"/>
</file>

<file path=docProps/app.xml><?xml version="1.0" encoding="utf-8"?>
<Properties xmlns="http://schemas.openxmlformats.org/officeDocument/2006/extended-properties" xmlns:vt="http://schemas.openxmlformats.org/officeDocument/2006/docPropsVTypes">
  <Template>SynTouch_ppt_Template</Template>
  <TotalTime>0</TotalTime>
  <Words>1219</Words>
  <Application>Microsoft Office PowerPoint</Application>
  <PresentationFormat>Breedbeeld</PresentationFormat>
  <Paragraphs>399</Paragraphs>
  <Slides>37</Slides>
  <Notes>17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37</vt:i4>
      </vt:variant>
    </vt:vector>
  </HeadingPairs>
  <TitlesOfParts>
    <vt:vector size="42" baseType="lpstr">
      <vt:lpstr>Arial</vt:lpstr>
      <vt:lpstr>Calibri</vt:lpstr>
      <vt:lpstr>Century Gothic</vt:lpstr>
      <vt:lpstr>SynTouch_ppt_Template</vt:lpstr>
      <vt:lpstr>Paintbrush-afbeelding</vt:lpstr>
      <vt:lpstr> Event Driven Architecture (bij Vion) en Kafka  SynTouch Bits&amp;Bites Milco Numan en Roger van de Kimmenade</vt:lpstr>
      <vt:lpstr>Agenda</vt:lpstr>
      <vt:lpstr>Vion en  Event Driven Architecture</vt:lpstr>
      <vt:lpstr>PowerPoint-presentatie</vt:lpstr>
      <vt:lpstr>PowerPoint-presentatie</vt:lpstr>
      <vt:lpstr>Vion IT: Zeer hybride landschap</vt:lpstr>
      <vt:lpstr>Strong coupling</vt:lpstr>
      <vt:lpstr>Verandering !</vt:lpstr>
      <vt:lpstr>Optie 1: SOA/API + orchestration</vt:lpstr>
      <vt:lpstr>Optie 2: Event Driven Architecture</vt:lpstr>
      <vt:lpstr>Verschillende nivo’s van Events</vt:lpstr>
      <vt:lpstr>Vion</vt:lpstr>
      <vt:lpstr>Event patterns</vt:lpstr>
      <vt:lpstr>Event Notification</vt:lpstr>
      <vt:lpstr>Event-carried State Transfer</vt:lpstr>
      <vt:lpstr>Architectuur</vt:lpstr>
      <vt:lpstr>PowerPoint-presentatie</vt:lpstr>
      <vt:lpstr>PowerPoint-presentatie</vt:lpstr>
      <vt:lpstr>Zaken waar je mee te maken krijgt</vt:lpstr>
      <vt:lpstr>1 - Event</vt:lpstr>
      <vt:lpstr>2 – Tooling: Event Hub (EDN)</vt:lpstr>
      <vt:lpstr>3 - Event Thinking</vt:lpstr>
      <vt:lpstr>4 - Throttling / performance</vt:lpstr>
      <vt:lpstr>5 – Betrouwbaarheid / Foutafhandeling</vt:lpstr>
      <vt:lpstr>6 - Master data</vt:lpstr>
      <vt:lpstr>Payload: Referenties</vt:lpstr>
      <vt:lpstr>7 - APIs vs Events vs ETL</vt:lpstr>
      <vt:lpstr>Bereikt tot nu toe …</vt:lpstr>
      <vt:lpstr>Maar ook …</vt:lpstr>
      <vt:lpstr>PowerPoint-presentatie</vt:lpstr>
      <vt:lpstr>Invulformulier</vt:lpstr>
      <vt:lpstr>Backup slides</vt:lpstr>
      <vt:lpstr>Event Driven Architecture</vt:lpstr>
      <vt:lpstr>PowerPoint-presentatie</vt:lpstr>
      <vt:lpstr>SynTouch Integration 2.0</vt:lpstr>
      <vt:lpstr>PowerPoint-presentatie</vt:lpstr>
      <vt:lpstr>Command Event (form of Event Notification)</vt:lpstr>
    </vt:vector>
  </TitlesOfParts>
  <Company>VION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Kimmenade, Roger van de</dc:creator>
  <cp:lastModifiedBy>Roger van de Kimmenade</cp:lastModifiedBy>
  <cp:revision>369</cp:revision>
  <dcterms:created xsi:type="dcterms:W3CDTF">2018-01-26T12:00:58Z</dcterms:created>
  <dcterms:modified xsi:type="dcterms:W3CDTF">2019-09-16T10:42:54Z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0x0101000F71AC32EC0C6A49894A243950C7A27C</vt:lpwstr>
  </property>
</Properties>
</file>