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8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6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50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8DFE-9D81-4FC9-9925-EA57F8062B77}" type="datetimeFigureOut">
              <a:rPr lang="nl-NL" smtClean="0"/>
              <a:t>12-9-2019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54AE-83AD-4BEB-9781-C4052C6593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91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58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11896"/>
            <a:ext cx="9144000" cy="170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240696"/>
            <a:ext cx="9144000" cy="10171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A07B-0C37-4AF8-A5C2-63EE2766591D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0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68B3-F1FC-43C1-A572-8F329A354231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7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355014" y="861391"/>
            <a:ext cx="1998785" cy="531557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364415" cy="5811838"/>
          </a:xfrm>
        </p:spPr>
        <p:txBody>
          <a:bodyPr vert="eaVert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293-E20C-4D80-BB52-92659C4E5D37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1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6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08688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3966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0B61-AB9E-4488-B994-318F632B4038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120291"/>
            <a:ext cx="5181600" cy="50566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120291"/>
            <a:ext cx="5181600" cy="50566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219-8D25-4951-B84C-0C12819B5A69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5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0453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1926321"/>
            <a:ext cx="5157787" cy="426334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0453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1926321"/>
            <a:ext cx="5183188" cy="426334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58BF-A688-4144-863D-5B0EB0BBC808}" type="datetime6">
              <a:rPr lang="nl-NL" smtClean="0"/>
              <a:t>september ’19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titel 1"/>
          <p:cNvSpPr txBox="1">
            <a:spLocks/>
          </p:cNvSpPr>
          <p:nvPr userDrawn="1"/>
        </p:nvSpPr>
        <p:spPr>
          <a:xfrm>
            <a:off x="838200" y="145686"/>
            <a:ext cx="8227077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51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3B-6784-4CF3-80B9-D90188631AD2}" type="datetime6">
              <a:rPr lang="nl-NL" smtClean="0"/>
              <a:t>september ’19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8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4A6D-4F00-4009-AAFF-52DAF0038033}" type="datetime6">
              <a:rPr lang="nl-NL" smtClean="0"/>
              <a:t>september ’19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57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704-23DC-41D9-B39F-23DE9BBF76F2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5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F9B-A6B4-4CD6-828E-66211F4B2610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145686"/>
            <a:ext cx="8469923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114236"/>
            <a:ext cx="10515600" cy="506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1A1978-4B91-4259-A97C-BB510F39712F}" type="datetime6">
              <a:rPr lang="nl-NL" smtClean="0"/>
              <a:pPr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7C0E6F6-AAF7-4C64-A597-747987A20F9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16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39617" y="2438400"/>
            <a:ext cx="7752522" cy="1524000"/>
          </a:xfrm>
        </p:spPr>
        <p:txBody>
          <a:bodyPr>
            <a:normAutofit/>
          </a:bodyPr>
          <a:lstStyle/>
          <a:p>
            <a:r>
              <a:rPr lang="nl-NL" sz="4800" dirty="0" err="1"/>
              <a:t>Kafka</a:t>
            </a:r>
            <a:r>
              <a:rPr lang="nl-NL" sz="4800" dirty="0"/>
              <a:t> Leeskring</a:t>
            </a:r>
            <a:endParaRPr lang="nl-NL" sz="4800" dirty="0">
              <a:latin typeface="Century Gothic" panose="020B0502020202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39617" y="3962400"/>
            <a:ext cx="7752522" cy="1295400"/>
          </a:xfrm>
        </p:spPr>
        <p:txBody>
          <a:bodyPr>
            <a:normAutofit/>
          </a:bodyPr>
          <a:lstStyle/>
          <a:p>
            <a:r>
              <a:rPr lang="nl-NL" sz="2800" dirty="0">
                <a:latin typeface="Century Gothic" panose="020B0502020202020204" pitchFamily="34" charset="0"/>
              </a:rPr>
              <a:t>Milco Numan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53DE6316-3B12-4868-922B-6A6ED828C381}" type="datetime6">
              <a:rPr lang="nl-NL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r"/>
              <a:t>september ’19</a:t>
            </a:fld>
            <a:endParaRPr lang="nl-N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6377815-D4DE-4BBE-9FDC-177836DD38BA}"/>
              </a:ext>
            </a:extLst>
          </p:cNvPr>
          <p:cNvSpPr txBox="1">
            <a:spLocks/>
          </p:cNvSpPr>
          <p:nvPr/>
        </p:nvSpPr>
        <p:spPr>
          <a:xfrm>
            <a:off x="2399874" y="2438400"/>
            <a:ext cx="7752522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nl-NL" sz="4800" dirty="0" err="1"/>
              <a:t>Kafka</a:t>
            </a:r>
            <a:r>
              <a:rPr lang="nl-NL" sz="4800" dirty="0"/>
              <a:t> Bits &amp; </a:t>
            </a:r>
            <a:r>
              <a:rPr lang="nl-NL" sz="4800" dirty="0" err="1"/>
              <a:t>Bites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0032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FC8B2-DF11-416F-A7BF-C40AC2C3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“Zero Copy” </a:t>
            </a:r>
            <a:r>
              <a:rPr lang="nl-NL" dirty="0" err="1"/>
              <a:t>strategy</a:t>
            </a:r>
            <a:endParaRPr lang="nl-NL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CFB68854-D813-4597-A1AA-65F18264E7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439"/>
            <a:ext cx="5181600" cy="3440860"/>
          </a:xfrm>
        </p:spPr>
      </p:pic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6EAD3F67-38D0-4F11-B2A8-3A795D5E8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8972"/>
            <a:ext cx="5181600" cy="3439793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F5B6D1-3FEA-456E-B680-DF74C16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36B2453-92E1-44A5-8DF8-300BAB30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60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68EA9-3E75-4D60-B1C0-66DF44BC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Kernbegrippen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A4F96-6001-4EB2-A9F1-FA1D55E7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Records (</a:t>
            </a:r>
            <a:r>
              <a:rPr lang="nl-NL" dirty="0" err="1"/>
              <a:t>messages</a:t>
            </a:r>
            <a:r>
              <a:rPr lang="nl-NL" dirty="0"/>
              <a:t>)</a:t>
            </a:r>
          </a:p>
          <a:p>
            <a:r>
              <a:rPr lang="nl-NL" dirty="0"/>
              <a:t>Topic</a:t>
            </a:r>
          </a:p>
          <a:p>
            <a:r>
              <a:rPr lang="nl-NL" dirty="0" err="1"/>
              <a:t>Partitions</a:t>
            </a:r>
            <a:endParaRPr lang="nl-NL" dirty="0"/>
          </a:p>
          <a:p>
            <a:r>
              <a:rPr lang="nl-NL" dirty="0" err="1"/>
              <a:t>Replicas</a:t>
            </a:r>
            <a:endParaRPr lang="nl-NL" dirty="0"/>
          </a:p>
          <a:p>
            <a:r>
              <a:rPr lang="nl-NL" dirty="0"/>
              <a:t>Brokers</a:t>
            </a:r>
          </a:p>
          <a:p>
            <a:r>
              <a:rPr lang="nl-NL" dirty="0"/>
              <a:t>Cluster/</a:t>
            </a:r>
            <a:r>
              <a:rPr lang="nl-NL" dirty="0" err="1"/>
              <a:t>Zookeeper</a:t>
            </a:r>
            <a:endParaRPr lang="nl-NL" dirty="0"/>
          </a:p>
          <a:p>
            <a:r>
              <a:rPr lang="nl-NL" dirty="0"/>
              <a:t>Producers</a:t>
            </a:r>
          </a:p>
          <a:p>
            <a:r>
              <a:rPr lang="nl-NL" dirty="0" err="1"/>
              <a:t>Consumers</a:t>
            </a:r>
            <a:r>
              <a:rPr lang="nl-NL" dirty="0"/>
              <a:t>/Consumer </a:t>
            </a:r>
            <a:r>
              <a:rPr lang="nl-NL" dirty="0" err="1"/>
              <a:t>Groups</a:t>
            </a:r>
            <a:endParaRPr lang="nl-NL" dirty="0"/>
          </a:p>
          <a:p>
            <a:r>
              <a:rPr lang="nl-NL" dirty="0" err="1"/>
              <a:t>Offsets</a:t>
            </a:r>
            <a:endParaRPr lang="nl-NL" dirty="0"/>
          </a:p>
          <a:p>
            <a:r>
              <a:rPr lang="nl-NL" dirty="0" err="1"/>
              <a:t>Retention</a:t>
            </a:r>
            <a:r>
              <a:rPr lang="nl-NL" dirty="0"/>
              <a:t>/</a:t>
            </a:r>
            <a:r>
              <a:rPr lang="nl-NL" dirty="0" err="1"/>
              <a:t>Compaction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26B8AA-B743-43D3-AC4F-E09425A2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A58D8D-34D0-4EC1-BBC6-300DC713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53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23A69-8EAC-441B-A837-B77BBE40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Records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194782-919A-4EDD-B03E-D084EEE5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Data-eenheid binnen </a:t>
            </a:r>
            <a:r>
              <a:rPr lang="nl-NL" dirty="0" err="1"/>
              <a:t>Kafka</a:t>
            </a:r>
            <a:endParaRPr lang="nl-NL" dirty="0"/>
          </a:p>
          <a:p>
            <a:pPr lvl="1"/>
            <a:r>
              <a:rPr lang="nl-NL" dirty="0"/>
              <a:t>Alias: </a:t>
            </a:r>
            <a:r>
              <a:rPr lang="nl-NL" dirty="0" err="1"/>
              <a:t>message</a:t>
            </a:r>
            <a:r>
              <a:rPr lang="nl-NL" dirty="0"/>
              <a:t>, event</a:t>
            </a:r>
          </a:p>
          <a:p>
            <a:r>
              <a:rPr lang="nl-NL" dirty="0"/>
              <a:t>Heeft een sleutel en een waarde (beide kunnen leeg zijn!)</a:t>
            </a:r>
          </a:p>
          <a:p>
            <a:r>
              <a:rPr lang="nl-NL" dirty="0"/>
              <a:t>In </a:t>
            </a:r>
            <a:r>
              <a:rPr lang="nl-NL" dirty="0" err="1"/>
              <a:t>Kafka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Opgeslagen als BYTE ARRAY</a:t>
            </a:r>
          </a:p>
          <a:p>
            <a:pPr lvl="1"/>
            <a:r>
              <a:rPr lang="nl-NL" dirty="0"/>
              <a:t>Apache AVRO voor (de-)</a:t>
            </a:r>
            <a:r>
              <a:rPr lang="nl-NL" dirty="0" err="1"/>
              <a:t>serialisatie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DB5C32-E9E3-4AE8-8591-8FA6A6A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528901-C561-4D4E-B298-7B796D0A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12</a:t>
            </a:fld>
            <a:endParaRPr lang="nl-NL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768FA1E0-AF5C-4DC1-9B62-81F0743549DD}"/>
              </a:ext>
            </a:extLst>
          </p:cNvPr>
          <p:cNvGrpSpPr/>
          <p:nvPr/>
        </p:nvGrpSpPr>
        <p:grpSpPr>
          <a:xfrm>
            <a:off x="2709787" y="4001888"/>
            <a:ext cx="2481896" cy="1741876"/>
            <a:chOff x="551956" y="2037288"/>
            <a:chExt cx="2481896" cy="1741876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D3BDBBF-3BC1-411E-83A9-D9FE2BE33788}"/>
                </a:ext>
              </a:extLst>
            </p:cNvPr>
            <p:cNvSpPr/>
            <p:nvPr/>
          </p:nvSpPr>
          <p:spPr>
            <a:xfrm>
              <a:off x="984012" y="2364810"/>
              <a:ext cx="360040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28DE495-D6E5-469B-94C4-E81A5709534E}"/>
                </a:ext>
              </a:extLst>
            </p:cNvPr>
            <p:cNvSpPr/>
            <p:nvPr/>
          </p:nvSpPr>
          <p:spPr>
            <a:xfrm>
              <a:off x="1809716" y="2364810"/>
              <a:ext cx="1224136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E6B05B7-10D2-44EB-9579-DE94C97921A3}"/>
                </a:ext>
              </a:extLst>
            </p:cNvPr>
            <p:cNvSpPr/>
            <p:nvPr/>
          </p:nvSpPr>
          <p:spPr>
            <a:xfrm>
              <a:off x="1344052" y="2364810"/>
              <a:ext cx="144016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32890EB3-AA11-432A-A755-EFCEF8D323B0}"/>
                </a:ext>
              </a:extLst>
            </p:cNvPr>
            <p:cNvSpPr/>
            <p:nvPr/>
          </p:nvSpPr>
          <p:spPr>
            <a:xfrm>
              <a:off x="1490612" y="2364810"/>
              <a:ext cx="31910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266E1833-56B3-42CF-B761-42222C1F79CE}"/>
                </a:ext>
              </a:extLst>
            </p:cNvPr>
            <p:cNvSpPr txBox="1"/>
            <p:nvPr/>
          </p:nvSpPr>
          <p:spPr>
            <a:xfrm rot="19776693">
              <a:off x="551956" y="3304727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Version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DBF82D45-3035-48B2-A1BE-0575D084A2A0}"/>
                </a:ext>
              </a:extLst>
            </p:cNvPr>
            <p:cNvSpPr txBox="1"/>
            <p:nvPr/>
          </p:nvSpPr>
          <p:spPr>
            <a:xfrm rot="19776693">
              <a:off x="994054" y="3379883"/>
              <a:ext cx="11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Checksum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28D5030-73DA-4ABA-9FE2-D9F1A0EF3DCA}"/>
                </a:ext>
              </a:extLst>
            </p:cNvPr>
            <p:cNvSpPr txBox="1"/>
            <p:nvPr/>
          </p:nvSpPr>
          <p:spPr>
            <a:xfrm rot="19776693">
              <a:off x="1693684" y="3409832"/>
              <a:ext cx="916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Payload</a:t>
              </a:r>
            </a:p>
          </p:txBody>
        </p: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D7259468-3153-4C2D-8AFC-A9F5B51FCD3D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839714" y="2652842"/>
              <a:ext cx="324318" cy="562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6">
              <a:extLst>
                <a:ext uri="{FF2B5EF4-FFF2-40B4-BE49-F238E27FC236}">
                  <a16:creationId xmlns:a16="http://schemas.microsoft.com/office/drawing/2014/main" id="{43F5C4A0-8B57-4A0F-8575-0A23A73C7D3D}"/>
                </a:ext>
              </a:extLst>
            </p:cNvPr>
            <p:cNvCxnSpPr>
              <a:stCxn id="11" idx="3"/>
              <a:endCxn id="9" idx="2"/>
            </p:cNvCxnSpPr>
            <p:nvPr/>
          </p:nvCxnSpPr>
          <p:spPr>
            <a:xfrm flipV="1">
              <a:off x="1373881" y="2652842"/>
              <a:ext cx="42179" cy="6133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9">
              <a:extLst>
                <a:ext uri="{FF2B5EF4-FFF2-40B4-BE49-F238E27FC236}">
                  <a16:creationId xmlns:a16="http://schemas.microsoft.com/office/drawing/2014/main" id="{D78A3258-B276-4CDE-A583-E4EA0809E33D}"/>
                </a:ext>
              </a:extLst>
            </p:cNvPr>
            <p:cNvCxnSpPr>
              <a:stCxn id="12" idx="3"/>
              <a:endCxn id="10" idx="2"/>
            </p:cNvCxnSpPr>
            <p:nvPr/>
          </p:nvCxnSpPr>
          <p:spPr>
            <a:xfrm flipH="1" flipV="1">
              <a:off x="1650164" y="2652842"/>
              <a:ext cx="406648" cy="623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20">
              <a:extLst>
                <a:ext uri="{FF2B5EF4-FFF2-40B4-BE49-F238E27FC236}">
                  <a16:creationId xmlns:a16="http://schemas.microsoft.com/office/drawing/2014/main" id="{49FD8BC5-E0E2-4780-A922-AFFC70376226}"/>
                </a:ext>
              </a:extLst>
            </p:cNvPr>
            <p:cNvCxnSpPr>
              <a:stCxn id="13" idx="3"/>
              <a:endCxn id="8" idx="2"/>
            </p:cNvCxnSpPr>
            <p:nvPr/>
          </p:nvCxnSpPr>
          <p:spPr>
            <a:xfrm flipH="1" flipV="1">
              <a:off x="2421784" y="2652842"/>
              <a:ext cx="124997" cy="7099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EA8B008-A4D8-48F7-B880-798C5FFB69F9}"/>
                </a:ext>
              </a:extLst>
            </p:cNvPr>
            <p:cNvSpPr txBox="1"/>
            <p:nvPr/>
          </p:nvSpPr>
          <p:spPr>
            <a:xfrm>
              <a:off x="1564627" y="2037288"/>
              <a:ext cx="829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Message</a:t>
              </a: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2CCD315E-53FF-4E62-B440-B2475D92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44" y="2279526"/>
            <a:ext cx="3495135" cy="322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AF0EB-0060-4D2E-821B-615ECCCE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Topic/Partitie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8AD975-4F0B-45D1-A0C2-218B9F3F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817"/>
            <a:ext cx="10515600" cy="1435146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Namespace</a:t>
            </a:r>
            <a:r>
              <a:rPr lang="nl-NL" dirty="0"/>
              <a:t>/container voor berichten</a:t>
            </a:r>
          </a:p>
          <a:p>
            <a:r>
              <a:rPr lang="nl-NL" dirty="0"/>
              <a:t>Tabel/directory</a:t>
            </a:r>
          </a:p>
          <a:p>
            <a:r>
              <a:rPr lang="nl-NL" dirty="0" err="1"/>
              <a:t>Gepartitioneerd</a:t>
            </a:r>
            <a:r>
              <a:rPr lang="nl-NL" dirty="0"/>
              <a:t> (schaalbaarheid)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B7FA96-4614-4C65-97E1-1A674752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57C8EC-D91A-4DB4-8B80-531BB1BC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13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3F99293-A8E3-4001-A89A-91AE2B6A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" y="950007"/>
            <a:ext cx="10768149" cy="37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34164-74EB-44CD-8189-2161662B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Partitie/Replica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82438A-1E3B-45F3-A1ED-1605C581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Partitie:</a:t>
            </a:r>
          </a:p>
          <a:p>
            <a:pPr lvl="1"/>
            <a:r>
              <a:rPr lang="nl-NL" dirty="0"/>
              <a:t>Bevat 0+ records</a:t>
            </a:r>
          </a:p>
          <a:p>
            <a:pPr lvl="1"/>
            <a:r>
              <a:rPr lang="nl-NL" dirty="0"/>
              <a:t>Geordend, niet-</a:t>
            </a:r>
            <a:r>
              <a:rPr lang="nl-NL" dirty="0" err="1"/>
              <a:t>muteerbaar</a:t>
            </a:r>
            <a:endParaRPr lang="nl-NL" dirty="0"/>
          </a:p>
          <a:p>
            <a:pPr lvl="1"/>
            <a:r>
              <a:rPr lang="nl-NL" dirty="0"/>
              <a:t>Wordt op schijf bewaard</a:t>
            </a:r>
          </a:p>
          <a:p>
            <a:r>
              <a:rPr lang="nl-NL" dirty="0"/>
              <a:t>Replica = kopie van partitie (tussen brokers):</a:t>
            </a:r>
          </a:p>
          <a:p>
            <a:pPr lvl="1"/>
            <a:r>
              <a:rPr lang="nl-NL" dirty="0"/>
              <a:t>Replication Factor = totaal aantal exemplaren ( ≥ 1)</a:t>
            </a:r>
          </a:p>
          <a:p>
            <a:pPr lvl="1"/>
            <a:r>
              <a:rPr lang="nl-NL" dirty="0"/>
              <a:t>Schaalbaarheid</a:t>
            </a:r>
          </a:p>
          <a:p>
            <a:pPr lvl="1"/>
            <a:r>
              <a:rPr lang="nl-NL" dirty="0" err="1"/>
              <a:t>Fouttoleratie</a:t>
            </a:r>
            <a:endParaRPr lang="nl-NL" dirty="0"/>
          </a:p>
          <a:p>
            <a:pPr lvl="1"/>
            <a:r>
              <a:rPr lang="nl-NL" dirty="0"/>
              <a:t>ISR = In-Sync Replica</a:t>
            </a:r>
          </a:p>
          <a:p>
            <a:pPr lvl="1"/>
            <a:r>
              <a:rPr lang="nl-NL" dirty="0"/>
              <a:t>Eén replica is de LEADER, de andere </a:t>
            </a:r>
            <a:r>
              <a:rPr lang="nl-NL" dirty="0" err="1"/>
              <a:t>FOLLOWERs</a:t>
            </a:r>
            <a:endParaRPr lang="nl-NL" dirty="0"/>
          </a:p>
          <a:p>
            <a:pPr lvl="1"/>
            <a:r>
              <a:rPr lang="nl-NL" dirty="0"/>
              <a:t>Leader handelt alle schrijfacties af, </a:t>
            </a:r>
            <a:r>
              <a:rPr lang="nl-NL" dirty="0" err="1"/>
              <a:t>followers</a:t>
            </a:r>
            <a:r>
              <a:rPr lang="nl-NL" dirty="0"/>
              <a:t> kopiëren …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2AE418-6BB0-4DA3-AD15-42A71591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1F5696-90BE-43B3-8255-D272D6D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76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A078D-F4EC-47D1-ADB3-0BE5C06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Brokers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9D2D738-1B6B-47DC-A9D1-CE1DDBFDC1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13" y="940904"/>
            <a:ext cx="6102787" cy="3276233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831FBBD-B9E3-4015-809E-C4BDD57C20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Berichtenafhandeling:</a:t>
            </a:r>
          </a:p>
          <a:p>
            <a:pPr lvl="1"/>
            <a:r>
              <a:rPr lang="nl-NL" dirty="0"/>
              <a:t>Ontvangst</a:t>
            </a:r>
          </a:p>
          <a:p>
            <a:pPr lvl="1"/>
            <a:r>
              <a:rPr lang="nl-NL" dirty="0"/>
              <a:t>Verzending</a:t>
            </a:r>
          </a:p>
          <a:p>
            <a:pPr lvl="1"/>
            <a:r>
              <a:rPr lang="nl-NL" dirty="0"/>
              <a:t>Persistentie</a:t>
            </a:r>
          </a:p>
          <a:p>
            <a:pPr lvl="1"/>
            <a:r>
              <a:rPr lang="nl-NL" dirty="0"/>
              <a:t>Opschoning</a:t>
            </a:r>
          </a:p>
          <a:p>
            <a:r>
              <a:rPr lang="nl-NL" dirty="0"/>
              <a:t>Een controller per cluster</a:t>
            </a:r>
          </a:p>
          <a:p>
            <a:pPr lvl="1"/>
            <a:r>
              <a:rPr lang="nl-NL" dirty="0"/>
              <a:t>Toekenning partities aan brokers</a:t>
            </a:r>
          </a:p>
          <a:p>
            <a:pPr lvl="1"/>
            <a:r>
              <a:rPr lang="nl-NL" dirty="0"/>
              <a:t>Monitor broker voor beschikbaarheid (</a:t>
            </a:r>
            <a:r>
              <a:rPr lang="nl-NL" dirty="0" err="1"/>
              <a:t>failover</a:t>
            </a:r>
            <a:r>
              <a:rPr lang="nl-NL" dirty="0"/>
              <a:t>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1B8EDF-1FC1-476D-A05A-4587096A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10FF8A-4C7D-444A-BB78-8B20F5D1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47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3270E44-13BA-4E7E-B89E-AC1CB1FA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Zookeeper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86AE7FE5-280D-4287-ABD6-3A02F06C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Cruciaal voor </a:t>
            </a:r>
            <a:r>
              <a:rPr lang="nl-NL" dirty="0" err="1"/>
              <a:t>Kafka</a:t>
            </a:r>
            <a:endParaRPr lang="nl-NL" dirty="0"/>
          </a:p>
          <a:p>
            <a:r>
              <a:rPr lang="nl-NL" dirty="0"/>
              <a:t>Bevat metadata brokers/topics</a:t>
            </a:r>
          </a:p>
          <a:p>
            <a:r>
              <a:rPr lang="nl-NL" dirty="0"/>
              <a:t>Vaak als cluster: </a:t>
            </a:r>
            <a:r>
              <a:rPr lang="nl-NL" dirty="0" err="1"/>
              <a:t>Zookeeper</a:t>
            </a:r>
            <a:r>
              <a:rPr lang="nl-NL" dirty="0"/>
              <a:t> ensemble</a:t>
            </a:r>
          </a:p>
          <a:p>
            <a:r>
              <a:rPr lang="nl-NL" dirty="0"/>
              <a:t>Kan meerdere </a:t>
            </a:r>
            <a:r>
              <a:rPr lang="nl-NL" dirty="0" err="1"/>
              <a:t>Kafka</a:t>
            </a:r>
            <a:r>
              <a:rPr lang="nl-NL" dirty="0"/>
              <a:t> clusters bedienen via </a:t>
            </a:r>
            <a:r>
              <a:rPr lang="nl-NL" dirty="0" err="1"/>
              <a:t>chroot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04C94E-ADA9-43F9-94B8-9A287EC7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219-8D25-4951-B84C-0C12819B5A69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0121EC-6905-40CC-81C7-1D41F1B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16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7CFCB73-8728-41D0-A490-17EFFE09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4849"/>
            <a:ext cx="8260080" cy="28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5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1FB48-EF47-4453-9F94-310F4AF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9426C8-7D95-4BB0-B2E0-7714AC1A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Publiceren berichten</a:t>
            </a:r>
          </a:p>
          <a:p>
            <a:r>
              <a:rPr lang="nl-NL" dirty="0"/>
              <a:t>Minimale configuratie:</a:t>
            </a:r>
          </a:p>
          <a:p>
            <a:pPr lvl="1"/>
            <a:r>
              <a:rPr lang="nl-NL" dirty="0" err="1"/>
              <a:t>bootstrap.servers</a:t>
            </a:r>
            <a:endParaRPr lang="nl-NL" dirty="0"/>
          </a:p>
          <a:p>
            <a:pPr lvl="1"/>
            <a:r>
              <a:rPr lang="nl-NL" dirty="0" err="1"/>
              <a:t>key.serializer</a:t>
            </a:r>
            <a:r>
              <a:rPr lang="nl-NL" dirty="0"/>
              <a:t>/</a:t>
            </a:r>
            <a:r>
              <a:rPr lang="nl-NL" dirty="0" err="1"/>
              <a:t>value.serializer</a:t>
            </a:r>
            <a:endParaRPr lang="nl-NL" dirty="0"/>
          </a:p>
          <a:p>
            <a:pPr lvl="1"/>
            <a:r>
              <a:rPr lang="nl-NL" dirty="0"/>
              <a:t>topic</a:t>
            </a:r>
          </a:p>
          <a:p>
            <a:r>
              <a:rPr lang="nl-NL" dirty="0"/>
              <a:t>Messaging </a:t>
            </a:r>
            <a:r>
              <a:rPr lang="nl-NL" dirty="0" err="1"/>
              <a:t>styles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ack</a:t>
            </a:r>
            <a:r>
              <a:rPr lang="nl-NL" dirty="0"/>
              <a:t>=0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fire</a:t>
            </a:r>
            <a:r>
              <a:rPr lang="nl-NL" dirty="0">
                <a:sym typeface="Wingdings" panose="05000000000000000000" pitchFamily="2" charset="2"/>
              </a:rPr>
              <a:t> &amp; </a:t>
            </a:r>
            <a:r>
              <a:rPr lang="nl-NL" dirty="0" err="1">
                <a:sym typeface="Wingdings" panose="05000000000000000000" pitchFamily="2" charset="2"/>
              </a:rPr>
              <a:t>forget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 err="1">
                <a:sym typeface="Wingdings" panose="05000000000000000000" pitchFamily="2" charset="2"/>
              </a:rPr>
              <a:t>ack</a:t>
            </a:r>
            <a:r>
              <a:rPr lang="nl-NL" dirty="0">
                <a:sym typeface="Wingdings" panose="05000000000000000000" pitchFamily="2" charset="2"/>
              </a:rPr>
              <a:t>=1  bevestiging van leader</a:t>
            </a:r>
          </a:p>
          <a:p>
            <a:pPr lvl="1"/>
            <a:r>
              <a:rPr lang="nl-NL" dirty="0" err="1">
                <a:sym typeface="Wingdings" panose="05000000000000000000" pitchFamily="2" charset="2"/>
              </a:rPr>
              <a:t>ack</a:t>
            </a:r>
            <a:r>
              <a:rPr lang="nl-NL" dirty="0">
                <a:sym typeface="Wingdings" panose="05000000000000000000" pitchFamily="2" charset="2"/>
              </a:rPr>
              <a:t>=</a:t>
            </a:r>
            <a:r>
              <a:rPr lang="nl-NL" dirty="0" err="1">
                <a:sym typeface="Wingdings" panose="05000000000000000000" pitchFamily="2" charset="2"/>
              </a:rPr>
              <a:t>all</a:t>
            </a:r>
            <a:r>
              <a:rPr lang="nl-NL" dirty="0">
                <a:sym typeface="Wingdings" panose="05000000000000000000" pitchFamily="2" charset="2"/>
              </a:rPr>
              <a:t>  bevestiging alle </a:t>
            </a:r>
            <a:r>
              <a:rPr lang="nl-NL" dirty="0" err="1">
                <a:sym typeface="Wingdings" panose="05000000000000000000" pitchFamily="2" charset="2"/>
              </a:rPr>
              <a:t>ISRs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5D1A34-DB25-413F-AB79-22D2019C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945BD9-A882-407A-ADBF-9DB831CE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072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EA791-E8E8-4797-84D0-B362349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Consumer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04C73-CD6D-4DDD-BC61-36E160FD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Configuratie:</a:t>
            </a:r>
          </a:p>
          <a:p>
            <a:pPr lvl="1"/>
            <a:r>
              <a:rPr lang="nl-NL" dirty="0"/>
              <a:t>Als producer</a:t>
            </a:r>
          </a:p>
          <a:p>
            <a:pPr lvl="1"/>
            <a:r>
              <a:rPr lang="nl-NL" dirty="0"/>
              <a:t>Group.id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consumer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groups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15E6C2-0339-4D5F-9470-FE0C48E2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E4C09B-06B5-4256-AED5-7FC4D904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18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FA5D39A-84A2-47E1-B5D9-8E22F39D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91" y="2368327"/>
            <a:ext cx="6508862" cy="380863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513A8A3-384E-446D-8465-051176F2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91" y="2368327"/>
            <a:ext cx="9083039" cy="33933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23DC0E6-9108-44A9-B095-C63F7F4D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33" y="2368327"/>
            <a:ext cx="9153353" cy="3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433391" y="139342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>
                <a:latin typeface="Century Gothic" panose="020B0502020202020204" pitchFamily="34" charset="0"/>
              </a:rPr>
              <a:t>Eindhoven</a:t>
            </a:r>
          </a:p>
          <a:p>
            <a:r>
              <a:rPr lang="nl-NL" dirty="0">
                <a:latin typeface="Century Gothic" panose="020B0502020202020204" pitchFamily="34" charset="0"/>
              </a:rPr>
              <a:t>De </a:t>
            </a:r>
            <a:r>
              <a:rPr lang="nl-NL" dirty="0" err="1">
                <a:latin typeface="Century Gothic" panose="020B0502020202020204" pitchFamily="34" charset="0"/>
              </a:rPr>
              <a:t>Zaale</a:t>
            </a:r>
            <a:r>
              <a:rPr lang="nl-NL" dirty="0">
                <a:latin typeface="Century Gothic" panose="020B0502020202020204" pitchFamily="34" charset="0"/>
              </a:rPr>
              <a:t> 11</a:t>
            </a:r>
          </a:p>
          <a:p>
            <a:r>
              <a:rPr lang="nl-NL" dirty="0">
                <a:latin typeface="Century Gothic" panose="020B0502020202020204" pitchFamily="34" charset="0"/>
              </a:rPr>
              <a:t>5612 AJ Eindhoven</a:t>
            </a:r>
          </a:p>
          <a:p>
            <a:r>
              <a:rPr lang="nl-NL" dirty="0">
                <a:latin typeface="Century Gothic" panose="020B0502020202020204" pitchFamily="34" charset="0"/>
              </a:rPr>
              <a:t>Netherlands</a:t>
            </a:r>
          </a:p>
          <a:p>
            <a:endParaRPr lang="nl-NL" dirty="0">
              <a:latin typeface="Century Gothic" panose="020B0502020202020204" pitchFamily="34" charset="0"/>
            </a:endParaRPr>
          </a:p>
          <a:p>
            <a:r>
              <a:rPr lang="nl-NL" b="1" dirty="0">
                <a:latin typeface="Century Gothic" panose="020B0502020202020204" pitchFamily="34" charset="0"/>
              </a:rPr>
              <a:t>Utrecht</a:t>
            </a:r>
          </a:p>
          <a:p>
            <a:r>
              <a:rPr lang="nl-NL" dirty="0">
                <a:latin typeface="Century Gothic" panose="020B0502020202020204" pitchFamily="34" charset="0"/>
              </a:rPr>
              <a:t>Blok D, </a:t>
            </a:r>
            <a:r>
              <a:rPr lang="nl-NL" dirty="0" err="1">
                <a:latin typeface="Century Gothic" panose="020B0502020202020204" pitchFamily="34" charset="0"/>
              </a:rPr>
              <a:t>Graadt</a:t>
            </a:r>
            <a:r>
              <a:rPr lang="nl-NL" dirty="0">
                <a:latin typeface="Century Gothic" panose="020B0502020202020204" pitchFamily="34" charset="0"/>
              </a:rPr>
              <a:t> van Roggenweg 328-334</a:t>
            </a:r>
          </a:p>
          <a:p>
            <a:r>
              <a:rPr lang="nl-NL" dirty="0">
                <a:latin typeface="Century Gothic" panose="020B0502020202020204" pitchFamily="34" charset="0"/>
              </a:rPr>
              <a:t>3531 AH Utrecht</a:t>
            </a:r>
          </a:p>
          <a:p>
            <a:r>
              <a:rPr lang="nl-NL" dirty="0">
                <a:latin typeface="Century Gothic" panose="020B0502020202020204" pitchFamily="34" charset="0"/>
              </a:rPr>
              <a:t>Netherlands</a:t>
            </a:r>
          </a:p>
          <a:p>
            <a:endParaRPr lang="nl-NL" dirty="0">
              <a:latin typeface="Century Gothic" panose="020B0502020202020204" pitchFamily="34" charset="0"/>
            </a:endParaRPr>
          </a:p>
          <a:p>
            <a:endParaRPr lang="nl-NL" dirty="0">
              <a:latin typeface="Century Gothic" panose="020B0502020202020204" pitchFamily="34" charset="0"/>
            </a:endParaRPr>
          </a:p>
          <a:p>
            <a:r>
              <a:rPr lang="nl-NL" dirty="0">
                <a:latin typeface="Century Gothic" panose="020B0502020202020204" pitchFamily="34" charset="0"/>
              </a:rPr>
              <a:t>info@syntouch.nl</a:t>
            </a:r>
          </a:p>
          <a:p>
            <a:r>
              <a:rPr lang="nl-NL" dirty="0">
                <a:latin typeface="Century Gothic" panose="020B0502020202020204" pitchFamily="34" charset="0"/>
              </a:rPr>
              <a:t>www.syntouch.nl</a:t>
            </a:r>
          </a:p>
        </p:txBody>
      </p:sp>
    </p:spTree>
    <p:extLst>
      <p:ext uri="{BB962C8B-B14F-4D97-AF65-F5344CB8AC3E}">
        <p14:creationId xmlns:p14="http://schemas.microsoft.com/office/powerpoint/2010/main" val="5060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9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9FDA-04BC-4885-8BFC-6916957F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is </a:t>
            </a:r>
            <a:r>
              <a:rPr lang="nl-NL" dirty="0" err="1"/>
              <a:t>Kafka</a:t>
            </a:r>
            <a:r>
              <a:rPr lang="nl-NL" dirty="0"/>
              <a:t>?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7F9AAC7-B7EC-4751-AF5E-E76AFF248C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056933"/>
            <a:ext cx="2095500" cy="3371850"/>
          </a:xfrm>
        </p:spPr>
      </p:pic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438E550-BEC3-4903-AB79-75214611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9" y="1008066"/>
            <a:ext cx="7097785" cy="5056672"/>
          </a:xfrm>
        </p:spPr>
        <p:txBody>
          <a:bodyPr>
            <a:normAutofit fontScale="92500"/>
          </a:bodyPr>
          <a:lstStyle/>
          <a:p>
            <a:r>
              <a:rPr lang="nl-NL" dirty="0"/>
              <a:t>Franz </a:t>
            </a:r>
            <a:r>
              <a:rPr lang="nl-NL" dirty="0" err="1"/>
              <a:t>Kafka</a:t>
            </a:r>
            <a:r>
              <a:rPr lang="nl-NL" dirty="0"/>
              <a:t> (1883-1924)</a:t>
            </a:r>
          </a:p>
          <a:p>
            <a:r>
              <a:rPr lang="nl-NL" dirty="0"/>
              <a:t>Duitstalig schrijver (Oostenrijk-Hongarije)</a:t>
            </a:r>
          </a:p>
          <a:p>
            <a:r>
              <a:rPr lang="nl-NL" dirty="0"/>
              <a:t>“Der </a:t>
            </a:r>
            <a:r>
              <a:rPr lang="nl-NL" dirty="0" err="1"/>
              <a:t>Prozess</a:t>
            </a:r>
            <a:r>
              <a:rPr lang="nl-NL" dirty="0"/>
              <a:t>”</a:t>
            </a:r>
          </a:p>
          <a:p>
            <a:r>
              <a:rPr lang="nl-NL" dirty="0"/>
              <a:t>“Das </a:t>
            </a:r>
            <a:r>
              <a:rPr lang="nl-NL" dirty="0" err="1"/>
              <a:t>Schloß</a:t>
            </a:r>
            <a:r>
              <a:rPr lang="nl-NL" dirty="0"/>
              <a:t>”</a:t>
            </a:r>
          </a:p>
          <a:p>
            <a:r>
              <a:rPr lang="nl-NL" dirty="0"/>
              <a:t>“Die </a:t>
            </a:r>
            <a:r>
              <a:rPr lang="nl-NL" dirty="0" err="1"/>
              <a:t>Verwandlung</a:t>
            </a:r>
            <a:r>
              <a:rPr lang="nl-NL" dirty="0"/>
              <a:t>”</a:t>
            </a:r>
          </a:p>
          <a:p>
            <a:endParaRPr lang="nl-NL" dirty="0"/>
          </a:p>
          <a:p>
            <a:endParaRPr lang="nl-NL" dirty="0"/>
          </a:p>
          <a:p>
            <a:r>
              <a:rPr lang="nl-NL" sz="2600" dirty="0"/>
              <a:t>Kafkaësk – situatie waarover het machteloze individu geen invloed meer heeft</a:t>
            </a:r>
          </a:p>
          <a:p>
            <a:r>
              <a:rPr lang="nl-NL" sz="2400" dirty="0"/>
              <a:t>“</a:t>
            </a:r>
            <a:r>
              <a:rPr lang="nl-NL" sz="2400" i="1" dirty="0"/>
              <a:t>A system </a:t>
            </a:r>
            <a:r>
              <a:rPr lang="nl-NL" sz="2400" i="1" dirty="0" err="1"/>
              <a:t>optimized</a:t>
            </a:r>
            <a:r>
              <a:rPr lang="nl-NL" sz="2400" i="1" dirty="0"/>
              <a:t> </a:t>
            </a:r>
            <a:r>
              <a:rPr lang="nl-NL" sz="2400" i="1" dirty="0" err="1"/>
              <a:t>for</a:t>
            </a:r>
            <a:r>
              <a:rPr lang="nl-NL" sz="2400" i="1" dirty="0"/>
              <a:t> </a:t>
            </a:r>
            <a:r>
              <a:rPr lang="nl-NL" sz="2400" i="1" dirty="0" err="1"/>
              <a:t>writing</a:t>
            </a:r>
            <a:r>
              <a:rPr lang="nl-NL" sz="2400" dirty="0"/>
              <a:t>”, genoemd naar de favoriete schrijver van de auteur.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91D13A-A19D-4D71-B11D-335AB995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B9729F-D858-4989-A368-C2F410A3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</a:t>
            </a:fld>
            <a:endParaRPr lang="nl-NL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5CCF661B-5B5E-4F1E-9F46-5C19855EC87B}"/>
              </a:ext>
            </a:extLst>
          </p:cNvPr>
          <p:cNvGrpSpPr/>
          <p:nvPr/>
        </p:nvGrpSpPr>
        <p:grpSpPr>
          <a:xfrm>
            <a:off x="7335614" y="2073722"/>
            <a:ext cx="4148607" cy="2436072"/>
            <a:chOff x="7335614" y="2073722"/>
            <a:chExt cx="4148607" cy="2436072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7720A3AC-AA86-41AD-A181-F4D9EA61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614" y="2073723"/>
              <a:ext cx="1749664" cy="2436071"/>
            </a:xfrm>
            <a:prstGeom prst="rect">
              <a:avLst/>
            </a:prstGeom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9B69C252-03B1-4ED9-B9FA-B9936DBC2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2073723"/>
              <a:ext cx="1699091" cy="2436071"/>
            </a:xfrm>
            <a:prstGeom prst="rect">
              <a:avLst/>
            </a:prstGeom>
          </p:spPr>
        </p:pic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5357C19F-6371-4D82-B56C-9C8E4BD3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266" y="2073722"/>
              <a:ext cx="1496955" cy="243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51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4F7384F-F559-4836-9377-25D8F89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Geschiedenis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5563419-7FA3-4C25-B5A5-861FFCC9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EEF73CD-F099-44D2-9F79-5F50135E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219-8D25-4951-B84C-0C12819B5A69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C513E7-30E9-4D75-8BA5-8C954BC5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4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F98086E-1238-4221-AEEE-85D664EC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4236"/>
            <a:ext cx="9844726" cy="500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B702A-67B0-4AE8-B4E4-0B1E8768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Kafka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655BBE-C7AB-4F80-89F5-2F4F3711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Gedistribueerd, open source, pub-sub messaging system gebaseerd op een append-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commit</a:t>
            </a:r>
            <a:r>
              <a:rPr lang="nl-NL" dirty="0"/>
              <a:t> log.</a:t>
            </a:r>
            <a:br>
              <a:rPr lang="nl-NL" dirty="0"/>
            </a:br>
            <a:r>
              <a:rPr lang="nl-NL" dirty="0"/>
              <a:t>(“</a:t>
            </a:r>
            <a:r>
              <a:rPr lang="nl-NL" dirty="0" err="1"/>
              <a:t>distributed</a:t>
            </a:r>
            <a:r>
              <a:rPr lang="nl-NL" dirty="0"/>
              <a:t> streaming </a:t>
            </a:r>
            <a:r>
              <a:rPr lang="nl-NL" dirty="0" err="1"/>
              <a:t>plaform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Ontwikkeld in Java/Scala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888966-3979-4090-9D3C-9032E8C5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CB902A7-EE42-4A66-BD1E-838D0A95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5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81D8796-2FB5-4C4A-B137-AB5F219C0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50" y="2364247"/>
            <a:ext cx="5028571" cy="2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B725-310D-4080-806B-E79FDB69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Toepassingen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1B9EC1-AABC-4DD8-9D3C-59FB9A47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Messaging System – gebouwd voor parallellisme</a:t>
            </a:r>
          </a:p>
          <a:p>
            <a:pPr lvl="1"/>
            <a:r>
              <a:rPr lang="nl-NL" dirty="0"/>
              <a:t>Betere </a:t>
            </a:r>
            <a:r>
              <a:rPr lang="nl-NL" dirty="0" err="1"/>
              <a:t>throughput</a:t>
            </a:r>
            <a:endParaRPr lang="nl-NL" dirty="0"/>
          </a:p>
          <a:p>
            <a:pPr lvl="1"/>
            <a:r>
              <a:rPr lang="nl-NL" dirty="0" err="1"/>
              <a:t>Partitionering</a:t>
            </a:r>
            <a:r>
              <a:rPr lang="nl-NL" dirty="0"/>
              <a:t>, replicatie en fouttolerantie ingebouwd</a:t>
            </a:r>
          </a:p>
          <a:p>
            <a:r>
              <a:rPr lang="nl-NL" dirty="0"/>
              <a:t>Storage System (</a:t>
            </a:r>
            <a:r>
              <a:rPr lang="nl-NL" dirty="0" err="1"/>
              <a:t>decoupled</a:t>
            </a:r>
            <a:r>
              <a:rPr lang="nl-NL" dirty="0"/>
              <a:t> messaging) – replicatie &amp; fouttolerantie</a:t>
            </a:r>
          </a:p>
          <a:p>
            <a:r>
              <a:rPr lang="nl-NL" dirty="0"/>
              <a:t>Stream Processing:</a:t>
            </a:r>
          </a:p>
          <a:p>
            <a:pPr lvl="1"/>
            <a:r>
              <a:rPr lang="nl-NL" dirty="0"/>
              <a:t>Website </a:t>
            </a:r>
            <a:r>
              <a:rPr lang="nl-NL" dirty="0" err="1"/>
              <a:t>activity</a:t>
            </a:r>
            <a:r>
              <a:rPr lang="nl-NL" dirty="0"/>
              <a:t> monitoring</a:t>
            </a:r>
          </a:p>
          <a:p>
            <a:pPr lvl="1"/>
            <a:r>
              <a:rPr lang="nl-NL" dirty="0"/>
              <a:t>Monitoring operationele data</a:t>
            </a:r>
          </a:p>
          <a:p>
            <a:pPr lvl="1"/>
            <a:r>
              <a:rPr lang="nl-NL" dirty="0"/>
              <a:t>Log aggregatie</a:t>
            </a:r>
          </a:p>
          <a:p>
            <a:pPr lvl="1"/>
            <a:r>
              <a:rPr lang="nl-NL" dirty="0"/>
              <a:t>Event </a:t>
            </a:r>
            <a:r>
              <a:rPr lang="nl-NL" dirty="0" err="1"/>
              <a:t>Sourcing</a:t>
            </a:r>
            <a:r>
              <a:rPr lang="nl-NL" dirty="0"/>
              <a:t> (</a:t>
            </a:r>
            <a:r>
              <a:rPr lang="nl-NL" i="1" dirty="0"/>
              <a:t>state = time </a:t>
            </a:r>
            <a:r>
              <a:rPr lang="nl-NL" i="1" dirty="0" err="1"/>
              <a:t>ordered</a:t>
            </a:r>
            <a:r>
              <a:rPr lang="nl-NL" i="1" dirty="0"/>
              <a:t> </a:t>
            </a:r>
            <a:r>
              <a:rPr lang="nl-NL" i="1" dirty="0" err="1"/>
              <a:t>sequence</a:t>
            </a:r>
            <a:r>
              <a:rPr lang="nl-NL" i="1" dirty="0"/>
              <a:t> of records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81932-0E7F-43EF-8CDA-D90657E3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5AB677-896E-4B56-B650-5A9F2B2B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90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681F3-5EB7-430F-9DE4-1765DAF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Kafka</a:t>
            </a:r>
            <a:r>
              <a:rPr lang="nl-NL" dirty="0"/>
              <a:t> (</a:t>
            </a:r>
            <a:r>
              <a:rPr lang="nl-NL" dirty="0" err="1"/>
              <a:t>plain</a:t>
            </a:r>
            <a:r>
              <a:rPr lang="nl-NL" dirty="0"/>
              <a:t> </a:t>
            </a:r>
            <a:r>
              <a:rPr lang="nl-NL" dirty="0" err="1"/>
              <a:t>vanilla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B23C2F-F106-4D8F-82E6-C4D5A501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Kafka</a:t>
            </a:r>
            <a:r>
              <a:rPr lang="nl-NL" dirty="0"/>
              <a:t> is een open source paraplu project:</a:t>
            </a:r>
          </a:p>
          <a:p>
            <a:pPr lvl="1"/>
            <a:r>
              <a:rPr lang="nl-NL" dirty="0" err="1"/>
              <a:t>Kafka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Broker</a:t>
            </a:r>
          </a:p>
          <a:p>
            <a:pPr lvl="2"/>
            <a:r>
              <a:rPr lang="nl-NL" dirty="0"/>
              <a:t>Consumer/Producer </a:t>
            </a:r>
            <a:r>
              <a:rPr lang="nl-NL" dirty="0" err="1"/>
              <a:t>APIs</a:t>
            </a:r>
            <a:endParaRPr lang="nl-NL" dirty="0"/>
          </a:p>
          <a:p>
            <a:pPr lvl="1"/>
            <a:r>
              <a:rPr lang="nl-NL" dirty="0" err="1"/>
              <a:t>Kafka</a:t>
            </a:r>
            <a:r>
              <a:rPr lang="nl-NL" dirty="0"/>
              <a:t> Streams API – later meer</a:t>
            </a:r>
          </a:p>
          <a:p>
            <a:pPr lvl="1"/>
            <a:r>
              <a:rPr lang="nl-NL" dirty="0" err="1"/>
              <a:t>Kafka</a:t>
            </a:r>
            <a:r>
              <a:rPr lang="nl-NL" dirty="0"/>
              <a:t> Connect API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BDB7E-582E-4DE9-9CFC-463B0A3A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9C3FB9-A5D5-49DD-8122-D9094130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7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7667601-3B3E-4F23-9E54-87D3FB2BA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97" y="3495974"/>
            <a:ext cx="6432948" cy="30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F55C-C891-4BFF-9D95-24348D41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Confluent</a:t>
            </a:r>
            <a:r>
              <a:rPr lang="nl-NL" dirty="0"/>
              <a:t> Platform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A5C8574-742B-4F19-BE49-A7D958DBA9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2363"/>
            <a:ext cx="7542405" cy="3561357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45B11BF-40BA-4DFF-8A6E-B4132F45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675695"/>
            <a:ext cx="8635738" cy="1451728"/>
          </a:xfrm>
        </p:spPr>
        <p:txBody>
          <a:bodyPr>
            <a:normAutofit/>
          </a:bodyPr>
          <a:lstStyle/>
          <a:p>
            <a:r>
              <a:rPr lang="nl-NL" sz="2400" dirty="0"/>
              <a:t>Bedrijf van de oorspronkelijke </a:t>
            </a:r>
            <a:r>
              <a:rPr lang="nl-NL" sz="2400" dirty="0" err="1"/>
              <a:t>Kafka</a:t>
            </a:r>
            <a:r>
              <a:rPr lang="nl-NL" sz="2400" dirty="0"/>
              <a:t> auteurs</a:t>
            </a:r>
          </a:p>
          <a:p>
            <a:r>
              <a:rPr lang="nl-NL" sz="2400" dirty="0"/>
              <a:t>Grote </a:t>
            </a:r>
            <a:r>
              <a:rPr lang="nl-NL" sz="2400" dirty="0" err="1"/>
              <a:t>commiter</a:t>
            </a:r>
            <a:r>
              <a:rPr lang="nl-NL" sz="2400" dirty="0"/>
              <a:t> op </a:t>
            </a:r>
            <a:r>
              <a:rPr lang="nl-NL" sz="2400" dirty="0" err="1"/>
              <a:t>Kafka</a:t>
            </a:r>
            <a:r>
              <a:rPr lang="nl-NL" sz="2400" dirty="0"/>
              <a:t> project</a:t>
            </a:r>
          </a:p>
          <a:p>
            <a:r>
              <a:rPr lang="nl-NL" sz="2400" dirty="0"/>
              <a:t>Commerciële + community componenten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149C7A-8552-4EEB-9A8C-2CA234AD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D26DD3-04EB-4075-AAEC-DE408170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5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581794-55B3-47E1-AB50-552B71A0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Kafka</a:t>
            </a:r>
            <a:r>
              <a:rPr lang="nl-NL" dirty="0"/>
              <a:t> is snel!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2E76DE53-E9FB-496E-A36F-264ED8AA8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069"/>
            <a:ext cx="8890262" cy="4893443"/>
          </a:xfrm>
        </p:spPr>
      </p:pic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254D9E9-6038-4642-A723-1A09E096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219-8D25-4951-B84C-0C12819B5A69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7DDF47-5345-4C0C-96D5-DC775A50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01987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SynTouch">
      <a:dk1>
        <a:srgbClr val="5C5E63"/>
      </a:dk1>
      <a:lt1>
        <a:srgbClr val="5C5E63"/>
      </a:lt1>
      <a:dk2>
        <a:srgbClr val="FFFFFF"/>
      </a:dk2>
      <a:lt2>
        <a:srgbClr val="FFFFFF"/>
      </a:lt2>
      <a:accent1>
        <a:srgbClr val="5B9BD5"/>
      </a:accent1>
      <a:accent2>
        <a:srgbClr val="F36C34"/>
      </a:accent2>
      <a:accent3>
        <a:srgbClr val="5C5E63"/>
      </a:accent3>
      <a:accent4>
        <a:srgbClr val="FFC000"/>
      </a:accent4>
      <a:accent5>
        <a:srgbClr val="4472C4"/>
      </a:accent5>
      <a:accent6>
        <a:srgbClr val="70AD47"/>
      </a:accent6>
      <a:hlink>
        <a:srgbClr val="F36C34"/>
      </a:hlink>
      <a:folHlink>
        <a:srgbClr val="262626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nTouch_ppt_Template.potx" id="{52271C2A-EF7C-43D8-B0FD-8713D369E438}" vid="{5CE9D4B1-C3DF-4B33-91DA-CC4BDB0DD8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482</Words>
  <Application>Microsoft Office PowerPoint</Application>
  <PresentationFormat>Breedbeeld</PresentationFormat>
  <Paragraphs>166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Kantoorthema</vt:lpstr>
      <vt:lpstr>Kafka Leeskring</vt:lpstr>
      <vt:lpstr>Agenda</vt:lpstr>
      <vt:lpstr>Wie is Kafka?</vt:lpstr>
      <vt:lpstr>Geschiedenis</vt:lpstr>
      <vt:lpstr>Wat is Kafka?</vt:lpstr>
      <vt:lpstr>Toepassingen</vt:lpstr>
      <vt:lpstr>Kafka (plain vanilla)</vt:lpstr>
      <vt:lpstr>Confluent Platform</vt:lpstr>
      <vt:lpstr>Kafka is snel!</vt:lpstr>
      <vt:lpstr>“Zero Copy” strategy</vt:lpstr>
      <vt:lpstr>Kernbegrippen</vt:lpstr>
      <vt:lpstr>Records</vt:lpstr>
      <vt:lpstr>Topic/Partitie</vt:lpstr>
      <vt:lpstr>Partitie/Replica</vt:lpstr>
      <vt:lpstr>Brokers</vt:lpstr>
      <vt:lpstr>Zookeeper</vt:lpstr>
      <vt:lpstr>Producers</vt:lpstr>
      <vt:lpstr>Consumer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Hugo Appels</dc:creator>
  <cp:lastModifiedBy>Milco Numan</cp:lastModifiedBy>
  <cp:revision>19</cp:revision>
  <dcterms:created xsi:type="dcterms:W3CDTF">2016-06-24T08:36:59Z</dcterms:created>
  <dcterms:modified xsi:type="dcterms:W3CDTF">2019-09-12T20:17:11Z</dcterms:modified>
</cp:coreProperties>
</file>