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C940"/>
    <a:srgbClr val="00BDEF"/>
    <a:srgbClr val="BF1C2C"/>
    <a:srgbClr val="352311"/>
    <a:srgbClr val="3A0000"/>
    <a:srgbClr val="61A929"/>
    <a:srgbClr val="FF0000"/>
    <a:srgbClr val="216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130425"/>
            <a:ext cx="6477000" cy="1470025"/>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434230" y="3581400"/>
            <a:ext cx="6265270" cy="609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3200" y="4406900"/>
            <a:ext cx="6172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743200" y="2906713"/>
            <a:ext cx="6172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62200" y="1600200"/>
            <a:ext cx="3048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6388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38400" y="1535113"/>
            <a:ext cx="3048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438400" y="2174875"/>
            <a:ext cx="3048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715001" y="1535113"/>
            <a:ext cx="3200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715001" y="2174875"/>
            <a:ext cx="3200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9" name="Slide Number Placeholder 8"/>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5" name="Slide Number Placeholder 4"/>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4" name="Slide Number Placeholder 3"/>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76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276600"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chemeClr val="bg1"/>
                </a:solidFill>
                <a:effectLst/>
                <a:uLnTx/>
                <a:uFillTx/>
                <a:latin typeface="Microsoft New Tai Lue" panose="020B0502040204020203" pitchFamily="34" charset="0"/>
                <a:ea typeface="Microsoft New Tai Lue" panose="020B0502040204020203" pitchFamily="34" charset="0"/>
                <a:cs typeface="Microsoft New Tai Lue" panose="020B0502040204020203" pitchFamily="34" charset="0"/>
              </a:rPr>
              <a:t>Click icon to add picture</a:t>
            </a:r>
            <a:endParaRPr kumimoji="0" lang="en-US" sz="3200" b="0" i="0" u="none" strike="noStrike" kern="1200" cap="none" spc="0" normalizeH="0" baseline="0" noProof="0">
              <a:ln>
                <a:noFill/>
              </a:ln>
              <a:solidFill>
                <a:schemeClr val="bg1"/>
              </a:solidFill>
              <a:effectLst/>
              <a:uLnTx/>
              <a:uFillTx/>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
        <p:nvSpPr>
          <p:cNvPr id="4" name="Text Placeholder 3"/>
          <p:cNvSpPr>
            <a:spLocks noGrp="1"/>
          </p:cNvSpPr>
          <p:nvPr>
            <p:ph type="body" sz="half" idx="2"/>
          </p:nvPr>
        </p:nvSpPr>
        <p:spPr>
          <a:xfrm>
            <a:off x="3276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 name="Title Placeholder 1"/>
          <p:cNvSpPr>
            <a:spLocks noGrp="1"/>
          </p:cNvSpPr>
          <p:nvPr>
            <p:ph type="title"/>
          </p:nvPr>
        </p:nvSpPr>
        <p:spPr>
          <a:xfrm>
            <a:off x="2362200" y="274638"/>
            <a:ext cx="6477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7" name="Text Placeholder 2"/>
          <p:cNvSpPr>
            <a:spLocks noGrp="1"/>
          </p:cNvSpPr>
          <p:nvPr>
            <p:ph type="body" idx="1"/>
          </p:nvPr>
        </p:nvSpPr>
        <p:spPr>
          <a:xfrm>
            <a:off x="2362200" y="1600200"/>
            <a:ext cx="6477000" cy="464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2362200" y="6356350"/>
            <a:ext cx="1371600" cy="365125"/>
          </a:xfrm>
          <a:prstGeom prst="rect">
            <a:avLst/>
          </a:prstGeom>
        </p:spPr>
        <p:txBody>
          <a:bodyPr vert="horz" wrap="square" lIns="91440" tIns="45720" rIns="91440" bIns="45720" numCol="1" anchor="ctr" anchorCtr="0" compatLnSpc="1"/>
          <a:lstStyle>
            <a:lvl1pPr eaLnBrk="1" hangingPunct="1">
              <a:defRPr sz="120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4572000" y="6356350"/>
            <a:ext cx="2286000" cy="365125"/>
          </a:xfrm>
          <a:prstGeom prst="rect">
            <a:avLst/>
          </a:prstGeom>
        </p:spPr>
        <p:txBody>
          <a:bodyPr vert="horz" wrap="square" lIns="91440" tIns="45720" rIns="91440" bIns="45720" numCol="1" anchor="ctr" anchorCtr="0" compatLnSpc="1"/>
          <a:lstStyle>
            <a:lvl1pPr algn="ctr" eaLnBrk="1" hangingPunct="1">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bg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a:xfrm>
            <a:off x="7696200" y="6356350"/>
            <a:ext cx="1143000" cy="365125"/>
          </a:xfrm>
          <a:prstGeom prst="rect">
            <a:avLst/>
          </a:prstGeom>
        </p:spPr>
        <p:txBody>
          <a:bodyPr vert="horz" wrap="square" lIns="91440" tIns="45720" rIns="91440" bIns="45720" numCol="1" anchor="ctr" anchorCtr="0" compatLnSpc="1"/>
          <a:p>
            <a:pPr lvl="0" algn="r" eaLnBrk="1" hangingPunct="1"/>
            <a:fld id="{9A0DB2DC-4C9A-4742-B13C-FB6460FD3503}" type="slidenum">
              <a:rPr lang="en-US" altLang="zh-CN" sz="1200" dirty="0">
                <a:solidFill>
                  <a:schemeClr val="bg1"/>
                </a:solidFill>
                <a:ea typeface="SimSun" panose="02010600030101010101" pitchFamily="2" charset="-122"/>
              </a:rPr>
            </a:fld>
            <a:endParaRPr lang="en-US" altLang="zh-CN" sz="1200" dirty="0">
              <a:solidFill>
                <a:schemeClr val="bg1"/>
              </a:solidFill>
              <a:ea typeface="SimSun" panose="02010600030101010101" pitchFamily="2" charset="-122"/>
            </a:endParaRPr>
          </a:p>
        </p:txBody>
      </p:sp>
      <p:sp>
        <p:nvSpPr>
          <p:cNvPr id="7" name="TextBox 8"/>
          <p:cNvSpPr txBox="1"/>
          <p:nvPr/>
        </p:nvSpPr>
        <p:spPr>
          <a:xfrm rot="16200000">
            <a:off x="-3686175" y="3228975"/>
            <a:ext cx="6858000" cy="400050"/>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bs-Latn-BA" altLang="zh-CN" sz="2000" b="0" i="0" u="none" strike="noStrike" kern="1200" cap="none" spc="0" normalizeH="0" baseline="0" noProof="0" smtClean="0">
                <a:ln>
                  <a:noFill/>
                </a:ln>
                <a:solidFill>
                  <a:srgbClr val="7F7F7F"/>
                </a:solidFill>
                <a:effectLst/>
                <a:uLnTx/>
                <a:uFillTx/>
                <a:latin typeface="Calibri" panose="020F0502020204030204" pitchFamily="34" charset="0"/>
                <a:ea typeface="+mn-ea"/>
                <a:cs typeface="+mn-cs"/>
              </a:rPr>
              <a:t> © free-ppt-templates.com</a:t>
            </a:r>
            <a:endParaRPr kumimoji="0" lang="en-US" altLang="zh-CN" sz="2000" b="0" i="0" u="none" strike="noStrike" kern="1200" cap="none" spc="0" normalizeH="0" baseline="0" noProof="0" smtClean="0">
              <a:ln>
                <a:noFill/>
              </a:ln>
              <a:solidFill>
                <a:srgbClr val="7F7F7F"/>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5400" b="1" kern="1200">
          <a:ln w="19050">
            <a:solidFill>
              <a:schemeClr val="bg1"/>
            </a:solidFill>
          </a:ln>
          <a:solidFill>
            <a:schemeClr val="bg1"/>
          </a:solidFill>
          <a:effectLst>
            <a:outerShdw blurRad="38100" dist="38100" dir="2700000" algn="tl">
              <a:srgbClr val="000000">
                <a:alpha val="43137"/>
              </a:srgbClr>
            </a:outerShdw>
          </a:effectLst>
          <a:latin typeface="Microsoft New Tai Lue" panose="020B0502040204020203" pitchFamily="34" charset="0"/>
          <a:ea typeface="Microsoft New Tai Lue" panose="020B0502040204020203" pitchFamily="34" charset="0"/>
          <a:cs typeface="Microsoft New Tai Lue" panose="020B0502040204020203" pitchFamily="34" charset="0"/>
        </a:defRPr>
      </a:lvl1pPr>
      <a:lvl2pPr algn="ctr" rtl="0" fontAlgn="base">
        <a:spcBef>
          <a:spcPct val="0"/>
        </a:spcBef>
        <a:spcAft>
          <a:spcPct val="0"/>
        </a:spcAft>
        <a:defRPr sz="5400" b="1">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2pPr>
      <a:lvl3pPr algn="ctr" rtl="0" fontAlgn="base">
        <a:spcBef>
          <a:spcPct val="0"/>
        </a:spcBef>
        <a:spcAft>
          <a:spcPct val="0"/>
        </a:spcAft>
        <a:defRPr sz="5400" b="1">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3pPr>
      <a:lvl4pPr algn="ctr" rtl="0" fontAlgn="base">
        <a:spcBef>
          <a:spcPct val="0"/>
        </a:spcBef>
        <a:spcAft>
          <a:spcPct val="0"/>
        </a:spcAft>
        <a:defRPr sz="5400" b="1">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4pPr>
      <a:lvl5pPr algn="ctr" rtl="0" fontAlgn="base">
        <a:spcBef>
          <a:spcPct val="0"/>
        </a:spcBef>
        <a:spcAft>
          <a:spcPct val="0"/>
        </a:spcAft>
        <a:defRPr sz="5400" b="1">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5pPr>
      <a:lvl6pPr marL="457200" algn="ctr" rtl="0" fontAlgn="base">
        <a:spcBef>
          <a:spcPct val="0"/>
        </a:spcBef>
        <a:spcAft>
          <a:spcPct val="0"/>
        </a:spcAft>
        <a:defRPr sz="5400" b="1">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6pPr>
      <a:lvl7pPr marL="914400" algn="ctr" rtl="0" fontAlgn="base">
        <a:spcBef>
          <a:spcPct val="0"/>
        </a:spcBef>
        <a:spcAft>
          <a:spcPct val="0"/>
        </a:spcAft>
        <a:defRPr sz="5400" b="1">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7pPr>
      <a:lvl8pPr marL="1371600" algn="ctr" rtl="0" fontAlgn="base">
        <a:spcBef>
          <a:spcPct val="0"/>
        </a:spcBef>
        <a:spcAft>
          <a:spcPct val="0"/>
        </a:spcAft>
        <a:defRPr sz="5400" b="1">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8pPr>
      <a:lvl9pPr marL="1828800" algn="ctr" rtl="0" fontAlgn="base">
        <a:spcBef>
          <a:spcPct val="0"/>
        </a:spcBef>
        <a:spcAft>
          <a:spcPct val="0"/>
        </a:spcAft>
        <a:defRPr sz="5400" b="1">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bg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noFill/>
          <a:ln>
            <a:noFill/>
          </a:ln>
          <a:effectLst/>
          <a:scene3d>
            <a:camera prst="orthographicFront"/>
            <a:lightRig rig="balanced" dir="t"/>
          </a:scene3d>
          <a:sp3d prstMaterial="plastic"/>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5400" b="1" i="0" u="none" strike="noStrike" kern="1200" cap="none" spc="0" normalizeH="0" baseline="0" noProof="0" dirty="0">
                <a:ln w="19050">
                  <a:solidFill>
                    <a:schemeClr val="bg1"/>
                  </a:solidFill>
                </a:ln>
                <a:solidFill>
                  <a:schemeClr val="bg1"/>
                </a:solidFill>
                <a:effectLst>
                  <a:outerShdw blurRad="38100" dist="38100" dir="2700000" algn="tl">
                    <a:srgbClr val="000000">
                      <a:alpha val="43137"/>
                    </a:srgbClr>
                  </a:outerShdw>
                </a:effectLst>
                <a:uLnTx/>
                <a:uFillTx/>
                <a:latin typeface="Microsoft New Tai Lue" panose="020B0502040204020203" pitchFamily="34" charset="0"/>
                <a:ea typeface="+mj-ea"/>
                <a:cs typeface="Microsoft New Tai Lue" panose="020B0502040204020203" pitchFamily="34" charset="0"/>
              </a:rPr>
              <a:t>Jquery</a:t>
            </a:r>
            <a:endParaRPr kumimoji="0" lang="en-US" sz="5400" b="1" i="0" u="none" strike="noStrike" kern="1200" cap="none" spc="0" normalizeH="0" baseline="0" noProof="0" dirty="0">
              <a:ln w="19050">
                <a:solidFill>
                  <a:schemeClr val="bg1"/>
                </a:solidFill>
              </a:ln>
              <a:solidFill>
                <a:schemeClr val="bg1"/>
              </a:solidFill>
              <a:effectLst>
                <a:outerShdw blurRad="38100" dist="38100" dir="2700000" algn="tl">
                  <a:srgbClr val="000000">
                    <a:alpha val="43137"/>
                  </a:srgbClr>
                </a:outerShdw>
              </a:effectLst>
              <a:uLnTx/>
              <a:uFillTx/>
              <a:latin typeface="Microsoft New Tai Lue" panose="020B0502040204020203" pitchFamily="34" charset="0"/>
              <a:ea typeface="+mj-ea"/>
              <a:cs typeface="Microsoft New Tai Lue" panose="020B0502040204020203" pitchFamily="34" charset="0"/>
            </a:endParaRPr>
          </a:p>
        </p:txBody>
      </p:sp>
      <p:sp>
        <p:nvSpPr>
          <p:cNvPr id="2051" name="Subtitle 2"/>
          <p:cNvSpPr>
            <a:spLocks noGrp="1"/>
          </p:cNvSpPr>
          <p:nvPr>
            <p:ph type="subTitle" idx="1"/>
          </p:nvPr>
        </p:nvSpPr>
        <p:spPr>
          <a:ln/>
        </p:spPr>
        <p:txBody>
          <a:bodyPr vert="horz" wrap="square" lIns="91440" tIns="45720" rIns="91440" bIns="45720" anchor="t"/>
          <a:p>
            <a:pPr eaLnBrk="1" hangingPunct="1">
              <a:buFont typeface="Arial" panose="020B0604020202020204" pitchFamily="34" charset="0"/>
              <a:buNone/>
            </a:pPr>
            <a:r>
              <a:rPr lang="en-US" kern="1200" dirty="0">
                <a:latin typeface="Microsoft New Tai Lue" panose="020B0502040204020203" pitchFamily="34" charset="0"/>
                <a:ea typeface="Microsoft New Tai Lue" panose="020B0502040204020203" pitchFamily="34" charset="0"/>
                <a:cs typeface="Microsoft New Tai Lue" panose="020B0502040204020203" pitchFamily="34" charset="0"/>
              </a:rPr>
              <a:t>By Phillip Jordan</a:t>
            </a:r>
            <a:endParaRPr lang="en-US" kern="1200" dirty="0">
              <a:latin typeface="Microsoft New Tai Lue" panose="020B0502040204020203" pitchFamily="34" charset="0"/>
              <a:ea typeface="SimSun" panose="02010600030101010101" pitchFamily="2" charset="-122"/>
              <a:cs typeface="Microsoft New Tai Lue"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a:t>
            </a:r>
            <a:endParaRPr lang="en-US"/>
          </a:p>
        </p:txBody>
      </p:sp>
      <p:sp>
        <p:nvSpPr>
          <p:cNvPr id="3" name="Content Placeholder 2"/>
          <p:cNvSpPr>
            <a:spLocks noGrp="1"/>
          </p:cNvSpPr>
          <p:nvPr>
            <p:ph idx="1"/>
          </p:nvPr>
        </p:nvSpPr>
        <p:spPr/>
        <p:txBody>
          <a:bodyPr/>
          <a:p>
            <a:r>
              <a:rPr lang="en-US"/>
              <a:t>Functionality maybe limited- While JQuery has an impressive library in terms of quantity, depending on how much customization you require on your website, functionality maybe limited thus using raw javascript maybe inevitable in some cases.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a:t>
            </a:r>
            <a:endParaRPr lang="en-US"/>
          </a:p>
        </p:txBody>
      </p:sp>
      <p:sp>
        <p:nvSpPr>
          <p:cNvPr id="3" name="Content Placeholder 2"/>
          <p:cNvSpPr>
            <a:spLocks noGrp="1"/>
          </p:cNvSpPr>
          <p:nvPr>
            <p:ph idx="1"/>
          </p:nvPr>
        </p:nvSpPr>
        <p:spPr/>
        <p:txBody>
          <a:bodyPr/>
          <a:p>
            <a:r>
              <a:rPr lang="en-US"/>
              <a:t>JQuery javascript file required-  The JQuery javascript file is required to run JQuery commands, while the size of this file is relatively small (25-100KB depending on server), it is still a strain on the client computer and maybe your web server as well if you intend to host the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a:t>
            </a:r>
            <a:endParaRPr lang="en-US"/>
          </a:p>
        </p:txBody>
      </p:sp>
      <p:sp>
        <p:nvSpPr>
          <p:cNvPr id="3" name="Content Placeholder 2"/>
          <p:cNvSpPr>
            <a:spLocks noGrp="1"/>
          </p:cNvSpPr>
          <p:nvPr>
            <p:ph idx="1"/>
          </p:nvPr>
        </p:nvSpPr>
        <p:spPr/>
        <p:txBody>
          <a:bodyPr/>
          <a:p>
            <a:r>
              <a:rPr lang="en-US">
                <a:sym typeface="+mn-ea"/>
              </a:rPr>
              <a:t>JQuery script on your own web serve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JQuery Methods</a:t>
            </a:r>
            <a:endParaRPr lang="en-US"/>
          </a:p>
        </p:txBody>
      </p:sp>
      <p:sp>
        <p:nvSpPr>
          <p:cNvPr id="3" name="Content Placeholder 2"/>
          <p:cNvSpPr>
            <a:spLocks noGrp="1"/>
          </p:cNvSpPr>
          <p:nvPr>
            <p:ph idx="1"/>
          </p:nvPr>
        </p:nvSpPr>
        <p:spPr/>
        <p:txBody>
          <a:bodyPr/>
          <a:p>
            <a:r>
              <a:rPr lang="en-US"/>
              <a:t>Selectors</a:t>
            </a:r>
            <a:endParaRPr lang="en-US"/>
          </a:p>
          <a:p>
            <a:r>
              <a:rPr lang="en-US"/>
              <a:t>Events</a:t>
            </a:r>
            <a:endParaRPr lang="en-US"/>
          </a:p>
          <a:p>
            <a:r>
              <a:rPr lang="en-US"/>
              <a:t>Hide/Show</a:t>
            </a:r>
            <a:endParaRPr lang="en-US"/>
          </a:p>
          <a:p>
            <a:r>
              <a:rPr lang="en-US"/>
              <a:t>Fade</a:t>
            </a:r>
            <a:endParaRPr lang="en-US"/>
          </a:p>
          <a:p>
            <a:r>
              <a:rPr lang="en-US"/>
              <a:t>Slide</a:t>
            </a:r>
            <a:endParaRPr lang="en-US"/>
          </a:p>
          <a:p>
            <a:r>
              <a:rPr lang="en-US"/>
              <a:t>Animate</a:t>
            </a:r>
            <a:endParaRPr lang="en-US"/>
          </a:p>
          <a:p>
            <a:r>
              <a:rPr lang="en-US"/>
              <a:t>Stop Animations</a:t>
            </a:r>
            <a:endParaRPr lang="en-US"/>
          </a:p>
          <a:p>
            <a:r>
              <a:rPr lang="en-US"/>
              <a:t>HTML Get Content and Attribute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JQuery Methods</a:t>
            </a:r>
            <a:endParaRPr lang="en-US"/>
          </a:p>
        </p:txBody>
      </p:sp>
      <p:sp>
        <p:nvSpPr>
          <p:cNvPr id="3" name="Content Placeholder 2"/>
          <p:cNvSpPr>
            <a:spLocks noGrp="1"/>
          </p:cNvSpPr>
          <p:nvPr>
            <p:ph idx="1"/>
          </p:nvPr>
        </p:nvSpPr>
        <p:spPr/>
        <p:txBody>
          <a:bodyPr/>
          <a:p>
            <a:r>
              <a:rPr lang="en-US"/>
              <a:t>HTML Set Content and Attributes</a:t>
            </a:r>
            <a:endParaRPr lang="en-US"/>
          </a:p>
          <a:p>
            <a:r>
              <a:rPr lang="en-US"/>
              <a:t>HTML Add Elements/Content</a:t>
            </a:r>
            <a:endParaRPr lang="en-US"/>
          </a:p>
          <a:p>
            <a:r>
              <a:rPr lang="en-US"/>
              <a:t>HTML Remove Elements/Content</a:t>
            </a:r>
            <a:endParaRPr lang="en-US"/>
          </a:p>
          <a:p>
            <a:r>
              <a:rPr lang="en-US"/>
              <a:t>Get and Set CSS Classes</a:t>
            </a:r>
            <a:endParaRPr lang="en-US"/>
          </a:p>
          <a:p>
            <a:r>
              <a:rPr lang="en-US"/>
              <a:t>css()Method</a:t>
            </a:r>
            <a:endParaRPr lang="en-US"/>
          </a:p>
          <a:p>
            <a:r>
              <a:rPr lang="en-US"/>
              <a:t>Dimensions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5400" b="1" i="0" u="none" strike="noStrike" kern="1200" cap="none" spc="0" normalizeH="0" baseline="0" noProof="0" dirty="0">
                <a:ln w="19050">
                  <a:solidFill>
                    <a:schemeClr val="bg1"/>
                  </a:solidFill>
                </a:ln>
                <a:solidFill>
                  <a:schemeClr val="bg1"/>
                </a:solidFill>
                <a:effectLst>
                  <a:outerShdw blurRad="38100" dist="38100" dir="2700000" algn="tl">
                    <a:srgbClr val="000000">
                      <a:alpha val="43137"/>
                    </a:srgbClr>
                  </a:outerShdw>
                </a:effectLst>
                <a:uLnTx/>
                <a:uFillTx/>
                <a:latin typeface="Microsoft New Tai Lue" panose="020B0502040204020203" pitchFamily="34" charset="0"/>
                <a:ea typeface="+mj-ea"/>
                <a:cs typeface="Microsoft New Tai Lue" panose="020B0502040204020203" pitchFamily="34" charset="0"/>
              </a:rPr>
              <a:t>Features</a:t>
            </a:r>
            <a:endParaRPr kumimoji="0" lang="en-US" sz="5400" b="1" i="0" u="none" strike="noStrike" kern="1200" cap="none" spc="0" normalizeH="0" baseline="0" noProof="0" dirty="0">
              <a:ln w="19050">
                <a:solidFill>
                  <a:schemeClr val="bg1"/>
                </a:solidFill>
              </a:ln>
              <a:solidFill>
                <a:schemeClr val="bg1"/>
              </a:solidFill>
              <a:effectLst>
                <a:outerShdw blurRad="38100" dist="38100" dir="2700000" algn="tl">
                  <a:srgbClr val="000000">
                    <a:alpha val="43137"/>
                  </a:srgbClr>
                </a:outerShdw>
              </a:effectLst>
              <a:uLnTx/>
              <a:uFillTx/>
              <a:latin typeface="Microsoft New Tai Lue" panose="020B0502040204020203" pitchFamily="34" charset="0"/>
              <a:ea typeface="+mj-ea"/>
              <a:cs typeface="Microsoft New Tai Lue" panose="020B0502040204020203" pitchFamily="34" charset="0"/>
            </a:endParaRPr>
          </a:p>
        </p:txBody>
      </p:sp>
      <p:sp>
        <p:nvSpPr>
          <p:cNvPr id="3075" name="Content Placeholder 2"/>
          <p:cNvSpPr>
            <a:spLocks noGrp="1"/>
          </p:cNvSpPr>
          <p:nvPr>
            <p:ph idx="1"/>
          </p:nvPr>
        </p:nvSpPr>
        <p:spPr>
          <a:ln/>
        </p:spPr>
        <p:txBody>
          <a:bodyPr vert="horz" wrap="square" lIns="91440" tIns="45720" rIns="91440" bIns="45720" anchor="t"/>
          <a:p>
            <a:pPr eaLnBrk="1" hangingPunct="1"/>
            <a:r>
              <a:rPr lang="en-US" altLang="zh-CN" dirty="0">
                <a:ea typeface="SimSun" panose="02010600030101010101" pitchFamily="2" charset="-122"/>
              </a:rPr>
              <a:t>JQuery is a fast, small, and  feature-rich Javascript library designed to make Javascript more accessible and easy to use.</a:t>
            </a:r>
            <a:endParaRPr lang="en-US" altLang="zh-CN" dirty="0">
              <a:ea typeface="SimSun" panose="02010600030101010101" pitchFamily="2" charset="-122"/>
            </a:endParaRPr>
          </a:p>
          <a:p>
            <a:pPr eaLnBrk="1" hangingPunct="1"/>
            <a:endParaRPr lang="en-US" altLang="zh-CN" dirty="0">
              <a:ea typeface="SimSun" panose="02010600030101010101" pitchFamily="2" charset="-122"/>
            </a:endParaRPr>
          </a:p>
          <a:p>
            <a:pPr eaLnBrk="1" hangingPunct="1"/>
            <a:r>
              <a:rPr lang="en-US" altLang="zh-CN" dirty="0">
                <a:ea typeface="SimSun" panose="02010600030101010101" pitchFamily="2" charset="-122"/>
              </a:rPr>
              <a:t>It make things like HTML document traversal and manipulation, event handling, animation, and AJAX much </a:t>
            </a:r>
            <a:endParaRPr lang="en-US" altLang="zh-CN" dirty="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a:t>
            </a:r>
            <a:endParaRPr lang="en-US"/>
          </a:p>
        </p:txBody>
      </p:sp>
      <p:sp>
        <p:nvSpPr>
          <p:cNvPr id="3" name="Content Placeholder 2"/>
          <p:cNvSpPr>
            <a:spLocks noGrp="1"/>
          </p:cNvSpPr>
          <p:nvPr>
            <p:ph idx="1"/>
          </p:nvPr>
        </p:nvSpPr>
        <p:spPr/>
        <p:txBody>
          <a:bodyPr/>
          <a:p>
            <a:r>
              <a:rPr lang="en-US"/>
              <a:t>simpler with an easy-to-use API that works across a multitude of browsers.</a:t>
            </a:r>
            <a:endParaRPr lang="en-US"/>
          </a:p>
          <a:p>
            <a:r>
              <a:rPr lang="en-US"/>
              <a:t>JQuery provides easier access to the DOM model and allows creating animations, widgets and dynamic web segments(AJAX) easily in comparison to using Javascript alone.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a:t>
            </a:r>
            <a:endParaRPr lang="en-US"/>
          </a:p>
        </p:txBody>
      </p:sp>
      <p:sp>
        <p:nvSpPr>
          <p:cNvPr id="3" name="Content Placeholder 2"/>
          <p:cNvSpPr>
            <a:spLocks noGrp="1"/>
          </p:cNvSpPr>
          <p:nvPr>
            <p:ph idx="1"/>
          </p:nvPr>
        </p:nvSpPr>
        <p:spPr/>
        <p:txBody>
          <a:bodyPr/>
          <a:p>
            <a:r>
              <a:rPr lang="en-US"/>
              <a:t>Another striking feature of JQuery is the ability to implement AJAX functionality.</a:t>
            </a:r>
            <a:endParaRPr lang="en-US"/>
          </a:p>
          <a:p>
            <a:r>
              <a:rPr lang="en-US"/>
              <a:t>Ajax allows you to accomplish several functions in a stylish manner without leaving or reloading the page.</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p>
            <a:r>
              <a:rPr lang="en-US"/>
              <a:t>Ease of use - The main advantage of using JQuery is that it is a lot more easy to use compared to standard javascrpt and other libraries. Apart from the syntax, it also requires much less lines of code to achieve the same feature in comparison.</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p>
            <a:r>
              <a:rPr lang="en-US"/>
              <a:t>Large Library-JQuery enables you to perform hordes of functions in comparison to other Javascript libraries. </a:t>
            </a:r>
            <a:endParaRPr lang="en-US"/>
          </a:p>
          <a:p>
            <a:r>
              <a:rPr lang="en-US"/>
              <a:t>Strong opensource community-. (Several jQuery plugins available)</a:t>
            </a:r>
            <a:endParaRPr lang="en-US"/>
          </a:p>
          <a:p>
            <a:r>
              <a:rPr lang="en-US"/>
              <a:t>JQuery, while relatively new, has a following that religiously devote their time to </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p>
            <a:r>
              <a:rPr lang="en-US">
                <a:sym typeface="+mn-ea"/>
              </a:rPr>
              <a:t>develop and enhance the functionality of JQuery. Thus there are hundreds of prewritten</a:t>
            </a:r>
            <a:endParaRPr lang="en-US"/>
          </a:p>
          <a:p>
            <a:r>
              <a:rPr lang="en-US">
                <a:sym typeface="+mn-ea"/>
              </a:rPr>
              <a:t>plugins available for download to instantly speed up your development process. Another</a:t>
            </a:r>
            <a:endParaRPr lang="en-US"/>
          </a:p>
          <a:p>
            <a:r>
              <a:rPr lang="en-US">
                <a:sym typeface="+mn-ea"/>
              </a:rPr>
              <a:t>advantage behind this is the efficiency and security of the script.</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p>
            <a:r>
              <a:rPr lang="en-US"/>
              <a:t>Great documentation and tutorials- The JQuery website has a comprehensive documentation and tutorials to get even an absolute beginner in programming started with this library.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Adavantages</a:t>
            </a:r>
            <a:endParaRPr lang="en-US"/>
          </a:p>
        </p:txBody>
      </p:sp>
      <p:sp>
        <p:nvSpPr>
          <p:cNvPr id="3" name="Content Placeholder 2"/>
          <p:cNvSpPr>
            <a:spLocks noGrp="1"/>
          </p:cNvSpPr>
          <p:nvPr>
            <p:ph idx="1"/>
          </p:nvPr>
        </p:nvSpPr>
        <p:spPr/>
        <p:txBody>
          <a:bodyPr/>
          <a:p>
            <a:r>
              <a:rPr lang="en-US"/>
              <a:t>Ajax support- JQuery lets you develop Ajax templates with ease, Ajax enables a sleeker interface where actions can be performed on pages without requiring the entire page to be reloaded. </a:t>
            </a:r>
            <a:endParaRPr lang="en-US"/>
          </a:p>
        </p:txBody>
      </p:sp>
    </p:spTree>
  </p:cSld>
  <p:clrMapOvr>
    <a:masterClrMapping/>
  </p:clrMapOvr>
</p:sld>
</file>

<file path=ppt/theme/theme1.xml><?xml version="1.0" encoding="utf-8"?>
<a:theme xmlns:a="http://schemas.openxmlformats.org/drawingml/2006/main" name="Zombie-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2689</Words>
  <Application>WPS Presentation</Application>
  <PresentationFormat>全屏显示(4:3)</PresentationFormat>
  <Paragraphs>80</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Calibri</vt:lpstr>
      <vt:lpstr>Microsoft New Tai Lue</vt:lpstr>
      <vt:lpstr>Microsoft YaHei</vt:lpstr>
      <vt:lpstr>Zombie-PowerPoint-Template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Chanette</cp:lastModifiedBy>
  <cp:revision>3</cp:revision>
  <dcterms:created xsi:type="dcterms:W3CDTF">2014-08-22T21:40:42Z</dcterms:created>
  <dcterms:modified xsi:type="dcterms:W3CDTF">2017-05-24T21:31:09Z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AfrNn14eQ924718.ppt</vt:lpwstr>
  </property>
  <property fmtid="{D5CDD505-2E9C-101B-9397-08002B2CF9AE}" pid="3" name="fileid">
    <vt:lpwstr>508797</vt:lpwstr>
  </property>
  <property fmtid="{D5CDD505-2E9C-101B-9397-08002B2CF9AE}" pid="4" name="KSOProductBuildVer">
    <vt:lpwstr>1033-10.2.0.5845</vt:lpwstr>
  </property>
</Properties>
</file>