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2" r:id="rId4"/>
    <p:sldId id="274" r:id="rId5"/>
    <p:sldId id="275" r:id="rId6"/>
    <p:sldId id="259" r:id="rId7"/>
    <p:sldId id="257" r:id="rId8"/>
    <p:sldId id="258" r:id="rId9"/>
    <p:sldId id="260" r:id="rId10"/>
    <p:sldId id="264" r:id="rId11"/>
    <p:sldId id="267" r:id="rId12"/>
    <p:sldId id="268" r:id="rId13"/>
    <p:sldId id="269" r:id="rId14"/>
    <p:sldId id="265" r:id="rId15"/>
    <p:sldId id="270" r:id="rId16"/>
    <p:sldId id="266" r:id="rId17"/>
    <p:sldId id="271" r:id="rId18"/>
    <p:sldId id="272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1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28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18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05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10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02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18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951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04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248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7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1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225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78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6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01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4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1D79-49A7-4104-98CF-374F7909C708}" type="datetimeFigureOut">
              <a:rPr lang="nl-NL" smtClean="0"/>
              <a:t>7-6-2018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8A4C-A002-4BAF-84D7-2D5F424AF2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126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52A4-875B-4C1D-B526-B72126B58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Multi-</a:t>
            </a:r>
            <a:r>
              <a:rPr lang="nl-NL" dirty="0" err="1"/>
              <a:t>signature</a:t>
            </a:r>
            <a:r>
              <a:rPr lang="nl-NL" dirty="0"/>
              <a:t> </a:t>
            </a:r>
            <a:r>
              <a:rPr lang="nl-NL" dirty="0" err="1"/>
              <a:t>schemes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616F0-6F40-400F-A9B3-F7CF40645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Improving</a:t>
            </a:r>
            <a:r>
              <a:rPr lang="nl-NL" dirty="0"/>
              <a:t> </a:t>
            </a:r>
            <a:r>
              <a:rPr lang="nl-NL" dirty="0" err="1"/>
              <a:t>Omniledger</a:t>
            </a:r>
            <a:r>
              <a:rPr lang="nl-NL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58994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5EC3-EE9F-483B-BFD8-49CDD518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Weil Pairing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ECE1D-CB79-4C65-A60E-37149BE00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𝑚𝑃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nl-NL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∊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=1}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Bilinear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ECE1D-CB79-4C65-A60E-37149BE00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0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3CE-91AE-455E-B6F7-DB251FB3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Signature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595F-5C46-4863-8CA5-BEE3AAED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Sign</a:t>
            </a:r>
            <a:r>
              <a:rPr lang="nl-NL" dirty="0"/>
              <a:t> a digital </a:t>
            </a:r>
            <a:r>
              <a:rPr lang="nl-NL" dirty="0" err="1"/>
              <a:t>message</a:t>
            </a:r>
            <a:endParaRPr lang="nl-NL" dirty="0"/>
          </a:p>
          <a:p>
            <a:r>
              <a:rPr lang="nl-NL" dirty="0"/>
              <a:t>Three stages</a:t>
            </a:r>
          </a:p>
          <a:p>
            <a:pPr lvl="1"/>
            <a:r>
              <a:rPr lang="nl-NL" dirty="0"/>
              <a:t>Key generation</a:t>
            </a:r>
          </a:p>
          <a:p>
            <a:pPr lvl="1"/>
            <a:r>
              <a:rPr lang="nl-NL" dirty="0"/>
              <a:t>Message signing</a:t>
            </a:r>
          </a:p>
          <a:p>
            <a:pPr lvl="1"/>
            <a:r>
              <a:rPr lang="nl-NL" dirty="0"/>
              <a:t>Signature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7457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A43F-D484-4722-A44D-706F4F7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42AC-7B11-47FB-9623-96C55873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Efficient way to have a message signed by a group of people</a:t>
            </a:r>
          </a:p>
          <a:p>
            <a:r>
              <a:rPr lang="nl-NL" dirty="0"/>
              <a:t>Limited in performance by the communication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93203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8098-5615-4BAE-953C-C1BC3BE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Studied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DAA7-37C5-4CD3-8B59-6791C456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Scheme based on the Weil pairing on Elliptic Curves</a:t>
            </a:r>
          </a:p>
          <a:p>
            <a:r>
              <a:rPr lang="nl-NL" dirty="0"/>
              <a:t>Scheme based on the Schnorr signature scheme</a:t>
            </a:r>
          </a:p>
        </p:txBody>
      </p:sp>
    </p:spTree>
    <p:extLst>
      <p:ext uri="{BB962C8B-B14F-4D97-AF65-F5344CB8AC3E}">
        <p14:creationId xmlns:p14="http://schemas.microsoft.com/office/powerpoint/2010/main" val="6980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F556-E2C3-4054-B86B-462A726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BLS Multi-</a:t>
            </a:r>
            <a:r>
              <a:rPr lang="nl-NL" dirty="0" err="1"/>
              <a:t>signature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0A6A-9D72-4496-8EC7-FFBEDAE7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Signature</a:t>
            </a:r>
            <a:r>
              <a:rPr lang="nl-NL" dirty="0"/>
              <a:t> element of </a:t>
            </a:r>
            <a:r>
              <a:rPr lang="nl-NL" dirty="0" err="1"/>
              <a:t>elliptic</a:t>
            </a:r>
            <a:r>
              <a:rPr lang="nl-NL" dirty="0"/>
              <a:t> curve </a:t>
            </a:r>
            <a:r>
              <a:rPr lang="nl-NL" dirty="0" err="1"/>
              <a:t>group</a:t>
            </a:r>
            <a:endParaRPr lang="nl-NL" dirty="0"/>
          </a:p>
          <a:p>
            <a:r>
              <a:rPr lang="nl-NL" dirty="0" err="1"/>
              <a:t>Verification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Weil </a:t>
            </a:r>
            <a:r>
              <a:rPr lang="nl-NL" dirty="0" err="1"/>
              <a:t>pairing</a:t>
            </a:r>
            <a:endParaRPr lang="nl-NL" dirty="0"/>
          </a:p>
          <a:p>
            <a:r>
              <a:rPr lang="nl-NL" dirty="0"/>
              <a:t>Multi-</a:t>
            </a:r>
            <a:r>
              <a:rPr lang="nl-NL" dirty="0" err="1"/>
              <a:t>signature</a:t>
            </a:r>
            <a:r>
              <a:rPr lang="nl-NL" dirty="0"/>
              <a:t>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participant has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signature</a:t>
            </a:r>
            <a:endParaRPr lang="nl-NL" dirty="0"/>
          </a:p>
          <a:p>
            <a:pPr lvl="1"/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roundtrip</a:t>
            </a:r>
            <a:r>
              <a:rPr lang="nl-NL" dirty="0"/>
              <a:t> </a:t>
            </a:r>
            <a:r>
              <a:rPr lang="nl-NL" dirty="0" err="1"/>
              <a:t>needed</a:t>
            </a:r>
            <a:endParaRPr lang="nl-NL" dirty="0"/>
          </a:p>
          <a:p>
            <a:pPr lvl="1"/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produced</a:t>
            </a:r>
            <a:r>
              <a:rPr lang="nl-NL" dirty="0"/>
              <a:t> as long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signatures</a:t>
            </a:r>
            <a:r>
              <a:rPr lang="nl-NL" dirty="0"/>
              <a:t> </a:t>
            </a:r>
            <a:r>
              <a:rPr lang="nl-NL" dirty="0" err="1"/>
              <a:t>remain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686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510C-377B-4CF0-A5A2-103C9AE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Schnorr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A5AFC-D0C9-4CFC-A94E-8EC8B85C6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Primes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nl-NL" dirty="0"/>
                  <a:t> such that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𝑞𝑟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nl-N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≢1(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is </a:t>
                </a:r>
                <a:r>
                  <a:rPr lang="nl-NL" dirty="0" err="1"/>
                  <a:t>the</a:t>
                </a:r>
                <a:r>
                  <a:rPr lang="nl-NL" dirty="0"/>
                  <a:t> generator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Schnorr</a:t>
                </a:r>
                <a:r>
                  <a:rPr lang="nl-NL" dirty="0"/>
                  <a:t> </a:t>
                </a:r>
                <a:r>
                  <a:rPr lang="nl-NL" dirty="0" err="1"/>
                  <a:t>group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A5AFC-D0C9-4CFC-A94E-8EC8B85C6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8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5080-7EA5-4468-8003-BB8B307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Schnorr</a:t>
            </a:r>
            <a:r>
              <a:rPr lang="nl-NL" dirty="0"/>
              <a:t> Multi-</a:t>
            </a:r>
            <a:r>
              <a:rPr lang="nl-NL" dirty="0" err="1"/>
              <a:t>signature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522B-CA7E-4D96-A13F-BF2E59BB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Works on groups, often a Schnorr group</a:t>
            </a:r>
          </a:p>
          <a:p>
            <a:r>
              <a:rPr lang="nl-NL" dirty="0"/>
              <a:t>Verification via an easy comparison</a:t>
            </a:r>
          </a:p>
          <a:p>
            <a:r>
              <a:rPr lang="nl-NL" dirty="0"/>
              <a:t>Uses three </a:t>
            </a:r>
            <a:r>
              <a:rPr lang="nl-NL" dirty="0" err="1"/>
              <a:t>roundtrips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multi-signature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039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B14-7C2B-4B75-A077-0B2F50E8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CE27-4325-4EF8-9F13-4F7E69B7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Security proofs on the same basis</a:t>
            </a:r>
          </a:p>
          <a:p>
            <a:r>
              <a:rPr lang="nl-NL" dirty="0"/>
              <a:t>BLS </a:t>
            </a:r>
            <a:r>
              <a:rPr lang="nl-NL" dirty="0" err="1"/>
              <a:t>requires</a:t>
            </a:r>
            <a:r>
              <a:rPr lang="nl-NL" dirty="0"/>
              <a:t> less communication</a:t>
            </a:r>
          </a:p>
          <a:p>
            <a:pPr lvl="1"/>
            <a:r>
              <a:rPr lang="nl-NL" dirty="0"/>
              <a:t>Making it faster</a:t>
            </a:r>
          </a:p>
          <a:p>
            <a:pPr lvl="1"/>
            <a:r>
              <a:rPr lang="nl-NL" dirty="0"/>
              <a:t>Remains stable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979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75DF-8D17-4BE3-968D-F3E400BD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9C97-A3A7-42AB-ADE3-1A41DD53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BLS </a:t>
            </a:r>
            <a:r>
              <a:rPr lang="nl-NL" dirty="0" err="1"/>
              <a:t>multi-signature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choice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RandHound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therefore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performance of </a:t>
            </a:r>
            <a:r>
              <a:rPr lang="nl-NL" dirty="0" err="1"/>
              <a:t>OmniLedger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722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C1354-79E7-4B60-85AE-46D095AA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AD2E1C-96C2-4B7A-827B-BEF551C6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OmniLedger</a:t>
            </a:r>
            <a:endParaRPr lang="nl-NL" dirty="0"/>
          </a:p>
          <a:p>
            <a:r>
              <a:rPr lang="nl-NL" dirty="0"/>
              <a:t>BLS </a:t>
            </a:r>
            <a:r>
              <a:rPr lang="nl-NL" dirty="0" err="1"/>
              <a:t>multi-signature</a:t>
            </a:r>
            <a:endParaRPr lang="nl-NL" dirty="0"/>
          </a:p>
          <a:p>
            <a:r>
              <a:rPr lang="nl-NL" dirty="0" err="1"/>
              <a:t>Schnorr</a:t>
            </a:r>
            <a:r>
              <a:rPr lang="nl-NL" dirty="0"/>
              <a:t> </a:t>
            </a:r>
            <a:r>
              <a:rPr lang="nl-NL" dirty="0" err="1"/>
              <a:t>multi-signature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647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1EFE-86BE-4E42-B873-075332C2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Distributed </a:t>
            </a:r>
            <a:r>
              <a:rPr lang="nl-NL" dirty="0" err="1"/>
              <a:t>Ledger</a:t>
            </a:r>
            <a:r>
              <a:rPr lang="nl-NL" dirty="0"/>
              <a:t>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8DF2-DA60-460C-AFB5-A4942446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Irrefutable</a:t>
            </a:r>
            <a:r>
              <a:rPr lang="nl-NL" dirty="0"/>
              <a:t> </a:t>
            </a:r>
            <a:r>
              <a:rPr lang="nl-NL" dirty="0" err="1"/>
              <a:t>truth</a:t>
            </a:r>
            <a:endParaRPr lang="nl-NL" dirty="0"/>
          </a:p>
          <a:p>
            <a:r>
              <a:rPr lang="nl-NL" dirty="0"/>
              <a:t>e.g. Blockchain</a:t>
            </a:r>
          </a:p>
          <a:p>
            <a:pPr lvl="1"/>
            <a:r>
              <a:rPr lang="nl-NL" dirty="0"/>
              <a:t>e.g. </a:t>
            </a:r>
            <a:r>
              <a:rPr lang="nl-NL" dirty="0" err="1"/>
              <a:t>Bitcoin</a:t>
            </a:r>
            <a:endParaRPr lang="nl-NL" dirty="0"/>
          </a:p>
          <a:p>
            <a:r>
              <a:rPr lang="nl-NL" dirty="0"/>
              <a:t>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scale</a:t>
            </a:r>
            <a:endParaRPr lang="nl-NL" dirty="0"/>
          </a:p>
          <a:p>
            <a:pPr lvl="1"/>
            <a:r>
              <a:rPr lang="nl-NL" dirty="0"/>
              <a:t>Every participant has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partake</a:t>
            </a:r>
            <a:r>
              <a:rPr lang="nl-NL" dirty="0"/>
              <a:t> in </a:t>
            </a:r>
            <a:r>
              <a:rPr lang="nl-NL" dirty="0" err="1"/>
              <a:t>every</a:t>
            </a:r>
            <a:r>
              <a:rPr lang="nl-NL" dirty="0"/>
              <a:t> transaction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64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EE16-1EDA-4D0C-8FA3-2100D36D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0027-503D-4EF8-821F-B7C7BCB8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4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B1D-7A2B-4666-9A4E-CA80D86D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OmniLedger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3475-6EFF-42A2-9798-DE4169F1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Distributed Ledger</a:t>
            </a:r>
          </a:p>
          <a:p>
            <a:r>
              <a:rPr lang="nl-NL" dirty="0"/>
              <a:t>Scalability via </a:t>
            </a:r>
            <a:r>
              <a:rPr lang="nl-NL" dirty="0" err="1"/>
              <a:t>sharding</a:t>
            </a:r>
            <a:endParaRPr lang="nl-NL" dirty="0"/>
          </a:p>
          <a:p>
            <a:pPr lvl="1"/>
            <a:r>
              <a:rPr lang="nl-NL" dirty="0"/>
              <a:t>Visa levels of </a:t>
            </a:r>
            <a:r>
              <a:rPr lang="nl-NL" dirty="0" err="1"/>
              <a:t>throughput</a:t>
            </a:r>
            <a:endParaRPr lang="nl-NL" dirty="0"/>
          </a:p>
          <a:p>
            <a:r>
              <a:rPr lang="nl-NL" dirty="0"/>
              <a:t>Secure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randomness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RandHound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174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D6D4D-C823-4CA1-9DD7-0B88F8FA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RandHound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C8F084-8D14-4B8D-9DD7-B356E4FF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Unbiased</a:t>
            </a:r>
            <a:r>
              <a:rPr lang="nl-NL" dirty="0"/>
              <a:t> </a:t>
            </a:r>
            <a:r>
              <a:rPr lang="nl-NL" dirty="0" err="1"/>
              <a:t>randomness</a:t>
            </a:r>
            <a:endParaRPr lang="nl-NL" dirty="0"/>
          </a:p>
          <a:p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multi-signatures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373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D7E44-C92E-4899-88FC-7D73AD9A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8F6E10-B4AE-44BD-B48D-0D0CAEE7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&gt;70% of </a:t>
            </a:r>
            <a:r>
              <a:rPr lang="nl-NL" dirty="0" err="1"/>
              <a:t>OmniLedger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is </a:t>
            </a:r>
            <a:r>
              <a:rPr lang="nl-NL" dirty="0" err="1"/>
              <a:t>RandHound</a:t>
            </a:r>
            <a:endParaRPr lang="nl-NL" dirty="0"/>
          </a:p>
          <a:p>
            <a:r>
              <a:rPr lang="nl-NL" dirty="0"/>
              <a:t>Multi-</a:t>
            </a:r>
            <a:r>
              <a:rPr lang="nl-NL" dirty="0" err="1"/>
              <a:t>signature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  <a:p>
            <a:pPr lvl="1"/>
            <a:r>
              <a:rPr lang="nl-NL" dirty="0" err="1"/>
              <a:t>Elliptic</a:t>
            </a:r>
            <a:r>
              <a:rPr lang="nl-NL" dirty="0"/>
              <a:t> Curve</a:t>
            </a:r>
          </a:p>
          <a:p>
            <a:pPr lvl="1"/>
            <a:r>
              <a:rPr lang="nl-NL" dirty="0" err="1"/>
              <a:t>Schnorr</a:t>
            </a:r>
            <a:r>
              <a:rPr lang="nl-NL" dirty="0"/>
              <a:t> </a:t>
            </a:r>
            <a:r>
              <a:rPr lang="nl-NL" dirty="0" err="1"/>
              <a:t>scheme</a:t>
            </a:r>
            <a:endParaRPr lang="nl-NL" dirty="0"/>
          </a:p>
          <a:p>
            <a:r>
              <a:rPr lang="nl-NL" dirty="0"/>
              <a:t>Focus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66659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654D-8611-4310-BD67-CEEEE97C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8524-9D96-4383-84DF-8332ACD2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Elliptic</a:t>
            </a:r>
            <a:r>
              <a:rPr lang="nl-NL" dirty="0"/>
              <a:t> Curves</a:t>
            </a:r>
          </a:p>
          <a:p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comparison</a:t>
            </a:r>
            <a:endParaRPr lang="nl-NL" dirty="0"/>
          </a:p>
          <a:p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71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28FA-9235-427A-96CE-51FBB3C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Elliptic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7F066-DDC7-4A4C-A7B2-F9A8BBECD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l-NL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l-NL" dirty="0"/>
              </a:p>
              <a:p>
                <a:r>
                  <a:rPr lang="nl-NL" dirty="0"/>
                  <a:t>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27</m:t>
                    </m:r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No </a:t>
                </a:r>
                <a:r>
                  <a:rPr lang="nl-NL" dirty="0" err="1"/>
                  <a:t>cusps</a:t>
                </a:r>
                <a:endParaRPr lang="nl-NL" dirty="0"/>
              </a:p>
              <a:p>
                <a:pPr lvl="1"/>
                <a:r>
                  <a:rPr lang="nl-NL" dirty="0"/>
                  <a:t>No </a:t>
                </a:r>
                <a:r>
                  <a:rPr lang="nl-NL" dirty="0" err="1"/>
                  <a:t>self-intersections</a:t>
                </a:r>
                <a:endParaRPr lang="nl-NL" dirty="0"/>
              </a:p>
              <a:p>
                <a:pPr lvl="1"/>
                <a:r>
                  <a:rPr lang="nl-NL" dirty="0"/>
                  <a:t>No </a:t>
                </a:r>
                <a:r>
                  <a:rPr lang="nl-NL" dirty="0" err="1"/>
                  <a:t>isolated</a:t>
                </a:r>
                <a:r>
                  <a:rPr lang="nl-NL" dirty="0"/>
                  <a:t> points</a:t>
                </a:r>
              </a:p>
              <a:p>
                <a:r>
                  <a:rPr lang="nl-NL" dirty="0"/>
                  <a:t>Includes a point “at infinity”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):</m:t>
                    </m:r>
                    <m:sSup>
                      <m:sSup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l-NL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7F066-DDC7-4A4C-A7B2-F9A8BBECD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3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8D25-61F4-49DD-B4C1-62307DF4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91E33-4AD4-4A8D-AAEE-27B2D2E73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24" y="1679438"/>
            <a:ext cx="8249521" cy="4678832"/>
          </a:xfrm>
        </p:spPr>
      </p:pic>
    </p:spTree>
    <p:extLst>
      <p:ext uri="{BB962C8B-B14F-4D97-AF65-F5344CB8AC3E}">
        <p14:creationId xmlns:p14="http://schemas.microsoft.com/office/powerpoint/2010/main" val="309068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1C4C-F2BE-456D-AE9E-9C4C2AC9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Group action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05D631B-29E2-479D-8E08-8047C2C8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15" y="2249488"/>
            <a:ext cx="2612159" cy="3541712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387D59D-9AC7-43E0-8288-D5623748A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3" y="2249488"/>
            <a:ext cx="471735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253</TotalTime>
  <Words>355</Words>
  <Application>Microsoft Office PowerPoint</Application>
  <PresentationFormat>Breedbeeld</PresentationFormat>
  <Paragraphs>79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Tw Cen MT</vt:lpstr>
      <vt:lpstr>Circuit</vt:lpstr>
      <vt:lpstr>Multi-signature schemes</vt:lpstr>
      <vt:lpstr>Distributed Ledger systems</vt:lpstr>
      <vt:lpstr>OmniLedger</vt:lpstr>
      <vt:lpstr>RandHound</vt:lpstr>
      <vt:lpstr>Research</vt:lpstr>
      <vt:lpstr>In This Presentation</vt:lpstr>
      <vt:lpstr>Elliptic Curves</vt:lpstr>
      <vt:lpstr>Examples</vt:lpstr>
      <vt:lpstr>Group action</vt:lpstr>
      <vt:lpstr>Weil Pairing</vt:lpstr>
      <vt:lpstr>Signature schemes</vt:lpstr>
      <vt:lpstr>Multisignatures</vt:lpstr>
      <vt:lpstr>Studied schemes</vt:lpstr>
      <vt:lpstr>BLS Multi-signature</vt:lpstr>
      <vt:lpstr>Schnorr Group</vt:lpstr>
      <vt:lpstr>Schnorr Multi-signature</vt:lpstr>
      <vt:lpstr>Comparison</vt:lpstr>
      <vt:lpstr>Conclusion</vt:lpstr>
      <vt:lpstr>Related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Grol, P.J. van (Paul)</dc:creator>
  <cp:lastModifiedBy>Paul van Grol</cp:lastModifiedBy>
  <cp:revision>24</cp:revision>
  <dcterms:created xsi:type="dcterms:W3CDTF">2018-06-04T14:33:10Z</dcterms:created>
  <dcterms:modified xsi:type="dcterms:W3CDTF">2018-06-07T20:58:43Z</dcterms:modified>
</cp:coreProperties>
</file>