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71" r:id="rId3"/>
    <p:sldId id="272" r:id="rId4"/>
    <p:sldId id="281" r:id="rId5"/>
    <p:sldId id="292" r:id="rId6"/>
    <p:sldId id="300" r:id="rId7"/>
    <p:sldId id="303" r:id="rId8"/>
    <p:sldId id="301" r:id="rId9"/>
    <p:sldId id="261" r:id="rId10"/>
    <p:sldId id="262" r:id="rId11"/>
    <p:sldId id="314" r:id="rId12"/>
    <p:sldId id="315" r:id="rId13"/>
    <p:sldId id="318" r:id="rId14"/>
    <p:sldId id="321" r:id="rId15"/>
    <p:sldId id="316" r:id="rId16"/>
    <p:sldId id="320" r:id="rId17"/>
    <p:sldId id="319" r:id="rId18"/>
    <p:sldId id="317" r:id="rId19"/>
    <p:sldId id="273" r:id="rId20"/>
    <p:sldId id="274" r:id="rId21"/>
    <p:sldId id="275" r:id="rId22"/>
    <p:sldId id="276" r:id="rId23"/>
    <p:sldId id="264" r:id="rId24"/>
    <p:sldId id="282" r:id="rId25"/>
    <p:sldId id="258" r:id="rId26"/>
    <p:sldId id="270" r:id="rId27"/>
    <p:sldId id="313" r:id="rId28"/>
    <p:sldId id="30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7" d="100"/>
          <a:sy n="77" d="100"/>
        </p:scale>
        <p:origin x="-1176" y="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2597F4-7255-4C89-BAD6-D63957610023}" type="datetimeFigureOut">
              <a:rPr lang="en-US" smtClean="0"/>
              <a:pPr/>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E4F37-02FE-4612-B4BF-B1FEC3C20F79}" type="slidenum">
              <a:rPr lang="en-US" smtClean="0"/>
              <a:pPr/>
              <a:t>‹#›</a:t>
            </a:fld>
            <a:endParaRPr lang="en-US"/>
          </a:p>
        </p:txBody>
      </p:sp>
    </p:spTree>
    <p:extLst>
      <p:ext uri="{BB962C8B-B14F-4D97-AF65-F5344CB8AC3E}">
        <p14:creationId xmlns:p14="http://schemas.microsoft.com/office/powerpoint/2010/main" val="2685986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2597F4-7255-4C89-BAD6-D63957610023}" type="datetimeFigureOut">
              <a:rPr lang="en-US" smtClean="0"/>
              <a:pPr/>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E4F37-02FE-4612-B4BF-B1FEC3C20F79}" type="slidenum">
              <a:rPr lang="en-US" smtClean="0"/>
              <a:pPr/>
              <a:t>‹#›</a:t>
            </a:fld>
            <a:endParaRPr lang="en-US"/>
          </a:p>
        </p:txBody>
      </p:sp>
    </p:spTree>
    <p:extLst>
      <p:ext uri="{BB962C8B-B14F-4D97-AF65-F5344CB8AC3E}">
        <p14:creationId xmlns:p14="http://schemas.microsoft.com/office/powerpoint/2010/main" val="975285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2597F4-7255-4C89-BAD6-D63957610023}" type="datetimeFigureOut">
              <a:rPr lang="en-US" smtClean="0"/>
              <a:pPr/>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E4F37-02FE-4612-B4BF-B1FEC3C20F79}" type="slidenum">
              <a:rPr lang="en-US" smtClean="0"/>
              <a:pPr/>
              <a:t>‹#›</a:t>
            </a:fld>
            <a:endParaRPr lang="en-US"/>
          </a:p>
        </p:txBody>
      </p:sp>
    </p:spTree>
    <p:extLst>
      <p:ext uri="{BB962C8B-B14F-4D97-AF65-F5344CB8AC3E}">
        <p14:creationId xmlns:p14="http://schemas.microsoft.com/office/powerpoint/2010/main" val="2441009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2597F4-7255-4C89-BAD6-D63957610023}" type="datetimeFigureOut">
              <a:rPr lang="en-US" smtClean="0"/>
              <a:pPr/>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E4F37-02FE-4612-B4BF-B1FEC3C20F79}" type="slidenum">
              <a:rPr lang="en-US" smtClean="0"/>
              <a:pPr/>
              <a:t>‹#›</a:t>
            </a:fld>
            <a:endParaRPr lang="en-US"/>
          </a:p>
        </p:txBody>
      </p:sp>
    </p:spTree>
    <p:extLst>
      <p:ext uri="{BB962C8B-B14F-4D97-AF65-F5344CB8AC3E}">
        <p14:creationId xmlns:p14="http://schemas.microsoft.com/office/powerpoint/2010/main" val="2815553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2597F4-7255-4C89-BAD6-D63957610023}" type="datetimeFigureOut">
              <a:rPr lang="en-US" smtClean="0"/>
              <a:pPr/>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E4F37-02FE-4612-B4BF-B1FEC3C20F79}" type="slidenum">
              <a:rPr lang="en-US" smtClean="0"/>
              <a:pPr/>
              <a:t>‹#›</a:t>
            </a:fld>
            <a:endParaRPr lang="en-US"/>
          </a:p>
        </p:txBody>
      </p:sp>
    </p:spTree>
    <p:extLst>
      <p:ext uri="{BB962C8B-B14F-4D97-AF65-F5344CB8AC3E}">
        <p14:creationId xmlns:p14="http://schemas.microsoft.com/office/powerpoint/2010/main" val="1348980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2597F4-7255-4C89-BAD6-D63957610023}" type="datetimeFigureOut">
              <a:rPr lang="en-US" smtClean="0"/>
              <a:pPr/>
              <a:t>8/25/2019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E4F37-02FE-4612-B4BF-B1FEC3C20F79}" type="slidenum">
              <a:rPr lang="en-US" smtClean="0"/>
              <a:pPr/>
              <a:t>‹#›</a:t>
            </a:fld>
            <a:endParaRPr lang="en-US"/>
          </a:p>
        </p:txBody>
      </p:sp>
    </p:spTree>
    <p:extLst>
      <p:ext uri="{BB962C8B-B14F-4D97-AF65-F5344CB8AC3E}">
        <p14:creationId xmlns:p14="http://schemas.microsoft.com/office/powerpoint/2010/main" val="420119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2597F4-7255-4C89-BAD6-D63957610023}" type="datetimeFigureOut">
              <a:rPr lang="en-US" smtClean="0"/>
              <a:pPr/>
              <a:t>8/25/2019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6E4F37-02FE-4612-B4BF-B1FEC3C20F79}" type="slidenum">
              <a:rPr lang="en-US" smtClean="0"/>
              <a:pPr/>
              <a:t>‹#›</a:t>
            </a:fld>
            <a:endParaRPr lang="en-US"/>
          </a:p>
        </p:txBody>
      </p:sp>
    </p:spTree>
    <p:extLst>
      <p:ext uri="{BB962C8B-B14F-4D97-AF65-F5344CB8AC3E}">
        <p14:creationId xmlns:p14="http://schemas.microsoft.com/office/powerpoint/2010/main" val="3680019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2597F4-7255-4C89-BAD6-D63957610023}" type="datetimeFigureOut">
              <a:rPr lang="en-US" smtClean="0"/>
              <a:pPr/>
              <a:t>8/25/2019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6E4F37-02FE-4612-B4BF-B1FEC3C20F79}" type="slidenum">
              <a:rPr lang="en-US" smtClean="0"/>
              <a:pPr/>
              <a:t>‹#›</a:t>
            </a:fld>
            <a:endParaRPr lang="en-US"/>
          </a:p>
        </p:txBody>
      </p:sp>
    </p:spTree>
    <p:extLst>
      <p:ext uri="{BB962C8B-B14F-4D97-AF65-F5344CB8AC3E}">
        <p14:creationId xmlns:p14="http://schemas.microsoft.com/office/powerpoint/2010/main" val="3494215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2597F4-7255-4C89-BAD6-D63957610023}" type="datetimeFigureOut">
              <a:rPr lang="en-US" smtClean="0"/>
              <a:pPr/>
              <a:t>8/25/2019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6E4F37-02FE-4612-B4BF-B1FEC3C20F79}" type="slidenum">
              <a:rPr lang="en-US" smtClean="0"/>
              <a:pPr/>
              <a:t>‹#›</a:t>
            </a:fld>
            <a:endParaRPr lang="en-US"/>
          </a:p>
        </p:txBody>
      </p:sp>
    </p:spTree>
    <p:extLst>
      <p:ext uri="{BB962C8B-B14F-4D97-AF65-F5344CB8AC3E}">
        <p14:creationId xmlns:p14="http://schemas.microsoft.com/office/powerpoint/2010/main" val="425463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2597F4-7255-4C89-BAD6-D63957610023}" type="datetimeFigureOut">
              <a:rPr lang="en-US" smtClean="0"/>
              <a:pPr/>
              <a:t>8/25/2019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E4F37-02FE-4612-B4BF-B1FEC3C20F79}" type="slidenum">
              <a:rPr lang="en-US" smtClean="0"/>
              <a:pPr/>
              <a:t>‹#›</a:t>
            </a:fld>
            <a:endParaRPr lang="en-US"/>
          </a:p>
        </p:txBody>
      </p:sp>
    </p:spTree>
    <p:extLst>
      <p:ext uri="{BB962C8B-B14F-4D97-AF65-F5344CB8AC3E}">
        <p14:creationId xmlns:p14="http://schemas.microsoft.com/office/powerpoint/2010/main" val="3303725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2597F4-7255-4C89-BAD6-D63957610023}" type="datetimeFigureOut">
              <a:rPr lang="en-US" smtClean="0"/>
              <a:pPr/>
              <a:t>8/25/2019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E4F37-02FE-4612-B4BF-B1FEC3C20F79}" type="slidenum">
              <a:rPr lang="en-US" smtClean="0"/>
              <a:pPr/>
              <a:t>‹#›</a:t>
            </a:fld>
            <a:endParaRPr lang="en-US"/>
          </a:p>
        </p:txBody>
      </p:sp>
    </p:spTree>
    <p:extLst>
      <p:ext uri="{BB962C8B-B14F-4D97-AF65-F5344CB8AC3E}">
        <p14:creationId xmlns:p14="http://schemas.microsoft.com/office/powerpoint/2010/main" val="1324162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2597F4-7255-4C89-BAD6-D63957610023}" type="datetimeFigureOut">
              <a:rPr lang="en-US" smtClean="0"/>
              <a:pPr/>
              <a:t>8/25/2019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6E4F37-02FE-4612-B4BF-B1FEC3C20F79}" type="slidenum">
              <a:rPr lang="en-US" smtClean="0"/>
              <a:pPr/>
              <a:t>‹#›</a:t>
            </a:fld>
            <a:endParaRPr lang="en-US"/>
          </a:p>
        </p:txBody>
      </p:sp>
    </p:spTree>
    <p:extLst>
      <p:ext uri="{BB962C8B-B14F-4D97-AF65-F5344CB8AC3E}">
        <p14:creationId xmlns:p14="http://schemas.microsoft.com/office/powerpoint/2010/main" val="2213032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1219200"/>
          </a:xfrm>
        </p:spPr>
        <p:txBody>
          <a:bodyPr>
            <a:normAutofit fontScale="90000"/>
          </a:bodyPr>
          <a:lstStyle/>
          <a:p>
            <a:r>
              <a:rPr lang="en-US" dirty="0" smtClean="0"/>
              <a:t/>
            </a:r>
            <a:br>
              <a:rPr lang="en-US" dirty="0" smtClean="0"/>
            </a:br>
            <a:endParaRPr lang="en-US" dirty="0"/>
          </a:p>
        </p:txBody>
      </p:sp>
      <p:sp>
        <p:nvSpPr>
          <p:cNvPr id="3" name="Content Placeholder 2"/>
          <p:cNvSpPr>
            <a:spLocks noGrp="1"/>
          </p:cNvSpPr>
          <p:nvPr>
            <p:ph idx="1"/>
          </p:nvPr>
        </p:nvSpPr>
        <p:spPr/>
        <p:txBody>
          <a:bodyPr/>
          <a:lstStyle/>
          <a:p>
            <a:pPr algn="ctr"/>
            <a:r>
              <a:rPr lang="en-IN" b="1" dirty="0"/>
              <a:t>MULTI OPERATIONAL VEHICLE FOR AGRICULTURAL APPLICATION</a:t>
            </a:r>
            <a:endParaRPr lang="en-IN" dirty="0"/>
          </a:p>
          <a:p>
            <a:pPr algn="ct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MAJOR COMPONENTS</a:t>
            </a:r>
            <a:r>
              <a:rPr lang="en-US" dirty="0" smtClean="0"/>
              <a:t/>
            </a:r>
            <a:br>
              <a:rPr lang="en-US" dirty="0" smtClean="0"/>
            </a:br>
            <a:r>
              <a:rPr lang="en-US" b="1" dirty="0" smtClean="0"/>
              <a:t> </a:t>
            </a:r>
            <a:r>
              <a:rPr lang="en-US" dirty="0" smtClean="0"/>
              <a:t/>
            </a:r>
            <a:br>
              <a:rPr lang="en-US" dirty="0" smtClean="0"/>
            </a:br>
            <a:r>
              <a:rPr lang="en-US" b="1" dirty="0" smtClean="0"/>
              <a:t> </a:t>
            </a:r>
            <a:r>
              <a:rPr lang="en-US" dirty="0" smtClean="0"/>
              <a:t/>
            </a:r>
            <a:br>
              <a:rPr lang="en-US" dirty="0" smtClean="0"/>
            </a:br>
            <a:r>
              <a:rPr lang="en-US" b="1" dirty="0" smtClean="0"/>
              <a:t>MAJOR COMPONENTS</a:t>
            </a:r>
            <a:r>
              <a:rPr lang="en-US" dirty="0" smtClean="0"/>
              <a:t/>
            </a:r>
            <a:br>
              <a:rPr lang="en-US" dirty="0" smtClean="0"/>
            </a:br>
            <a:r>
              <a:rPr lang="en-US" b="1" dirty="0" smtClean="0"/>
              <a:t> </a:t>
            </a:r>
            <a:r>
              <a:rPr lang="en-US" dirty="0" smtClean="0"/>
              <a:t/>
            </a:r>
            <a:br>
              <a:rPr lang="en-US" dirty="0" smtClean="0"/>
            </a:br>
            <a:r>
              <a:rPr lang="en-US" b="1" dirty="0" smtClean="0"/>
              <a:t> </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a:pPr>
            <a:r>
              <a:rPr lang="en-US" dirty="0"/>
              <a:t>LEAD SCREW</a:t>
            </a:r>
          </a:p>
          <a:p>
            <a:pPr marL="514350" indent="-514350">
              <a:buFont typeface="+mj-lt"/>
              <a:buAutoNum type="arabicPeriod"/>
            </a:pPr>
            <a:r>
              <a:rPr lang="en-US" dirty="0"/>
              <a:t>BLOWER</a:t>
            </a:r>
          </a:p>
          <a:p>
            <a:pPr marL="514350" indent="-514350">
              <a:buFont typeface="+mj-lt"/>
              <a:buAutoNum type="arabicPeriod"/>
            </a:pPr>
            <a:r>
              <a:rPr lang="en-US" dirty="0"/>
              <a:t>RECIPROCATING PUMP</a:t>
            </a:r>
          </a:p>
          <a:p>
            <a:pPr marL="514350" indent="-514350">
              <a:buFont typeface="+mj-lt"/>
              <a:buAutoNum type="arabicPeriod"/>
            </a:pPr>
            <a:r>
              <a:rPr lang="en-US" dirty="0"/>
              <a:t>WHEEL</a:t>
            </a:r>
          </a:p>
          <a:p>
            <a:pPr marL="514350" indent="-514350">
              <a:buFont typeface="+mj-lt"/>
              <a:buAutoNum type="arabicPeriod"/>
            </a:pPr>
            <a:r>
              <a:rPr lang="en-US" dirty="0"/>
              <a:t>DISC</a:t>
            </a:r>
          </a:p>
          <a:p>
            <a:pPr marL="514350" indent="-514350">
              <a:buFont typeface="+mj-lt"/>
              <a:buAutoNum type="arabicPeriod"/>
            </a:pPr>
            <a:r>
              <a:rPr lang="en-US" dirty="0"/>
              <a:t>CHAIN DRIVE</a:t>
            </a:r>
          </a:p>
          <a:p>
            <a:pPr marL="514350" indent="-514350">
              <a:buFont typeface="+mj-lt"/>
              <a:buAutoNum type="arabicPeriod"/>
            </a:pPr>
            <a:r>
              <a:rPr lang="en-US" dirty="0"/>
              <a:t>SEED SOWER</a:t>
            </a:r>
          </a:p>
          <a:p>
            <a:pPr marL="514350" indent="-514350">
              <a:buFont typeface="+mj-lt"/>
              <a:buAutoNum type="arabicPeriod"/>
            </a:pPr>
            <a:r>
              <a:rPr lang="en-US" dirty="0"/>
              <a:t>FRAME</a:t>
            </a:r>
          </a:p>
          <a:p>
            <a:pPr marL="514350" indent="-514350">
              <a:buFont typeface="+mj-lt"/>
              <a:buAutoNum type="arabicPeriod"/>
            </a:pPr>
            <a:r>
              <a:rPr lang="en-US" dirty="0"/>
              <a:t>BEARING</a:t>
            </a:r>
          </a:p>
          <a:p>
            <a:pPr marL="514350" indent="-514350">
              <a:buFont typeface="+mj-lt"/>
              <a:buAutoNum type="arabicPeriod"/>
            </a:pPr>
            <a:r>
              <a:rPr lang="en-US" dirty="0"/>
              <a:t>SHAFT</a:t>
            </a:r>
          </a:p>
          <a:p>
            <a:pPr marL="514350" indent="-514350">
              <a:buFont typeface="+mj-lt"/>
              <a:buAutoNum type="arabicPeriod"/>
            </a:pPr>
            <a:r>
              <a:rPr lang="en-US" dirty="0"/>
              <a:t>METAL STRIP</a:t>
            </a:r>
          </a:p>
          <a:p>
            <a:pPr marL="514350" indent="-514350">
              <a:buFont typeface="+mj-lt"/>
              <a:buAutoNum type="arabicPeriod"/>
            </a:pPr>
            <a:r>
              <a:rPr lang="en-US" dirty="0"/>
              <a:t>SHEET METAL</a:t>
            </a:r>
            <a:endParaRPr lang="en-IN" dirty="0"/>
          </a:p>
          <a:p>
            <a:endParaRPr lang="en-US" dirty="0"/>
          </a:p>
        </p:txBody>
      </p:sp>
    </p:spTree>
    <p:extLst>
      <p:ext uri="{BB962C8B-B14F-4D97-AF65-F5344CB8AC3E}">
        <p14:creationId xmlns:p14="http://schemas.microsoft.com/office/powerpoint/2010/main" val="21052326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 DRIVE</a:t>
            </a:r>
            <a:endParaRPr lang="en-IN" dirty="0"/>
          </a:p>
        </p:txBody>
      </p:sp>
      <p:sp>
        <p:nvSpPr>
          <p:cNvPr id="3" name="Content Placeholder 2"/>
          <p:cNvSpPr>
            <a:spLocks noGrp="1"/>
          </p:cNvSpPr>
          <p:nvPr>
            <p:ph idx="1"/>
          </p:nvPr>
        </p:nvSpPr>
        <p:spPr/>
        <p:txBody>
          <a:bodyPr>
            <a:normAutofit/>
          </a:bodyPr>
          <a:lstStyle/>
          <a:p>
            <a:pPr algn="just">
              <a:lnSpc>
                <a:spcPct val="150000"/>
              </a:lnSpc>
            </a:pPr>
            <a:r>
              <a:rPr lang="en-US" sz="1800" dirty="0">
                <a:latin typeface="Times New Roman" pitchFamily="18" charset="0"/>
                <a:cs typeface="Times New Roman" pitchFamily="18" charset="0"/>
              </a:rPr>
              <a:t>Chain drive is a way of transmitting mechanical power from one place to another. It is often used to convey power to the wheels of a vehicle, particularly bicycles and motorcycles.</a:t>
            </a:r>
          </a:p>
          <a:p>
            <a:pPr algn="just">
              <a:lnSpc>
                <a:spcPct val="150000"/>
              </a:lnSpc>
            </a:pPr>
            <a:r>
              <a:rPr lang="en-US" sz="1800" dirty="0">
                <a:latin typeface="Times New Roman" pitchFamily="18" charset="0"/>
                <a:cs typeface="Times New Roman" pitchFamily="18" charset="0"/>
              </a:rPr>
              <a:t>he power is conveyed by a roller chain, known as the drive chain, passing over a sprocket gear, with the teeth of the gear meshing with the holes in the links of the chain. The gear is turned, and this pulls the chain putting mechanical force</a:t>
            </a:r>
            <a:endParaRPr lang="en-IN" sz="1800" dirty="0"/>
          </a:p>
        </p:txBody>
      </p:sp>
      <p:pic>
        <p:nvPicPr>
          <p:cNvPr id="4" name="Picture 2" descr="C:\Users\Sakthi\Desktop\download (5).jpg"/>
          <p:cNvPicPr>
            <a:picLocks noChangeAspect="1" noChangeArrowheads="1"/>
          </p:cNvPicPr>
          <p:nvPr/>
        </p:nvPicPr>
        <p:blipFill>
          <a:blip r:embed="rId2"/>
          <a:srcRect/>
          <a:stretch>
            <a:fillRect/>
          </a:stretch>
        </p:blipFill>
        <p:spPr bwMode="auto">
          <a:xfrm>
            <a:off x="2057400" y="4510088"/>
            <a:ext cx="2262187" cy="1052512"/>
          </a:xfrm>
          <a:prstGeom prst="rect">
            <a:avLst/>
          </a:prstGeom>
          <a:noFill/>
        </p:spPr>
      </p:pic>
      <p:pic>
        <p:nvPicPr>
          <p:cNvPr id="5" name="Picture 4"/>
          <p:cNvPicPr>
            <a:picLocks noChangeAspect="1" noChangeArrowheads="1"/>
          </p:cNvPicPr>
          <p:nvPr/>
        </p:nvPicPr>
        <p:blipFill>
          <a:blip r:embed="rId3"/>
          <a:srcRect/>
          <a:stretch>
            <a:fillRect/>
          </a:stretch>
        </p:blipFill>
        <p:spPr bwMode="auto">
          <a:xfrm>
            <a:off x="5638800" y="4510088"/>
            <a:ext cx="1762125" cy="1457324"/>
          </a:xfrm>
          <a:prstGeom prst="rect">
            <a:avLst/>
          </a:prstGeom>
          <a:noFill/>
          <a:ln w="9525">
            <a:noFill/>
            <a:miter lim="800000"/>
            <a:headEnd/>
            <a:tailEnd/>
          </a:ln>
          <a:effectLst/>
        </p:spPr>
      </p:pic>
    </p:spTree>
    <p:extLst>
      <p:ext uri="{BB962C8B-B14F-4D97-AF65-F5344CB8AC3E}">
        <p14:creationId xmlns:p14="http://schemas.microsoft.com/office/powerpoint/2010/main" val="1379689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LEAD SCREW</a:t>
            </a: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Material: Mild steel</a:t>
            </a:r>
          </a:p>
          <a:p>
            <a:pPr marL="0" indent="0">
              <a:buNone/>
            </a:pPr>
            <a:r>
              <a:rPr lang="en-US" dirty="0">
                <a:latin typeface="Times New Roman" panose="02020603050405020304" pitchFamily="18" charset="0"/>
                <a:cs typeface="Times New Roman" panose="02020603050405020304" pitchFamily="18" charset="0"/>
              </a:rPr>
              <a:t>Diameter: 15mm</a:t>
            </a:r>
          </a:p>
          <a:p>
            <a:pPr marL="0" indent="0">
              <a:buNone/>
            </a:pPr>
            <a:endParaRPr lang="en-US" dirty="0">
              <a:latin typeface="Times New Roman" panose="02020603050405020304" pitchFamily="18" charset="0"/>
              <a:cs typeface="Times New Roman" panose="02020603050405020304" pitchFamily="18" charset="0"/>
            </a:endParaRPr>
          </a:p>
          <a:p>
            <a:endParaRPr lang="en-IN" dirty="0"/>
          </a:p>
        </p:txBody>
      </p:sp>
      <p:pic>
        <p:nvPicPr>
          <p:cNvPr id="4" name="Picture 4" descr="C:\Users\Sakthi\Desktop\images (2).jpg"/>
          <p:cNvPicPr>
            <a:picLocks noChangeAspect="1" noChangeArrowheads="1"/>
          </p:cNvPicPr>
          <p:nvPr/>
        </p:nvPicPr>
        <p:blipFill>
          <a:blip r:embed="rId2"/>
          <a:srcRect/>
          <a:stretch>
            <a:fillRect/>
          </a:stretch>
        </p:blipFill>
        <p:spPr bwMode="auto">
          <a:xfrm>
            <a:off x="2971800" y="3386137"/>
            <a:ext cx="2590800" cy="1762125"/>
          </a:xfrm>
          <a:prstGeom prst="rect">
            <a:avLst/>
          </a:prstGeom>
          <a:noFill/>
        </p:spPr>
      </p:pic>
    </p:spTree>
    <p:extLst>
      <p:ext uri="{BB962C8B-B14F-4D97-AF65-F5344CB8AC3E}">
        <p14:creationId xmlns:p14="http://schemas.microsoft.com/office/powerpoint/2010/main" val="2725285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WHEEL</a:t>
            </a: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Hub material: steel</a:t>
            </a:r>
          </a:p>
          <a:p>
            <a:pPr marL="0" indent="0">
              <a:buNone/>
            </a:pPr>
            <a:r>
              <a:rPr lang="en-US" dirty="0">
                <a:latin typeface="Times New Roman" panose="02020603050405020304" pitchFamily="18" charset="0"/>
                <a:cs typeface="Times New Roman" panose="02020603050405020304" pitchFamily="18" charset="0"/>
              </a:rPr>
              <a:t>Tire: Rubber </a:t>
            </a:r>
          </a:p>
          <a:p>
            <a:endParaRPr lang="en-IN" dirty="0"/>
          </a:p>
        </p:txBody>
      </p:sp>
      <p:pic>
        <p:nvPicPr>
          <p:cNvPr id="4" name="Picture 2" descr="C:\Users\Sakthi\Desktop\images (3).jpg"/>
          <p:cNvPicPr>
            <a:picLocks noChangeAspect="1" noChangeArrowheads="1"/>
          </p:cNvPicPr>
          <p:nvPr/>
        </p:nvPicPr>
        <p:blipFill>
          <a:blip r:embed="rId2"/>
          <a:srcRect/>
          <a:stretch>
            <a:fillRect/>
          </a:stretch>
        </p:blipFill>
        <p:spPr bwMode="auto">
          <a:xfrm>
            <a:off x="2667000" y="3581400"/>
            <a:ext cx="2019300" cy="2266950"/>
          </a:xfrm>
          <a:prstGeom prst="rect">
            <a:avLst/>
          </a:prstGeom>
          <a:noFill/>
        </p:spPr>
      </p:pic>
    </p:spTree>
    <p:extLst>
      <p:ext uri="{BB962C8B-B14F-4D97-AF65-F5344CB8AC3E}">
        <p14:creationId xmlns:p14="http://schemas.microsoft.com/office/powerpoint/2010/main" val="237490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SHEET METAL</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Sheet metal is used to make the collecting box</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Material	-	Mild steel</a:t>
            </a:r>
          </a:p>
          <a:p>
            <a:r>
              <a:rPr lang="en-US" sz="2400" dirty="0">
                <a:latin typeface="Times New Roman" panose="02020603050405020304" pitchFamily="18" charset="0"/>
                <a:cs typeface="Times New Roman" panose="02020603050405020304" pitchFamily="18" charset="0"/>
              </a:rPr>
              <a:t>Size		-	40*15cm</a:t>
            </a:r>
          </a:p>
          <a:p>
            <a:r>
              <a:rPr lang="en-US" sz="2400" dirty="0">
                <a:latin typeface="Times New Roman" panose="02020603050405020304" pitchFamily="18" charset="0"/>
                <a:cs typeface="Times New Roman" panose="02020603050405020304" pitchFamily="18" charset="0"/>
              </a:rPr>
              <a:t>Thickness	-	3mm</a:t>
            </a:r>
          </a:p>
          <a:p>
            <a:r>
              <a:rPr lang="en-US" sz="2400" dirty="0">
                <a:latin typeface="Times New Roman" panose="02020603050405020304" pitchFamily="18" charset="0"/>
                <a:cs typeface="Times New Roman" panose="02020603050405020304" pitchFamily="18" charset="0"/>
              </a:rPr>
              <a:t>Quantity	-	1</a:t>
            </a:r>
          </a:p>
          <a:p>
            <a:endParaRPr lang="en-IN" sz="2400" dirty="0"/>
          </a:p>
        </p:txBody>
      </p:sp>
      <p:pic>
        <p:nvPicPr>
          <p:cNvPr id="4" name="Picture 2" descr="C:\Users\Sakthi\Desktop\images (1).jpg"/>
          <p:cNvPicPr>
            <a:picLocks noChangeAspect="1" noChangeArrowheads="1"/>
          </p:cNvPicPr>
          <p:nvPr/>
        </p:nvPicPr>
        <p:blipFill>
          <a:blip r:embed="rId2"/>
          <a:srcRect/>
          <a:stretch>
            <a:fillRect/>
          </a:stretch>
        </p:blipFill>
        <p:spPr bwMode="auto">
          <a:xfrm>
            <a:off x="4953000" y="2819400"/>
            <a:ext cx="2143125" cy="2143125"/>
          </a:xfrm>
          <a:prstGeom prst="rect">
            <a:avLst/>
          </a:prstGeom>
          <a:noFill/>
        </p:spPr>
      </p:pic>
    </p:spTree>
    <p:extLst>
      <p:ext uri="{BB962C8B-B14F-4D97-AF65-F5344CB8AC3E}">
        <p14:creationId xmlns:p14="http://schemas.microsoft.com/office/powerpoint/2010/main" val="1267113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CIRCULAR DISC</a:t>
            </a:r>
            <a:r>
              <a:rPr lang="en-US" dirty="0"/>
              <a:t/>
            </a:r>
            <a:br>
              <a:rPr lang="en-US" dirty="0"/>
            </a:br>
            <a:endParaRPr lang="en-IN" dirty="0"/>
          </a:p>
        </p:txBody>
      </p:sp>
      <p:sp>
        <p:nvSpPr>
          <p:cNvPr id="3" name="Content Placeholder 2"/>
          <p:cNvSpPr>
            <a:spLocks noGrp="1"/>
          </p:cNvSpPr>
          <p:nvPr>
            <p:ph idx="1"/>
          </p:nvPr>
        </p:nvSpPr>
        <p:spPr/>
        <p:txBody>
          <a:bodyPr/>
          <a:lstStyle/>
          <a:p>
            <a:r>
              <a:rPr lang="en-US" sz="2000" b="1" dirty="0"/>
              <a:t>Specifications:</a:t>
            </a:r>
            <a:endParaRPr lang="en-US" sz="2000" dirty="0"/>
          </a:p>
          <a:p>
            <a:r>
              <a:rPr lang="en-US" sz="2000" dirty="0"/>
              <a:t>Material: Mild steel</a:t>
            </a:r>
          </a:p>
          <a:p>
            <a:r>
              <a:rPr lang="en-US" sz="2000" dirty="0"/>
              <a:t>Outer diameter: 6 inch</a:t>
            </a:r>
          </a:p>
          <a:p>
            <a:r>
              <a:rPr lang="en-US" sz="2000" dirty="0"/>
              <a:t>Thickness: 3mm</a:t>
            </a:r>
          </a:p>
          <a:p>
            <a:endParaRPr lang="en-IN"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4267200" y="2209800"/>
            <a:ext cx="2466976" cy="2610802"/>
          </a:xfrm>
          <a:prstGeom prst="rect">
            <a:avLst/>
          </a:prstGeom>
        </p:spPr>
      </p:pic>
    </p:spTree>
    <p:extLst>
      <p:ext uri="{BB962C8B-B14F-4D97-AF65-F5344CB8AC3E}">
        <p14:creationId xmlns:p14="http://schemas.microsoft.com/office/powerpoint/2010/main" val="3358949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SEED SHOWER</a:t>
            </a:r>
            <a:endParaRPr lang="en-IN" dirty="0"/>
          </a:p>
        </p:txBody>
      </p:sp>
      <p:sp>
        <p:nvSpPr>
          <p:cNvPr id="3" name="Content Placeholder 2"/>
          <p:cNvSpPr>
            <a:spLocks noGrp="1"/>
          </p:cNvSpPr>
          <p:nvPr>
            <p:ph idx="1"/>
          </p:nvPr>
        </p:nvSpPr>
        <p:spPr/>
        <p:txBody>
          <a:bodyPr>
            <a:normAutofit/>
          </a:bodyPr>
          <a:lstStyle/>
          <a:p>
            <a:r>
              <a:rPr lang="en-IN" sz="2400" dirty="0"/>
              <a:t>The mechanism of a seed drill or fertilizer distributor which delivers seeds or fertilizers from the hopper at selected rates is called seed metering mechanism</a:t>
            </a:r>
            <a:endParaRPr lang="en-US" sz="2400" dirty="0"/>
          </a:p>
          <a:p>
            <a:endParaRPr lang="en-IN" sz="2400" dirty="0"/>
          </a:p>
        </p:txBody>
      </p:sp>
      <p:pic>
        <p:nvPicPr>
          <p:cNvPr id="4" name="Picture 3" descr="C:\Users\Shandhru\Downloads\WhatsApp Image 2018-08-16 at 9.46.54 AM.jpe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0" y="3505200"/>
            <a:ext cx="3214688" cy="1866900"/>
          </a:xfrm>
          <a:prstGeom prst="rect">
            <a:avLst/>
          </a:prstGeom>
          <a:noFill/>
          <a:ln>
            <a:noFill/>
          </a:ln>
        </p:spPr>
      </p:pic>
    </p:spTree>
    <p:extLst>
      <p:ext uri="{BB962C8B-B14F-4D97-AF65-F5344CB8AC3E}">
        <p14:creationId xmlns:p14="http://schemas.microsoft.com/office/powerpoint/2010/main" val="2530481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RECIPROCATING PUMP</a:t>
            </a:r>
            <a:r>
              <a:rPr lang="en-US" dirty="0"/>
              <a:t/>
            </a:r>
            <a:br>
              <a:rPr lang="en-US" dirty="0"/>
            </a:br>
            <a:endParaRPr lang="en-IN" dirty="0"/>
          </a:p>
        </p:txBody>
      </p:sp>
      <p:sp>
        <p:nvSpPr>
          <p:cNvPr id="3" name="Content Placeholder 2"/>
          <p:cNvSpPr>
            <a:spLocks noGrp="1"/>
          </p:cNvSpPr>
          <p:nvPr>
            <p:ph idx="1"/>
          </p:nvPr>
        </p:nvSpPr>
        <p:spPr/>
        <p:txBody>
          <a:bodyPr/>
          <a:lstStyle/>
          <a:p>
            <a:r>
              <a:rPr lang="en-US" sz="2400" dirty="0"/>
              <a:t>A reciprocating pump is a class of positive-displacement pumps which includes the piston pump, plunge pump and diaphragm pump. When well maintained, reciprocating pumps will last for years or even decades; however, left untouched, they can undergo rigorous wear and tear</a:t>
            </a:r>
            <a:r>
              <a:rPr lang="en-US" dirty="0"/>
              <a:t>.</a:t>
            </a:r>
          </a:p>
          <a:p>
            <a:endParaRPr lang="en-US" dirty="0"/>
          </a:p>
          <a:p>
            <a:endParaRPr lang="en-IN" dirty="0"/>
          </a:p>
        </p:txBody>
      </p:sp>
      <p:pic>
        <p:nvPicPr>
          <p:cNvPr id="4" name="Content Placeholder 3" descr="Image result for hand pump"/>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962400"/>
            <a:ext cx="3328988" cy="1828800"/>
          </a:xfrm>
          <a:prstGeom prst="rect">
            <a:avLst/>
          </a:prstGeom>
          <a:noFill/>
          <a:ln>
            <a:noFill/>
          </a:ln>
        </p:spPr>
      </p:pic>
    </p:spTree>
    <p:extLst>
      <p:ext uri="{BB962C8B-B14F-4D97-AF65-F5344CB8AC3E}">
        <p14:creationId xmlns:p14="http://schemas.microsoft.com/office/powerpoint/2010/main" val="3361072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Blower</a:t>
            </a:r>
            <a:br>
              <a:rPr lang="en-US" dirty="0"/>
            </a:br>
            <a:endParaRPr lang="en-IN" dirty="0"/>
          </a:p>
        </p:txBody>
      </p:sp>
      <p:sp>
        <p:nvSpPr>
          <p:cNvPr id="3" name="Content Placeholder 2"/>
          <p:cNvSpPr>
            <a:spLocks noGrp="1"/>
          </p:cNvSpPr>
          <p:nvPr>
            <p:ph idx="1"/>
          </p:nvPr>
        </p:nvSpPr>
        <p:spPr/>
        <p:txBody>
          <a:bodyPr>
            <a:normAutofit/>
          </a:bodyPr>
          <a:lstStyle/>
          <a:p>
            <a:r>
              <a:rPr lang="en-US" sz="1900" dirty="0"/>
              <a:t>A </a:t>
            </a:r>
            <a:r>
              <a:rPr lang="en-US" sz="1900" b="1" dirty="0"/>
              <a:t>centrifugal fan</a:t>
            </a:r>
            <a:r>
              <a:rPr lang="en-US" sz="1900" dirty="0"/>
              <a:t> is a mechanical device for moving </a:t>
            </a:r>
            <a:r>
              <a:rPr lang="en-US" sz="1900" dirty="0" err="1"/>
              <a:t>airor</a:t>
            </a:r>
            <a:r>
              <a:rPr lang="en-US" sz="1900" dirty="0"/>
              <a:t> other gases in a direction at an angle to the incoming fluid. Centrifugal fans often contain a ducted housing to direct outgoing air in a specific direction or across a heat sink; such a fan is also called a </a:t>
            </a:r>
            <a:r>
              <a:rPr lang="en-US" sz="1900" b="1" dirty="0"/>
              <a:t>blower fan</a:t>
            </a:r>
            <a:r>
              <a:rPr lang="en-US" sz="1900" dirty="0"/>
              <a:t>, </a:t>
            </a:r>
            <a:r>
              <a:rPr lang="en-US" sz="1900" b="1" dirty="0"/>
              <a:t>biscuit blower</a:t>
            </a:r>
            <a:r>
              <a:rPr lang="en-US" sz="1900" baseline="30000" dirty="0"/>
              <a:t>[</a:t>
            </a:r>
            <a:r>
              <a:rPr lang="en-US" sz="1900" i="1" baseline="30000" dirty="0"/>
              <a:t>citation needed</a:t>
            </a:r>
            <a:r>
              <a:rPr lang="en-US" sz="1900" dirty="0"/>
              <a:t>, or </a:t>
            </a:r>
            <a:r>
              <a:rPr lang="en-US" sz="1900" b="1" dirty="0"/>
              <a:t>squirrel-cage fan</a:t>
            </a:r>
            <a:r>
              <a:rPr lang="en-US" sz="1900" dirty="0"/>
              <a:t> (because it looks like a hamster wheel). These fans increase the speed and volume of an air stream with the rotating impellers</a:t>
            </a:r>
          </a:p>
          <a:p>
            <a:endParaRPr lang="en-US" dirty="0"/>
          </a:p>
          <a:p>
            <a:endParaRPr lang="en-IN" dirty="0"/>
          </a:p>
        </p:txBody>
      </p:sp>
      <p:pic>
        <p:nvPicPr>
          <p:cNvPr id="4" name="Picture 3" descr="Image result for blower wikipedia"/>
          <p:cNvPicPr/>
          <p:nvPr/>
        </p:nvPicPr>
        <p:blipFill>
          <a:blip r:embed="rId2">
            <a:extLst>
              <a:ext uri="{28A0092B-C50C-407E-A947-70E740481C1C}">
                <a14:useLocalDpi xmlns:a14="http://schemas.microsoft.com/office/drawing/2010/main" val="0"/>
              </a:ext>
            </a:extLst>
          </a:blip>
          <a:srcRect/>
          <a:stretch>
            <a:fillRect/>
          </a:stretch>
        </p:blipFill>
        <p:spPr bwMode="auto">
          <a:xfrm>
            <a:off x="3581400" y="3619500"/>
            <a:ext cx="2938463" cy="1866900"/>
          </a:xfrm>
          <a:prstGeom prst="rect">
            <a:avLst/>
          </a:prstGeom>
          <a:noFill/>
          <a:ln>
            <a:noFill/>
          </a:ln>
        </p:spPr>
      </p:pic>
    </p:spTree>
    <p:extLst>
      <p:ext uri="{BB962C8B-B14F-4D97-AF65-F5344CB8AC3E}">
        <p14:creationId xmlns:p14="http://schemas.microsoft.com/office/powerpoint/2010/main" val="3105264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SHAFT</a:t>
            </a:r>
            <a:endParaRPr lang="en-US" dirty="0"/>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Shaft diameter: 12mm</a:t>
            </a:r>
          </a:p>
          <a:p>
            <a:pPr marL="0" indent="0">
              <a:buNone/>
            </a:pPr>
            <a:r>
              <a:rPr lang="en-US" dirty="0" smtClean="0">
                <a:latin typeface="Times New Roman" panose="02020603050405020304" pitchFamily="18" charset="0"/>
                <a:cs typeface="Times New Roman" panose="02020603050405020304" pitchFamily="18" charset="0"/>
              </a:rPr>
              <a:t>Material: mild steel</a:t>
            </a:r>
          </a:p>
          <a:p>
            <a:endParaRPr lang="en-US" dirty="0"/>
          </a:p>
        </p:txBody>
      </p:sp>
      <p:pic>
        <p:nvPicPr>
          <p:cNvPr id="5" name="Picture 4" descr="C:\Users\Shandhru\Desktop\download.jpg"/>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352800"/>
            <a:ext cx="3582698" cy="28224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62500" lnSpcReduction="20000"/>
          </a:bodyPr>
          <a:lstStyle/>
          <a:p>
            <a:r>
              <a:rPr lang="en-IN" dirty="0"/>
              <a:t>India is an agriculture based country in which, 70% of people depends on the outcome of farming. But if we observe that with increase in population the farm gets distributed among the family and because of this, farmer in India held averagely only two acre farm. Also economically, farmers are very poor due to which they are unable to purchase tractors and other costly equipment hence they use traditional method of farming. Basically, many farmers in India also use bullocks, horses and he-buffalo for farming operation. This will not satisfy need of energy requirement of the farming as compared to other countries in the world. So we are thinking that human and animal efforts can be replaced by some advance mechanization which will be suitable for small scale farmer from economical and effort point of view. So we are developing this equipment which will satisfy all this need and to solve labour problem. In this equipment we used ploughing rod, water pump and seed sower attachment. This machine perform three farming operation (ploughing, sowing, water spraying) which is used small scale farming. By using above attachments one may perform various farming operations in less time and economically.</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Material: Mild steel</a:t>
            </a:r>
          </a:p>
          <a:p>
            <a:endParaRPr lang="en-US" dirty="0"/>
          </a:p>
        </p:txBody>
      </p:sp>
      <p:pic>
        <p:nvPicPr>
          <p:cNvPr id="6" name="Picture 2" descr="C:\Users\Sakthi\Desktop\s-l300.jpg"/>
          <p:cNvPicPr>
            <a:picLocks noChangeAspect="1" noChangeArrowheads="1"/>
          </p:cNvPicPr>
          <p:nvPr/>
        </p:nvPicPr>
        <p:blipFill>
          <a:blip r:embed="rId2"/>
          <a:srcRect/>
          <a:stretch>
            <a:fillRect/>
          </a:stretch>
        </p:blipFill>
        <p:spPr bwMode="auto">
          <a:xfrm>
            <a:off x="914400" y="3200400"/>
            <a:ext cx="2085976" cy="1488281"/>
          </a:xfrm>
          <a:prstGeom prst="rect">
            <a:avLst/>
          </a:prstGeom>
          <a:noFill/>
        </p:spPr>
      </p:pic>
      <p:pic>
        <p:nvPicPr>
          <p:cNvPr id="7" name="Picture 3" descr="C:\Users\Sakthi\Desktop\hotrollsquaretube-20140830192440.jpg"/>
          <p:cNvPicPr>
            <a:picLocks noChangeAspect="1" noChangeArrowheads="1"/>
          </p:cNvPicPr>
          <p:nvPr/>
        </p:nvPicPr>
        <p:blipFill>
          <a:blip r:embed="rId3"/>
          <a:srcRect/>
          <a:stretch>
            <a:fillRect/>
          </a:stretch>
        </p:blipFill>
        <p:spPr bwMode="auto">
          <a:xfrm>
            <a:off x="5410200" y="2743200"/>
            <a:ext cx="1776412" cy="21717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DESIGN OF BALL BEARING</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smtClean="0">
                <a:latin typeface="Times New Roman" panose="02020603050405020304" pitchFamily="18" charset="0"/>
                <a:cs typeface="Times New Roman" panose="02020603050405020304" pitchFamily="18" charset="0"/>
              </a:rPr>
              <a:t>Bearing No. 6202               (Data book </a:t>
            </a:r>
            <a:r>
              <a:rPr lang="en-US" sz="1800" dirty="0" err="1" smtClean="0">
                <a:latin typeface="Times New Roman" panose="02020603050405020304" pitchFamily="18" charset="0"/>
                <a:cs typeface="Times New Roman" panose="02020603050405020304" pitchFamily="18" charset="0"/>
              </a:rPr>
              <a:t>page.no</a:t>
            </a:r>
            <a:r>
              <a:rPr lang="en-US" sz="1800" dirty="0" smtClean="0">
                <a:latin typeface="Times New Roman" panose="02020603050405020304" pitchFamily="18" charset="0"/>
                <a:cs typeface="Times New Roman" panose="02020603050405020304" pitchFamily="18" charset="0"/>
              </a:rPr>
              <a:t> 4.13)</a:t>
            </a:r>
          </a:p>
          <a:p>
            <a:pPr marL="0" indent="0">
              <a:buNone/>
            </a:pPr>
            <a:r>
              <a:rPr lang="en-US" sz="1800" dirty="0" smtClean="0">
                <a:latin typeface="Times New Roman" panose="02020603050405020304" pitchFamily="18" charset="0"/>
                <a:cs typeface="Times New Roman" panose="02020603050405020304" pitchFamily="18" charset="0"/>
              </a:rPr>
              <a:t>	Outer Diameter of Bearing (D)		=	37 mm</a:t>
            </a:r>
          </a:p>
          <a:p>
            <a:pPr marL="0" indent="0">
              <a:buNone/>
            </a:pPr>
            <a:r>
              <a:rPr lang="en-US" sz="1800" dirty="0" smtClean="0">
                <a:latin typeface="Times New Roman" panose="02020603050405020304" pitchFamily="18" charset="0"/>
                <a:cs typeface="Times New Roman" panose="02020603050405020304" pitchFamily="18" charset="0"/>
              </a:rPr>
              <a:t>	Thickness of Bearing (B)			=	12 mm</a:t>
            </a:r>
          </a:p>
          <a:p>
            <a:pPr marL="0" indent="0">
              <a:buNone/>
            </a:pPr>
            <a:r>
              <a:rPr lang="en-US" sz="1800" dirty="0" smtClean="0">
                <a:latin typeface="Times New Roman" panose="02020603050405020304" pitchFamily="18" charset="0"/>
                <a:cs typeface="Times New Roman" panose="02020603050405020304" pitchFamily="18" charset="0"/>
              </a:rPr>
              <a:t>	Inner Diameter of the Bearing (d)		=	15 mm</a:t>
            </a:r>
          </a:p>
          <a:p>
            <a:pPr marL="0" indent="0">
              <a:buNone/>
            </a:pPr>
            <a:r>
              <a:rPr lang="en-US" sz="1800" dirty="0" smtClean="0">
                <a:latin typeface="Times New Roman" panose="02020603050405020304" pitchFamily="18" charset="0"/>
                <a:cs typeface="Times New Roman" panose="02020603050405020304" pitchFamily="18" charset="0"/>
              </a:rPr>
              <a:t>		r₁ =	Corner radii on shaft and housing</a:t>
            </a:r>
          </a:p>
          <a:p>
            <a:pPr marL="0" indent="0">
              <a:buNone/>
            </a:pPr>
            <a:r>
              <a:rPr lang="en-US" sz="1800" dirty="0" smtClean="0">
                <a:latin typeface="Times New Roman" panose="02020603050405020304" pitchFamily="18" charset="0"/>
                <a:cs typeface="Times New Roman" panose="02020603050405020304" pitchFamily="18" charset="0"/>
              </a:rPr>
              <a:t>		r₁	=          1(From design data book)</a:t>
            </a:r>
          </a:p>
          <a:p>
            <a:pPr marL="0" indent="0">
              <a:buNone/>
            </a:pPr>
            <a:r>
              <a:rPr lang="en-US" sz="1800" dirty="0" smtClean="0">
                <a:latin typeface="Times New Roman" panose="02020603050405020304" pitchFamily="18" charset="0"/>
                <a:cs typeface="Times New Roman" panose="02020603050405020304" pitchFamily="18" charset="0"/>
              </a:rPr>
              <a:t>	Maximum Speed =     14,000 rpm (From design data book)	</a:t>
            </a:r>
          </a:p>
          <a:p>
            <a:pPr marL="0" indent="0">
              <a:buNone/>
            </a:pPr>
            <a:r>
              <a:rPr lang="en-US" sz="1800" dirty="0" smtClean="0">
                <a:latin typeface="Times New Roman" panose="02020603050405020304" pitchFamily="18" charset="0"/>
                <a:cs typeface="Times New Roman" panose="02020603050405020304" pitchFamily="18" charset="0"/>
              </a:rPr>
              <a:t> 	Mean Diameter (d</a:t>
            </a:r>
            <a:r>
              <a:rPr lang="en-US" sz="1800" baseline="-25000" dirty="0" smtClean="0">
                <a:latin typeface="Times New Roman" panose="02020603050405020304" pitchFamily="18" charset="0"/>
                <a:cs typeface="Times New Roman" panose="02020603050405020304" pitchFamily="18" charset="0"/>
              </a:rPr>
              <a:t>m</a:t>
            </a:r>
            <a:r>
              <a:rPr lang="en-US" sz="1800" dirty="0" smtClean="0">
                <a:latin typeface="Times New Roman" panose="02020603050405020304" pitchFamily="18" charset="0"/>
                <a:cs typeface="Times New Roman" panose="02020603050405020304" pitchFamily="18" charset="0"/>
              </a:rPr>
              <a:t>)=	(D + d) / 2</a:t>
            </a:r>
          </a:p>
          <a:p>
            <a:pPr marL="0" indent="0">
              <a:buNone/>
            </a:pPr>
            <a:r>
              <a:rPr lang="en-US" sz="1800" dirty="0" smtClean="0">
                <a:latin typeface="Times New Roman" panose="02020603050405020304" pitchFamily="18" charset="0"/>
                <a:cs typeface="Times New Roman" panose="02020603050405020304" pitchFamily="18" charset="0"/>
              </a:rPr>
              <a:t>			             =	(37 + 15) / 2</a:t>
            </a:r>
          </a:p>
          <a:p>
            <a:pPr marL="0" indent="0">
              <a:buNone/>
            </a:pPr>
            <a:r>
              <a:rPr lang="en-US" sz="1800" dirty="0" smtClean="0">
                <a:latin typeface="Times New Roman" panose="02020603050405020304" pitchFamily="18" charset="0"/>
                <a:cs typeface="Times New Roman" panose="02020603050405020304" pitchFamily="18" charset="0"/>
              </a:rPr>
              <a:t>			d</a:t>
            </a:r>
            <a:r>
              <a:rPr lang="en-US" sz="1800" baseline="-25000" dirty="0" smtClean="0">
                <a:latin typeface="Times New Roman" panose="02020603050405020304" pitchFamily="18" charset="0"/>
                <a:cs typeface="Times New Roman" panose="02020603050405020304" pitchFamily="18" charset="0"/>
              </a:rPr>
              <a:t>m</a:t>
            </a:r>
            <a:r>
              <a:rPr lang="en-US" sz="1800" dirty="0" smtClean="0">
                <a:latin typeface="Times New Roman" panose="02020603050405020304" pitchFamily="18" charset="0"/>
                <a:cs typeface="Times New Roman" panose="02020603050405020304" pitchFamily="18" charset="0"/>
              </a:rPr>
              <a:t>	 =	26 mm</a:t>
            </a:r>
          </a:p>
          <a:p>
            <a:endParaRPr lang="en-US" sz="1800" dirty="0"/>
          </a:p>
        </p:txBody>
      </p:sp>
      <p:pic>
        <p:nvPicPr>
          <p:cNvPr id="6" name="Picture 3" descr="C:\Users\Sakthi\Desktop\images (10).jpg"/>
          <p:cNvPicPr>
            <a:picLocks noChangeAspect="1" noChangeArrowheads="1"/>
          </p:cNvPicPr>
          <p:nvPr/>
        </p:nvPicPr>
        <p:blipFill>
          <a:blip r:embed="rId2"/>
          <a:srcRect/>
          <a:stretch>
            <a:fillRect/>
          </a:stretch>
        </p:blipFill>
        <p:spPr bwMode="auto">
          <a:xfrm>
            <a:off x="6096000" y="4191000"/>
            <a:ext cx="2314575" cy="13716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METAL STRIP</a:t>
            </a:r>
            <a:endParaRPr lang="en-US" dirty="0"/>
          </a:p>
        </p:txBody>
      </p:sp>
      <p:sp>
        <p:nvSpPr>
          <p:cNvPr id="3" name="Content Placeholder 2"/>
          <p:cNvSpPr>
            <a:spLocks noGrp="1"/>
          </p:cNvSpPr>
          <p:nvPr>
            <p:ph idx="1"/>
          </p:nvPr>
        </p:nvSpPr>
        <p:spPr/>
        <p:txBody>
          <a:bodyPr/>
          <a:lstStyle/>
          <a:p>
            <a:pPr marL="0" indent="0">
              <a:buNone/>
            </a:pPr>
            <a:r>
              <a:rPr lang="en-US" b="1" dirty="0" smtClean="0">
                <a:latin typeface="Times New Roman" panose="02020603050405020304" pitchFamily="18" charset="0"/>
                <a:cs typeface="Times New Roman" panose="02020603050405020304" pitchFamily="18" charset="0"/>
              </a:rPr>
              <a:t>Specifications</a:t>
            </a:r>
          </a:p>
          <a:p>
            <a:pPr marL="0" indent="0">
              <a:buNone/>
            </a:pPr>
            <a:r>
              <a:rPr lang="en-US" dirty="0" smtClean="0">
                <a:latin typeface="Times New Roman" panose="02020603050405020304" pitchFamily="18" charset="0"/>
                <a:cs typeface="Times New Roman" panose="02020603050405020304" pitchFamily="18" charset="0"/>
              </a:rPr>
              <a:t>Material: Mild Steel Strip</a:t>
            </a:r>
          </a:p>
          <a:p>
            <a:pPr marL="0" indent="0">
              <a:buNone/>
            </a:pPr>
            <a:r>
              <a:rPr lang="en-US" dirty="0" smtClean="0">
                <a:latin typeface="Times New Roman" panose="02020603050405020304" pitchFamily="18" charset="0"/>
                <a:cs typeface="Times New Roman" panose="02020603050405020304" pitchFamily="18" charset="0"/>
              </a:rPr>
              <a:t>Length:40cm</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Width:5cm</a:t>
            </a:r>
          </a:p>
          <a:p>
            <a:pPr marL="0" indent="0">
              <a:buNone/>
            </a:pPr>
            <a:r>
              <a:rPr lang="en-US" b="1" dirty="0" smtClean="0">
                <a:latin typeface="Times New Roman" panose="02020603050405020304" pitchFamily="18" charset="0"/>
                <a:cs typeface="Times New Roman" panose="02020603050405020304" pitchFamily="18" charset="0"/>
              </a:rPr>
              <a:t>Specifications</a:t>
            </a:r>
          </a:p>
          <a:p>
            <a:pPr marL="0" indent="0">
              <a:buNone/>
            </a:pPr>
            <a:r>
              <a:rPr lang="en-US" dirty="0" smtClean="0">
                <a:latin typeface="Times New Roman" panose="02020603050405020304" pitchFamily="18" charset="0"/>
                <a:cs typeface="Times New Roman" panose="02020603050405020304" pitchFamily="18" charset="0"/>
              </a:rPr>
              <a:t>Length:60cm</a:t>
            </a:r>
          </a:p>
          <a:p>
            <a:pPr marL="0" indent="0">
              <a:buNone/>
            </a:pPr>
            <a:r>
              <a:rPr lang="en-US" dirty="0" smtClean="0">
                <a:latin typeface="Times New Roman" panose="02020603050405020304" pitchFamily="18" charset="0"/>
                <a:cs typeface="Times New Roman" panose="02020603050405020304" pitchFamily="18" charset="0"/>
              </a:rPr>
              <a:t>Width:5cm</a:t>
            </a:r>
          </a:p>
          <a:p>
            <a:endParaRPr lang="en-US" dirty="0"/>
          </a:p>
        </p:txBody>
      </p:sp>
      <p:pic>
        <p:nvPicPr>
          <p:cNvPr id="6" name="Picture 6" descr="C:\Users\Sakthi\Desktop\stainless-steel-patta-250x250.jpg"/>
          <p:cNvPicPr>
            <a:picLocks noChangeAspect="1" noChangeArrowheads="1"/>
          </p:cNvPicPr>
          <p:nvPr/>
        </p:nvPicPr>
        <p:blipFill>
          <a:blip r:embed="rId2"/>
          <a:srcRect/>
          <a:stretch>
            <a:fillRect/>
          </a:stretch>
        </p:blipFill>
        <p:spPr bwMode="auto">
          <a:xfrm>
            <a:off x="6248400" y="1676400"/>
            <a:ext cx="1339850" cy="1973263"/>
          </a:xfrm>
          <a:prstGeom prst="rect">
            <a:avLst/>
          </a:prstGeom>
          <a:noFill/>
        </p:spPr>
      </p:pic>
      <p:pic>
        <p:nvPicPr>
          <p:cNvPr id="7" name="Picture 5" descr="C:\Users\Sakthi\Desktop\31680284-9a71-44cc-84a6-5e2a8b2fa999-1.jpg"/>
          <p:cNvPicPr>
            <a:picLocks noChangeAspect="1" noChangeArrowheads="1"/>
          </p:cNvPicPr>
          <p:nvPr/>
        </p:nvPicPr>
        <p:blipFill>
          <a:blip r:embed="rId3"/>
          <a:srcRect/>
          <a:stretch>
            <a:fillRect/>
          </a:stretch>
        </p:blipFill>
        <p:spPr bwMode="auto">
          <a:xfrm>
            <a:off x="5334000" y="4114800"/>
            <a:ext cx="2814638" cy="1047751"/>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lnSpcReduction="10000"/>
          </a:bodyPr>
          <a:lstStyle/>
          <a:p>
            <a:pPr lvl="0"/>
            <a:r>
              <a:rPr lang="en-IN" dirty="0"/>
              <a:t>Usage of external drives are not needed for its operation.</a:t>
            </a:r>
          </a:p>
          <a:p>
            <a:pPr lvl="0"/>
            <a:r>
              <a:rPr lang="en-IN" dirty="0"/>
              <a:t>Pollution free handling which is also helpful for crops.</a:t>
            </a:r>
          </a:p>
          <a:p>
            <a:pPr lvl="0"/>
            <a:r>
              <a:rPr lang="en-IN" dirty="0"/>
              <a:t>Instead of water liquid fertilizers can be sprayed.</a:t>
            </a:r>
          </a:p>
          <a:p>
            <a:pPr lvl="0"/>
            <a:r>
              <a:rPr lang="en-IN" dirty="0"/>
              <a:t>Reduces human effort, labour charges and time consumption.</a:t>
            </a:r>
          </a:p>
          <a:p>
            <a:r>
              <a:rPr lang="en-IN" dirty="0"/>
              <a:t>The maintenance and fabrication cost is cheap</a:t>
            </a:r>
            <a:endParaRPr lang="en-US" dirty="0"/>
          </a:p>
        </p:txBody>
      </p:sp>
    </p:spTree>
    <p:extLst>
      <p:ext uri="{BB962C8B-B14F-4D97-AF65-F5344CB8AC3E}">
        <p14:creationId xmlns:p14="http://schemas.microsoft.com/office/powerpoint/2010/main" val="4827101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idx="1"/>
          </p:nvPr>
        </p:nvSpPr>
        <p:spPr/>
        <p:txBody>
          <a:bodyPr/>
          <a:lstStyle/>
          <a:p>
            <a:pPr lvl="0"/>
            <a:r>
              <a:rPr lang="en-IN" dirty="0"/>
              <a:t>By varying the size of an equipment, it can be used in large and small fields.</a:t>
            </a:r>
          </a:p>
          <a:p>
            <a:r>
              <a:rPr lang="en-US" dirty="0" smtClean="0"/>
              <a: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1143000"/>
          </a:xfrm>
        </p:spPr>
        <p:txBody>
          <a:bodyPr/>
          <a:lstStyle/>
          <a:p>
            <a:r>
              <a:rPr lang="en-US" b="1" dirty="0"/>
              <a:t> MATERIAL USED</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899009198"/>
              </p:ext>
            </p:extLst>
          </p:nvPr>
        </p:nvGraphicFramePr>
        <p:xfrm>
          <a:off x="762000" y="990600"/>
          <a:ext cx="8001000" cy="5410200"/>
        </p:xfrm>
        <a:graphic>
          <a:graphicData uri="http://schemas.openxmlformats.org/drawingml/2006/table">
            <a:tbl>
              <a:tblPr firstRow="1" bandRow="1">
                <a:tableStyleId>{5940675A-B579-460E-94D1-54222C63F5DA}</a:tableStyleId>
              </a:tblPr>
              <a:tblGrid>
                <a:gridCol w="914400"/>
                <a:gridCol w="3810000"/>
                <a:gridCol w="838200"/>
                <a:gridCol w="2438400"/>
              </a:tblGrid>
              <a:tr h="457200">
                <a:tc>
                  <a:txBody>
                    <a:bodyPr/>
                    <a:lstStyle/>
                    <a:p>
                      <a:pPr marL="0" marR="0" algn="ctr">
                        <a:lnSpc>
                          <a:spcPct val="107000"/>
                        </a:lnSpc>
                        <a:spcBef>
                          <a:spcPts val="2400"/>
                        </a:spcBef>
                        <a:spcAft>
                          <a:spcPts val="0"/>
                        </a:spcAft>
                      </a:pPr>
                      <a:r>
                        <a:rPr lang="en-US" sz="1600" b="1" kern="0" dirty="0" err="1">
                          <a:solidFill>
                            <a:srgbClr val="365F91"/>
                          </a:solidFill>
                          <a:latin typeface="Calibri"/>
                          <a:ea typeface="Times New Roman"/>
                          <a:cs typeface="Times New Roman"/>
                        </a:rPr>
                        <a:t>S.No</a:t>
                      </a:r>
                      <a:endParaRPr lang="en-US" sz="1100" b="1" kern="0" dirty="0">
                        <a:solidFill>
                          <a:srgbClr val="365F91"/>
                        </a:solidFill>
                        <a:latin typeface="Calibri"/>
                        <a:ea typeface="Times New Roman"/>
                        <a:cs typeface="Times New Roman"/>
                      </a:endParaRPr>
                    </a:p>
                  </a:txBody>
                  <a:tcPr marL="68580" marR="68580" marT="0" marB="0"/>
                </a:tc>
                <a:tc>
                  <a:txBody>
                    <a:bodyPr/>
                    <a:lstStyle/>
                    <a:p>
                      <a:pPr marL="0" marR="0" algn="ctr">
                        <a:lnSpc>
                          <a:spcPct val="107000"/>
                        </a:lnSpc>
                        <a:spcBef>
                          <a:spcPts val="2400"/>
                        </a:spcBef>
                        <a:spcAft>
                          <a:spcPts val="0"/>
                        </a:spcAft>
                      </a:pPr>
                      <a:r>
                        <a:rPr lang="en-US" sz="1600" b="1" kern="0">
                          <a:solidFill>
                            <a:srgbClr val="365F91"/>
                          </a:solidFill>
                          <a:latin typeface="Calibri"/>
                          <a:ea typeface="Times New Roman"/>
                          <a:cs typeface="Times New Roman"/>
                        </a:rPr>
                        <a:t>DESCIR</a:t>
                      </a:r>
                      <a:r>
                        <a:rPr lang="en-US" sz="1600" b="1" kern="0" spc="20">
                          <a:solidFill>
                            <a:srgbClr val="365F91"/>
                          </a:solidFill>
                          <a:latin typeface="Calibri"/>
                          <a:ea typeface="Times New Roman"/>
                          <a:cs typeface="Times New Roman"/>
                        </a:rPr>
                        <a:t>P</a:t>
                      </a:r>
                      <a:r>
                        <a:rPr lang="en-US" sz="1600" b="1" kern="0" spc="-25">
                          <a:solidFill>
                            <a:srgbClr val="365F91"/>
                          </a:solidFill>
                          <a:latin typeface="Calibri"/>
                          <a:ea typeface="Times New Roman"/>
                          <a:cs typeface="Times New Roman"/>
                        </a:rPr>
                        <a:t>T</a:t>
                      </a:r>
                      <a:r>
                        <a:rPr lang="en-US" sz="1600" b="1" kern="0">
                          <a:solidFill>
                            <a:srgbClr val="365F91"/>
                          </a:solidFill>
                          <a:latin typeface="Calibri"/>
                          <a:ea typeface="Times New Roman"/>
                          <a:cs typeface="Times New Roman"/>
                        </a:rPr>
                        <a:t>ION</a:t>
                      </a:r>
                      <a:endParaRPr lang="en-US" sz="1100" b="1" kern="0">
                        <a:solidFill>
                          <a:srgbClr val="365F91"/>
                        </a:solidFill>
                        <a:latin typeface="Calibri"/>
                        <a:ea typeface="Times New Roman"/>
                        <a:cs typeface="Times New Roman"/>
                      </a:endParaRPr>
                    </a:p>
                  </a:txBody>
                  <a:tcPr marL="68580" marR="68580" marT="0" marB="0"/>
                </a:tc>
                <a:tc>
                  <a:txBody>
                    <a:bodyPr/>
                    <a:lstStyle/>
                    <a:p>
                      <a:pPr marL="0" marR="0" algn="ctr">
                        <a:lnSpc>
                          <a:spcPct val="107000"/>
                        </a:lnSpc>
                        <a:spcBef>
                          <a:spcPts val="2400"/>
                        </a:spcBef>
                        <a:spcAft>
                          <a:spcPts val="0"/>
                        </a:spcAft>
                      </a:pPr>
                      <a:r>
                        <a:rPr lang="en-US" sz="1600" b="1" kern="0" dirty="0">
                          <a:solidFill>
                            <a:srgbClr val="365F91"/>
                          </a:solidFill>
                          <a:latin typeface="Calibri"/>
                          <a:ea typeface="Times New Roman"/>
                          <a:cs typeface="Times New Roman"/>
                        </a:rPr>
                        <a:t>QTY</a:t>
                      </a:r>
                      <a:endParaRPr lang="en-US" sz="1100" b="1" kern="0" dirty="0">
                        <a:solidFill>
                          <a:srgbClr val="365F91"/>
                        </a:solidFill>
                        <a:latin typeface="Calibri"/>
                        <a:ea typeface="Times New Roman"/>
                        <a:cs typeface="Times New Roman"/>
                      </a:endParaRPr>
                    </a:p>
                  </a:txBody>
                  <a:tcPr marL="68580" marR="68580" marT="0" marB="0"/>
                </a:tc>
                <a:tc>
                  <a:txBody>
                    <a:bodyPr/>
                    <a:lstStyle/>
                    <a:p>
                      <a:pPr marL="0" marR="0" algn="ctr">
                        <a:lnSpc>
                          <a:spcPct val="107000"/>
                        </a:lnSpc>
                        <a:spcBef>
                          <a:spcPts val="2400"/>
                        </a:spcBef>
                        <a:spcAft>
                          <a:spcPts val="0"/>
                        </a:spcAft>
                      </a:pPr>
                      <a:r>
                        <a:rPr lang="en-US" sz="1600" b="1" kern="0" dirty="0">
                          <a:solidFill>
                            <a:srgbClr val="365F91"/>
                          </a:solidFill>
                          <a:latin typeface="Calibri"/>
                          <a:ea typeface="Times New Roman"/>
                          <a:cs typeface="Times New Roman"/>
                        </a:rPr>
                        <a:t>MATERIAL</a:t>
                      </a:r>
                      <a:endParaRPr lang="en-US" sz="1100" b="1" kern="0" dirty="0">
                        <a:solidFill>
                          <a:srgbClr val="365F91"/>
                        </a:solidFill>
                        <a:latin typeface="Calibri"/>
                        <a:ea typeface="Times New Roman"/>
                        <a:cs typeface="Times New Roman"/>
                      </a:endParaRPr>
                    </a:p>
                  </a:txBody>
                  <a:tcPr marL="68580" marR="68580" marT="0" marB="0"/>
                </a:tc>
              </a:tr>
              <a:tr h="381000">
                <a:tc>
                  <a:txBody>
                    <a:bodyPr/>
                    <a:lstStyle/>
                    <a:p>
                      <a:r>
                        <a:rPr lang="en-US" dirty="0" smtClean="0"/>
                        <a:t>1.</a:t>
                      </a:r>
                      <a:endParaRPr lang="en-US" dirty="0"/>
                    </a:p>
                  </a:txBody>
                  <a:tcPr/>
                </a:tc>
                <a:tc>
                  <a:txBody>
                    <a:bodyPr/>
                    <a:lstStyle/>
                    <a:p>
                      <a:pPr algn="ctr"/>
                      <a:r>
                        <a:rPr lang="en-US" dirty="0" smtClean="0"/>
                        <a:t>LEAD SCREW</a:t>
                      </a:r>
                      <a:endParaRPr lang="en-US" dirty="0"/>
                    </a:p>
                  </a:txBody>
                  <a:tcPr/>
                </a:tc>
                <a:tc>
                  <a:txBody>
                    <a:bodyPr/>
                    <a:lstStyle/>
                    <a:p>
                      <a:pPr algn="ctr"/>
                      <a:r>
                        <a:rPr lang="en-US" dirty="0" smtClean="0"/>
                        <a:t>1</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MILD STEEL</a:t>
                      </a:r>
                    </a:p>
                  </a:txBody>
                  <a:tcPr/>
                </a:tc>
              </a:tr>
              <a:tr h="381000">
                <a:tc>
                  <a:txBody>
                    <a:bodyPr/>
                    <a:lstStyle/>
                    <a:p>
                      <a:r>
                        <a:rPr lang="en-US" dirty="0" smtClean="0"/>
                        <a:t>2.</a:t>
                      </a:r>
                      <a:endParaRPr lang="en-US" dirty="0"/>
                    </a:p>
                  </a:txBody>
                  <a:tcPr/>
                </a:tc>
                <a:tc>
                  <a:txBody>
                    <a:bodyPr/>
                    <a:lstStyle/>
                    <a:p>
                      <a:pPr algn="ctr"/>
                      <a:r>
                        <a:rPr lang="en-US" dirty="0" smtClean="0"/>
                        <a:t>SEED SHOWER</a:t>
                      </a:r>
                      <a:endParaRPr lang="en-US" dirty="0"/>
                    </a:p>
                  </a:txBody>
                  <a:tcPr/>
                </a:tc>
                <a:tc>
                  <a:txBody>
                    <a:bodyPr/>
                    <a:lstStyle/>
                    <a:p>
                      <a:pPr algn="ctr"/>
                      <a:r>
                        <a:rPr lang="en-US" dirty="0" smtClean="0"/>
                        <a:t>1</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MILD STEEL</a:t>
                      </a:r>
                    </a:p>
                  </a:txBody>
                  <a:tcPr/>
                </a:tc>
              </a:tr>
              <a:tr h="381000">
                <a:tc>
                  <a:txBody>
                    <a:bodyPr/>
                    <a:lstStyle/>
                    <a:p>
                      <a:r>
                        <a:rPr lang="en-US" dirty="0" smtClean="0"/>
                        <a:t>3..</a:t>
                      </a:r>
                      <a:endParaRPr lang="en-US" dirty="0"/>
                    </a:p>
                  </a:txBody>
                  <a:tcPr/>
                </a:tc>
                <a:tc>
                  <a:txBody>
                    <a:bodyPr/>
                    <a:lstStyle/>
                    <a:p>
                      <a:pPr algn="ctr"/>
                      <a:r>
                        <a:rPr lang="en-US" dirty="0" smtClean="0"/>
                        <a:t>BEARING</a:t>
                      </a:r>
                      <a:endParaRPr lang="en-US" dirty="0"/>
                    </a:p>
                  </a:txBody>
                  <a:tcPr/>
                </a:tc>
                <a:tc>
                  <a:txBody>
                    <a:bodyPr/>
                    <a:lstStyle/>
                    <a:p>
                      <a:pPr algn="ctr"/>
                      <a:r>
                        <a:rPr lang="en-US" dirty="0" smtClean="0"/>
                        <a:t>22</a:t>
                      </a:r>
                      <a:endParaRPr lang="en-US" dirty="0"/>
                    </a:p>
                  </a:txBody>
                  <a:tcPr/>
                </a:tc>
                <a:tc>
                  <a:txBody>
                    <a:bodyPr/>
                    <a:lstStyle/>
                    <a:p>
                      <a:pPr marL="0" marR="0" algn="ctr">
                        <a:lnSpc>
                          <a:spcPct val="106000"/>
                        </a:lnSpc>
                        <a:spcBef>
                          <a:spcPts val="0"/>
                        </a:spcBef>
                        <a:spcAft>
                          <a:spcPts val="800"/>
                        </a:spcAft>
                      </a:pPr>
                      <a:r>
                        <a:rPr lang="en-US" sz="1800" dirty="0">
                          <a:latin typeface="Calibri"/>
                          <a:ea typeface="Calibri"/>
                          <a:cs typeface="Times New Roman"/>
                        </a:rPr>
                        <a:t>STAINLESS STEEL</a:t>
                      </a:r>
                    </a:p>
                  </a:txBody>
                  <a:tcPr marL="68580" marR="68580" marT="0" marB="0"/>
                </a:tc>
              </a:tr>
              <a:tr h="381000">
                <a:tc>
                  <a:txBody>
                    <a:bodyPr/>
                    <a:lstStyle/>
                    <a:p>
                      <a:r>
                        <a:rPr lang="en-US" dirty="0" smtClean="0"/>
                        <a:t>4.</a:t>
                      </a:r>
                      <a:endParaRPr lang="en-US" dirty="0"/>
                    </a:p>
                  </a:txBody>
                  <a:tcPr/>
                </a:tc>
                <a:tc>
                  <a:txBody>
                    <a:bodyPr/>
                    <a:lstStyle/>
                    <a:p>
                      <a:pPr algn="ctr"/>
                      <a:r>
                        <a:rPr lang="en-US" dirty="0" smtClean="0"/>
                        <a:t>FRAME</a:t>
                      </a:r>
                      <a:endParaRPr lang="en-US" dirty="0"/>
                    </a:p>
                  </a:txBody>
                  <a:tcPr/>
                </a:tc>
                <a:tc>
                  <a:txBody>
                    <a:bodyPr/>
                    <a:lstStyle/>
                    <a:p>
                      <a:pPr algn="ctr"/>
                      <a:r>
                        <a:rPr lang="en-US" sz="900" dirty="0" smtClean="0"/>
                        <a:t>AS PER REQUIRMENT</a:t>
                      </a:r>
                      <a:endParaRPr lang="en-US" sz="900" dirty="0"/>
                    </a:p>
                  </a:txBody>
                  <a:tcPr/>
                </a:tc>
                <a:tc>
                  <a:txBody>
                    <a:bodyPr/>
                    <a:lstStyle/>
                    <a:p>
                      <a:pPr algn="ctr"/>
                      <a:r>
                        <a:rPr lang="en-US" dirty="0" smtClean="0"/>
                        <a:t>MILD STEEL</a:t>
                      </a:r>
                      <a:endParaRPr lang="en-US" dirty="0"/>
                    </a:p>
                  </a:txBody>
                  <a:tcPr/>
                </a:tc>
              </a:tr>
              <a:tr h="381000">
                <a:tc>
                  <a:txBody>
                    <a:bodyPr/>
                    <a:lstStyle/>
                    <a:p>
                      <a:r>
                        <a:rPr lang="en-US" dirty="0" smtClean="0"/>
                        <a:t>5..</a:t>
                      </a:r>
                      <a:endParaRPr lang="en-US" dirty="0"/>
                    </a:p>
                  </a:txBody>
                  <a:tcPr/>
                </a:tc>
                <a:tc>
                  <a:txBody>
                    <a:bodyPr/>
                    <a:lstStyle/>
                    <a:p>
                      <a:pPr algn="ctr"/>
                      <a:r>
                        <a:rPr lang="en-US" dirty="0" smtClean="0"/>
                        <a:t>SHAFT</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t>AS PER REQUIRMENT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MILD STEEL</a:t>
                      </a:r>
                    </a:p>
                  </a:txBody>
                  <a:tcPr/>
                </a:tc>
              </a:tr>
              <a:tr h="381000">
                <a:tc>
                  <a:txBody>
                    <a:bodyPr/>
                    <a:lstStyle/>
                    <a:p>
                      <a:r>
                        <a:rPr lang="en-US" dirty="0" smtClean="0"/>
                        <a:t>6.</a:t>
                      </a:r>
                      <a:endParaRPr lang="en-US" dirty="0"/>
                    </a:p>
                  </a:txBody>
                  <a:tcPr/>
                </a:tc>
                <a:tc>
                  <a:txBody>
                    <a:bodyPr/>
                    <a:lstStyle/>
                    <a:p>
                      <a:pPr algn="ctr"/>
                      <a:r>
                        <a:rPr lang="en-US" dirty="0" smtClean="0"/>
                        <a:t>METAL STRIP</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t>AS PER REQUIRMENT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MILD STEEL</a:t>
                      </a:r>
                    </a:p>
                  </a:txBody>
                  <a:tcPr/>
                </a:tc>
              </a:tr>
              <a:tr h="381000">
                <a:tc>
                  <a:txBody>
                    <a:bodyPr/>
                    <a:lstStyle/>
                    <a:p>
                      <a:r>
                        <a:rPr lang="en-US" dirty="0" smtClean="0"/>
                        <a:t>7.</a:t>
                      </a:r>
                      <a:endParaRPr lang="en-US" dirty="0"/>
                    </a:p>
                  </a:txBody>
                  <a:tcPr/>
                </a:tc>
                <a:tc>
                  <a:txBody>
                    <a:bodyPr/>
                    <a:lstStyle/>
                    <a:p>
                      <a:pPr algn="ctr"/>
                      <a:r>
                        <a:rPr lang="en-US" dirty="0" smtClean="0"/>
                        <a:t>SHEET METAL</a:t>
                      </a:r>
                      <a:endParaRPr lang="en-US" dirty="0"/>
                    </a:p>
                  </a:txBody>
                  <a:tcPr/>
                </a:tc>
                <a:tc>
                  <a:txBody>
                    <a:bodyPr/>
                    <a:lstStyle/>
                    <a:p>
                      <a:pPr algn="ctr"/>
                      <a:r>
                        <a:rPr lang="en-US" dirty="0" smtClean="0"/>
                        <a:t>1</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MILD STEEL</a:t>
                      </a:r>
                    </a:p>
                  </a:txBody>
                  <a:tcPr/>
                </a:tc>
              </a:tr>
              <a:tr h="381000">
                <a:tc>
                  <a:txBody>
                    <a:bodyPr/>
                    <a:lstStyle/>
                    <a:p>
                      <a:r>
                        <a:rPr lang="en-US" dirty="0" smtClean="0"/>
                        <a:t>8.</a:t>
                      </a:r>
                      <a:endParaRPr lang="en-US" dirty="0"/>
                    </a:p>
                  </a:txBody>
                  <a:tcPr/>
                </a:tc>
                <a:tc>
                  <a:txBody>
                    <a:bodyPr/>
                    <a:lstStyle/>
                    <a:p>
                      <a:pPr algn="ctr"/>
                      <a:r>
                        <a:rPr lang="en-US" dirty="0" smtClean="0"/>
                        <a:t>RECIPROCATING PUMP</a:t>
                      </a:r>
                      <a:endParaRPr lang="en-US" dirty="0"/>
                    </a:p>
                  </a:txBody>
                  <a:tcPr/>
                </a:tc>
                <a:tc>
                  <a:txBody>
                    <a:bodyPr/>
                    <a:lstStyle/>
                    <a:p>
                      <a:pPr algn="ctr"/>
                      <a:r>
                        <a:rPr lang="en-US" dirty="0" smtClean="0"/>
                        <a:t>1</a:t>
                      </a:r>
                      <a:endParaRPr lang="en-US" dirty="0"/>
                    </a:p>
                  </a:txBody>
                  <a:tcPr/>
                </a:tc>
                <a:tc>
                  <a:txBody>
                    <a:bodyPr/>
                    <a:lstStyle/>
                    <a:p>
                      <a:pPr algn="ctr"/>
                      <a:r>
                        <a:rPr lang="en-US" sz="1800" kern="1200" dirty="0" smtClean="0">
                          <a:solidFill>
                            <a:schemeClr val="tx1"/>
                          </a:solidFill>
                          <a:effectLst/>
                          <a:latin typeface="+mn-lt"/>
                          <a:ea typeface="+mn-ea"/>
                          <a:cs typeface="+mn-cs"/>
                        </a:rPr>
                        <a:t>STAINLESS STEEL</a:t>
                      </a:r>
                      <a:endParaRPr lang="en-US" dirty="0"/>
                    </a:p>
                  </a:txBody>
                  <a:tcPr/>
                </a:tc>
              </a:tr>
              <a:tr h="381000">
                <a:tc>
                  <a:txBody>
                    <a:bodyPr/>
                    <a:lstStyle/>
                    <a:p>
                      <a:r>
                        <a:rPr lang="en-US" dirty="0" smtClean="0"/>
                        <a:t>9.</a:t>
                      </a:r>
                      <a:endParaRPr lang="en-US" dirty="0"/>
                    </a:p>
                  </a:txBody>
                  <a:tcPr/>
                </a:tc>
                <a:tc>
                  <a:txBody>
                    <a:bodyPr/>
                    <a:lstStyle/>
                    <a:p>
                      <a:pPr algn="ctr"/>
                      <a:r>
                        <a:rPr lang="en-US" dirty="0" smtClean="0"/>
                        <a:t>WHEEL</a:t>
                      </a:r>
                      <a:endParaRPr lang="en-US" dirty="0"/>
                    </a:p>
                  </a:txBody>
                  <a:tcPr/>
                </a:tc>
                <a:tc>
                  <a:txBody>
                    <a:bodyPr/>
                    <a:lstStyle/>
                    <a:p>
                      <a:pPr algn="ctr"/>
                      <a:r>
                        <a:rPr lang="en-US" dirty="0" smtClean="0"/>
                        <a:t>4</a:t>
                      </a:r>
                      <a:endParaRPr lang="en-US" dirty="0"/>
                    </a:p>
                  </a:txBody>
                  <a:tcPr/>
                </a:tc>
                <a:tc>
                  <a:txBody>
                    <a:bodyPr/>
                    <a:lstStyle/>
                    <a:p>
                      <a:pPr algn="ctr"/>
                      <a:r>
                        <a:rPr lang="en-US" dirty="0" smtClean="0"/>
                        <a:t>RUBBER</a:t>
                      </a:r>
                      <a:endParaRPr lang="en-US" dirty="0"/>
                    </a:p>
                  </a:txBody>
                  <a:tcPr/>
                </a:tc>
              </a:tr>
              <a:tr h="381000">
                <a:tc>
                  <a:txBody>
                    <a:bodyPr/>
                    <a:lstStyle/>
                    <a:p>
                      <a:pPr marL="342900" indent="-342900">
                        <a:buFont typeface="+mj-lt"/>
                        <a:buNone/>
                      </a:pPr>
                      <a:r>
                        <a:rPr lang="en-US" dirty="0" smtClean="0"/>
                        <a:t>10.</a:t>
                      </a:r>
                      <a:endParaRPr lang="en-US" dirty="0"/>
                    </a:p>
                  </a:txBody>
                  <a:tcPr/>
                </a:tc>
                <a:tc>
                  <a:txBody>
                    <a:bodyPr/>
                    <a:lstStyle/>
                    <a:p>
                      <a:pPr algn="ctr"/>
                      <a:r>
                        <a:rPr lang="en-US" dirty="0" smtClean="0"/>
                        <a:t>DISC</a:t>
                      </a:r>
                      <a:endParaRPr lang="en-US" dirty="0"/>
                    </a:p>
                  </a:txBody>
                  <a:tcPr/>
                </a:tc>
                <a:tc>
                  <a:txBody>
                    <a:bodyPr/>
                    <a:lstStyle/>
                    <a:p>
                      <a:pPr algn="ctr"/>
                      <a:r>
                        <a:rPr lang="en-US" dirty="0" smtClean="0"/>
                        <a:t>1</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MILD STEEL</a:t>
                      </a:r>
                    </a:p>
                  </a:txBody>
                  <a:tcPr/>
                </a:tc>
              </a:tr>
              <a:tr h="381000">
                <a:tc>
                  <a:txBody>
                    <a:bodyPr/>
                    <a:lstStyle/>
                    <a:p>
                      <a:pPr marL="342900" indent="-342900">
                        <a:buFont typeface="+mj-lt"/>
                        <a:buNone/>
                      </a:pPr>
                      <a:r>
                        <a:rPr lang="en-US" dirty="0" smtClean="0"/>
                        <a:t>11.</a:t>
                      </a:r>
                      <a:endParaRPr lang="en-US" dirty="0"/>
                    </a:p>
                  </a:txBody>
                  <a:tcPr/>
                </a:tc>
                <a:tc>
                  <a:txBody>
                    <a:bodyPr/>
                    <a:lstStyle/>
                    <a:p>
                      <a:pPr algn="ctr"/>
                      <a:r>
                        <a:rPr lang="en-US" dirty="0" smtClean="0"/>
                        <a:t>CHAIN DRIVE</a:t>
                      </a:r>
                      <a:endParaRPr lang="en-US" dirty="0"/>
                    </a:p>
                  </a:txBody>
                  <a:tcPr/>
                </a:tc>
                <a:tc>
                  <a:txBody>
                    <a:bodyPr/>
                    <a:lstStyle/>
                    <a:p>
                      <a:pPr algn="ctr"/>
                      <a:r>
                        <a:rPr lang="en-US" dirty="0" smtClean="0"/>
                        <a:t>1</a:t>
                      </a:r>
                      <a:endParaRPr lang="en-US" dirty="0"/>
                    </a:p>
                  </a:txBody>
                  <a:tcPr/>
                </a:tc>
                <a:tc>
                  <a:txBody>
                    <a:bodyPr/>
                    <a:lstStyle/>
                    <a:p>
                      <a:pPr algn="ctr"/>
                      <a:r>
                        <a:rPr lang="en-US" sz="1800" kern="1200" dirty="0" smtClean="0">
                          <a:solidFill>
                            <a:schemeClr val="tx1"/>
                          </a:solidFill>
                          <a:effectLst/>
                          <a:latin typeface="+mn-lt"/>
                          <a:ea typeface="+mn-ea"/>
                          <a:cs typeface="+mn-cs"/>
                        </a:rPr>
                        <a:t>STAINLESS STEEL</a:t>
                      </a:r>
                      <a:endParaRPr lang="en-US" dirty="0"/>
                    </a:p>
                  </a:txBody>
                  <a:tcPr/>
                </a:tc>
              </a:tr>
              <a:tr h="381000">
                <a:tc>
                  <a:txBody>
                    <a:bodyPr/>
                    <a:lstStyle/>
                    <a:p>
                      <a:pPr marL="342900" indent="-342900">
                        <a:buFont typeface="+mj-lt"/>
                        <a:buNone/>
                      </a:pPr>
                      <a:r>
                        <a:rPr lang="en-US" dirty="0" smtClean="0"/>
                        <a:t>12</a:t>
                      </a:r>
                      <a:endParaRPr lang="en-US" dirty="0"/>
                    </a:p>
                  </a:txBody>
                  <a:tcPr/>
                </a:tc>
                <a:tc>
                  <a:txBody>
                    <a:bodyPr/>
                    <a:lstStyle/>
                    <a:p>
                      <a:pPr algn="ctr"/>
                      <a:r>
                        <a:rPr lang="en-US" dirty="0" smtClean="0"/>
                        <a:t>BLOWER</a:t>
                      </a:r>
                      <a:endParaRPr lang="en-US" dirty="0"/>
                    </a:p>
                  </a:txBody>
                  <a:tcPr/>
                </a:tc>
                <a:tc>
                  <a:txBody>
                    <a:bodyPr/>
                    <a:lstStyle/>
                    <a:p>
                      <a:pPr algn="ctr"/>
                      <a:r>
                        <a:rPr lang="en-US" dirty="0" smtClean="0"/>
                        <a:t>1</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MILD STEEL</a:t>
                      </a:r>
                    </a:p>
                  </a:txBody>
                  <a:tcPr/>
                </a:tc>
              </a:tr>
              <a:tr h="381000">
                <a:tc>
                  <a:txBody>
                    <a:bodyPr/>
                    <a:lstStyle/>
                    <a:p>
                      <a:pPr marL="342900" indent="-342900">
                        <a:buFont typeface="+mj-lt"/>
                        <a:buNone/>
                      </a:pPr>
                      <a:r>
                        <a:rPr lang="en-US" dirty="0" smtClean="0"/>
                        <a:t>13.</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r>
            </a:tbl>
          </a:graphicData>
        </a:graphic>
      </p:graphicFrame>
    </p:spTree>
    <p:extLst>
      <p:ext uri="{BB962C8B-B14F-4D97-AF65-F5344CB8AC3E}">
        <p14:creationId xmlns:p14="http://schemas.microsoft.com/office/powerpoint/2010/main" val="786254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ESTIMATION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92754433"/>
              </p:ext>
            </p:extLst>
          </p:nvPr>
        </p:nvGraphicFramePr>
        <p:xfrm>
          <a:off x="457200" y="1600200"/>
          <a:ext cx="8229600" cy="5191760"/>
        </p:xfrm>
        <a:graphic>
          <a:graphicData uri="http://schemas.openxmlformats.org/drawingml/2006/table">
            <a:tbl>
              <a:tblPr firstRow="1" bandRow="1">
                <a:tableStyleId>{5940675A-B579-460E-94D1-54222C63F5DA}</a:tableStyleId>
              </a:tblPr>
              <a:tblGrid>
                <a:gridCol w="914400"/>
                <a:gridCol w="5410200"/>
                <a:gridCol w="1905000"/>
              </a:tblGrid>
              <a:tr h="370840">
                <a:tc>
                  <a:txBody>
                    <a:bodyPr/>
                    <a:lstStyle/>
                    <a:p>
                      <a:pPr marL="0" marR="0" algn="ctr">
                        <a:lnSpc>
                          <a:spcPct val="107000"/>
                        </a:lnSpc>
                        <a:spcBef>
                          <a:spcPts val="2400"/>
                        </a:spcBef>
                        <a:spcAft>
                          <a:spcPts val="0"/>
                        </a:spcAft>
                      </a:pPr>
                      <a:r>
                        <a:rPr lang="en-US" sz="1600" b="1" kern="0" dirty="0" err="1">
                          <a:solidFill>
                            <a:srgbClr val="365F91"/>
                          </a:solidFill>
                          <a:latin typeface="Calibri"/>
                          <a:ea typeface="Times New Roman"/>
                          <a:cs typeface="Times New Roman"/>
                        </a:rPr>
                        <a:t>S.No</a:t>
                      </a:r>
                      <a:endParaRPr lang="en-US" sz="1100" b="1" kern="0" dirty="0">
                        <a:solidFill>
                          <a:srgbClr val="365F91"/>
                        </a:solidFill>
                        <a:latin typeface="Calibri"/>
                        <a:ea typeface="Times New Roman"/>
                        <a:cs typeface="Times New Roman"/>
                      </a:endParaRPr>
                    </a:p>
                  </a:txBody>
                  <a:tcPr marL="68580" marR="68580" marT="0" marB="0"/>
                </a:tc>
                <a:tc>
                  <a:txBody>
                    <a:bodyPr/>
                    <a:lstStyle/>
                    <a:p>
                      <a:pPr marL="0" marR="0" algn="ctr">
                        <a:lnSpc>
                          <a:spcPct val="107000"/>
                        </a:lnSpc>
                        <a:spcBef>
                          <a:spcPts val="2400"/>
                        </a:spcBef>
                        <a:spcAft>
                          <a:spcPts val="0"/>
                        </a:spcAft>
                      </a:pPr>
                      <a:r>
                        <a:rPr lang="en-US" sz="1600" b="1" kern="0">
                          <a:solidFill>
                            <a:srgbClr val="365F91"/>
                          </a:solidFill>
                          <a:latin typeface="Calibri"/>
                          <a:ea typeface="Times New Roman"/>
                          <a:cs typeface="Times New Roman"/>
                        </a:rPr>
                        <a:t>DESCIR</a:t>
                      </a:r>
                      <a:r>
                        <a:rPr lang="en-US" sz="1600" b="1" kern="0" spc="20">
                          <a:solidFill>
                            <a:srgbClr val="365F91"/>
                          </a:solidFill>
                          <a:latin typeface="Calibri"/>
                          <a:ea typeface="Times New Roman"/>
                          <a:cs typeface="Times New Roman"/>
                        </a:rPr>
                        <a:t>P</a:t>
                      </a:r>
                      <a:r>
                        <a:rPr lang="en-US" sz="1600" b="1" kern="0" spc="-25">
                          <a:solidFill>
                            <a:srgbClr val="365F91"/>
                          </a:solidFill>
                          <a:latin typeface="Calibri"/>
                          <a:ea typeface="Times New Roman"/>
                          <a:cs typeface="Times New Roman"/>
                        </a:rPr>
                        <a:t>T</a:t>
                      </a:r>
                      <a:r>
                        <a:rPr lang="en-US" sz="1600" b="1" kern="0">
                          <a:solidFill>
                            <a:srgbClr val="365F91"/>
                          </a:solidFill>
                          <a:latin typeface="Calibri"/>
                          <a:ea typeface="Times New Roman"/>
                          <a:cs typeface="Times New Roman"/>
                        </a:rPr>
                        <a:t>ION</a:t>
                      </a:r>
                      <a:endParaRPr lang="en-US" sz="1100" b="1" kern="0">
                        <a:solidFill>
                          <a:srgbClr val="365F91"/>
                        </a:solidFill>
                        <a:latin typeface="Calibri"/>
                        <a:ea typeface="Times New Roman"/>
                        <a:cs typeface="Times New Roman"/>
                      </a:endParaRPr>
                    </a:p>
                  </a:txBody>
                  <a:tcPr marL="68580" marR="68580" marT="0" marB="0"/>
                </a:tc>
                <a:tc>
                  <a:txBody>
                    <a:bodyPr/>
                    <a:lstStyle/>
                    <a:p>
                      <a:pPr marL="0" marR="0" algn="ctr">
                        <a:lnSpc>
                          <a:spcPct val="107000"/>
                        </a:lnSpc>
                        <a:spcBef>
                          <a:spcPts val="2400"/>
                        </a:spcBef>
                        <a:spcAft>
                          <a:spcPts val="0"/>
                        </a:spcAft>
                      </a:pPr>
                      <a:r>
                        <a:rPr lang="en-US" sz="1600" b="1" kern="0" dirty="0" smtClean="0">
                          <a:solidFill>
                            <a:srgbClr val="365F91"/>
                          </a:solidFill>
                          <a:latin typeface="Calibri"/>
                          <a:ea typeface="Times New Roman"/>
                          <a:cs typeface="Times New Roman"/>
                        </a:rPr>
                        <a:t>RATE</a:t>
                      </a:r>
                      <a:endParaRPr lang="en-US" sz="1100" b="1" kern="0" dirty="0">
                        <a:solidFill>
                          <a:srgbClr val="365F91"/>
                        </a:solidFill>
                        <a:latin typeface="Calibri"/>
                        <a:ea typeface="Times New Roman"/>
                        <a:cs typeface="Times New Roman"/>
                      </a:endParaRPr>
                    </a:p>
                  </a:txBody>
                  <a:tcPr marL="68580" marR="68580" marT="0" marB="0"/>
                </a:tc>
              </a:tr>
              <a:tr h="370840">
                <a:tc>
                  <a:txBody>
                    <a:bodyPr/>
                    <a:lstStyle/>
                    <a:p>
                      <a:pPr algn="ctr"/>
                      <a:r>
                        <a:rPr lang="en-US" dirty="0" smtClean="0"/>
                        <a:t>1.</a:t>
                      </a:r>
                      <a:endParaRPr lang="en-US" dirty="0"/>
                    </a:p>
                  </a:txBody>
                  <a:tcPr/>
                </a:tc>
                <a:tc>
                  <a:txBody>
                    <a:bodyPr/>
                    <a:lstStyle/>
                    <a:p>
                      <a:pPr algn="ctr"/>
                      <a:r>
                        <a:rPr lang="en-US" dirty="0" smtClean="0"/>
                        <a:t>LEAD SCREW</a:t>
                      </a:r>
                      <a:endParaRPr lang="en-US" dirty="0"/>
                    </a:p>
                  </a:txBody>
                  <a:tcPr/>
                </a:tc>
                <a:tc>
                  <a:txBody>
                    <a:bodyPr/>
                    <a:lstStyle/>
                    <a:p>
                      <a:pPr algn="ctr"/>
                      <a:r>
                        <a:rPr lang="en-US" dirty="0" smtClean="0"/>
                        <a:t>400</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SEED SHOWER</a:t>
                      </a:r>
                      <a:endParaRPr lang="en-US" dirty="0"/>
                    </a:p>
                  </a:txBody>
                  <a:tcPr/>
                </a:tc>
                <a:tc>
                  <a:txBody>
                    <a:bodyPr/>
                    <a:lstStyle/>
                    <a:p>
                      <a:pPr algn="ctr"/>
                      <a:r>
                        <a:rPr lang="en-US" dirty="0" smtClean="0"/>
                        <a:t>800</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BEARING</a:t>
                      </a:r>
                      <a:endParaRPr lang="en-US" dirty="0"/>
                    </a:p>
                  </a:txBody>
                  <a:tcPr/>
                </a:tc>
                <a:tc>
                  <a:txBody>
                    <a:bodyPr/>
                    <a:lstStyle/>
                    <a:p>
                      <a:pPr algn="ctr"/>
                      <a:r>
                        <a:rPr lang="en-US" dirty="0" smtClean="0"/>
                        <a:t>2200</a:t>
                      </a:r>
                      <a:endParaRPr lang="en-US" dirty="0"/>
                    </a:p>
                  </a:txBody>
                  <a:tcPr/>
                </a:tc>
              </a:tr>
              <a:tr h="370840">
                <a:tc>
                  <a:txBody>
                    <a:bodyPr/>
                    <a:lstStyle/>
                    <a:p>
                      <a:pPr algn="ctr"/>
                      <a:r>
                        <a:rPr lang="en-US" dirty="0" smtClean="0"/>
                        <a:t>4.</a:t>
                      </a:r>
                      <a:endParaRPr lang="en-US" dirty="0"/>
                    </a:p>
                  </a:txBody>
                  <a:tcPr/>
                </a:tc>
                <a:tc>
                  <a:txBody>
                    <a:bodyPr/>
                    <a:lstStyle/>
                    <a:p>
                      <a:pPr algn="ctr"/>
                      <a:r>
                        <a:rPr lang="en-US" dirty="0" smtClean="0"/>
                        <a:t>FRAME</a:t>
                      </a:r>
                      <a:endParaRPr lang="en-US" dirty="0"/>
                    </a:p>
                  </a:txBody>
                  <a:tcPr/>
                </a:tc>
                <a:tc>
                  <a:txBody>
                    <a:bodyPr/>
                    <a:lstStyle/>
                    <a:p>
                      <a:pPr algn="ctr"/>
                      <a:r>
                        <a:rPr lang="en-US" dirty="0" smtClean="0"/>
                        <a:t>1000</a:t>
                      </a:r>
                      <a:endParaRPr lang="en-US" dirty="0"/>
                    </a:p>
                  </a:txBody>
                  <a:tcPr/>
                </a:tc>
              </a:tr>
              <a:tr h="370840">
                <a:tc>
                  <a:txBody>
                    <a:bodyPr/>
                    <a:lstStyle/>
                    <a:p>
                      <a:pPr algn="ctr"/>
                      <a:r>
                        <a:rPr lang="en-US" dirty="0" smtClean="0"/>
                        <a:t>5..</a:t>
                      </a:r>
                      <a:endParaRPr lang="en-US" dirty="0"/>
                    </a:p>
                  </a:txBody>
                  <a:tcPr/>
                </a:tc>
                <a:tc>
                  <a:txBody>
                    <a:bodyPr/>
                    <a:lstStyle/>
                    <a:p>
                      <a:pPr algn="ctr"/>
                      <a:r>
                        <a:rPr lang="en-US" dirty="0" smtClean="0"/>
                        <a:t>SHAFT</a:t>
                      </a:r>
                      <a:endParaRPr lang="en-US" dirty="0"/>
                    </a:p>
                  </a:txBody>
                  <a:tcPr/>
                </a:tc>
                <a:tc>
                  <a:txBody>
                    <a:bodyPr/>
                    <a:lstStyle/>
                    <a:p>
                      <a:pPr algn="ctr"/>
                      <a:r>
                        <a:rPr lang="en-US" dirty="0" smtClean="0"/>
                        <a:t>300</a:t>
                      </a:r>
                      <a:endParaRPr lang="en-US" dirty="0"/>
                    </a:p>
                  </a:txBody>
                  <a:tcPr/>
                </a:tc>
              </a:tr>
              <a:tr h="370840">
                <a:tc>
                  <a:txBody>
                    <a:bodyPr/>
                    <a:lstStyle/>
                    <a:p>
                      <a:pPr algn="ctr"/>
                      <a:r>
                        <a:rPr lang="en-US" dirty="0" smtClean="0"/>
                        <a:t>6.</a:t>
                      </a:r>
                      <a:endParaRPr lang="en-US" dirty="0"/>
                    </a:p>
                  </a:txBody>
                  <a:tcPr/>
                </a:tc>
                <a:tc>
                  <a:txBody>
                    <a:bodyPr/>
                    <a:lstStyle/>
                    <a:p>
                      <a:pPr algn="ctr"/>
                      <a:r>
                        <a:rPr lang="en-US" dirty="0" smtClean="0"/>
                        <a:t>METAL STRIP</a:t>
                      </a:r>
                      <a:endParaRPr lang="en-US" dirty="0"/>
                    </a:p>
                  </a:txBody>
                  <a:tcPr/>
                </a:tc>
                <a:tc>
                  <a:txBody>
                    <a:bodyPr/>
                    <a:lstStyle/>
                    <a:p>
                      <a:pPr algn="ctr"/>
                      <a:r>
                        <a:rPr lang="en-US" dirty="0" smtClean="0"/>
                        <a:t>200</a:t>
                      </a:r>
                      <a:endParaRPr lang="en-US" dirty="0"/>
                    </a:p>
                  </a:txBody>
                  <a:tcPr/>
                </a:tc>
              </a:tr>
              <a:tr h="370840">
                <a:tc>
                  <a:txBody>
                    <a:bodyPr/>
                    <a:lstStyle/>
                    <a:p>
                      <a:pPr algn="ctr"/>
                      <a:r>
                        <a:rPr lang="en-US" dirty="0" smtClean="0"/>
                        <a:t>7.</a:t>
                      </a:r>
                      <a:endParaRPr lang="en-US" dirty="0"/>
                    </a:p>
                  </a:txBody>
                  <a:tcPr/>
                </a:tc>
                <a:tc>
                  <a:txBody>
                    <a:bodyPr/>
                    <a:lstStyle/>
                    <a:p>
                      <a:pPr algn="ctr"/>
                      <a:r>
                        <a:rPr lang="en-US" dirty="0" smtClean="0"/>
                        <a:t>SHEET METAL</a:t>
                      </a:r>
                      <a:endParaRPr lang="en-US" dirty="0"/>
                    </a:p>
                  </a:txBody>
                  <a:tcPr/>
                </a:tc>
                <a:tc>
                  <a:txBody>
                    <a:bodyPr/>
                    <a:lstStyle/>
                    <a:p>
                      <a:pPr algn="ctr"/>
                      <a:r>
                        <a:rPr lang="en-US" dirty="0" smtClean="0"/>
                        <a:t>600</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RECIPROCATING PUMP</a:t>
                      </a:r>
                      <a:endParaRPr lang="en-US" dirty="0"/>
                    </a:p>
                  </a:txBody>
                  <a:tcPr/>
                </a:tc>
                <a:tc>
                  <a:txBody>
                    <a:bodyPr/>
                    <a:lstStyle/>
                    <a:p>
                      <a:pPr algn="ctr"/>
                      <a:r>
                        <a:rPr lang="en-US" dirty="0" smtClean="0"/>
                        <a:t>1500</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WHEEL</a:t>
                      </a:r>
                      <a:endParaRPr lang="en-US" dirty="0"/>
                    </a:p>
                  </a:txBody>
                  <a:tcPr/>
                </a:tc>
                <a:tc>
                  <a:txBody>
                    <a:bodyPr/>
                    <a:lstStyle/>
                    <a:p>
                      <a:pPr algn="ctr"/>
                      <a:r>
                        <a:rPr lang="en-US" dirty="0" smtClean="0"/>
                        <a:t>1600</a:t>
                      </a:r>
                      <a:endParaRPr lang="en-US" dirty="0"/>
                    </a:p>
                  </a:txBody>
                  <a:tcPr/>
                </a:tc>
              </a:tr>
              <a:tr h="370840">
                <a:tc>
                  <a:txBody>
                    <a:bodyPr/>
                    <a:lstStyle/>
                    <a:p>
                      <a:pPr marL="342900" indent="-342900" algn="ctr">
                        <a:buFont typeface="+mj-lt"/>
                        <a:buNone/>
                      </a:pPr>
                      <a:r>
                        <a:rPr lang="en-US" dirty="0" smtClean="0"/>
                        <a:t>10.</a:t>
                      </a:r>
                      <a:endParaRPr lang="en-US" dirty="0"/>
                    </a:p>
                  </a:txBody>
                  <a:tcPr/>
                </a:tc>
                <a:tc>
                  <a:txBody>
                    <a:bodyPr/>
                    <a:lstStyle/>
                    <a:p>
                      <a:pPr algn="ctr"/>
                      <a:r>
                        <a:rPr lang="en-US" dirty="0" smtClean="0"/>
                        <a:t>DISC</a:t>
                      </a:r>
                      <a:endParaRPr lang="en-US" dirty="0"/>
                    </a:p>
                  </a:txBody>
                  <a:tcPr/>
                </a:tc>
                <a:tc>
                  <a:txBody>
                    <a:bodyPr/>
                    <a:lstStyle/>
                    <a:p>
                      <a:pPr algn="ctr"/>
                      <a:r>
                        <a:rPr lang="en-US" dirty="0" smtClean="0"/>
                        <a:t>700</a:t>
                      </a:r>
                      <a:endParaRPr lang="en-US" dirty="0"/>
                    </a:p>
                  </a:txBody>
                  <a:tcPr/>
                </a:tc>
              </a:tr>
              <a:tr h="370840">
                <a:tc>
                  <a:txBody>
                    <a:bodyPr/>
                    <a:lstStyle/>
                    <a:p>
                      <a:pPr marL="342900" indent="-342900" algn="ctr">
                        <a:buFont typeface="+mj-lt"/>
                        <a:buNone/>
                      </a:pPr>
                      <a:r>
                        <a:rPr lang="en-US" dirty="0" smtClean="0"/>
                        <a:t>11.</a:t>
                      </a:r>
                      <a:endParaRPr lang="en-US" dirty="0"/>
                    </a:p>
                  </a:txBody>
                  <a:tcPr/>
                </a:tc>
                <a:tc>
                  <a:txBody>
                    <a:bodyPr/>
                    <a:lstStyle/>
                    <a:p>
                      <a:pPr algn="ctr"/>
                      <a:r>
                        <a:rPr lang="en-US" dirty="0" smtClean="0"/>
                        <a:t>CHAIN DRIVE</a:t>
                      </a:r>
                      <a:endParaRPr lang="en-US" dirty="0"/>
                    </a:p>
                  </a:txBody>
                  <a:tcPr/>
                </a:tc>
                <a:tc>
                  <a:txBody>
                    <a:bodyPr/>
                    <a:lstStyle/>
                    <a:p>
                      <a:pPr algn="ctr"/>
                      <a:r>
                        <a:rPr lang="en-US" dirty="0" smtClean="0"/>
                        <a:t>1200</a:t>
                      </a:r>
                      <a:endParaRPr lang="en-US" dirty="0"/>
                    </a:p>
                  </a:txBody>
                  <a:tcPr/>
                </a:tc>
              </a:tr>
              <a:tr h="370840">
                <a:tc>
                  <a:txBody>
                    <a:bodyPr/>
                    <a:lstStyle/>
                    <a:p>
                      <a:pPr marL="342900" indent="-342900" algn="ctr">
                        <a:buFont typeface="+mj-lt"/>
                        <a:buNone/>
                      </a:pPr>
                      <a:r>
                        <a:rPr lang="en-US" dirty="0" smtClean="0"/>
                        <a:t>12</a:t>
                      </a:r>
                      <a:endParaRPr lang="en-US" dirty="0"/>
                    </a:p>
                  </a:txBody>
                  <a:tcPr/>
                </a:tc>
                <a:tc>
                  <a:txBody>
                    <a:bodyPr/>
                    <a:lstStyle/>
                    <a:p>
                      <a:pPr algn="ctr"/>
                      <a:r>
                        <a:rPr lang="en-US" dirty="0" smtClean="0"/>
                        <a:t>BLOWER</a:t>
                      </a:r>
                      <a:endParaRPr lang="en-US" dirty="0"/>
                    </a:p>
                  </a:txBody>
                  <a:tcPr/>
                </a:tc>
                <a:tc>
                  <a:txBody>
                    <a:bodyPr/>
                    <a:lstStyle/>
                    <a:p>
                      <a:pPr algn="ctr"/>
                      <a:r>
                        <a:rPr lang="en-US" dirty="0" smtClean="0"/>
                        <a:t>500</a:t>
                      </a:r>
                      <a:endParaRPr lang="en-US" dirty="0"/>
                    </a:p>
                  </a:txBody>
                  <a:tcPr/>
                </a:tc>
              </a:tr>
              <a:tr h="370840">
                <a:tc>
                  <a:txBody>
                    <a:bodyPr/>
                    <a:lstStyle/>
                    <a:p>
                      <a:pPr marL="342900" indent="-342900" algn="ctr">
                        <a:buFont typeface="+mj-lt"/>
                        <a:buNone/>
                      </a:pPr>
                      <a:r>
                        <a:rPr lang="en-US" dirty="0" smtClean="0"/>
                        <a:t>13.</a:t>
                      </a:r>
                      <a:endParaRPr lang="en-US" dirty="0"/>
                    </a:p>
                  </a:txBody>
                  <a:tcPr/>
                </a:tc>
                <a:tc>
                  <a:txBody>
                    <a:bodyPr/>
                    <a:lstStyle/>
                    <a:p>
                      <a:pPr algn="ctr"/>
                      <a:r>
                        <a:rPr lang="en-US" dirty="0" smtClean="0"/>
                        <a:t>TOTAL</a:t>
                      </a:r>
                      <a:endParaRPr lang="en-US" dirty="0"/>
                    </a:p>
                  </a:txBody>
                  <a:tcPr/>
                </a:tc>
                <a:tc>
                  <a:txBody>
                    <a:bodyPr/>
                    <a:lstStyle/>
                    <a:p>
                      <a:pPr algn="ctr"/>
                      <a:r>
                        <a:rPr lang="en-US" dirty="0" smtClean="0"/>
                        <a:t>11000</a:t>
                      </a:r>
                      <a:endParaRPr lang="en-US" dirty="0"/>
                    </a:p>
                  </a:txBody>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BLOCK </a:t>
            </a:r>
            <a:r>
              <a:rPr lang="en-US" smtClean="0"/>
              <a:t>DIAGRAM</a:t>
            </a:r>
            <a:endParaRPr lang="en-IN" dirty="0"/>
          </a:p>
        </p:txBody>
      </p:sp>
      <p:pic>
        <p:nvPicPr>
          <p:cNvPr id="4" name="Content Placeholder 3"/>
          <p:cNvPicPr>
            <a:picLocks noGrp="1"/>
          </p:cNvPicPr>
          <p:nvPr>
            <p:ph idx="1"/>
          </p:nvPr>
        </p:nvPicPr>
        <p:blipFill>
          <a:blip r:embed="rId2"/>
          <a:stretch>
            <a:fillRect/>
          </a:stretch>
        </p:blipFill>
        <p:spPr>
          <a:xfrm>
            <a:off x="457200" y="2028068"/>
            <a:ext cx="8229600" cy="3670227"/>
          </a:xfrm>
          <a:prstGeom prst="rect">
            <a:avLst/>
          </a:prstGeom>
        </p:spPr>
      </p:pic>
    </p:spTree>
    <p:extLst>
      <p:ext uri="{BB962C8B-B14F-4D97-AF65-F5344CB8AC3E}">
        <p14:creationId xmlns:p14="http://schemas.microsoft.com/office/powerpoint/2010/main" val="3321987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2"/>
          <p:cNvPicPr>
            <a:picLocks noGrp="1" noChangeAspect="1" noChangeArrowheads="1"/>
          </p:cNvPicPr>
          <p:nvPr>
            <p:ph idx="1"/>
          </p:nvPr>
        </p:nvPicPr>
        <p:blipFill>
          <a:blip r:embed="rId2"/>
          <a:srcRect/>
          <a:stretch>
            <a:fillRect/>
          </a:stretch>
        </p:blipFill>
        <p:spPr bwMode="auto">
          <a:xfrm>
            <a:off x="1557841" y="1600200"/>
            <a:ext cx="6028318" cy="4525963"/>
          </a:xfrm>
          <a:prstGeom prst="rect">
            <a:avLst/>
          </a:prstGeom>
          <a:noFill/>
          <a:ln w="9525">
            <a:noFill/>
            <a:miter lim="800000"/>
            <a:headEnd/>
            <a:tailEnd/>
          </a:ln>
          <a:effectLst/>
        </p:spPr>
      </p:pic>
    </p:spTree>
    <p:extLst>
      <p:ext uri="{BB962C8B-B14F-4D97-AF65-F5344CB8AC3E}">
        <p14:creationId xmlns:p14="http://schemas.microsoft.com/office/powerpoint/2010/main" val="2502134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62500" lnSpcReduction="20000"/>
          </a:bodyPr>
          <a:lstStyle/>
          <a:p>
            <a:r>
              <a:rPr lang="en-IN" dirty="0"/>
              <a:t>Agriculture has been the backbone of the Indian economy and it will continue to remain so for a long time. It has to support almost 17 </a:t>
            </a:r>
            <a:r>
              <a:rPr lang="en-IN" dirty="0" err="1"/>
              <a:t>percent</a:t>
            </a:r>
            <a:r>
              <a:rPr lang="en-IN" dirty="0"/>
              <a:t> of world population from 2.3 </a:t>
            </a:r>
            <a:r>
              <a:rPr lang="en-IN" dirty="0" err="1"/>
              <a:t>percent</a:t>
            </a:r>
            <a:r>
              <a:rPr lang="en-IN" dirty="0"/>
              <a:t> of world geographical area and 4.2 </a:t>
            </a:r>
            <a:r>
              <a:rPr lang="en-IN" dirty="0" err="1"/>
              <a:t>percent</a:t>
            </a:r>
            <a:r>
              <a:rPr lang="en-IN" dirty="0"/>
              <a:t> of world’s water resources. The present cropping intensity of 137 </a:t>
            </a:r>
            <a:r>
              <a:rPr lang="en-IN" dirty="0" err="1"/>
              <a:t>percent</a:t>
            </a:r>
            <a:r>
              <a:rPr lang="en-IN" dirty="0"/>
              <a:t> has registered an increase of only 26 </a:t>
            </a:r>
            <a:r>
              <a:rPr lang="en-IN" dirty="0" err="1"/>
              <a:t>percent</a:t>
            </a:r>
            <a:r>
              <a:rPr lang="en-IN" dirty="0"/>
              <a:t> since 1950-51. The net sown area is 142 Million hectare. The basic objective of sowing operation is to put the seed and fertilizer in rows at desired depth and spacing, cover the seeds with soil and provide proper compaction over the seed. The recommended row to row spacing, seed rate, seed to seed spacing and depth of seed placement vary from crop to crop and for different agricultural and climatic conditions to achieve optimum yields and an efficient sowing machine should attempt to fulfil these requirements. In addition, saving in cost of operation time, labour and energy are other advantages to be derived from use of improved machinery for such operations. A traditional method of seed sowing has many disadvantages. This paper is about performing different agricultural operations with the help of single vehicle setup which can perform simultaneous operations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CONSTRUCTION </a:t>
            </a:r>
            <a:r>
              <a:rPr lang="en-US" dirty="0" smtClean="0"/>
              <a:t/>
            </a:r>
            <a:br>
              <a:rPr lang="en-US" dirty="0" smtClean="0"/>
            </a:br>
            <a:endParaRPr lang="en-US" dirty="0"/>
          </a:p>
        </p:txBody>
      </p:sp>
      <p:sp>
        <p:nvSpPr>
          <p:cNvPr id="3" name="Content Placeholder 2"/>
          <p:cNvSpPr>
            <a:spLocks noGrp="1"/>
          </p:cNvSpPr>
          <p:nvPr>
            <p:ph idx="1"/>
          </p:nvPr>
        </p:nvSpPr>
        <p:spPr>
          <a:xfrm>
            <a:off x="304800" y="1524000"/>
            <a:ext cx="8229600" cy="4525963"/>
          </a:xfrm>
        </p:spPr>
        <p:txBody>
          <a:bodyPr>
            <a:normAutofit fontScale="77500" lnSpcReduction="20000"/>
          </a:bodyPr>
          <a:lstStyle/>
          <a:p>
            <a:r>
              <a:rPr lang="en-IN" dirty="0"/>
              <a:t>The base frame for mounting overall setup is fabricated with the help of square tubes and channels with the help of metal cutting and metal joining process called welding. Wheels are mounted to the frame for its displacement, ploughing rod attachment is mounted at its front end portion of the frame whose depth of ploughing is controlled by means of lead screw mechanism. Front end wheel shaft is coupled to the disc plate which is connected to the activating lever of the reciprocating pump, whose outlet is connected to multi opening for covering large workspace. On the rear end shaft seed sprinkling attachment is placed which has the loading hopper which houses the seed to be dipped and it gets sprinkled by metring plate which is powered by means of manual drive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REVIEW1/4</a:t>
            </a:r>
            <a:endParaRPr lang="en-US" dirty="0"/>
          </a:p>
        </p:txBody>
      </p:sp>
      <p:sp>
        <p:nvSpPr>
          <p:cNvPr id="3" name="Content Placeholder 2"/>
          <p:cNvSpPr>
            <a:spLocks noGrp="1"/>
          </p:cNvSpPr>
          <p:nvPr>
            <p:ph idx="1"/>
          </p:nvPr>
        </p:nvSpPr>
        <p:spPr/>
        <p:txBody>
          <a:bodyPr>
            <a:normAutofit fontScale="47500" lnSpcReduction="20000"/>
          </a:bodyPr>
          <a:lstStyle/>
          <a:p>
            <a:r>
              <a:rPr lang="en-IN" dirty="0" err="1"/>
              <a:t>Patil</a:t>
            </a:r>
            <a:r>
              <a:rPr lang="en-IN" dirty="0"/>
              <a:t> Nikhil V , </a:t>
            </a:r>
            <a:r>
              <a:rPr lang="en-IN" dirty="0" err="1"/>
              <a:t>ShaikhAjaharuddin</a:t>
            </a:r>
            <a:r>
              <a:rPr lang="en-IN" dirty="0"/>
              <a:t> G  , </a:t>
            </a:r>
            <a:r>
              <a:rPr lang="en-IN" dirty="0" err="1"/>
              <a:t>Gaykawad</a:t>
            </a:r>
            <a:r>
              <a:rPr lang="en-IN" dirty="0"/>
              <a:t> </a:t>
            </a:r>
            <a:r>
              <a:rPr lang="en-IN" dirty="0" err="1"/>
              <a:t>Ratanlalsingh</a:t>
            </a:r>
            <a:r>
              <a:rPr lang="en-IN" dirty="0"/>
              <a:t> D  , </a:t>
            </a:r>
            <a:r>
              <a:rPr lang="en-IN" dirty="0" err="1"/>
              <a:t>Deore</a:t>
            </a:r>
            <a:r>
              <a:rPr lang="en-IN" dirty="0"/>
              <a:t> Ganesh S , </a:t>
            </a:r>
            <a:r>
              <a:rPr lang="en-IN" dirty="0" err="1"/>
              <a:t>Chaure</a:t>
            </a:r>
            <a:r>
              <a:rPr lang="en-IN" dirty="0"/>
              <a:t> Ganesh  ,Prof. </a:t>
            </a:r>
            <a:r>
              <a:rPr lang="en-IN" dirty="0" err="1"/>
              <a:t>P.G.Tathe</a:t>
            </a:r>
            <a:endParaRPr lang="en-IN" dirty="0"/>
          </a:p>
          <a:p>
            <a:r>
              <a:rPr lang="en-IN" dirty="0"/>
              <a:t>Multipurpose Agriculture Vehicle</a:t>
            </a:r>
          </a:p>
          <a:p>
            <a:r>
              <a:rPr lang="en-IN" b="1" dirty="0"/>
              <a:t> </a:t>
            </a:r>
            <a:endParaRPr lang="en-IN" dirty="0"/>
          </a:p>
          <a:p>
            <a:r>
              <a:rPr lang="en-IN" dirty="0"/>
              <a:t>As we know agriculture is the backbone of India. Rice and Wheat is one of the new targets in agriculture where still, less researchers and manufacturers participate. This field faces some problems such as how to minimize the losses, how to increase productivity and how to minimize cost. In India, two types of agricultural methods are used, manual method (conventional method) and mechanize type method. Mechanization involves the use of a hybrid device between the power source and the work. This hybrid device usually transfers motion, such as rotary to linear, or provides ample of mechanical advantages such as increase or decrease or leverage of velocity. Agricultural machinery is machinery used in farming or other agriculture. Mechanized agriculture is a process of using agricultural machinery to mechanize the work of agriculture, greatly increasing farm worker productivity. In this modern era, </a:t>
            </a:r>
            <a:r>
              <a:rPr lang="en-IN" dirty="0" err="1"/>
              <a:t>automatedagro</a:t>
            </a:r>
            <a:r>
              <a:rPr lang="en-IN" dirty="0"/>
              <a:t> machinery has replaced many farm jobs that are carried out by labour or by animals such as oxen, horses etc.. The entire history of agriculture contains many examples of the use of tools, such as the hoe and the plough. The benefit of agro automation is that it saves the labour cost. However, it also saves the energy and cost of materials and to improve the quality, accuracy, and nicety. The seed feeding, pesticides sprinkling and crop cutting are the important stages in the agriculture field. The design of multipurpose agro equipment machine will help Indian farmers in rural side and small farm. It will reduce the cost of seed feeding, pesticides sprinkling and crop cutting the field and will help to increase economic standard of an Indian farmer</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REVIEW2/4</a:t>
            </a:r>
            <a:endParaRPr lang="en-US" dirty="0"/>
          </a:p>
        </p:txBody>
      </p:sp>
      <p:sp>
        <p:nvSpPr>
          <p:cNvPr id="3" name="Content Placeholder 2"/>
          <p:cNvSpPr>
            <a:spLocks noGrp="1"/>
          </p:cNvSpPr>
          <p:nvPr>
            <p:ph idx="1"/>
          </p:nvPr>
        </p:nvSpPr>
        <p:spPr/>
        <p:txBody>
          <a:bodyPr>
            <a:normAutofit fontScale="85000" lnSpcReduction="20000"/>
          </a:bodyPr>
          <a:lstStyle/>
          <a:p>
            <a:r>
              <a:rPr lang="en-IN" dirty="0" err="1"/>
              <a:t>Swetabh</a:t>
            </a:r>
            <a:r>
              <a:rPr lang="en-IN" dirty="0"/>
              <a:t>  , Manish </a:t>
            </a:r>
            <a:r>
              <a:rPr lang="en-IN" dirty="0" err="1"/>
              <a:t>Kashyap</a:t>
            </a:r>
            <a:r>
              <a:rPr lang="en-IN" dirty="0"/>
              <a:t> , </a:t>
            </a:r>
            <a:r>
              <a:rPr lang="en-IN" dirty="0" err="1"/>
              <a:t>Yash</a:t>
            </a:r>
            <a:r>
              <a:rPr lang="en-IN" dirty="0"/>
              <a:t> </a:t>
            </a:r>
            <a:r>
              <a:rPr lang="en-IN" dirty="0" err="1"/>
              <a:t>Yadav</a:t>
            </a:r>
            <a:r>
              <a:rPr lang="en-IN" dirty="0"/>
              <a:t>  , </a:t>
            </a:r>
            <a:r>
              <a:rPr lang="en-IN" dirty="0" err="1"/>
              <a:t>Ashutosh</a:t>
            </a:r>
            <a:r>
              <a:rPr lang="en-IN" dirty="0"/>
              <a:t> Singh  </a:t>
            </a:r>
            <a:r>
              <a:rPr lang="en-IN" dirty="0" err="1"/>
              <a:t>Dhruv</a:t>
            </a:r>
            <a:r>
              <a:rPr lang="en-IN" dirty="0"/>
              <a:t> </a:t>
            </a:r>
            <a:r>
              <a:rPr lang="en-IN" dirty="0" err="1"/>
              <a:t>Kuma</a:t>
            </a:r>
            <a:endParaRPr lang="en-IN" dirty="0"/>
          </a:p>
          <a:p>
            <a:r>
              <a:rPr lang="en-IN" dirty="0"/>
              <a:t>MULTI-TASKING AGRICULTURAL MACHINE TOOL</a:t>
            </a:r>
          </a:p>
          <a:p>
            <a:r>
              <a:rPr lang="en-IN" b="1" dirty="0"/>
              <a:t> </a:t>
            </a:r>
            <a:endParaRPr lang="en-IN" dirty="0"/>
          </a:p>
          <a:p>
            <a:r>
              <a:rPr lang="en-IN" dirty="0"/>
              <a:t>The paper proposed with multi-purpose agriculture machine tool for spraying pesticides, fertilizers, water, </a:t>
            </a:r>
            <a:r>
              <a:rPr lang="en-IN" dirty="0" err="1"/>
              <a:t>pluging</a:t>
            </a:r>
            <a:r>
              <a:rPr lang="en-IN" dirty="0"/>
              <a:t> and cutting purpose. Thus paving way for a more economical and multi-usable equipment for farmer which is also easy to clean and maintain, easy to handle and do not require fuel, hence cost gets reduced and helping farmers to a great extent in their fields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229600" cy="1143000"/>
          </a:xfrm>
        </p:spPr>
        <p:txBody>
          <a:bodyPr/>
          <a:lstStyle/>
          <a:p>
            <a:r>
              <a:rPr lang="en-US" dirty="0" smtClean="0"/>
              <a:t>LITERATURE REVIEW3/4</a:t>
            </a:r>
            <a:endParaRPr lang="en-US" dirty="0"/>
          </a:p>
        </p:txBody>
      </p:sp>
      <p:sp>
        <p:nvSpPr>
          <p:cNvPr id="3" name="Content Placeholder 2"/>
          <p:cNvSpPr>
            <a:spLocks noGrp="1"/>
          </p:cNvSpPr>
          <p:nvPr>
            <p:ph idx="1"/>
          </p:nvPr>
        </p:nvSpPr>
        <p:spPr/>
        <p:txBody>
          <a:bodyPr>
            <a:normAutofit fontScale="47500" lnSpcReduction="20000"/>
          </a:bodyPr>
          <a:lstStyle/>
          <a:p>
            <a:r>
              <a:rPr lang="en-IN" dirty="0" err="1"/>
              <a:t>Dr.</a:t>
            </a:r>
            <a:r>
              <a:rPr lang="en-IN" dirty="0"/>
              <a:t> C.N.SAKHALE</a:t>
            </a:r>
          </a:p>
          <a:p>
            <a:r>
              <a:rPr lang="en-IN" dirty="0"/>
              <a:t>MULTIPURPOSE FARM MACHINE”</a:t>
            </a:r>
          </a:p>
          <a:p>
            <a:r>
              <a:rPr lang="en-IN" b="1" dirty="0"/>
              <a:t> </a:t>
            </a:r>
            <a:endParaRPr lang="en-IN" dirty="0"/>
          </a:p>
          <a:p>
            <a:r>
              <a:rPr lang="en-IN" dirty="0"/>
              <a:t>India is an agriculture based country in which, 70% of people depends on the outcome of farming. But if we observe that with increase in population the farm gets distributed among the family and because of this, farmer in India held averagely only two acre farm. Also economically, farmers are very poor due to which they are unable to purchase tractors and other costly </a:t>
            </a:r>
            <a:r>
              <a:rPr lang="en-IN" dirty="0" err="1"/>
              <a:t>equipments</a:t>
            </a:r>
            <a:r>
              <a:rPr lang="en-IN" dirty="0"/>
              <a:t> hence they use traditional method of farming. Basically, many farmers in India also use bullocks, horses and he-buffalo for farming operation. This will not satisfy need of energy requirement of the farming as compared to other countries in the world. So We are thinking that human and animal efforts can be replaced by some advance mechanization which will be suitable for small scale farmer from economical and effort point of view. So we are developing this equipment which will satisfy all this need and to solve labour problem. In this equipment We used 24cc engine for digging operation. And for spraying used motor with 12V battery. Next two operations are manual base which is cultivation and sowing . This machine perform four farming operation (digging, sowing, cultivation, spraying) which is used small scale farming .By using above attachments one may perform various farming operations in less time and economically.</a:t>
            </a:r>
          </a:p>
          <a:p>
            <a:r>
              <a:rPr lang="en-IN" b="1" dirty="0"/>
              <a:t> </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REVIEW4/4</a:t>
            </a:r>
            <a:endParaRPr lang="en-US" dirty="0"/>
          </a:p>
        </p:txBody>
      </p:sp>
      <p:sp>
        <p:nvSpPr>
          <p:cNvPr id="3" name="Content Placeholder 2"/>
          <p:cNvSpPr>
            <a:spLocks noGrp="1"/>
          </p:cNvSpPr>
          <p:nvPr>
            <p:ph idx="1"/>
          </p:nvPr>
        </p:nvSpPr>
        <p:spPr/>
        <p:txBody>
          <a:bodyPr>
            <a:normAutofit fontScale="47500" lnSpcReduction="20000"/>
          </a:bodyPr>
          <a:lstStyle/>
          <a:p>
            <a:r>
              <a:rPr lang="en-IN" dirty="0" err="1"/>
              <a:t>heikh</a:t>
            </a:r>
            <a:r>
              <a:rPr lang="en-IN" dirty="0"/>
              <a:t> </a:t>
            </a:r>
            <a:r>
              <a:rPr lang="en-IN" dirty="0" err="1"/>
              <a:t>Mohd</a:t>
            </a:r>
            <a:r>
              <a:rPr lang="en-IN" dirty="0"/>
              <a:t> </a:t>
            </a:r>
            <a:r>
              <a:rPr lang="en-IN" dirty="0" err="1"/>
              <a:t>Shahid</a:t>
            </a:r>
            <a:r>
              <a:rPr lang="en-IN" dirty="0"/>
              <a:t> </a:t>
            </a:r>
            <a:r>
              <a:rPr lang="en-IN" dirty="0" err="1"/>
              <a:t>Mohd</a:t>
            </a:r>
            <a:r>
              <a:rPr lang="en-IN" dirty="0"/>
              <a:t> </a:t>
            </a:r>
            <a:r>
              <a:rPr lang="en-IN" dirty="0" err="1"/>
              <a:t>Sadik</a:t>
            </a:r>
            <a:r>
              <a:rPr lang="en-IN" dirty="0"/>
              <a:t>  , H.A. </a:t>
            </a:r>
            <a:r>
              <a:rPr lang="en-IN" dirty="0" err="1"/>
              <a:t>Hussain</a:t>
            </a:r>
            <a:endParaRPr lang="en-IN" dirty="0"/>
          </a:p>
          <a:p>
            <a:r>
              <a:rPr lang="en-IN" dirty="0"/>
              <a:t>Design and Fabrication of Multipurpose Farming Machine</a:t>
            </a:r>
          </a:p>
          <a:p>
            <a:r>
              <a:rPr lang="en-IN" b="1" dirty="0"/>
              <a:t> </a:t>
            </a:r>
            <a:endParaRPr lang="en-IN" dirty="0"/>
          </a:p>
          <a:p>
            <a:r>
              <a:rPr lang="en-IN" dirty="0"/>
              <a:t>Agriculture being one of the major occupation in India, Agriculture plays a vital role in the Indian economy. Indian agriculture has registered impressive growth over last few decades. It is very essential to discover and implement new idea in this field, though lot of work has been done in this area. It is unfortunate that, these ideas are not being implemented properly in actual field. This is due to high cost and is complicated for rural people. Multipurpose agriculture or farming machine is basic and major machine involved in agriculture for maximum yielding. The Conventional method of ploughing and seed sowing is a laborious process and hence for that reason there is a scarcity of labours and Basically, many farmers in India also use bullocks, horses and he-buffalo for farming operation. This will not satisfy need of energy requirement of the farming as compared to other countries in the world. This result in delayed agriculture crop production practices to overcome these difficulties, I am thinking that human and animal efforts can be replaced by some advance mechanization which will be suitable for small scale farmer from economical and effort point of view. So, I developing this machine which will satisfy all this need and to solve labour problem. A multipurpose farming machine is designed.</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PRINCIPLE</a:t>
            </a:r>
            <a:endParaRPr lang="en-US" dirty="0"/>
          </a:p>
        </p:txBody>
      </p:sp>
      <p:sp>
        <p:nvSpPr>
          <p:cNvPr id="3" name="Content Placeholder 2"/>
          <p:cNvSpPr>
            <a:spLocks noGrp="1"/>
          </p:cNvSpPr>
          <p:nvPr>
            <p:ph idx="1"/>
          </p:nvPr>
        </p:nvSpPr>
        <p:spPr/>
        <p:txBody>
          <a:bodyPr>
            <a:normAutofit fontScale="85000" lnSpcReduction="20000"/>
          </a:bodyPr>
          <a:lstStyle/>
          <a:p>
            <a:r>
              <a:rPr lang="en-IN" dirty="0"/>
              <a:t>When the frame gets displaced on the field by adjusting the ploughing rod according the ploughing depth, soil ploughing operation is performed. During its activation the front and rear wheels gets rotated, the rotation of front wheel is transferred to the activating lever of the reciprocating pump by the eccentric connection of disc plate. Due to this water from the reservoir is collected and discharged at the multi pass outlet pipe for performing water spraying operation. Similarly on the rear end, metring plate carries the seed loaded in the hopper and discharge at the ploughed field by the rotation experienced at the rear wheel mounted shaft.</a:t>
            </a:r>
          </a:p>
          <a:p>
            <a:endParaRPr lang="en-US" dirty="0"/>
          </a:p>
        </p:txBody>
      </p:sp>
    </p:spTree>
    <p:extLst>
      <p:ext uri="{BB962C8B-B14F-4D97-AF65-F5344CB8AC3E}">
        <p14:creationId xmlns:p14="http://schemas.microsoft.com/office/powerpoint/2010/main" val="6525984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TotalTime>
  <Words>1207</Words>
  <Application>Microsoft Office PowerPoint</Application>
  <PresentationFormat>On-screen Show (4:3)</PresentationFormat>
  <Paragraphs>200</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 </vt:lpstr>
      <vt:lpstr>ABSTRACT</vt:lpstr>
      <vt:lpstr>INTRODUCTION</vt:lpstr>
      <vt:lpstr>CONSTRUCTION  </vt:lpstr>
      <vt:lpstr>LITERATURE REVIEW1/4</vt:lpstr>
      <vt:lpstr>LITERATURE REVIEW2/4</vt:lpstr>
      <vt:lpstr>LITERATURE REVIEW3/4</vt:lpstr>
      <vt:lpstr>LITERATURE REVIEW4/4</vt:lpstr>
      <vt:lpstr>WORKING PRINCIPLE</vt:lpstr>
      <vt:lpstr>MAJOR COMPONENTS     MAJOR COMPONENTS     </vt:lpstr>
      <vt:lpstr>CHAIN DRIVE</vt:lpstr>
      <vt:lpstr>LEAD SCREW</vt:lpstr>
      <vt:lpstr>WHEEL</vt:lpstr>
      <vt:lpstr>SHEET METAL</vt:lpstr>
      <vt:lpstr>CIRCULAR DISC </vt:lpstr>
      <vt:lpstr>SEED SHOWER</vt:lpstr>
      <vt:lpstr>RECIPROCATING PUMP </vt:lpstr>
      <vt:lpstr>Blower </vt:lpstr>
      <vt:lpstr>SHAFT</vt:lpstr>
      <vt:lpstr>FRAME</vt:lpstr>
      <vt:lpstr>DESIGN OF BALL BEARING</vt:lpstr>
      <vt:lpstr>METAL STRIP</vt:lpstr>
      <vt:lpstr>ADVANTAGES</vt:lpstr>
      <vt:lpstr>APPLICATION</vt:lpstr>
      <vt:lpstr> MATERIAL USED</vt:lpstr>
      <vt:lpstr>COST ESTIMATION</vt:lpstr>
      <vt:lpstr>BLOCK DIAGRAM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TITTLE</dc:title>
  <dc:creator>Shandhru</dc:creator>
  <cp:lastModifiedBy>User</cp:lastModifiedBy>
  <cp:revision>58</cp:revision>
  <dcterms:created xsi:type="dcterms:W3CDTF">2018-07-11T04:11:26Z</dcterms:created>
  <dcterms:modified xsi:type="dcterms:W3CDTF">2019-08-25T13:41:38Z</dcterms:modified>
</cp:coreProperties>
</file>