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70" r:id="rId4"/>
    <p:sldId id="268" r:id="rId5"/>
    <p:sldId id="262" r:id="rId6"/>
    <p:sldId id="265" r:id="rId7"/>
    <p:sldId id="267" r:id="rId8"/>
    <p:sldId id="269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3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54293-DBDE-4209-BE26-8F026CF66EC8}" type="datetimeFigureOut">
              <a:rPr lang="en-US" smtClean="0"/>
              <a:t>12/7/2021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95130F-383D-4788-8415-9ACE026178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64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5130F-383D-4788-8415-9ACE0261788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439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5130F-383D-4788-8415-9ACE0261788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109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5130F-383D-4788-8415-9ACE0261788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727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5130F-383D-4788-8415-9ACE0261788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671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5130F-383D-4788-8415-9ACE0261788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641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5130F-383D-4788-8415-9ACE0261788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672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0F21-64E6-4B53-B752-2FEE2D68F0BD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15MH496L - Major Project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7AEF-AC6C-4214-B74D-B2FEE02C89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52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43BD9-5819-4B45-9FE8-8DFEDC596944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15MH496L - Major Project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7AEF-AC6C-4214-B74D-B2FEE02C89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485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19AE-D3D7-43CB-857F-2BB2D81BAC0A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15MH496L - Major Project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7AEF-AC6C-4214-B74D-B2FEE02C89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518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AC76-58FD-4B0B-94DA-27DEB9F6529A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15MH496L - Major Project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7AEF-AC6C-4214-B74D-B2FEE02C89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667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14042-A527-4BF2-8516-FD21D8F7F2A5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15MH496L - Major Project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7AEF-AC6C-4214-B74D-B2FEE02C89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145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F6459-1566-4BEC-BF57-18EBCD1F49C3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15MH496L - Major Project Review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7AEF-AC6C-4214-B74D-B2FEE02C89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53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687A-277B-4941-845C-00A398EAC9FF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15MH496L - Major Project Review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7AEF-AC6C-4214-B74D-B2FEE02C89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52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523D-115B-4F0E-806C-C274B236F1C6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15MH496L - Major Project Review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7AEF-AC6C-4214-B74D-B2FEE02C89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306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4F60A-9C79-4AF2-83EA-5839DAE133E5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15MH496L - Major Project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7AEF-AC6C-4214-B74D-B2FEE02C89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054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B8D9-3B00-491F-A180-A40254667699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15MH496L - Major Project Review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7AEF-AC6C-4214-B74D-B2FEE02C89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22B9D-52F0-40F6-81BB-BFC0760758F3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15MH496L - Major Project Review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7AEF-AC6C-4214-B74D-B2FEE02C89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89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1A4F4-AB28-4CF4-86DB-3102AF71767B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15MH496L - Major Project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57AEF-AC6C-4214-B74D-B2FEE02C89E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13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574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8122024" y="6356351"/>
            <a:ext cx="457200" cy="3651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07/12/2021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429000" cy="365125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18MHP104L - Major Project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7AEF-AC6C-4214-B74D-B2FEE02C89EB}" type="slidenum">
              <a:rPr lang="en-US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1</a:t>
            </a:fld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00953" y="1062752"/>
            <a:ext cx="703281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iFarm </a:t>
            </a:r>
          </a:p>
          <a:p>
            <a:pPr algn="ctr"/>
            <a:r>
              <a:rPr 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IoT Based Automated Farming Robot</a:t>
            </a:r>
          </a:p>
          <a:p>
            <a:pPr algn="ctr"/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Panel “4” Batch “8”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00953" y="2410998"/>
            <a:ext cx="70328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Members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Dharmarajan. E (RA1811018010123)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ArunBoniface. A (RA1811018010144)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PraneeshKumar. G. A (RA1811018010143)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00953" y="4737336"/>
            <a:ext cx="7032812" cy="11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V. Krithika M.E., Ph.D.  </a:t>
            </a:r>
          </a:p>
        </p:txBody>
      </p:sp>
    </p:spTree>
    <p:extLst>
      <p:ext uri="{BB962C8B-B14F-4D97-AF65-F5344CB8AC3E}">
        <p14:creationId xmlns:p14="http://schemas.microsoft.com/office/powerpoint/2010/main" val="604599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8122024" y="6356351"/>
            <a:ext cx="457200" cy="3651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07/12/2021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365126" cy="365125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18MHP104L - Major Project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7AEF-AC6C-4214-B74D-B2FEE02C89EB}" type="slidenum">
              <a:rPr lang="en-US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2</a:t>
            </a:fld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3838" y="1165053"/>
            <a:ext cx="8582586" cy="4745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atha" panose="020B0604020202020204" pitchFamily="34" charset="0"/>
              </a:rPr>
              <a:t>To make the farming robot do the basics activity like </a:t>
            </a:r>
            <a:r>
              <a:rPr lang="en-US" sz="200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atha" panose="020B0604020202020204" pitchFamily="34" charset="0"/>
              </a:rPr>
              <a:t>Ploughing, Seed dispensing, irrigation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atha" panose="020B0604020202020204" pitchFamily="34" charset="0"/>
              </a:rPr>
              <a:t> and </a:t>
            </a:r>
            <a:r>
              <a:rPr lang="en-US" sz="200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atha" panose="020B0604020202020204" pitchFamily="34" charset="0"/>
              </a:rPr>
              <a:t>closing the Ploughed field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atha" panose="020B0604020202020204" pitchFamily="34" charset="0"/>
              </a:rPr>
              <a:t>.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atha" panose="020B0604020202020204" pitchFamily="34" charset="0"/>
              </a:rPr>
              <a:t>Implementation of IoT in this project to control and monitor the work process.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atha" panose="020B0604020202020204" pitchFamily="34" charset="0"/>
              </a:rPr>
              <a:t>Robots can be controlled by both </a:t>
            </a:r>
            <a:r>
              <a:rPr lang="en-US" sz="200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atha" panose="020B0604020202020204" pitchFamily="34" charset="0"/>
              </a:rPr>
              <a:t>Autonomously and Manually 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atha" panose="020B0604020202020204" pitchFamily="34" charset="0"/>
              </a:rPr>
              <a:t>using Android apps.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Latha" panose="020B0604020202020204" pitchFamily="34" charset="0"/>
              </a:rPr>
              <a:t>Monitor the Humidity and moisture level using sensors.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Charge the battery using Solar Panel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129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EE0C15B-39C1-4B3E-A1F7-45AC27736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1277" y="1181691"/>
            <a:ext cx="3870723" cy="382660"/>
          </a:xfrm>
        </p:spPr>
        <p:txBody>
          <a:bodyPr>
            <a:normAutofit fontScale="92500" lnSpcReduction="20000"/>
          </a:bodyPr>
          <a:lstStyle/>
          <a:p>
            <a:r>
              <a:rPr lang="en-US" sz="2600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Existing</a:t>
            </a:r>
            <a:r>
              <a:rPr lang="en-US" dirty="0"/>
              <a:t> </a:t>
            </a:r>
            <a:r>
              <a:rPr lang="en-US" sz="2600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en-IN" sz="2600" u="sng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4DC8FF6-F2B1-4DA6-A5E2-00584E8CB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633703"/>
            <a:ext cx="3868340" cy="4555960"/>
          </a:xfrm>
        </p:spPr>
        <p:txBody>
          <a:bodyPr/>
          <a:lstStyle/>
          <a:p>
            <a:r>
              <a:rPr lang="en-IN" sz="1800" dirty="0"/>
              <a:t>Seeding and weeding Robot</a:t>
            </a:r>
          </a:p>
          <a:p>
            <a:r>
              <a:rPr lang="en-IN" sz="1800" dirty="0"/>
              <a:t>Automatic irrigation</a:t>
            </a:r>
          </a:p>
          <a:p>
            <a:r>
              <a:rPr lang="en-IN" sz="1800" dirty="0"/>
              <a:t>Planting</a:t>
            </a:r>
            <a:endParaRPr lang="en-US" sz="18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62C660C-19CB-4FAA-9E69-4BC5E4F0E1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4629" y="1181691"/>
            <a:ext cx="3870721" cy="399438"/>
          </a:xfrm>
        </p:spPr>
        <p:txBody>
          <a:bodyPr>
            <a:normAutofit fontScale="92500" lnSpcReduction="20000"/>
          </a:bodyPr>
          <a:lstStyle/>
          <a:p>
            <a:r>
              <a:rPr lang="en-US" sz="2600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Proposed</a:t>
            </a:r>
            <a:r>
              <a:rPr lang="en-US" dirty="0"/>
              <a:t> </a:t>
            </a:r>
            <a:r>
              <a:rPr lang="en-US" sz="2600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en-IN" sz="2600" u="sng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816CCA2-7D7F-44B4-8F6B-4907A166B5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747817"/>
            <a:ext cx="3887391" cy="4441846"/>
          </a:xfrm>
        </p:spPr>
        <p:txBody>
          <a:bodyPr/>
          <a:lstStyle/>
          <a:p>
            <a:r>
              <a:rPr lang="en-IN" sz="1800" dirty="0"/>
              <a:t>All in one Robot which is capable of performing basic activity like ploughing, irrigating and planting.</a:t>
            </a:r>
          </a:p>
          <a:p>
            <a:r>
              <a:rPr lang="en-IN" sz="1800" dirty="0"/>
              <a:t>This can be monitored using app Implementation of IOT</a:t>
            </a:r>
            <a:endParaRPr lang="en-US" sz="18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45D9A-CE93-4EE2-8560-1D54D048E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AC76-58FD-4B0B-94DA-27DEB9F6529A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63229-2000-41BD-A609-3F20F044C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15MH496L - Major Project Review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A3645-4AB2-48CD-8C66-64AA100DC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7AEF-AC6C-4214-B74D-B2FEE02C89EB}" type="slidenum">
              <a:rPr lang="en-US" smtClean="0"/>
              <a:t>3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04E55A3-C6D9-412C-9A60-98FD60CBDA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59" y="2722330"/>
            <a:ext cx="2300299" cy="15855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EC7191-16C9-4B2F-B5CC-A0194DFC36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59" y="4377189"/>
            <a:ext cx="1950434" cy="15855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8DCE35F-48AF-4C9D-99C6-2B876F7B9E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893" y="4377188"/>
            <a:ext cx="2114009" cy="15855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5B379FE-EA82-48AF-8BE4-7F7D66FBE0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2870" y="3285447"/>
            <a:ext cx="3824639" cy="267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081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82993-564F-4FBD-917A-BBA5EB3C4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00622"/>
            <a:ext cx="78867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N" sz="2400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Methodologies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400" u="sng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AD0FD-CA97-4D12-90B6-1074F94F8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07/12/2021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297EA-6AA6-4471-B492-92B504555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588418" cy="365125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18MHP104L - Major Project Review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80312-6567-4570-BC3D-6748DE158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7AEF-AC6C-4214-B74D-B2FEE02C89EB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94F27F-C13E-4DC2-9BDA-F75174921F24}"/>
              </a:ext>
            </a:extLst>
          </p:cNvPr>
          <p:cNvSpPr txBox="1"/>
          <p:nvPr/>
        </p:nvSpPr>
        <p:spPr>
          <a:xfrm>
            <a:off x="453838" y="1165053"/>
            <a:ext cx="8582586" cy="4457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2400" u="sng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Initially, seeds are filled in a Funnel and water are filled in a water tank.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 Robot Moving hook at front is used to plough the field and seed closer at the back is used to close plough the field.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the funnel seeds will be falling one by one after ploughing and water will be pouring drop by drop.</a:t>
            </a:r>
          </a:p>
        </p:txBody>
      </p:sp>
    </p:spTree>
    <p:extLst>
      <p:ext uri="{BB962C8B-B14F-4D97-AF65-F5344CB8AC3E}">
        <p14:creationId xmlns:p14="http://schemas.microsoft.com/office/powerpoint/2010/main" val="1182030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8122024" y="6356351"/>
            <a:ext cx="457200" cy="3651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07/12/2021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429000" cy="365125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18MHP104L - Major Project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7AEF-AC6C-4214-B74D-B2FEE02C89EB}" type="slidenum">
              <a:rPr lang="en-US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5</a:t>
            </a:fld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3838" y="963348"/>
            <a:ext cx="8582586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Components required with Price details 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46717"/>
              </p:ext>
            </p:extLst>
          </p:nvPr>
        </p:nvGraphicFramePr>
        <p:xfrm>
          <a:off x="453838" y="1543315"/>
          <a:ext cx="8394330" cy="477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6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52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29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9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90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9538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Palatino Linotype" panose="02040502050505030304" pitchFamily="18" charset="0"/>
                        </a:rPr>
                        <a:t>S. 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Palatino Linotype" panose="02040502050505030304" pitchFamily="18" charset="0"/>
                        </a:rPr>
                        <a:t>Component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Palatino Linotype" panose="02040502050505030304" pitchFamily="18" charset="0"/>
                        </a:rPr>
                        <a:t>Specification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Palatino Linotype" panose="02040502050505030304" pitchFamily="18" charset="0"/>
                        </a:rPr>
                        <a:t>Price /piece (INR)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Palatino Linotype" panose="02040502050505030304" pitchFamily="18" charset="0"/>
                        </a:rPr>
                        <a:t>Quantity</a:t>
                      </a:r>
                      <a:r>
                        <a:rPr lang="en-US" sz="1600" b="1" baseline="0" dirty="0">
                          <a:latin typeface="Palatino Linotype" panose="02040502050505030304" pitchFamily="18" charset="0"/>
                        </a:rPr>
                        <a:t> required</a:t>
                      </a:r>
                      <a:endParaRPr lang="en-US" sz="1600" b="1" dirty="0">
                        <a:latin typeface="Palatino Linotype" panose="020405020505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Palatino Linotype" panose="02040502050505030304" pitchFamily="18" charset="0"/>
                        </a:rPr>
                        <a:t>Total Cost (INR)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320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latin typeface="Palatino Linotype" panose="02040502050505030304" pitchFamily="18" charset="0"/>
                        </a:rPr>
                        <a:t>1</a:t>
                      </a:r>
                      <a:endParaRPr lang="en-US" sz="11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Palatino Linotype" panose="02040502050505030304" pitchFamily="18" charset="0"/>
                        </a:rPr>
                        <a:t>Arduino microcontroller</a:t>
                      </a:r>
                      <a:endParaRPr lang="en-US" sz="11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latin typeface="Palatino Linotype" panose="02040502050505030304" pitchFamily="18" charset="0"/>
                        </a:rPr>
                        <a:t>Arduino Mega 2560</a:t>
                      </a:r>
                      <a:endParaRPr lang="en-US" sz="11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latin typeface="Palatino Linotype" panose="02040502050505030304" pitchFamily="18" charset="0"/>
                        </a:rPr>
                        <a:t>1000</a:t>
                      </a:r>
                      <a:endParaRPr lang="en-US" sz="11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latin typeface="Palatino Linotype" panose="02040502050505030304" pitchFamily="18" charset="0"/>
                        </a:rPr>
                        <a:t>1</a:t>
                      </a:r>
                      <a:endParaRPr lang="en-US" sz="11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latin typeface="Palatino Linotype" panose="02040502050505030304" pitchFamily="18" charset="0"/>
                        </a:rPr>
                        <a:t>1000</a:t>
                      </a:r>
                      <a:endParaRPr lang="en-US" sz="11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320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latin typeface="Palatino Linotype" panose="02040502050505030304" pitchFamily="18" charset="0"/>
                        </a:rPr>
                        <a:t>2</a:t>
                      </a:r>
                      <a:endParaRPr lang="en-US" sz="11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Palatino Linotype" panose="02040502050505030304" pitchFamily="18" charset="0"/>
                        </a:rPr>
                        <a:t>IoT Board </a:t>
                      </a:r>
                      <a:endParaRPr lang="en-US" sz="11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latin typeface="Palatino Linotype" panose="02040502050505030304" pitchFamily="18" charset="0"/>
                        </a:rPr>
                        <a:t>NodeMCU ESP8266</a:t>
                      </a:r>
                      <a:endParaRPr lang="en-US" sz="11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latin typeface="Palatino Linotype" panose="02040502050505030304" pitchFamily="18" charset="0"/>
                        </a:rPr>
                        <a:t>400</a:t>
                      </a:r>
                      <a:endParaRPr lang="en-US" sz="11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latin typeface="Palatino Linotype" panose="02040502050505030304" pitchFamily="18" charset="0"/>
                        </a:rPr>
                        <a:t>1</a:t>
                      </a:r>
                      <a:endParaRPr lang="en-US" sz="11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latin typeface="Palatino Linotype" panose="02040502050505030304" pitchFamily="18" charset="0"/>
                        </a:rPr>
                        <a:t>400</a:t>
                      </a:r>
                      <a:endParaRPr lang="en-US" sz="11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320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latin typeface="Palatino Linotype" panose="02040502050505030304" pitchFamily="18" charset="0"/>
                        </a:rPr>
                        <a:t>3</a:t>
                      </a:r>
                      <a:endParaRPr lang="en-US" sz="11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Palatino Linotype" panose="02040502050505030304" pitchFamily="18" charset="0"/>
                        </a:rPr>
                        <a:t>Chasis</a:t>
                      </a:r>
                      <a:endParaRPr lang="en-US" sz="11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latin typeface="Palatino Linotype" panose="02040502050505030304" pitchFamily="18" charset="0"/>
                        </a:rPr>
                        <a:t>260X130X60mm</a:t>
                      </a:r>
                      <a:endParaRPr lang="en-US" sz="11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latin typeface="Palatino Linotype" panose="02040502050505030304" pitchFamily="18" charset="0"/>
                        </a:rPr>
                        <a:t>400</a:t>
                      </a:r>
                      <a:endParaRPr lang="en-US" sz="11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latin typeface="Palatino Linotype" panose="02040502050505030304" pitchFamily="18" charset="0"/>
                        </a:rPr>
                        <a:t>1</a:t>
                      </a:r>
                      <a:endParaRPr lang="en-US" sz="11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latin typeface="Palatino Linotype" panose="02040502050505030304" pitchFamily="18" charset="0"/>
                        </a:rPr>
                        <a:t>400</a:t>
                      </a:r>
                      <a:endParaRPr lang="en-US" sz="11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320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latin typeface="Palatino Linotype" panose="02040502050505030304" pitchFamily="18" charset="0"/>
                        </a:rPr>
                        <a:t>4</a:t>
                      </a:r>
                      <a:endParaRPr lang="en-US" sz="11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Palatino Linotype" panose="02040502050505030304" pitchFamily="18" charset="0"/>
                        </a:rPr>
                        <a:t>Motor Shield</a:t>
                      </a:r>
                      <a:endParaRPr lang="en-US" sz="11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>
                          <a:latin typeface="Palatino Linotype" panose="02040502050505030304" pitchFamily="18" charset="0"/>
                        </a:rPr>
                        <a:t>Arduino L293D driver</a:t>
                      </a:r>
                      <a:endParaRPr lang="en-US" sz="105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latin typeface="Palatino Linotype" panose="02040502050505030304" pitchFamily="18" charset="0"/>
                        </a:rPr>
                        <a:t>350</a:t>
                      </a:r>
                      <a:endParaRPr lang="en-US" sz="11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latin typeface="Palatino Linotype" panose="02040502050505030304" pitchFamily="18" charset="0"/>
                        </a:rPr>
                        <a:t>1</a:t>
                      </a:r>
                      <a:endParaRPr lang="en-US" sz="11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latin typeface="Palatino Linotype" panose="02040502050505030304" pitchFamily="18" charset="0"/>
                        </a:rPr>
                        <a:t>350</a:t>
                      </a:r>
                      <a:endParaRPr lang="en-US" sz="11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320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latin typeface="Palatino Linotype" panose="02040502050505030304" pitchFamily="18" charset="0"/>
                        </a:rPr>
                        <a:t>5</a:t>
                      </a:r>
                      <a:endParaRPr lang="en-US" sz="11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Palatino Linotype" panose="02040502050505030304" pitchFamily="18" charset="0"/>
                        </a:rPr>
                        <a:t>Battery</a:t>
                      </a:r>
                      <a:endParaRPr lang="en-US" sz="11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latin typeface="Palatino Linotype" panose="02040502050505030304" pitchFamily="18" charset="0"/>
                        </a:rPr>
                        <a:t>Lead Acid Battery (12V-1.3A)</a:t>
                      </a:r>
                      <a:endParaRPr lang="en-US" sz="8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latin typeface="Palatino Linotype" panose="02040502050505030304" pitchFamily="18" charset="0"/>
                        </a:rPr>
                        <a:t>600</a:t>
                      </a:r>
                      <a:endParaRPr lang="en-US" sz="11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latin typeface="Palatino Linotype" panose="02040502050505030304" pitchFamily="18" charset="0"/>
                        </a:rPr>
                        <a:t>1</a:t>
                      </a:r>
                      <a:endParaRPr lang="en-US" sz="11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latin typeface="Palatino Linotype" panose="02040502050505030304" pitchFamily="18" charset="0"/>
                        </a:rPr>
                        <a:t>600</a:t>
                      </a:r>
                      <a:endParaRPr lang="en-US" sz="11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900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latin typeface="Palatino Linotype" panose="02040502050505030304" pitchFamily="18" charset="0"/>
                        </a:rPr>
                        <a:t>6</a:t>
                      </a:r>
                      <a:endParaRPr lang="en-US" sz="11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Palatino Linotype" panose="02040502050505030304" pitchFamily="18" charset="0"/>
                        </a:rPr>
                        <a:t>Sensors</a:t>
                      </a:r>
                      <a:endParaRPr lang="en-US" sz="11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latin typeface="Palatino Linotype" panose="02040502050505030304" pitchFamily="18" charset="0"/>
                        </a:rPr>
                        <a:t>Ultrasonic Sensor</a:t>
                      </a:r>
                      <a:endParaRPr lang="en-US" sz="11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latin typeface="Palatino Linotype" panose="02040502050505030304" pitchFamily="18" charset="0"/>
                        </a:rPr>
                        <a:t>100</a:t>
                      </a:r>
                      <a:endParaRPr lang="en-US" sz="11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latin typeface="Palatino Linotype" panose="02040502050505030304" pitchFamily="18" charset="0"/>
                        </a:rPr>
                        <a:t>1</a:t>
                      </a:r>
                      <a:endParaRPr lang="en-US" sz="11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latin typeface="Palatino Linotype" panose="02040502050505030304" pitchFamily="18" charset="0"/>
                        </a:rPr>
                        <a:t>100</a:t>
                      </a:r>
                      <a:endParaRPr lang="en-US" sz="11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latin typeface="Palatino Linotype" panose="02040502050505030304" pitchFamily="18" charset="0"/>
                        </a:rPr>
                        <a:t>7</a:t>
                      </a:r>
                      <a:endParaRPr lang="en-US" sz="11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Palatino Linotype" panose="02040502050505030304" pitchFamily="18" charset="0"/>
                        </a:rPr>
                        <a:t>Gear Motor</a:t>
                      </a:r>
                      <a:endParaRPr lang="en-US" sz="11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Johnson Motor </a:t>
                      </a:r>
                      <a:r>
                        <a:rPr lang="en-US" sz="600" kern="12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(12V 500 RPM)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latin typeface="Palatino Linotype" panose="02040502050505030304" pitchFamily="18" charset="0"/>
                        </a:rPr>
                        <a:t>400</a:t>
                      </a:r>
                      <a:endParaRPr lang="en-US" sz="11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latin typeface="Palatino Linotype" panose="02040502050505030304" pitchFamily="18" charset="0"/>
                        </a:rPr>
                        <a:t>2</a:t>
                      </a:r>
                      <a:endParaRPr lang="en-US" sz="11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latin typeface="Palatino Linotype" panose="02040502050505030304" pitchFamily="18" charset="0"/>
                        </a:rPr>
                        <a:t>800</a:t>
                      </a:r>
                      <a:endParaRPr lang="en-US" sz="11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975848"/>
                  </a:ext>
                </a:extLst>
              </a:tr>
              <a:tr h="205291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latin typeface="Palatino Linotype" panose="02040502050505030304" pitchFamily="18" charset="0"/>
                        </a:rPr>
                        <a:t>8</a:t>
                      </a:r>
                      <a:endParaRPr lang="en-US" sz="11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Palatino Linotype" panose="02040502050505030304" pitchFamily="18" charset="0"/>
                        </a:rPr>
                        <a:t>Sensors</a:t>
                      </a:r>
                      <a:endParaRPr lang="en-US" sz="11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latin typeface="Palatino Linotype" panose="02040502050505030304" pitchFamily="18" charset="0"/>
                        </a:rPr>
                        <a:t>Water Level Sensor</a:t>
                      </a:r>
                      <a:endParaRPr lang="en-US" sz="11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latin typeface="Palatino Linotype" panose="02040502050505030304" pitchFamily="18" charset="0"/>
                        </a:rPr>
                        <a:t>100</a:t>
                      </a:r>
                      <a:endParaRPr lang="en-US" sz="11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latin typeface="Palatino Linotype" panose="02040502050505030304" pitchFamily="18" charset="0"/>
                        </a:rPr>
                        <a:t>1</a:t>
                      </a:r>
                      <a:endParaRPr lang="en-US" sz="11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latin typeface="Palatino Linotype" panose="02040502050505030304" pitchFamily="18" charset="0"/>
                        </a:rPr>
                        <a:t>100</a:t>
                      </a:r>
                      <a:endParaRPr lang="en-US" sz="11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152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latin typeface="Palatino Linotype" panose="02040502050505030304" pitchFamily="18" charset="0"/>
                        </a:rPr>
                        <a:t>9</a:t>
                      </a:r>
                      <a:endParaRPr lang="en-US" sz="11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Palatino Linotype" panose="02040502050505030304" pitchFamily="18" charset="0"/>
                        </a:rPr>
                        <a:t>Sensors</a:t>
                      </a:r>
                      <a:endParaRPr lang="en-US" sz="11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latin typeface="Palatino Linotype" panose="02040502050505030304" pitchFamily="18" charset="0"/>
                        </a:rPr>
                        <a:t>Humidity Sensor</a:t>
                      </a:r>
                      <a:endParaRPr lang="en-US" sz="11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latin typeface="Palatino Linotype" panose="02040502050505030304" pitchFamily="18" charset="0"/>
                        </a:rPr>
                        <a:t>100</a:t>
                      </a:r>
                      <a:endParaRPr lang="en-US" sz="11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latin typeface="Palatino Linotype" panose="02040502050505030304" pitchFamily="18" charset="0"/>
                        </a:rPr>
                        <a:t>1</a:t>
                      </a:r>
                      <a:endParaRPr lang="en-US" sz="11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latin typeface="Palatino Linotype" panose="02040502050505030304" pitchFamily="18" charset="0"/>
                        </a:rPr>
                        <a:t>100</a:t>
                      </a:r>
                      <a:endParaRPr lang="en-US" sz="11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latin typeface="Palatino Linotype" panose="02040502050505030304" pitchFamily="18" charset="0"/>
                        </a:rPr>
                        <a:t>10</a:t>
                      </a:r>
                      <a:endParaRPr lang="en-US" sz="11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Palatino Linotype" panose="02040502050505030304" pitchFamily="18" charset="0"/>
                        </a:rPr>
                        <a:t>Sensors</a:t>
                      </a:r>
                      <a:endParaRPr lang="en-US" sz="11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latin typeface="Palatino Linotype" panose="02040502050505030304" pitchFamily="18" charset="0"/>
                        </a:rPr>
                        <a:t>IR sensor</a:t>
                      </a:r>
                      <a:endParaRPr lang="en-US" sz="11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latin typeface="Palatino Linotype" panose="02040502050505030304" pitchFamily="18" charset="0"/>
                        </a:rPr>
                        <a:t>50</a:t>
                      </a:r>
                      <a:endParaRPr lang="en-US" sz="11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latin typeface="Palatino Linotype" panose="02040502050505030304" pitchFamily="18" charset="0"/>
                        </a:rPr>
                        <a:t>2</a:t>
                      </a:r>
                      <a:endParaRPr lang="en-US" sz="11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latin typeface="Palatino Linotype" panose="02040502050505030304" pitchFamily="18" charset="0"/>
                        </a:rPr>
                        <a:t>100</a:t>
                      </a:r>
                      <a:endParaRPr lang="en-US" sz="11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latin typeface="Palatino Linotype" panose="02040502050505030304" pitchFamily="18" charset="0"/>
                        </a:rPr>
                        <a:t>11</a:t>
                      </a:r>
                      <a:endParaRPr lang="en-US" sz="11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Palatino Linotype" panose="02040502050505030304" pitchFamily="18" charset="0"/>
                        </a:rPr>
                        <a:t>Solar Panel</a:t>
                      </a:r>
                      <a:endParaRPr lang="en-US" sz="11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latin typeface="Palatino Linotype" panose="02040502050505030304" pitchFamily="18" charset="0"/>
                        </a:rPr>
                        <a:t>70x70</a:t>
                      </a:r>
                      <a:endParaRPr lang="en-US" sz="11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latin typeface="Palatino Linotype" panose="02040502050505030304" pitchFamily="18" charset="0"/>
                        </a:rPr>
                        <a:t>75</a:t>
                      </a:r>
                      <a:endParaRPr lang="en-US" sz="11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latin typeface="Palatino Linotype" panose="02040502050505030304" pitchFamily="18" charset="0"/>
                        </a:rPr>
                        <a:t>4</a:t>
                      </a:r>
                      <a:endParaRPr lang="en-US" sz="11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latin typeface="Palatino Linotype" panose="02040502050505030304" pitchFamily="18" charset="0"/>
                        </a:rPr>
                        <a:t>300</a:t>
                      </a:r>
                      <a:endParaRPr lang="en-US" sz="11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5089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latin typeface="Palatino Linotype" panose="02040502050505030304" pitchFamily="18" charset="0"/>
                        </a:rPr>
                        <a:t>12</a:t>
                      </a:r>
                      <a:endParaRPr lang="en-US" sz="11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Palatino Linotype" panose="02040502050505030304" pitchFamily="18" charset="0"/>
                        </a:rPr>
                        <a:t>Wheels</a:t>
                      </a:r>
                      <a:endParaRPr lang="en-US" sz="11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latin typeface="Palatino Linotype" panose="02040502050505030304" pitchFamily="18" charset="0"/>
                        </a:rPr>
                        <a:t>100x20</a:t>
                      </a:r>
                      <a:endParaRPr lang="en-US" sz="11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latin typeface="Palatino Linotype" panose="02040502050505030304" pitchFamily="18" charset="0"/>
                        </a:rPr>
                        <a:t>75</a:t>
                      </a:r>
                      <a:endParaRPr lang="en-US" sz="11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latin typeface="Palatino Linotype" panose="02040502050505030304" pitchFamily="18" charset="0"/>
                        </a:rPr>
                        <a:t>4</a:t>
                      </a:r>
                      <a:endParaRPr lang="en-US" sz="11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latin typeface="Palatino Linotype" panose="02040502050505030304" pitchFamily="18" charset="0"/>
                        </a:rPr>
                        <a:t>300</a:t>
                      </a:r>
                      <a:endParaRPr lang="en-US" sz="11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7021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latin typeface="Palatino Linotype" panose="02040502050505030304" pitchFamily="18" charset="0"/>
                        </a:rPr>
                        <a:t>13</a:t>
                      </a:r>
                      <a:endParaRPr lang="en-US" sz="11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Palatino Linotype" panose="02040502050505030304" pitchFamily="18" charset="0"/>
                        </a:rPr>
                        <a:t>Dummy shaft</a:t>
                      </a:r>
                      <a:endParaRPr lang="en-US" sz="11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latin typeface="Palatino Linotype" panose="02040502050505030304" pitchFamily="18" charset="0"/>
                        </a:rPr>
                        <a:t>6mm</a:t>
                      </a:r>
                      <a:endParaRPr lang="en-US" sz="11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latin typeface="Palatino Linotype" panose="02040502050505030304" pitchFamily="18" charset="0"/>
                        </a:rPr>
                        <a:t>25</a:t>
                      </a:r>
                      <a:endParaRPr lang="en-US" sz="11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latin typeface="Palatino Linotype" panose="02040502050505030304" pitchFamily="18" charset="0"/>
                        </a:rPr>
                        <a:t>2</a:t>
                      </a:r>
                      <a:endParaRPr lang="en-US" sz="11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latin typeface="Palatino Linotype" panose="02040502050505030304" pitchFamily="18" charset="0"/>
                        </a:rPr>
                        <a:t>50</a:t>
                      </a:r>
                      <a:endParaRPr lang="en-US" sz="11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563711"/>
                  </a:ext>
                </a:extLst>
              </a:tr>
              <a:tr h="165846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latin typeface="Palatino Linotype" panose="02040502050505030304" pitchFamily="18" charset="0"/>
                        </a:rPr>
                        <a:t>14</a:t>
                      </a:r>
                      <a:endParaRPr lang="en-US" sz="11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Palatino Linotype" panose="02040502050505030304" pitchFamily="18" charset="0"/>
                        </a:rPr>
                        <a:t>Hook Fabrication</a:t>
                      </a:r>
                      <a:endParaRPr lang="en-US" sz="11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latin typeface="Palatino Linotype" panose="02040502050505030304" pitchFamily="18" charset="0"/>
                        </a:rPr>
                        <a:t>Material and welding</a:t>
                      </a:r>
                      <a:endParaRPr lang="en-US" sz="11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latin typeface="Palatino Linotype" panose="02040502050505030304" pitchFamily="18" charset="0"/>
                        </a:rPr>
                        <a:t>1500</a:t>
                      </a:r>
                      <a:endParaRPr lang="en-US" sz="11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latin typeface="Palatino Linotype" panose="02040502050505030304" pitchFamily="18" charset="0"/>
                        </a:rPr>
                        <a:t>1</a:t>
                      </a:r>
                      <a:endParaRPr lang="en-US" sz="11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latin typeface="Palatino Linotype" panose="02040502050505030304" pitchFamily="18" charset="0"/>
                        </a:rPr>
                        <a:t>1500</a:t>
                      </a:r>
                      <a:endParaRPr lang="en-US" sz="11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334175"/>
                  </a:ext>
                </a:extLst>
              </a:tr>
              <a:tr h="225013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latin typeface="Palatino Linotype" panose="02040502050505030304" pitchFamily="18" charset="0"/>
                        </a:rPr>
                        <a:t>15</a:t>
                      </a:r>
                      <a:endParaRPr lang="en-US" sz="11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Palatino Linotype" panose="02040502050505030304" pitchFamily="18" charset="0"/>
                        </a:rPr>
                        <a:t>3D Printing</a:t>
                      </a:r>
                      <a:endParaRPr lang="en-US" sz="11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>
                          <a:latin typeface="Palatino Linotype" panose="02040502050505030304" pitchFamily="18" charset="0"/>
                        </a:rPr>
                        <a:t>Funnel and water tank</a:t>
                      </a:r>
                      <a:endParaRPr lang="en-US" sz="105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latin typeface="Palatino Linotype" panose="02040502050505030304" pitchFamily="18" charset="0"/>
                        </a:rPr>
                        <a:t>5000</a:t>
                      </a:r>
                      <a:endParaRPr lang="en-US" sz="11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latin typeface="Palatino Linotype" panose="02040502050505030304" pitchFamily="18" charset="0"/>
                        </a:rPr>
                        <a:t>1</a:t>
                      </a:r>
                      <a:endParaRPr lang="en-US" sz="11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latin typeface="Palatino Linotype" panose="02040502050505030304" pitchFamily="18" charset="0"/>
                        </a:rPr>
                        <a:t>5000</a:t>
                      </a:r>
                      <a:endParaRPr lang="en-US" sz="11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46680"/>
                  </a:ext>
                </a:extLst>
              </a:tr>
              <a:tr h="281900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latin typeface="Palatino Linotype" panose="02040502050505030304" pitchFamily="18" charset="0"/>
                        </a:rPr>
                        <a:t>16</a:t>
                      </a:r>
                      <a:endParaRPr lang="en-US" sz="11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Palatino Linotype" panose="02040502050505030304" pitchFamily="18" charset="0"/>
                        </a:rPr>
                        <a:t>Seed falling mechanism</a:t>
                      </a:r>
                      <a:endParaRPr lang="en-US" sz="11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>
                          <a:latin typeface="Palatino Linotype" panose="02040502050505030304" pitchFamily="18" charset="0"/>
                        </a:rPr>
                        <a:t>Material and Welding</a:t>
                      </a:r>
                      <a:endParaRPr lang="en-US" sz="105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latin typeface="Palatino Linotype" panose="02040502050505030304" pitchFamily="18" charset="0"/>
                        </a:rPr>
                        <a:t>2000</a:t>
                      </a:r>
                      <a:endParaRPr lang="en-US" sz="11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latin typeface="Palatino Linotype" panose="02040502050505030304" pitchFamily="18" charset="0"/>
                        </a:rPr>
                        <a:t>1</a:t>
                      </a:r>
                      <a:endParaRPr lang="en-US" sz="11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latin typeface="Palatino Linotype" panose="02040502050505030304" pitchFamily="18" charset="0"/>
                        </a:rPr>
                        <a:t>2000</a:t>
                      </a:r>
                      <a:endParaRPr lang="en-US" sz="11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932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41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8122024" y="6356351"/>
            <a:ext cx="457200" cy="3651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07/12/2021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365126" cy="365125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18MHP104L - Major Project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7AEF-AC6C-4214-B74D-B2FEE02C89EB}" type="slidenum">
              <a:rPr lang="en-US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6</a:t>
            </a:fld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3838" y="1165053"/>
            <a:ext cx="8582586" cy="2899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 </a:t>
            </a:r>
            <a:r>
              <a:rPr lang="en-US" sz="24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end of the project, we will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 the designed and fabricated the robot for farming application.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developed Mobile app and website to control and monitor the temperature and humidity value.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270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8122024" y="6356351"/>
            <a:ext cx="457200" cy="3651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07/12/2021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365126" cy="365125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18MHP104L - Major Project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7AEF-AC6C-4214-B74D-B2FEE02C89EB}" type="slidenum">
              <a:rPr lang="en-US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7</a:t>
            </a:fld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3838" y="1165053"/>
            <a:ext cx="85825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algn="l"/>
            <a:endParaRPr lang="en-US" sz="1800" b="1" i="0" u="none" strike="noStrike" baseline="0" dirty="0">
              <a:solidFill>
                <a:srgbClr val="1155CD"/>
              </a:solidFill>
              <a:latin typeface="TimesNewRomanPS-BoldMT"/>
            </a:endParaRPr>
          </a:p>
          <a:p>
            <a:pPr algn="l"/>
            <a:endParaRPr lang="en-US" b="1" dirty="0">
              <a:solidFill>
                <a:srgbClr val="1155CD"/>
              </a:solidFill>
              <a:latin typeface="TimesNewRomanPS-BoldMT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sz="1800" b="1" i="0" u="none" strike="noStrike" baseline="0" dirty="0">
              <a:solidFill>
                <a:srgbClr val="1155CD"/>
              </a:solidFill>
              <a:latin typeface="TimesNewRomanPS-BoldM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8D5800C-E44A-458D-BBDC-66665BB518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256707"/>
              </p:ext>
            </p:extLst>
          </p:nvPr>
        </p:nvGraphicFramePr>
        <p:xfrm>
          <a:off x="628650" y="1767627"/>
          <a:ext cx="7886700" cy="2444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311">
                  <a:extLst>
                    <a:ext uri="{9D8B030D-6E8A-4147-A177-3AD203B41FA5}">
                      <a16:colId xmlns:a16="http://schemas.microsoft.com/office/drawing/2014/main" val="4019125489"/>
                    </a:ext>
                  </a:extLst>
                </a:gridCol>
                <a:gridCol w="2382369">
                  <a:extLst>
                    <a:ext uri="{9D8B030D-6E8A-4147-A177-3AD203B41FA5}">
                      <a16:colId xmlns:a16="http://schemas.microsoft.com/office/drawing/2014/main" val="473654419"/>
                    </a:ext>
                  </a:extLst>
                </a:gridCol>
                <a:gridCol w="1988296">
                  <a:extLst>
                    <a:ext uri="{9D8B030D-6E8A-4147-A177-3AD203B41FA5}">
                      <a16:colId xmlns:a16="http://schemas.microsoft.com/office/drawing/2014/main" val="1873858846"/>
                    </a:ext>
                  </a:extLst>
                </a:gridCol>
                <a:gridCol w="1166384">
                  <a:extLst>
                    <a:ext uri="{9D8B030D-6E8A-4147-A177-3AD203B41FA5}">
                      <a16:colId xmlns:a16="http://schemas.microsoft.com/office/drawing/2014/main" val="2017339493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2563604149"/>
                    </a:ext>
                  </a:extLst>
                </a:gridCol>
              </a:tblGrid>
              <a:tr h="816264">
                <a:tc>
                  <a:txBody>
                    <a:bodyPr/>
                    <a:lstStyle/>
                    <a:p>
                      <a:r>
                        <a:rPr lang="en-US" dirty="0"/>
                        <a:t>S.NO.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Article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 of Published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149785"/>
                  </a:ext>
                </a:extLst>
              </a:tr>
              <a:tr h="105693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Agricultural Automation Robot Using Arduino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/>
                        <a:t>Sujata Bhosale, </a:t>
                      </a:r>
                    </a:p>
                    <a:p>
                      <a:r>
                        <a:rPr lang="en-IN" sz="1050" dirty="0"/>
                        <a:t>Asha Biradar, Kanchan Meshram , Asst.Prof.Mr.P.R.Patil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March 2018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http://oaijse.com/VolumeArticles/FullTextPDF/213_32.AGRICULTURAL_AUTO</a:t>
                      </a:r>
                    </a:p>
                    <a:p>
                      <a:r>
                        <a:rPr lang="en-US" sz="1000" dirty="0"/>
                        <a:t>        MATION_ROBOT_USING_ARDUINO.pdf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106404"/>
                  </a:ext>
                </a:extLst>
              </a:tr>
              <a:tr h="472915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Automatic Multipurpose Agribot Using Arduino Mega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/>
                        <a:t>Amol Gothankar , Vishal Soni , Avinash Vishwakarma , Sagar Jankar , Satish Bhoyar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April 2021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/>
                        <a:t>https://ijisrt.com/assets/upload/files/IJISRT21APR684.pdf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282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3360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FE31B-7981-4A8A-818A-88724BD27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658" y="681037"/>
            <a:ext cx="7886700" cy="1325563"/>
          </a:xfrm>
        </p:spPr>
        <p:txBody>
          <a:bodyPr>
            <a:normAutofit/>
          </a:bodyPr>
          <a:lstStyle/>
          <a:p>
            <a:r>
              <a:rPr lang="en-US" sz="2400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Work split up among the members</a:t>
            </a:r>
            <a:endParaRPr lang="en-IN" sz="2400" u="sng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9B40B-16E9-45D7-A42A-E4895E865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07/12/2021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63170-BEF2-4817-9430-91851B054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429000" cy="365125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18MHP104L - Major Project Review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47D63-01EB-4DB0-9486-2644FC87A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7AEF-AC6C-4214-B74D-B2FEE02C89EB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B15A43DC-8E8A-41FF-A6B0-0F4727670C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6461047"/>
              </p:ext>
            </p:extLst>
          </p:nvPr>
        </p:nvGraphicFramePr>
        <p:xfrm>
          <a:off x="628650" y="1825625"/>
          <a:ext cx="78867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340">
                  <a:extLst>
                    <a:ext uri="{9D8B030D-6E8A-4147-A177-3AD203B41FA5}">
                      <a16:colId xmlns:a16="http://schemas.microsoft.com/office/drawing/2014/main" val="3698468912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2768458430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3767653919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305773694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35455841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Dharma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Arun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Praneesh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599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Designing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20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en-US" sz="2000" u="none" strike="noStrike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-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94716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Purchase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P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en-US" sz="2000" u="none" strike="noStrike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516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Fabrication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US" sz="20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S</a:t>
                      </a:r>
                      <a:endParaRPr lang="en-US" sz="20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23878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Assembly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S</a:t>
                      </a:r>
                      <a:endParaRPr lang="en-US" sz="2000" b="1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P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S</a:t>
                      </a:r>
                      <a:endParaRPr lang="en-US" sz="20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9330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Wiring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S</a:t>
                      </a:r>
                      <a:endParaRPr lang="en-US" sz="2000" b="1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P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P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22896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Coding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P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S</a:t>
                      </a:r>
                      <a:endParaRPr lang="en-US" sz="2000" b="1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P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24890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Testing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P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P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P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28880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Report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P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P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3901472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DABFBF9-1B4D-4D67-907D-BA61C69A909B}"/>
              </a:ext>
            </a:extLst>
          </p:cNvPr>
          <p:cNvSpPr txBox="1"/>
          <p:nvPr/>
        </p:nvSpPr>
        <p:spPr>
          <a:xfrm>
            <a:off x="1594432" y="5478011"/>
            <a:ext cx="5058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ctr">
              <a:defRPr/>
            </a:pPr>
            <a:r>
              <a:rPr lang="en-US" sz="1800" u="none" strike="noStrike" dirty="0">
                <a:solidFill>
                  <a:srgbClr val="FF0000"/>
                </a:solidFill>
                <a:effectLst/>
              </a:rPr>
              <a:t>P- Primary </a:t>
            </a:r>
            <a:r>
              <a:rPr lang="en-US" dirty="0">
                <a:solidFill>
                  <a:srgbClr val="FF0000"/>
                </a:solidFill>
              </a:rPr>
              <a:t>Responsibility</a:t>
            </a:r>
            <a:r>
              <a:rPr lang="en-US" sz="1800" u="none" strike="noStrike" dirty="0">
                <a:solidFill>
                  <a:srgbClr val="FF0000"/>
                </a:solidFill>
                <a:effectLst/>
              </a:rPr>
              <a:t>, </a:t>
            </a:r>
          </a:p>
          <a:p>
            <a:pPr algn="ctr" defTabSz="457200" fontAlgn="ctr">
              <a:defRPr/>
            </a:pPr>
            <a:r>
              <a:rPr lang="en-US" sz="1800" u="none" strike="noStrike" dirty="0">
                <a:solidFill>
                  <a:srgbClr val="00B050"/>
                </a:solidFill>
                <a:effectLst/>
              </a:rPr>
              <a:t>S</a:t>
            </a:r>
            <a:r>
              <a:rPr lang="en-US" sz="1800" b="1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u="none" strike="noStrike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–</a:t>
            </a:r>
            <a:r>
              <a:rPr lang="en-US" sz="1800" b="1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u="none" strike="noStrike" dirty="0">
                <a:solidFill>
                  <a:srgbClr val="00B050"/>
                </a:solidFill>
                <a:effectLst/>
                <a:latin typeface="+mj-lt"/>
              </a:rPr>
              <a:t>Secondary Responsibility</a:t>
            </a:r>
            <a:endParaRPr lang="en-US" sz="1800" b="1" i="0" u="none" strike="noStrike" dirty="0">
              <a:solidFill>
                <a:srgbClr val="00B05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1181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8122024" y="6356351"/>
            <a:ext cx="457200" cy="3651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07/12/2021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429000" cy="365125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18MHP104L - Major Project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7AEF-AC6C-4214-B74D-B2FEE02C89EB}" type="slidenum">
              <a:rPr lang="en-US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9</a:t>
            </a:fld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3838" y="1608806"/>
            <a:ext cx="8582586" cy="2042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24964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396</TotalTime>
  <Words>657</Words>
  <Application>Microsoft Office PowerPoint</Application>
  <PresentationFormat>On-screen Show (4:3)</PresentationFormat>
  <Paragraphs>236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TimesNewRomanPS-BoldMT</vt:lpstr>
      <vt:lpstr>Arial</vt:lpstr>
      <vt:lpstr>Arial Black</vt:lpstr>
      <vt:lpstr>Arial Rounded MT Bold</vt:lpstr>
      <vt:lpstr>Calibri</vt:lpstr>
      <vt:lpstr>Calibri Light</vt:lpstr>
      <vt:lpstr>Palatino Linotype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 split up among the members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GANGA</dc:creator>
  <cp:lastModifiedBy>arun boniface</cp:lastModifiedBy>
  <cp:revision>40</cp:revision>
  <dcterms:created xsi:type="dcterms:W3CDTF">2018-08-13T09:05:25Z</dcterms:created>
  <dcterms:modified xsi:type="dcterms:W3CDTF">2021-12-07T01:19:20Z</dcterms:modified>
</cp:coreProperties>
</file>