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4" r:id="rId24"/>
    <p:sldId id="279" r:id="rId25"/>
    <p:sldId id="280" r:id="rId26"/>
    <p:sldId id="281" r:id="rId27"/>
    <p:sldId id="282" r:id="rId28"/>
    <p:sldId id="283" r:id="rId29"/>
  </p:sldIdLst>
  <p:sldSz cx="9144000" cy="6858000" type="screen4x3"/>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autoAdjust="0"/>
  </p:normalViewPr>
  <p:slideViewPr>
    <p:cSldViewPr>
      <p:cViewPr varScale="1">
        <p:scale>
          <a:sx n="78" d="100"/>
          <a:sy n="78" d="100"/>
        </p:scale>
        <p:origin x="1555"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a:t>
            </a:fld>
            <a:endParaRPr lang="zh-CN" altLang="en-US" sz="1200">
              <a:latin typeface="Calibri" charset="0"/>
              <a:ea typeface="宋体" charset="0"/>
              <a:cs typeface="Calibri" charset="0"/>
            </a:endParaRPr>
          </a:p>
        </p:txBody>
      </p:sp>
      <p:sp>
        <p:nvSpPr>
          <p:cNvPr id="7" name="文本框"/>
          <p:cNvSpPr>
            <a:spLocks noGrp="1"/>
          </p:cNvSpPr>
          <p:nvPr>
            <p:ph type="hdr"/>
          </p:nvPr>
        </p:nvSpPr>
        <p:spPr>
          <a:xfrm>
            <a:off x="0" y="0"/>
            <a:ext cx="2971799"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宋体" charset="0"/>
              <a:cs typeface="Calibri" charset="0"/>
            </a:endParaRPr>
          </a:p>
        </p:txBody>
      </p:sp>
      <p:sp>
        <p:nvSpPr>
          <p:cNvPr id="8" name="文本框"/>
          <p:cNvSpPr>
            <a:spLocks noGrp="1"/>
          </p:cNvSpPr>
          <p:nvPr>
            <p:ph type="dt" idx="1"/>
          </p:nvPr>
        </p:nvSpPr>
        <p:spPr>
          <a:xfrm>
            <a:off x="3884613" y="0"/>
            <a:ext cx="2971800" cy="457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宋体" charset="0"/>
                <a:cs typeface="Calibri" charset="0"/>
              </a:rPr>
              <a:t>5/29/2025</a:t>
            </a:fld>
            <a:endParaRPr lang="zh-CN" altLang="en-US" sz="1200">
              <a:latin typeface="Calibri" charset="0"/>
              <a:ea typeface="宋体" charset="0"/>
              <a:cs typeface="Calibri" charset="0"/>
            </a:endParaRPr>
          </a:p>
        </p:txBody>
      </p:sp>
      <p:sp>
        <p:nvSpPr>
          <p:cNvPr id="9" name="对象"/>
          <p:cNvSpPr>
            <a:spLocks noGrp="1" noRot="1" noChangeAspect="1"/>
          </p:cNvSpPr>
          <p:nvPr>
            <p:ph type="sldImg" idx="2"/>
          </p:nvPr>
        </p:nvSpPr>
        <p:spPr>
          <a:xfrm>
            <a:off x="1143000" y="685800"/>
            <a:ext cx="4572000" cy="3429000"/>
          </a:xfrm>
          <a:prstGeom prst="rect">
            <a:avLst/>
          </a:prstGeom>
          <a:noFill/>
          <a:ln w="12700" cap="flat" cmpd="sng">
            <a:solidFill>
              <a:srgbClr val="000000"/>
            </a:solidFill>
            <a:prstDash val="solid"/>
            <a:round/>
          </a:ln>
        </p:spPr>
      </p:sp>
      <p:sp>
        <p:nvSpPr>
          <p:cNvPr id="10" name="文本框"/>
          <p:cNvSpPr>
            <a:spLocks noGrp="1"/>
          </p:cNvSpPr>
          <p:nvPr>
            <p:ph type="body" idx="3"/>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文本框"/>
          <p:cNvSpPr>
            <a:spLocks noGrp="1"/>
          </p:cNvSpPr>
          <p:nvPr>
            <p:ph type="ftr" idx="4"/>
          </p:nvPr>
        </p:nvSpPr>
        <p:spPr>
          <a:xfrm>
            <a:off x="0" y="8685213"/>
            <a:ext cx="2971799"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62964725"/>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宋体"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842780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10</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744833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11</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878566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332661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279354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642138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15</a:t>
            </a:fld>
            <a:endParaRPr lang="zh-CN" altLang="en-US" sz="1200">
              <a:latin typeface="Calibri" charset="0"/>
              <a:ea typeface="宋体" charset="0"/>
              <a:cs typeface="Calibri" charset="0"/>
            </a:endParaRPr>
          </a:p>
        </p:txBody>
      </p:sp>
      <p:sp>
        <p:nvSpPr>
          <p:cNvPr id="69" name="对象"/>
          <p:cNvSpPr>
            <a:spLocks noGrp="1" noRot="1" noChangeAspect="1"/>
          </p:cNvSpPr>
          <p:nvPr>
            <p:ph type="sldImg"/>
          </p:nvPr>
        </p:nvSpPr>
        <p:spPr>
          <a:xfrm>
            <a:off x="1143000" y="685800"/>
            <a:ext cx="4572000" cy="3429000"/>
          </a:xfrm>
          <a:prstGeom prst="rect">
            <a:avLst/>
          </a:prstGeom>
          <a:noFill/>
          <a:ln w="12700" cap="flat" cmpd="sng">
            <a:noFill/>
            <a:prstDash val="solid"/>
            <a:miter/>
          </a:ln>
        </p:spPr>
      </p:sp>
      <p:sp>
        <p:nvSpPr>
          <p:cNvPr id="70" name="文本框"/>
          <p:cNvSpPr>
            <a:spLocks noGrp="1"/>
          </p:cNvSpPr>
          <p:nvPr>
            <p:ph type="body" idx="1"/>
          </p:nvPr>
        </p:nvSpPr>
        <p:spPr>
          <a:xfrm>
            <a:off x="685800" y="4343400"/>
            <a:ext cx="54864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7187456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3447604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34172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18</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449487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19</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998464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233723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20</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2133558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21</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51962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22</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748018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759783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25</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706864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8024357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561663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28</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33442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3</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1041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4</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0549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5</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4917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6</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405024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7</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268885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8</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73533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12" name="文本框"/>
          <p:cNvSpPr>
            <a:spLocks noGrp="1"/>
          </p:cNvSpPr>
          <p:nvPr>
            <p:ph type="sldNum" idx="5"/>
          </p:nvPr>
        </p:nvSpPr>
        <p:spPr>
          <a:xfrm>
            <a:off x="3884613" y="8685213"/>
            <a:ext cx="2971800" cy="4572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宋体" charset="0"/>
                <a:cs typeface="Calibri" charset="0"/>
              </a:rPr>
              <a:t>9</a:t>
            </a:fld>
            <a:endParaRPr lang="zh-CN" altLang="en-US" sz="1200">
              <a:latin typeface="Calibri" charset="0"/>
              <a:ea typeface="宋体" charset="0"/>
              <a:cs typeface="Calibri" charset="0"/>
            </a:endParaRPr>
          </a:p>
        </p:txBody>
      </p:sp>
    </p:spTree>
    <p:extLst>
      <p:ext uri="{BB962C8B-B14F-4D97-AF65-F5344CB8AC3E}">
        <p14:creationId xmlns:p14="http://schemas.microsoft.com/office/powerpoint/2010/main" val="166028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13" name="文本框"/>
          <p:cNvSpPr>
            <a:spLocks noGrp="1"/>
          </p:cNvSpPr>
          <p:nvPr>
            <p:ph type="ctrTitle"/>
          </p:nvPr>
        </p:nvSpPr>
        <p:spPr>
          <a:xfrm>
            <a:off x="685800" y="2130425"/>
            <a:ext cx="7772400" cy="1470024"/>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400" b="0" i="0" u="none" strike="noStrike" kern="1200" cap="none" spc="0" baseline="0">
                <a:solidFill>
                  <a:schemeClr val="tx1"/>
                </a:solidFill>
                <a:latin typeface="Calibri" charset="0"/>
                <a:ea typeface="宋体" charset="0"/>
                <a:cs typeface="Lucida Sans"/>
              </a:rPr>
              <a:t>Click to edit Master title style</a:t>
            </a:r>
            <a:endParaRPr lang="zh-CN" altLang="en-US" sz="4400" b="0" i="0" u="none" strike="noStrike" kern="1200" cap="none" spc="0" baseline="0">
              <a:solidFill>
                <a:schemeClr val="tx1"/>
              </a:solidFill>
              <a:latin typeface="Calibri" charset="0"/>
              <a:ea typeface="宋体" charset="0"/>
              <a:cs typeface="Lucida Sans"/>
            </a:endParaRPr>
          </a:p>
        </p:txBody>
      </p:sp>
      <p:sp>
        <p:nvSpPr>
          <p:cNvPr id="14" name="文本框"/>
          <p:cNvSpPr>
            <a:spLocks noGrp="1"/>
          </p:cNvSpPr>
          <p:nvPr>
            <p:ph type="subTitle" idx="1"/>
          </p:nvPr>
        </p:nvSpPr>
        <p:spPr>
          <a:xfrm>
            <a:off x="1371600" y="3886200"/>
            <a:ext cx="6400800" cy="1752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ct val="20000"/>
              </a:spcBef>
              <a:spcAft>
                <a:spcPts val="0"/>
              </a:spcAft>
              <a:buNone/>
            </a:pPr>
            <a:r>
              <a:rPr lang="en-US" altLang="zh-CN" sz="3200" b="0" i="0" u="none" strike="noStrike" kern="1200" cap="none" spc="0" baseline="0">
                <a:solidFill>
                  <a:srgbClr val="898989"/>
                </a:solidFill>
                <a:latin typeface="Calibri" charset="0"/>
                <a:ea typeface="宋体" charset="0"/>
                <a:cs typeface="Lucida Sans"/>
              </a:rPr>
              <a:t>Click to edit Master subtitle style</a:t>
            </a:r>
            <a:endParaRPr lang="zh-CN" altLang="en-US" sz="3200" b="0" i="0" u="none" strike="noStrike" kern="1200" cap="none" spc="0" baseline="0">
              <a:solidFill>
                <a:srgbClr val="898989"/>
              </a:solidFill>
              <a:latin typeface="Calibri" charset="0"/>
              <a:ea typeface="宋体" charset="0"/>
              <a:cs typeface="Lucida Sans"/>
            </a:endParaRPr>
          </a:p>
        </p:txBody>
      </p:sp>
      <p:sp>
        <p:nvSpPr>
          <p:cNvPr id="15"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宋体" charset="0"/>
              <a:cs typeface="Calibri" charset="0"/>
            </a:endParaRPr>
          </a:p>
        </p:txBody>
      </p:sp>
      <p:sp>
        <p:nvSpPr>
          <p:cNvPr id="16" name="文本框"/>
          <p:cNvSpPr>
            <a:spLocks noGrp="1"/>
          </p:cNvSpPr>
          <p:nvPr>
            <p:ph type="ftr"/>
          </p:nvPr>
        </p:nvSpPr>
        <p:spPr>
          <a:xfrm>
            <a:off x="3124200" y="6356349"/>
            <a:ext cx="2895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charset="0"/>
              <a:ea typeface="宋体" charset="0"/>
              <a:cs typeface="Calibri" charset="0"/>
            </a:endParaRPr>
          </a:p>
        </p:txBody>
      </p:sp>
      <p:sp>
        <p:nvSpPr>
          <p:cNvPr id="17" name="文本框"/>
          <p:cNvSpPr>
            <a:spLocks noGrp="1"/>
          </p:cNvSpPr>
          <p:nvPr>
            <p:ph type="sldNum"/>
          </p:nvPr>
        </p:nvSpPr>
        <p:spPr>
          <a:xfrm>
            <a:off x="6553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b="0" i="0" u="none" strike="noStrike" kern="1200" cap="none" spc="0" baseline="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426624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40009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12662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5"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26"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7"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28" name="文本框"/>
          <p:cNvSpPr>
            <a:spLocks noGrp="1"/>
          </p:cNvSpPr>
          <p:nvPr>
            <p:ph type="ftr"/>
          </p:nvPr>
        </p:nvSpPr>
        <p:spPr>
          <a:xfrm>
            <a:off x="3124200" y="6356349"/>
            <a:ext cx="2895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29" name="文本框"/>
          <p:cNvSpPr>
            <a:spLocks noGrp="1"/>
          </p:cNvSpPr>
          <p:nvPr>
            <p:ph type="sldNum"/>
          </p:nvPr>
        </p:nvSpPr>
        <p:spPr>
          <a:xfrm>
            <a:off x="6553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33300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49032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1895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7603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338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3978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1497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0988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2025/5/29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6512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5/29/2025</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3124200" y="6356349"/>
            <a:ext cx="2895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6553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5632066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文本框"/>
          <p:cNvSpPr>
            <a:spLocks noGrp="1"/>
          </p:cNvSpPr>
          <p:nvPr>
            <p:ph type="ctrTitle"/>
          </p:nvPr>
        </p:nvSpPr>
        <p:spPr>
          <a:xfrm>
            <a:off x="0" y="0"/>
            <a:ext cx="9144000" cy="16986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IN" altLang="zh-CN" sz="4400" b="0" i="0" u="none" strike="noStrike" kern="1200" cap="none" spc="0" baseline="0" dirty="0">
                <a:solidFill>
                  <a:schemeClr val="tx1"/>
                </a:solidFill>
                <a:latin typeface="Calibri" charset="0"/>
                <a:ea typeface="宋体" charset="0"/>
                <a:cs typeface="Lucida Sans"/>
              </a:rPr>
              <a:t>f</a:t>
            </a:r>
            <a:endParaRPr lang="zh-CN" altLang="en-US" sz="4400" b="0" i="0" u="none" strike="noStrike" kern="1200" cap="none" spc="0" baseline="0" dirty="0">
              <a:solidFill>
                <a:schemeClr val="tx1"/>
              </a:solidFill>
              <a:latin typeface="Calibri" charset="0"/>
              <a:ea typeface="宋体" charset="0"/>
              <a:cs typeface="Lucida Sans"/>
            </a:endParaRPr>
          </a:p>
        </p:txBody>
      </p:sp>
      <p:sp>
        <p:nvSpPr>
          <p:cNvPr id="19" name="文本框"/>
          <p:cNvSpPr>
            <a:spLocks noGrp="1"/>
          </p:cNvSpPr>
          <p:nvPr>
            <p:ph type="subTitle" idx="1"/>
          </p:nvPr>
        </p:nvSpPr>
        <p:spPr>
          <a:xfrm>
            <a:off x="228600" y="1905000"/>
            <a:ext cx="8610600" cy="49530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80000"/>
              </a:lnSpc>
              <a:spcBef>
                <a:spcPct val="20000"/>
              </a:spcBef>
              <a:spcAft>
                <a:spcPts val="0"/>
              </a:spcAft>
              <a:buNone/>
            </a:pPr>
            <a:r>
              <a:rPr lang="en-US" altLang="zh-CN" sz="2000" b="1" i="0" u="none" strike="noStrike" kern="1200" cap="none" spc="0" baseline="0" dirty="0">
                <a:solidFill>
                  <a:srgbClr val="376091"/>
                </a:solidFill>
                <a:latin typeface="Times New Roman" pitchFamily="18" charset="0"/>
                <a:ea typeface="Calibri" charset="0"/>
                <a:cs typeface="Times New Roman" pitchFamily="18" charset="0"/>
              </a:rPr>
              <a:t>Presentation</a:t>
            </a:r>
            <a:r>
              <a:rPr lang="en-US" altLang="zh-CN" sz="1700" b="1" i="0" u="none" strike="noStrike" kern="1200" cap="none" spc="0" baseline="0" dirty="0">
                <a:solidFill>
                  <a:srgbClr val="376091"/>
                </a:solidFill>
                <a:latin typeface="Times New Roman" pitchFamily="18" charset="0"/>
                <a:ea typeface="Calibri" charset="0"/>
                <a:cs typeface="Times New Roman" pitchFamily="18" charset="0"/>
              </a:rPr>
              <a:t> </a:t>
            </a:r>
          </a:p>
          <a:p>
            <a:pPr marL="0" indent="0" algn="ctr">
              <a:lnSpc>
                <a:spcPct val="80000"/>
              </a:lnSpc>
              <a:spcBef>
                <a:spcPct val="20000"/>
              </a:spcBef>
              <a:spcAft>
                <a:spcPts val="0"/>
              </a:spcAft>
              <a:buNone/>
            </a:pPr>
            <a:endParaRPr lang="en-US" altLang="zh-CN" sz="900" b="1" i="0" u="none" strike="noStrike" kern="1200" cap="none" spc="0" baseline="0" dirty="0">
              <a:solidFill>
                <a:srgbClr val="376091"/>
              </a:solidFill>
              <a:latin typeface="Times New Roman" pitchFamily="18" charset="0"/>
              <a:ea typeface="Calibri" charset="0"/>
              <a:cs typeface="Times New Roman" pitchFamily="18" charset="0"/>
            </a:endParaRPr>
          </a:p>
          <a:p>
            <a:pPr marL="0" indent="0" algn="ctr" fontAlgn="base">
              <a:lnSpc>
                <a:spcPct val="80000"/>
              </a:lnSpc>
              <a:spcBef>
                <a:spcPts val="0"/>
              </a:spcBef>
              <a:spcAft>
                <a:spcPts val="1200"/>
              </a:spcAft>
              <a:buNone/>
            </a:pPr>
            <a:r>
              <a:rPr lang="en-US" altLang="zh-CN" sz="1400" b="1" i="1" u="none" strike="noStrike" kern="1200" cap="none" spc="0" baseline="0" dirty="0">
                <a:solidFill>
                  <a:schemeClr val="tx1"/>
                </a:solidFill>
                <a:latin typeface="Times New Roman" pitchFamily="18" charset="0"/>
                <a:ea typeface="Calibri" charset="0"/>
                <a:cs typeface="Times New Roman" pitchFamily="18" charset="0"/>
              </a:rPr>
              <a:t>on </a:t>
            </a:r>
          </a:p>
          <a:p>
            <a:pPr marL="0" indent="0" algn="ctr" eaLnBrk="0" fontAlgn="base" latinLnBrk="0" hangingPunct="0">
              <a:lnSpc>
                <a:spcPct val="80000"/>
              </a:lnSpc>
              <a:spcBef>
                <a:spcPts val="0"/>
              </a:spcBef>
              <a:spcAft>
                <a:spcPts val="0"/>
              </a:spcAft>
              <a:buNone/>
            </a:pPr>
            <a:r>
              <a:rPr lang="en-US" altLang="zh-CN" sz="3200" b="1" i="0" u="none" strike="noStrike" kern="1200" cap="none" spc="0" baseline="0" dirty="0">
                <a:solidFill>
                  <a:srgbClr val="953735"/>
                </a:solidFill>
                <a:latin typeface="Times New Roman" pitchFamily="18" charset="0"/>
                <a:ea typeface="Calibri" charset="0"/>
                <a:cs typeface="Times New Roman" pitchFamily="18" charset="0"/>
              </a:rPr>
              <a:t>“Pothole Dimension Detection Using YOLOv8” </a:t>
            </a: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dirty="0">
              <a:latin typeface="Times New Roman" pitchFamily="18"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chemeClr val="tx1"/>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endParaRPr lang="en-US" altLang="zh-CN" sz="1000" b="1" i="0" u="none" strike="noStrike" kern="1200" cap="none" spc="0" baseline="0" dirty="0">
              <a:solidFill>
                <a:srgbClr val="FF0000"/>
              </a:solidFill>
              <a:latin typeface="Times New Roman" pitchFamily="18" charset="0"/>
              <a:ea typeface="宋体" charset="0"/>
              <a:cs typeface="Times New Roman" pitchFamily="18" charset="0"/>
            </a:endParaRPr>
          </a:p>
          <a:p>
            <a:pPr marL="0" indent="0" algn="ctr">
              <a:lnSpc>
                <a:spcPct val="80000"/>
              </a:lnSpc>
              <a:spcBef>
                <a:spcPct val="20000"/>
              </a:spcBef>
              <a:spcAft>
                <a:spcPts val="0"/>
              </a:spcAft>
              <a:buNone/>
            </a:pPr>
            <a:r>
              <a:rPr lang="en-US" altLang="zh-CN" sz="1800" b="1" i="0" u="none" strike="noStrike" kern="1200" cap="none" spc="0" baseline="0" dirty="0">
                <a:solidFill>
                  <a:srgbClr val="632523"/>
                </a:solidFill>
                <a:latin typeface="Times New Roman" pitchFamily="18" charset="0"/>
                <a:ea typeface="宋体" charset="0"/>
                <a:cs typeface="Times New Roman" pitchFamily="18" charset="0"/>
              </a:rPr>
              <a:t>DEPARTMENT OF COMPUTER SCIENCE &amp; ENGINEERING</a:t>
            </a:r>
          </a:p>
          <a:p>
            <a:pPr marL="0" indent="0" algn="ctr">
              <a:lnSpc>
                <a:spcPct val="80000"/>
              </a:lnSpc>
              <a:spcBef>
                <a:spcPct val="20000"/>
              </a:spcBef>
              <a:spcAft>
                <a:spcPts val="0"/>
              </a:spcAft>
              <a:buNone/>
            </a:pPr>
            <a:r>
              <a:rPr lang="en-US" altLang="zh-CN" sz="1800" b="1" i="0" u="none" strike="noStrike" kern="1200" cap="none" spc="0" baseline="0" dirty="0">
                <a:solidFill>
                  <a:srgbClr val="632523"/>
                </a:solidFill>
                <a:latin typeface="Times New Roman" pitchFamily="18" charset="0"/>
                <a:ea typeface="宋体" charset="0"/>
                <a:cs typeface="Times New Roman" pitchFamily="18" charset="0"/>
              </a:rPr>
              <a:t>CAY 2024-2025</a:t>
            </a:r>
          </a:p>
          <a:p>
            <a:pPr marL="0" indent="0" algn="ctr">
              <a:lnSpc>
                <a:spcPct val="80000"/>
              </a:lnSpc>
              <a:spcBef>
                <a:spcPct val="20000"/>
              </a:spcBef>
              <a:spcAft>
                <a:spcPts val="0"/>
              </a:spcAft>
              <a:buNone/>
            </a:pP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
        <p:nvSpPr>
          <p:cNvPr id="20" name="矩形"/>
          <p:cNvSpPr>
            <a:spLocks/>
          </p:cNvSpPr>
          <p:nvPr/>
        </p:nvSpPr>
        <p:spPr>
          <a:xfrm>
            <a:off x="0" y="3962400"/>
            <a:ext cx="4724400" cy="27870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2000" b="1" i="0" u="none" strike="noStrike" kern="1200" cap="none" spc="0" baseline="0" dirty="0">
                <a:solidFill>
                  <a:srgbClr val="C00000"/>
                </a:solidFill>
                <a:latin typeface="Times New Roman" pitchFamily="18" charset="0"/>
                <a:ea typeface="Calibri" charset="0"/>
                <a:cs typeface="Times New Roman" pitchFamily="18" charset="0"/>
              </a:rPr>
              <a:t>Presented by:</a:t>
            </a:r>
          </a:p>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Calibri" charset="0"/>
                <a:cs typeface="Times New Roman" pitchFamily="18" charset="0"/>
              </a:rPr>
              <a:t>ADITYA KADIMDIWAN    2JH21CS008</a:t>
            </a:r>
          </a:p>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Calibri" charset="0"/>
                <a:cs typeface="Times New Roman" pitchFamily="18" charset="0"/>
              </a:rPr>
              <a:t>PRATHAM KUBSAD          2JH21CS072</a:t>
            </a:r>
          </a:p>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Calibri" charset="0"/>
                <a:cs typeface="Times New Roman" pitchFamily="18" charset="0"/>
              </a:rPr>
              <a:t>PUSHPA NAYAK                  2JH21CS075 </a:t>
            </a:r>
          </a:p>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Calibri" charset="0"/>
                <a:cs typeface="Times New Roman" pitchFamily="18" charset="0"/>
              </a:rPr>
              <a:t>SAHANKUMAR POL          2JH21CS085    </a:t>
            </a:r>
          </a:p>
          <a:p>
            <a:pPr marL="0" indent="0" algn="ctr">
              <a:lnSpc>
                <a:spcPct val="100000"/>
              </a:lnSpc>
              <a:spcBef>
                <a:spcPts val="0"/>
              </a:spcBef>
              <a:spcAft>
                <a:spcPts val="0"/>
              </a:spcAft>
              <a:buNone/>
            </a:pPr>
            <a:endParaRPr lang="en-US" altLang="zh-CN" sz="1800" b="1" i="0" u="none" strike="noStrike" kern="1200" cap="none" spc="0" baseline="0" dirty="0">
              <a:solidFill>
                <a:srgbClr val="C00000"/>
              </a:solidFill>
              <a:latin typeface="Times New Roman" pitchFamily="18" charset="0"/>
              <a:ea typeface="Calibri" charset="0"/>
              <a:cs typeface="Times New Roman" pitchFamily="18" charset="0"/>
            </a:endParaRPr>
          </a:p>
          <a:p>
            <a:pPr marL="0" indent="0" algn="ctr">
              <a:lnSpc>
                <a:spcPct val="100000"/>
              </a:lnSpc>
              <a:spcBef>
                <a:spcPts val="0"/>
              </a:spcBef>
              <a:spcAft>
                <a:spcPts val="0"/>
              </a:spcAft>
              <a:buNone/>
            </a:pPr>
            <a:endParaRPr lang="en-US" altLang="zh-CN" sz="1800" b="1" i="0" u="none" strike="noStrike" kern="1200" cap="none" spc="0" baseline="0" dirty="0">
              <a:solidFill>
                <a:srgbClr val="C00000"/>
              </a:solidFill>
              <a:latin typeface="Times New Roman" pitchFamily="18" charset="0"/>
              <a:ea typeface="Calibri" charset="0"/>
              <a:cs typeface="Times New Roman" pitchFamily="18" charset="0"/>
            </a:endParaRPr>
          </a:p>
          <a:p>
            <a:pPr marL="0" indent="0" algn="ctr">
              <a:lnSpc>
                <a:spcPct val="100000"/>
              </a:lnSpc>
              <a:spcBef>
                <a:spcPts val="0"/>
              </a:spcBef>
              <a:spcAft>
                <a:spcPts val="0"/>
              </a:spcAft>
              <a:buNone/>
            </a:pPr>
            <a:endParaRPr lang="en-US" altLang="zh-CN" sz="1800" b="1" i="0" u="none" strike="noStrike" kern="1200" cap="none" spc="0" baseline="0" dirty="0">
              <a:solidFill>
                <a:srgbClr val="C00000"/>
              </a:solidFill>
              <a:latin typeface="Times New Roman" pitchFamily="18" charset="0"/>
              <a:ea typeface="Calibri" charset="0"/>
              <a:cs typeface="Times New Roman" pitchFamily="18" charset="0"/>
            </a:endParaRPr>
          </a:p>
          <a:p>
            <a:pPr marL="0" indent="0" algn="ctr">
              <a:lnSpc>
                <a:spcPct val="100000"/>
              </a:lnSpc>
              <a:spcBef>
                <a:spcPts val="0"/>
              </a:spcBef>
              <a:spcAft>
                <a:spcPts val="0"/>
              </a:spcAft>
              <a:buNone/>
            </a:pPr>
            <a:endParaRPr lang="en-US" altLang="zh-CN" sz="1800" b="0" i="0" u="none" strike="noStrike" kern="1200" cap="none" spc="0" baseline="0" dirty="0">
              <a:solidFill>
                <a:srgbClr val="7030A0"/>
              </a:solidFill>
              <a:latin typeface="Times New Roman" pitchFamily="18" charset="0"/>
              <a:ea typeface="Calibri"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Calibri" charset="0"/>
              <a:ea typeface="宋体" charset="0"/>
              <a:cs typeface="Calibri" charset="0"/>
            </a:endParaRPr>
          </a:p>
        </p:txBody>
      </p:sp>
      <p:sp>
        <p:nvSpPr>
          <p:cNvPr id="21" name="直线"/>
          <p:cNvSpPr>
            <a:spLocks/>
          </p:cNvSpPr>
          <p:nvPr/>
        </p:nvSpPr>
        <p:spPr>
          <a:xfrm>
            <a:off x="0" y="1752599"/>
            <a:ext cx="9144000" cy="1587"/>
          </a:xfrm>
          <a:prstGeom prst="line">
            <a:avLst/>
          </a:prstGeom>
          <a:noFill/>
          <a:ln w="38100" cap="flat" cmpd="sng">
            <a:solidFill>
              <a:srgbClr val="7030A0"/>
            </a:solidFill>
            <a:prstDash val="solid"/>
            <a:round/>
          </a:ln>
        </p:spPr>
      </p:sp>
      <p:sp>
        <p:nvSpPr>
          <p:cNvPr id="22" name="直线"/>
          <p:cNvSpPr>
            <a:spLocks/>
          </p:cNvSpPr>
          <p:nvPr/>
        </p:nvSpPr>
        <p:spPr>
          <a:xfrm>
            <a:off x="0" y="6096000"/>
            <a:ext cx="9144000" cy="1588"/>
          </a:xfrm>
          <a:prstGeom prst="line">
            <a:avLst/>
          </a:prstGeom>
          <a:noFill/>
          <a:ln w="38100" cap="flat" cmpd="sng">
            <a:solidFill>
              <a:srgbClr val="7030A0"/>
            </a:solidFill>
            <a:prstDash val="solid"/>
            <a:round/>
          </a:ln>
        </p:spPr>
      </p:sp>
      <p:sp>
        <p:nvSpPr>
          <p:cNvPr id="23" name="矩形"/>
          <p:cNvSpPr>
            <a:spLocks/>
          </p:cNvSpPr>
          <p:nvPr/>
        </p:nvSpPr>
        <p:spPr>
          <a:xfrm>
            <a:off x="4572000" y="4038600"/>
            <a:ext cx="4343400" cy="150810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2000" b="1" i="0" u="none" strike="noStrike" kern="1200" cap="none" spc="0" baseline="0" dirty="0">
                <a:solidFill>
                  <a:srgbClr val="C00000"/>
                </a:solidFill>
                <a:latin typeface="Times New Roman" pitchFamily="18" charset="0"/>
                <a:ea typeface="Calibri" charset="0"/>
                <a:cs typeface="Times New Roman" pitchFamily="18" charset="0"/>
              </a:rPr>
              <a:t>Guided by:</a:t>
            </a:r>
          </a:p>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Calibri" charset="0"/>
                <a:cs typeface="Times New Roman" pitchFamily="18" charset="0"/>
              </a:rPr>
              <a:t>Prof. Praveen </a:t>
            </a:r>
            <a:r>
              <a:rPr lang="en-US" altLang="zh-CN" sz="1800" b="1" i="0" u="none" strike="noStrike" kern="1200" cap="none" spc="0" baseline="0" dirty="0" err="1">
                <a:solidFill>
                  <a:schemeClr val="tx1"/>
                </a:solidFill>
                <a:latin typeface="Times New Roman" pitchFamily="18" charset="0"/>
                <a:ea typeface="Calibri" charset="0"/>
                <a:cs typeface="Times New Roman" pitchFamily="18" charset="0"/>
              </a:rPr>
              <a:t>Hongal</a:t>
            </a:r>
            <a:endParaRPr lang="en-US" altLang="zh-CN" sz="1800" b="1" i="0" u="none" strike="noStrike" kern="1200" cap="none" spc="0" baseline="0" dirty="0">
              <a:solidFill>
                <a:schemeClr val="tx1"/>
              </a:solidFill>
              <a:latin typeface="Times New Roman" pitchFamily="18" charset="0"/>
              <a:ea typeface="Calibri" charset="0"/>
              <a:cs typeface="Times New Roman" pitchFamily="18" charset="0"/>
            </a:endParaRPr>
          </a:p>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Calibri" charset="0"/>
                <a:cs typeface="Times New Roman" pitchFamily="18" charset="0"/>
              </a:rPr>
              <a:t>Dept of Computer Science </a:t>
            </a:r>
          </a:p>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Calibri" charset="0"/>
                <a:cs typeface="Times New Roman" pitchFamily="18" charset="0"/>
              </a:rPr>
              <a:t>&amp; Engineering</a:t>
            </a:r>
          </a:p>
          <a:p>
            <a:pPr marL="0" indent="0" algn="ctr" eaLnBrk="0" fontAlgn="base" latinLnBrk="0" hangingPunct="0">
              <a:lnSpc>
                <a:spcPct val="100000"/>
              </a:lnSpc>
              <a:spcBef>
                <a:spcPts val="0"/>
              </a:spcBef>
              <a:spcAft>
                <a:spcPts val="0"/>
              </a:spcAft>
              <a:buNone/>
            </a:pPr>
            <a:endParaRPr lang="zh-CN" altLang="en-US" sz="1800" b="0" i="0" u="none" strike="noStrike" kern="1200" cap="none" spc="0" baseline="0" dirty="0">
              <a:solidFill>
                <a:schemeClr val="tx1"/>
              </a:solidFill>
              <a:latin typeface="Calibri" charset="0"/>
              <a:ea typeface="宋体" charset="0"/>
              <a:cs typeface="Calibri" charset="0"/>
            </a:endParaRPr>
          </a:p>
        </p:txBody>
      </p:sp>
      <p:pic>
        <p:nvPicPr>
          <p:cNvPr id="24" name="图片"/>
          <p:cNvPicPr>
            <a:picLocks noChangeAspect="1"/>
          </p:cNvPicPr>
          <p:nvPr/>
        </p:nvPicPr>
        <p:blipFill>
          <a:blip r:embed="rId3" cstate="print"/>
          <a:stretch>
            <a:fillRect/>
          </a:stretch>
        </p:blipFill>
        <p:spPr>
          <a:xfrm>
            <a:off x="685800" y="381000"/>
            <a:ext cx="7924800" cy="1219200"/>
          </a:xfrm>
          <a:prstGeom prst="rect">
            <a:avLst/>
          </a:prstGeom>
          <a:noFill/>
          <a:ln w="9525" cap="flat" cmpd="sng">
            <a:noFill/>
            <a:prstDash val="solid"/>
            <a:miter/>
          </a:ln>
        </p:spPr>
      </p:pic>
    </p:spTree>
    <p:extLst>
      <p:ext uri="{BB962C8B-B14F-4D97-AF65-F5344CB8AC3E}">
        <p14:creationId xmlns:p14="http://schemas.microsoft.com/office/powerpoint/2010/main" val="327063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rgbClr val="953735"/>
                </a:solidFill>
                <a:latin typeface="Times New Roman" pitchFamily="18" charset="0"/>
                <a:ea typeface="宋体" charset="0"/>
                <a:cs typeface="Times New Roman" pitchFamily="18" charset="0"/>
              </a:rPr>
              <a:t>PROBLEM STATEMENT</a:t>
            </a:r>
            <a:endParaRPr lang="zh-CN" altLang="en-US" sz="4400" b="1" i="0" u="none" strike="noStrike" kern="1200" cap="none" spc="0" baseline="0">
              <a:solidFill>
                <a:srgbClr val="953735"/>
              </a:solidFill>
              <a:latin typeface="Times New Roman" pitchFamily="18" charset="0"/>
              <a:ea typeface="宋体" charset="0"/>
              <a:cs typeface="Times New Roman" pitchFamily="18" charset="0"/>
            </a:endParaRPr>
          </a:p>
        </p:txBody>
      </p:sp>
      <p:sp>
        <p:nvSpPr>
          <p:cNvPr id="54"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ct val="20000"/>
              </a:spcBef>
              <a:spcAft>
                <a:spcPts val="0"/>
              </a:spcAft>
              <a:buNone/>
            </a:pPr>
            <a:r>
              <a:rPr lang="en-US" altLang="zh-CN" sz="2400" b="0" i="0" u="none" strike="noStrike" kern="1200" cap="none" spc="0" baseline="0" dirty="0">
                <a:solidFill>
                  <a:schemeClr val="tx1"/>
                </a:solidFill>
                <a:latin typeface="Times New Roman" pitchFamily="18" charset="0"/>
                <a:ea typeface="宋体" charset="0"/>
                <a:cs typeface="Times New Roman" pitchFamily="18" charset="0"/>
              </a:rPr>
              <a:t>Manual road inspections are inefficient and often miss critical potholes. There's a need for an automated system that detects potholes in real-time from images, videos, and live feeds, while estimating their dimensions to support timely road maintenance and enhance safety.</a:t>
            </a:r>
            <a:endParaRPr lang="zh-CN" altLang="en-US" sz="2400" b="0" i="0" u="none" strike="noStrike" kern="1200" cap="none" spc="0" baseline="0" dirty="0">
              <a:solidFill>
                <a:schemeClr val="tx1"/>
              </a:solidFill>
              <a:latin typeface="Times New Roman" pitchFamily="18" charset="0"/>
              <a:ea typeface="宋体" charset="0"/>
              <a:cs typeface="Times New Roman" pitchFamily="18" charset="0"/>
            </a:endParaRPr>
          </a:p>
        </p:txBody>
      </p:sp>
      <p:sp>
        <p:nvSpPr>
          <p:cNvPr id="55" name="矩形"/>
          <p:cNvSpPr>
            <a:spLocks/>
          </p:cNvSpPr>
          <p:nvPr/>
        </p:nvSpPr>
        <p:spPr>
          <a:xfrm>
            <a:off x="152400" y="6324599"/>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9</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133165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r>
              <a:rPr lang="en-US" altLang="zh-CN" sz="4000" b="1" i="0" u="none" strike="noStrike" kern="1200" cap="none" spc="0" baseline="0">
                <a:solidFill>
                  <a:srgbClr val="953735"/>
                </a:solidFill>
                <a:latin typeface="Times New Roman" pitchFamily="18" charset="0"/>
                <a:ea typeface="宋体" charset="0"/>
                <a:cs typeface="Times New Roman" pitchFamily="18" charset="0"/>
              </a:rPr>
              <a:t>REQUIREMENT ANALYSIS</a:t>
            </a:r>
            <a:br>
              <a:rPr lang="zh-CN" altLang="en-US" sz="4000" b="0" i="0" u="none" strike="noStrike" kern="1200" cap="none" spc="0" baseline="0">
                <a:solidFill>
                  <a:schemeClr val="tx1"/>
                </a:solidFill>
                <a:latin typeface="Times New Roman" pitchFamily="18" charset="0"/>
                <a:ea typeface="宋体" charset="0"/>
                <a:cs typeface="Times New Roman" pitchFamily="18" charset="0"/>
              </a:rPr>
            </a:br>
            <a:endParaRPr lang="zh-CN" altLang="en-US" sz="4000" b="0" i="0" u="none" strike="noStrike" kern="1200" cap="none" spc="0" baseline="0">
              <a:solidFill>
                <a:schemeClr val="tx1"/>
              </a:solidFill>
              <a:latin typeface="Calibri" charset="0"/>
              <a:ea typeface="宋体" charset="0"/>
              <a:cs typeface="Lucida Sans"/>
            </a:endParaRPr>
          </a:p>
        </p:txBody>
      </p:sp>
      <p:sp>
        <p:nvSpPr>
          <p:cNvPr id="57"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ct val="20000"/>
              </a:spcBef>
              <a:spcAft>
                <a:spcPts val="0"/>
              </a:spcAft>
              <a:buNone/>
            </a:pPr>
            <a:r>
              <a:rPr lang="en-US" altLang="zh-CN" sz="3200" b="1" i="0" u="none" strike="noStrike" kern="1200" cap="none" spc="0" baseline="0" dirty="0">
                <a:solidFill>
                  <a:schemeClr val="tx1"/>
                </a:solidFill>
                <a:latin typeface="Times New Roman" pitchFamily="18" charset="0"/>
                <a:ea typeface="宋体" charset="0"/>
                <a:cs typeface="Times New Roman" pitchFamily="18" charset="0"/>
              </a:rPr>
              <a:t>Functional Requirements:</a:t>
            </a:r>
            <a:endParaRPr lang="en-US" altLang="zh-CN" b="1" dirty="0">
              <a:latin typeface="Times New Roman" pitchFamily="18" charset="0"/>
              <a:cs typeface="Times New Roman" pitchFamily="18" charset="0"/>
            </a:endParaRPr>
          </a:p>
          <a:p>
            <a:pPr marL="0" indent="0" algn="l">
              <a:lnSpc>
                <a:spcPct val="100000"/>
              </a:lnSpc>
              <a:spcBef>
                <a:spcPct val="20000"/>
              </a:spcBef>
              <a:spcAft>
                <a:spcPts val="0"/>
              </a:spcAft>
              <a:buNone/>
            </a:pPr>
            <a:endParaRPr lang="en-US" altLang="zh-CN" sz="1800" b="1" i="0" u="none" strike="noStrike" kern="1200" cap="none" spc="0" baseline="0" dirty="0">
              <a:solidFill>
                <a:schemeClr val="tx1"/>
              </a:solidFill>
              <a:latin typeface="Times New Roman" pitchFamily="18" charset="0"/>
              <a:ea typeface="宋体" charset="0"/>
              <a:cs typeface="Times New Roman" pitchFamily="18" charset="0"/>
            </a:endParaRPr>
          </a:p>
          <a:p>
            <a:pPr algn="just" rtl="0" eaLnBrk="0" fontAlgn="base" hangingPunct="0">
              <a:spcBef>
                <a:spcPct val="0"/>
              </a:spcBef>
              <a:spcAft>
                <a:spcPct val="0"/>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system detects potholes in images, videos, and real-time camera feeds.</a:t>
            </a:r>
          </a:p>
          <a:p>
            <a:pPr algn="just" rtl="0" eaLnBrk="0" fontAlgn="base" hangingPunct="0">
              <a:spcBef>
                <a:spcPct val="0"/>
              </a:spcBef>
              <a:spcAft>
                <a:spcPct val="0"/>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Users will be able to upload media files for detection.</a:t>
            </a:r>
          </a:p>
          <a:p>
            <a:pPr algn="just" rtl="0" eaLnBrk="0" fontAlgn="base" hangingPunct="0">
              <a:spcBef>
                <a:spcPct val="0"/>
              </a:spcBef>
              <a:spcAft>
                <a:spcPct val="0"/>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system returns detection results with bounding boxes and dimensions.</a:t>
            </a:r>
          </a:p>
          <a:p>
            <a:pPr algn="just" rtl="0" eaLnBrk="0" fontAlgn="base" hangingPunct="0">
              <a:spcBef>
                <a:spcPct val="0"/>
              </a:spcBef>
              <a:spcAft>
                <a:spcPct val="0"/>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 real-time feed activates detection via webcam or mobile (</a:t>
            </a:r>
            <a:r>
              <a:rPr kumimoji="0" lang="en-US" altLang="en-US" sz="2400" b="0" i="0" u="none" strike="noStrike" kern="120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DroidCam</a:t>
            </a: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a:t>
            </a:r>
          </a:p>
          <a:p>
            <a:pPr algn="just" rtl="0" eaLnBrk="0" fontAlgn="base" hangingPunct="0">
              <a:spcBef>
                <a:spcPct val="0"/>
              </a:spcBef>
              <a:spcAft>
                <a:spcPct val="0"/>
              </a:spcAf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The frontend communicates with the backend API for inference.</a:t>
            </a:r>
          </a:p>
        </p:txBody>
      </p:sp>
      <p:sp>
        <p:nvSpPr>
          <p:cNvPr id="2" name="矩形">
            <a:extLst>
              <a:ext uri="{FF2B5EF4-FFF2-40B4-BE49-F238E27FC236}">
                <a16:creationId xmlns:a16="http://schemas.microsoft.com/office/drawing/2014/main" id="{8BFC2C07-B37E-39ED-302C-F7D1BF8C7E07}"/>
              </a:ext>
            </a:extLst>
          </p:cNvPr>
          <p:cNvSpPr>
            <a:spLocks/>
          </p:cNvSpPr>
          <p:nvPr/>
        </p:nvSpPr>
        <p:spPr>
          <a:xfrm>
            <a:off x="152400" y="6324599"/>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10</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679624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文本框"/>
          <p:cNvSpPr>
            <a:spLocks noGrp="1"/>
          </p:cNvSpPr>
          <p:nvPr>
            <p:ph type="title"/>
          </p:nvPr>
        </p:nvSpPr>
        <p:spPr>
          <a:xfrm>
            <a:off x="457200" y="533400"/>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3000" b="1" i="0" u="none" strike="noStrike" kern="1200" cap="none" spc="0" baseline="0" dirty="0">
                <a:solidFill>
                  <a:schemeClr val="tx1"/>
                </a:solidFill>
                <a:latin typeface="Times New Roman" pitchFamily="18" charset="0"/>
                <a:ea typeface="宋体" charset="0"/>
                <a:cs typeface="Times New Roman" pitchFamily="18" charset="0"/>
              </a:rPr>
              <a:t>Non-Functional Requirements:</a:t>
            </a:r>
            <a:endParaRPr lang="zh-CN" altLang="en-US" sz="3000" b="1" i="0" u="none" strike="noStrike" kern="1200" cap="none" spc="0" baseline="0" dirty="0">
              <a:solidFill>
                <a:schemeClr val="tx1"/>
              </a:solidFill>
              <a:latin typeface="Times New Roman" pitchFamily="18" charset="0"/>
              <a:ea typeface="宋体" charset="0"/>
              <a:cs typeface="Times New Roman" pitchFamily="18" charset="0"/>
            </a:endParaRPr>
          </a:p>
        </p:txBody>
      </p:sp>
      <p:sp>
        <p:nvSpPr>
          <p:cNvPr id="2" name="矩形">
            <a:extLst>
              <a:ext uri="{FF2B5EF4-FFF2-40B4-BE49-F238E27FC236}">
                <a16:creationId xmlns:a16="http://schemas.microsoft.com/office/drawing/2014/main" id="{56CB0576-624B-775B-A7B6-1653F454D25B}"/>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11</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
        <p:nvSpPr>
          <p:cNvPr id="4" name="Rectangle 2">
            <a:extLst>
              <a:ext uri="{FF2B5EF4-FFF2-40B4-BE49-F238E27FC236}">
                <a16:creationId xmlns:a16="http://schemas.microsoft.com/office/drawing/2014/main" id="{E8E94DE3-9EA8-97D1-9933-880F3FDA6B2B}"/>
              </a:ext>
            </a:extLst>
          </p:cNvPr>
          <p:cNvSpPr>
            <a:spLocks noGrp="1" noChangeArrowheads="1"/>
          </p:cNvSpPr>
          <p:nvPr>
            <p:ph type="body" idx="1"/>
          </p:nvPr>
        </p:nvSpPr>
        <p:spPr bwMode="auto">
          <a:xfrm>
            <a:off x="470744" y="1782051"/>
            <a:ext cx="8406468" cy="293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rtl="0" eaLnBrk="0" fontAlgn="base" hangingPunct="0">
              <a:lnSpc>
                <a:spcPct val="2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provides results within a few seconds (low latency).</a:t>
            </a:r>
          </a:p>
          <a:p>
            <a:pPr algn="just" rtl="0" eaLnBrk="0" fontAlgn="base" hangingPunct="0">
              <a:lnSpc>
                <a:spcPct val="2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supports mobile and desktop browser compatibility.</a:t>
            </a:r>
          </a:p>
          <a:p>
            <a:pPr algn="just" rtl="0" eaLnBrk="0" fontAlgn="base" hangingPunct="0">
              <a:lnSpc>
                <a:spcPct val="2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backend remains responsive under concurrent requests.</a:t>
            </a:r>
          </a:p>
          <a:p>
            <a:pPr algn="just" rtl="0" eaLnBrk="0" fontAlgn="base" hangingPunct="0">
              <a:lnSpc>
                <a:spcPct val="2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detection model has at least 80% accuracy</a:t>
            </a:r>
          </a:p>
        </p:txBody>
      </p:sp>
    </p:spTree>
    <p:extLst>
      <p:ext uri="{BB962C8B-B14F-4D97-AF65-F5344CB8AC3E}">
        <p14:creationId xmlns:p14="http://schemas.microsoft.com/office/powerpoint/2010/main" val="194325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000" b="0" i="0" u="none" strike="noStrike" kern="1200" cap="none" spc="0" baseline="0">
                <a:solidFill>
                  <a:schemeClr val="tx1"/>
                </a:solidFill>
                <a:latin typeface="Times New Roman" pitchFamily="18" charset="0"/>
                <a:ea typeface="宋体" charset="0"/>
                <a:cs typeface="Times New Roman" pitchFamily="18" charset="0"/>
              </a:rPr>
              <a:t>Software and Hardware Requirements</a:t>
            </a:r>
            <a:endParaRPr lang="zh-CN" altLang="en-US" sz="4000" b="0" i="0" u="none" strike="noStrike" kern="1200" cap="none" spc="0" baseline="0">
              <a:solidFill>
                <a:schemeClr val="tx1"/>
              </a:solidFill>
              <a:latin typeface="Times New Roman" pitchFamily="18" charset="0"/>
              <a:ea typeface="宋体" charset="0"/>
              <a:cs typeface="Times New Roman" pitchFamily="18" charset="0"/>
            </a:endParaRPr>
          </a:p>
        </p:txBody>
      </p:sp>
      <p:graphicFrame>
        <p:nvGraphicFramePr>
          <p:cNvPr id="62" name="Table"/>
          <p:cNvGraphicFramePr>
            <a:graphicFrameLocks noGrp="1"/>
          </p:cNvGraphicFramePr>
          <p:nvPr>
            <p:ph type="body" idx="1"/>
            <p:extLst>
              <p:ext uri="{D42A27DB-BD31-4B8C-83A1-F6EECF244321}">
                <p14:modId xmlns:p14="http://schemas.microsoft.com/office/powerpoint/2010/main" val="2063984195"/>
              </p:ext>
            </p:extLst>
          </p:nvPr>
        </p:nvGraphicFramePr>
        <p:xfrm>
          <a:off x="533400" y="1219200"/>
          <a:ext cx="8381948" cy="5181565"/>
        </p:xfrm>
        <a:graphic>
          <a:graphicData uri="http://schemas.openxmlformats.org/drawingml/2006/table">
            <a:tbl>
              <a:tblPr bandRow="1">
                <a:noFill/>
              </a:tblPr>
              <a:tblGrid>
                <a:gridCol w="2362187">
                  <a:extLst>
                    <a:ext uri="{9D8B030D-6E8A-4147-A177-3AD203B41FA5}">
                      <a16:colId xmlns:a16="http://schemas.microsoft.com/office/drawing/2014/main" val="20000"/>
                    </a:ext>
                  </a:extLst>
                </a:gridCol>
                <a:gridCol w="2819387">
                  <a:extLst>
                    <a:ext uri="{9D8B030D-6E8A-4147-A177-3AD203B41FA5}">
                      <a16:colId xmlns:a16="http://schemas.microsoft.com/office/drawing/2014/main" val="20001"/>
                    </a:ext>
                  </a:extLst>
                </a:gridCol>
                <a:gridCol w="3200374">
                  <a:extLst>
                    <a:ext uri="{9D8B030D-6E8A-4147-A177-3AD203B41FA5}">
                      <a16:colId xmlns:a16="http://schemas.microsoft.com/office/drawing/2014/main" val="20002"/>
                    </a:ext>
                  </a:extLst>
                </a:gridCol>
              </a:tblGrid>
              <a:tr h="1036313">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FFFFFF"/>
                          </a:solidFill>
                          <a:latin typeface="Times New Roman" pitchFamily="18" charset="0"/>
                          <a:ea typeface="宋体" charset="0"/>
                          <a:cs typeface="Times New Roman" pitchFamily="18" charset="0"/>
                        </a:rPr>
                        <a:t>Category</a:t>
                      </a:r>
                      <a:endParaRPr lang="zh-CN" altLang="en-US" sz="2000" b="1" i="0" u="none" strike="noStrike" kern="1200" cap="none" spc="0" baseline="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00000"/>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FFFFFF"/>
                          </a:solidFill>
                          <a:latin typeface="Times New Roman" pitchFamily="18" charset="0"/>
                          <a:ea typeface="宋体" charset="0"/>
                          <a:cs typeface="Times New Roman" pitchFamily="18" charset="0"/>
                        </a:rPr>
                        <a:t>Requirements</a:t>
                      </a:r>
                      <a:endParaRPr lang="zh-CN" altLang="en-US" sz="2000" b="1" i="0" u="none" strike="noStrike" kern="1200" cap="none" spc="0" baseline="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00000"/>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FFFFFF"/>
                          </a:solidFill>
                          <a:latin typeface="Times New Roman" pitchFamily="18" charset="0"/>
                          <a:ea typeface="宋体" charset="0"/>
                          <a:cs typeface="Times New Roman" pitchFamily="18" charset="0"/>
                        </a:rPr>
                        <a:t>Description</a:t>
                      </a:r>
                      <a:endParaRPr lang="zh-CN" altLang="en-US" sz="2000" b="1" i="0" u="none" strike="noStrike" kern="1200" cap="none" spc="0" baseline="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00000"/>
                    </a:solidFill>
                  </a:tcPr>
                </a:tc>
                <a:extLst>
                  <a:ext uri="{0D108BD9-81ED-4DB2-BD59-A6C34878D82A}">
                    <a16:rowId xmlns:a16="http://schemas.microsoft.com/office/drawing/2014/main" val="10000"/>
                  </a:ext>
                </a:extLst>
              </a:tr>
              <a:tr h="1036313">
                <a:tc rowSpan="4">
                  <a:txBody>
                    <a:bodyPr/>
                    <a:lstStyle/>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Hardware</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CPU</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Times New Roman" pitchFamily="18" charset="0"/>
                          <a:ea typeface="宋体" charset="0"/>
                          <a:cs typeface="Times New Roman" pitchFamily="18" charset="0"/>
                        </a:rPr>
                        <a:t>Intel i5</a:t>
                      </a:r>
                      <a:endParaRPr lang="zh-CN" altLang="en-US" sz="18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CBCB"/>
                    </a:solidFill>
                  </a:tcPr>
                </a:tc>
                <a:extLst>
                  <a:ext uri="{0D108BD9-81ED-4DB2-BD59-A6C34878D82A}">
                    <a16:rowId xmlns:a16="http://schemas.microsoft.com/office/drawing/2014/main" val="10001"/>
                  </a:ext>
                </a:extLst>
              </a:tr>
              <a:tr h="1036313">
                <a:tc v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GPU</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c>
                  <a:txBody>
                    <a:bodyPr/>
                    <a:lstStyle/>
                    <a:p>
                      <a:pPr marL="0" indent="0" algn="just" eaLnBrk="1"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Times New Roman" pitchFamily="18" charset="0"/>
                          <a:cs typeface="Tunga" pitchFamily="34" charset="0"/>
                        </a:rPr>
                        <a:t>NVIDIA GPU (e.g. RTX 3050)</a:t>
                      </a:r>
                      <a:endParaRPr lang="zh-CN" altLang="en-US" sz="1600" b="0" i="0" u="none" strike="noStrike" kern="1200" cap="none" spc="0" baseline="0" dirty="0">
                        <a:solidFill>
                          <a:srgbClr val="000000"/>
                        </a:solidFill>
                        <a:latin typeface="Times New Roman" pitchFamily="18" charset="0"/>
                        <a:ea typeface="Times New Roman" pitchFamily="18" charset="0"/>
                        <a:cs typeface="Tunga" pitchFamily="34" charset="0"/>
                      </a:endParaRPr>
                    </a:p>
                  </a:txBody>
                  <a:tcPr marL="9525" marR="9525" marT="9525" marB="9525" anchor="ctr">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extLst>
                  <a:ext uri="{0D108BD9-81ED-4DB2-BD59-A6C34878D82A}">
                    <a16:rowId xmlns:a16="http://schemas.microsoft.com/office/drawing/2014/main" val="10002"/>
                  </a:ext>
                </a:extLst>
              </a:tr>
              <a:tr h="1036313">
                <a:tc v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RAM</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dirty="0">
                          <a:solidFill>
                            <a:srgbClr val="000000"/>
                          </a:solidFill>
                          <a:latin typeface="Times New Roman" pitchFamily="18" charset="0"/>
                          <a:ea typeface="宋体" charset="0"/>
                          <a:cs typeface="Times New Roman" pitchFamily="18" charset="0"/>
                        </a:rPr>
                        <a:t>Minimum 8GB</a:t>
                      </a:r>
                      <a:endParaRPr lang="zh-CN" altLang="en-US" sz="18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extLst>
                  <a:ext uri="{0D108BD9-81ED-4DB2-BD59-A6C34878D82A}">
                    <a16:rowId xmlns:a16="http://schemas.microsoft.com/office/drawing/2014/main" val="10003"/>
                  </a:ext>
                </a:extLst>
              </a:tr>
              <a:tr h="1036313">
                <a:tc v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Storage</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c>
                  <a:txBody>
                    <a:bodyPr/>
                    <a:lstStyle/>
                    <a:p>
                      <a:pPr marL="0" indent="0" algn="l" eaLnBrk="1" latinLnBrk="0" hangingPunct="1">
                        <a:lnSpc>
                          <a:spcPct val="15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50000"/>
                        </a:lnSpc>
                        <a:spcBef>
                          <a:spcPts val="0"/>
                        </a:spcBef>
                        <a:spcAft>
                          <a:spcPts val="0"/>
                        </a:spcAft>
                        <a:buNone/>
                      </a:pPr>
                      <a:r>
                        <a:rPr lang="en-US" altLang="zh-CN" sz="1800" b="0" i="0" u="none" strike="noStrike" kern="1200" cap="none" spc="0" baseline="0" dirty="0">
                          <a:solidFill>
                            <a:srgbClr val="000000"/>
                          </a:solidFill>
                          <a:latin typeface="Times New Roman" pitchFamily="18" charset="0"/>
                          <a:ea typeface="宋体" charset="0"/>
                          <a:cs typeface="Times New Roman" pitchFamily="18" charset="0"/>
                        </a:rPr>
                        <a:t> At least 512GB HDD/SDD</a:t>
                      </a:r>
                      <a:endParaRPr lang="zh-CN" altLang="en-US" sz="18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extLst>
                  <a:ext uri="{0D108BD9-81ED-4DB2-BD59-A6C34878D82A}">
                    <a16:rowId xmlns:a16="http://schemas.microsoft.com/office/drawing/2014/main" val="10004"/>
                  </a:ext>
                </a:extLst>
              </a:tr>
            </a:tbl>
          </a:graphicData>
        </a:graphic>
      </p:graphicFrame>
      <p:sp>
        <p:nvSpPr>
          <p:cNvPr id="2" name="矩形">
            <a:extLst>
              <a:ext uri="{FF2B5EF4-FFF2-40B4-BE49-F238E27FC236}">
                <a16:creationId xmlns:a16="http://schemas.microsoft.com/office/drawing/2014/main" id="{860F0825-1D78-656E-F407-E58811C56A0B}"/>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12</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027703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pitchFamily="34" charset="0"/>
              <a:buChar char="•"/>
            </a:pPr>
            <a:endParaRPr lang="en-US" altLang="zh-CN" sz="1800" b="0" i="0" u="none" strike="noStrike" kern="1200" cap="none" spc="0" baseline="0">
              <a:solidFill>
                <a:schemeClr val="tx1"/>
              </a:solidFill>
              <a:latin typeface="Arial" pitchFamily="34" charset="0"/>
              <a:ea typeface="宋体" charset="0"/>
              <a:cs typeface="Lucida Sans"/>
            </a:endParaRPr>
          </a:p>
          <a:p>
            <a:pPr marL="342900" indent="-342900"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charset="0"/>
              <a:ea typeface="宋体" charset="0"/>
              <a:cs typeface="Lucida Sans"/>
            </a:endParaRPr>
          </a:p>
        </p:txBody>
      </p:sp>
      <p:graphicFrame>
        <p:nvGraphicFramePr>
          <p:cNvPr id="64" name="Table"/>
          <p:cNvGraphicFramePr>
            <a:graphicFrameLocks noGrp="1"/>
          </p:cNvGraphicFramePr>
          <p:nvPr>
            <p:ph type="tbl"/>
            <p:extLst>
              <p:ext uri="{D42A27DB-BD31-4B8C-83A1-F6EECF244321}">
                <p14:modId xmlns:p14="http://schemas.microsoft.com/office/powerpoint/2010/main" val="1022211850"/>
              </p:ext>
            </p:extLst>
          </p:nvPr>
        </p:nvGraphicFramePr>
        <p:xfrm>
          <a:off x="533400" y="533400"/>
          <a:ext cx="8229536" cy="5867384"/>
        </p:xfrm>
        <a:graphic>
          <a:graphicData uri="http://schemas.openxmlformats.org/drawingml/2006/table">
            <a:tbl>
              <a:tblPr bandRow="1">
                <a:noFill/>
              </a:tblPr>
              <a:tblGrid>
                <a:gridCol w="2310360">
                  <a:extLst>
                    <a:ext uri="{9D8B030D-6E8A-4147-A177-3AD203B41FA5}">
                      <a16:colId xmlns:a16="http://schemas.microsoft.com/office/drawing/2014/main" val="20000"/>
                    </a:ext>
                  </a:extLst>
                </a:gridCol>
                <a:gridCol w="2736380">
                  <a:extLst>
                    <a:ext uri="{9D8B030D-6E8A-4147-A177-3AD203B41FA5}">
                      <a16:colId xmlns:a16="http://schemas.microsoft.com/office/drawing/2014/main" val="20001"/>
                    </a:ext>
                  </a:extLst>
                </a:gridCol>
                <a:gridCol w="3182796">
                  <a:extLst>
                    <a:ext uri="{9D8B030D-6E8A-4147-A177-3AD203B41FA5}">
                      <a16:colId xmlns:a16="http://schemas.microsoft.com/office/drawing/2014/main" val="20002"/>
                    </a:ext>
                  </a:extLst>
                </a:gridCol>
              </a:tblGrid>
              <a:tr h="1466846">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FFFFFF"/>
                          </a:solidFill>
                          <a:latin typeface="Times New Roman" pitchFamily="18" charset="0"/>
                          <a:ea typeface="宋体" charset="0"/>
                          <a:cs typeface="Times New Roman" pitchFamily="18" charset="0"/>
                        </a:rPr>
                        <a:t>Category</a:t>
                      </a:r>
                      <a:endParaRPr lang="zh-CN" altLang="en-US" sz="2000" b="1" i="0" u="none" strike="noStrike" kern="1200" cap="none" spc="0" baseline="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00000"/>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FFFFFF"/>
                          </a:solidFill>
                          <a:latin typeface="Times New Roman" pitchFamily="18" charset="0"/>
                          <a:ea typeface="宋体" charset="0"/>
                          <a:cs typeface="Times New Roman" pitchFamily="18" charset="0"/>
                        </a:rPr>
                        <a:t>Requirements</a:t>
                      </a:r>
                      <a:endParaRPr lang="zh-CN" altLang="en-US" sz="2000" b="1" i="0" u="none" strike="noStrike" kern="1200" cap="none" spc="0" baseline="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00000"/>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FFFFFF"/>
                          </a:solidFill>
                          <a:latin typeface="Times New Roman" pitchFamily="18" charset="0"/>
                          <a:ea typeface="宋体" charset="0"/>
                          <a:cs typeface="Times New Roman" pitchFamily="18" charset="0"/>
                        </a:rPr>
                        <a:t>Description</a:t>
                      </a:r>
                      <a:endParaRPr lang="zh-CN" altLang="en-US" sz="2000" b="1" i="0" u="none" strike="noStrike" kern="1200" cap="none" spc="0" baseline="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000000"/>
                    </a:solidFill>
                  </a:tcPr>
                </a:tc>
                <a:extLst>
                  <a:ext uri="{0D108BD9-81ED-4DB2-BD59-A6C34878D82A}">
                    <a16:rowId xmlns:a16="http://schemas.microsoft.com/office/drawing/2014/main" val="10000"/>
                  </a:ext>
                </a:extLst>
              </a:tr>
              <a:tr h="1466846">
                <a:tc rowSpan="3">
                  <a:txBody>
                    <a:bodyPr/>
                    <a:lstStyle/>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Times New Roman" pitchFamily="18" charset="0"/>
                          <a:ea typeface="宋体" charset="0"/>
                          <a:cs typeface="Times New Roman" pitchFamily="18" charset="0"/>
                        </a:rPr>
                        <a:t>Software</a:t>
                      </a:r>
                      <a:endParaRPr lang="zh-CN" altLang="en-US" sz="18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Operating System</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Windows 11</a:t>
                      </a:r>
                      <a:endParaRPr lang="zh-CN" altLang="en-US" sz="18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BCBCB"/>
                    </a:solidFill>
                  </a:tcPr>
                </a:tc>
                <a:extLst>
                  <a:ext uri="{0D108BD9-81ED-4DB2-BD59-A6C34878D82A}">
                    <a16:rowId xmlns:a16="http://schemas.microsoft.com/office/drawing/2014/main" val="10001"/>
                  </a:ext>
                </a:extLst>
              </a:tr>
              <a:tr h="1466846">
                <a:tc v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Programming Language</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tc>
                  <a:txBody>
                    <a:bodyPr/>
                    <a:lstStyle/>
                    <a:p>
                      <a:pPr marL="0" indent="0" algn="ctr" eaLnBrk="1" latinLnBrk="0" hangingPunct="1">
                        <a:lnSpc>
                          <a:spcPct val="150000"/>
                        </a:lnSpc>
                        <a:spcBef>
                          <a:spcPts val="0"/>
                        </a:spcBef>
                        <a:spcAft>
                          <a:spcPts val="0"/>
                        </a:spcAft>
                        <a:buNone/>
                      </a:pPr>
                      <a:r>
                        <a:rPr lang="en-US" altLang="zh-CN" sz="1800" b="0" i="0" u="none" strike="noStrike" kern="1200" cap="none" spc="0" baseline="0" dirty="0">
                          <a:solidFill>
                            <a:srgbClr val="000000"/>
                          </a:solidFill>
                          <a:latin typeface="Times New Roman" pitchFamily="18" charset="0"/>
                          <a:ea typeface="宋体" charset="0"/>
                          <a:cs typeface="Times New Roman" pitchFamily="18" charset="0"/>
                        </a:rPr>
                        <a:t>Python 3.8</a:t>
                      </a:r>
                    </a:p>
                    <a:p>
                      <a:pPr marL="0" indent="0" algn="ctr" eaLnBrk="1" latinLnBrk="0" hangingPunct="1">
                        <a:lnSpc>
                          <a:spcPct val="150000"/>
                        </a:lnSpc>
                        <a:spcBef>
                          <a:spcPts val="0"/>
                        </a:spcBef>
                        <a:spcAft>
                          <a:spcPts val="0"/>
                        </a:spcAft>
                        <a:buNone/>
                      </a:pPr>
                      <a:r>
                        <a:rPr lang="en-US" altLang="zh-CN" sz="1800" b="0" i="0" u="none" strike="noStrike" kern="1200" cap="none" spc="0" baseline="0" dirty="0" err="1">
                          <a:solidFill>
                            <a:srgbClr val="000000"/>
                          </a:solidFill>
                          <a:latin typeface="Times New Roman" pitchFamily="18" charset="0"/>
                          <a:ea typeface="宋体" charset="0"/>
                          <a:cs typeface="Times New Roman" pitchFamily="18" charset="0"/>
                        </a:rPr>
                        <a:t>Streamlit</a:t>
                      </a: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dirty="0" err="1">
                          <a:solidFill>
                            <a:srgbClr val="000000"/>
                          </a:solidFill>
                          <a:latin typeface="Times New Roman" pitchFamily="18" charset="0"/>
                          <a:ea typeface="宋体" charset="0"/>
                          <a:cs typeface="Times New Roman" pitchFamily="18" charset="0"/>
                        </a:rPr>
                        <a:t>FASTApi</a:t>
                      </a:r>
                      <a:endParaRPr lang="zh-CN" altLang="en-US" sz="18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7E7E7"/>
                    </a:solidFill>
                  </a:tcPr>
                </a:tc>
                <a:extLst>
                  <a:ext uri="{0D108BD9-81ED-4DB2-BD59-A6C34878D82A}">
                    <a16:rowId xmlns:a16="http://schemas.microsoft.com/office/drawing/2014/main" val="10002"/>
                  </a:ext>
                </a:extLst>
              </a:tr>
              <a:tr h="1466846">
                <a:tc v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ctr" eaLnBrk="1" latinLnBrk="0" hangingPunct="1">
                        <a:lnSpc>
                          <a:spcPct val="15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5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Dataset Tools</a:t>
                      </a:r>
                      <a:endParaRPr lang="zh-CN" altLang="en-US" sz="18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tc>
                  <a:txBody>
                    <a:bodyPr/>
                    <a:lstStyle/>
                    <a:p>
                      <a:pPr marL="0" indent="0" algn="l" eaLnBrk="1" latinLnBrk="0" hangingPunct="1">
                        <a:lnSpc>
                          <a:spcPct val="15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50000"/>
                        </a:lnSpc>
                        <a:spcBef>
                          <a:spcPts val="0"/>
                        </a:spcBef>
                        <a:spcAft>
                          <a:spcPts val="0"/>
                        </a:spcAft>
                        <a:buNone/>
                      </a:pPr>
                      <a:r>
                        <a:rPr lang="en-US" altLang="zh-CN" sz="1800" b="0" i="0" u="none" strike="noStrike" kern="1200" cap="none" spc="0" baseline="0" dirty="0">
                          <a:solidFill>
                            <a:srgbClr val="000000"/>
                          </a:solidFill>
                          <a:latin typeface="Times New Roman" pitchFamily="18" charset="0"/>
                          <a:ea typeface="宋体" charset="0"/>
                          <a:cs typeface="Times New Roman" pitchFamily="18" charset="0"/>
                        </a:rPr>
                        <a:t>      ROBOFLOW  </a:t>
                      </a:r>
                      <a:endParaRPr lang="zh-CN" altLang="en-US" sz="18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BCBCB"/>
                    </a:solidFill>
                  </a:tcPr>
                </a:tc>
                <a:extLst>
                  <a:ext uri="{0D108BD9-81ED-4DB2-BD59-A6C34878D82A}">
                    <a16:rowId xmlns:a16="http://schemas.microsoft.com/office/drawing/2014/main" val="10003"/>
                  </a:ext>
                </a:extLst>
              </a:tr>
            </a:tbl>
          </a:graphicData>
        </a:graphic>
      </p:graphicFrame>
      <p:sp>
        <p:nvSpPr>
          <p:cNvPr id="2" name="矩形">
            <a:extLst>
              <a:ext uri="{FF2B5EF4-FFF2-40B4-BE49-F238E27FC236}">
                <a16:creationId xmlns:a16="http://schemas.microsoft.com/office/drawing/2014/main" id="{C1F56D94-C68D-07CD-5035-FB4C5DF75F5E}"/>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13</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9275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r>
              <a:rPr lang="en-US" altLang="zh-CN" sz="4000" b="1" i="0" u="none" strike="noStrike" kern="1200" cap="none" spc="0" baseline="0">
                <a:solidFill>
                  <a:srgbClr val="953735"/>
                </a:solidFill>
                <a:latin typeface="Times New Roman" pitchFamily="18" charset="0"/>
                <a:ea typeface="宋体" charset="0"/>
                <a:cs typeface="Times New Roman" pitchFamily="18" charset="0"/>
              </a:rPr>
              <a:t>METHODOLOGY</a:t>
            </a:r>
            <a:br>
              <a:rPr lang="zh-CN" altLang="en-US" sz="4000" b="0" i="0" u="none" strike="noStrike" kern="1200" cap="none" spc="0" baseline="0">
                <a:solidFill>
                  <a:schemeClr val="tx1"/>
                </a:solidFill>
                <a:latin typeface="Times New Roman" pitchFamily="18" charset="0"/>
                <a:ea typeface="宋体" charset="0"/>
                <a:cs typeface="Times New Roman" pitchFamily="18" charset="0"/>
              </a:rPr>
            </a:br>
            <a:endParaRPr lang="zh-CN" altLang="en-US" sz="4000" b="0" i="0" u="none" strike="noStrike" kern="1200" cap="none" spc="0" baseline="0">
              <a:solidFill>
                <a:schemeClr val="tx1"/>
              </a:solidFill>
              <a:latin typeface="Calibri" charset="0"/>
              <a:ea typeface="宋体" charset="0"/>
              <a:cs typeface="Lucida Sans"/>
            </a:endParaRPr>
          </a:p>
        </p:txBody>
      </p:sp>
      <p:sp>
        <p:nvSpPr>
          <p:cNvPr id="67" name="文本框"/>
          <p:cNvSpPr>
            <a:spLocks noGrp="1"/>
          </p:cNvSpPr>
          <p:nvPr>
            <p:ph type="body" idx="1"/>
          </p:nvPr>
        </p:nvSpPr>
        <p:spPr>
          <a:xfrm>
            <a:off x="2552700" y="5518507"/>
            <a:ext cx="4305300" cy="57687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80000"/>
              </a:lnSpc>
              <a:spcBef>
                <a:spcPct val="20000"/>
              </a:spcBef>
              <a:spcAft>
                <a:spcPts val="0"/>
              </a:spcAft>
              <a:buNone/>
            </a:pPr>
            <a:r>
              <a:rPr lang="en-US" altLang="zh-CN" sz="1900" b="0" i="0" u="none" strike="noStrike" kern="1200" cap="none" spc="0" baseline="0">
                <a:solidFill>
                  <a:schemeClr val="tx1"/>
                </a:solidFill>
                <a:latin typeface="Times New Roman" pitchFamily="18" charset="0"/>
                <a:ea typeface="宋体" charset="0"/>
                <a:cs typeface="Times New Roman" pitchFamily="18" charset="0"/>
              </a:rPr>
              <a:t>Fig : Existing Pothole Detection System</a:t>
            </a:r>
            <a:endParaRPr lang="zh-CN" altLang="en-US" sz="19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68" name="图片"/>
          <p:cNvPicPr>
            <a:picLocks noChangeAspect="1"/>
          </p:cNvPicPr>
          <p:nvPr/>
        </p:nvPicPr>
        <p:blipFill>
          <a:blip r:embed="rId3" cstate="print"/>
          <a:stretch>
            <a:fillRect/>
          </a:stretch>
        </p:blipFill>
        <p:spPr>
          <a:xfrm>
            <a:off x="232480" y="1524000"/>
            <a:ext cx="8606719" cy="3352800"/>
          </a:xfrm>
          <a:prstGeom prst="rect">
            <a:avLst/>
          </a:prstGeom>
          <a:noFill/>
          <a:ln w="12700" cap="flat" cmpd="sng">
            <a:noFill/>
            <a:prstDash val="solid"/>
            <a:round/>
          </a:ln>
        </p:spPr>
      </p:pic>
      <p:sp>
        <p:nvSpPr>
          <p:cNvPr id="2" name="矩形">
            <a:extLst>
              <a:ext uri="{FF2B5EF4-FFF2-40B4-BE49-F238E27FC236}">
                <a16:creationId xmlns:a16="http://schemas.microsoft.com/office/drawing/2014/main" id="{635ED715-52A7-BB22-E33E-CCA139DC86D7}"/>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14</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55857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p:cNvSpPr>
            <a:spLocks noGrp="1"/>
          </p:cNvSpPr>
          <p:nvPr>
            <p:ph type="body" idx="1"/>
          </p:nvPr>
        </p:nvSpPr>
        <p:spPr>
          <a:xfrm>
            <a:off x="304800" y="228600"/>
            <a:ext cx="8382000" cy="5897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90000"/>
              </a:lnSpc>
              <a:spcBef>
                <a:spcPct val="2000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Existing systems lack real-time detection, mobile deployment, and accurate dimension estimation.</a:t>
            </a:r>
          </a:p>
          <a:p>
            <a:pPr marL="0" indent="0" algn="just">
              <a:lnSpc>
                <a:spcPct val="90000"/>
              </a:lnSpc>
              <a:spcBef>
                <a:spcPct val="20000"/>
              </a:spcBef>
              <a:spcAft>
                <a:spcPts val="0"/>
              </a:spcAft>
              <a:buNone/>
            </a:pP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just">
              <a:lnSpc>
                <a:spcPct val="90000"/>
              </a:lnSpc>
              <a:spcBef>
                <a:spcPct val="2000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Proposed model uses YOLOv8 for real-time pothole detection from images, videos, and live camera feeds.</a:t>
            </a:r>
          </a:p>
          <a:p>
            <a:pPr marL="0" indent="0" algn="just">
              <a:lnSpc>
                <a:spcPct val="90000"/>
              </a:lnSpc>
              <a:spcBef>
                <a:spcPct val="20000"/>
              </a:spcBef>
              <a:spcAft>
                <a:spcPts val="0"/>
              </a:spcAft>
              <a:buNone/>
            </a:pP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just">
              <a:lnSpc>
                <a:spcPct val="90000"/>
              </a:lnSpc>
              <a:spcBef>
                <a:spcPct val="2000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Supports GPS tagging, visual overlays, and alerts for enhanced user safety and city infrastructure monitoring.</a:t>
            </a:r>
          </a:p>
          <a:p>
            <a:pPr marL="0" indent="0" algn="just">
              <a:lnSpc>
                <a:spcPct val="90000"/>
              </a:lnSpc>
              <a:spcBef>
                <a:spcPct val="20000"/>
              </a:spcBef>
              <a:spcAft>
                <a:spcPts val="0"/>
              </a:spcAft>
              <a:buNone/>
            </a:pPr>
            <a:endParaRPr lang="en-US" altLang="zh-CN" sz="2800" b="0"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just">
              <a:lnSpc>
                <a:spcPct val="90000"/>
              </a:lnSpc>
              <a:spcBef>
                <a:spcPct val="20000"/>
              </a:spcBef>
              <a:spcAft>
                <a:spcPts val="0"/>
              </a:spcAft>
              <a:buFont typeface="Arial" pitchFamily="34" charset="0"/>
              <a:buChar char="•"/>
            </a:pPr>
            <a:r>
              <a:rPr lang="en-US" altLang="zh-CN" sz="2800" b="0" i="0" u="none" strike="noStrike" kern="1200" cap="none" spc="0" baseline="0" dirty="0">
                <a:solidFill>
                  <a:schemeClr val="tx1"/>
                </a:solidFill>
                <a:latin typeface="Times New Roman" pitchFamily="18" charset="0"/>
                <a:ea typeface="宋体" charset="0"/>
                <a:cs typeface="Times New Roman" pitchFamily="18" charset="0"/>
              </a:rPr>
              <a:t>Pre-processing includes image augmentation, normalization, and YOLO-format annotation to improve model robustness.</a:t>
            </a:r>
          </a:p>
          <a:p>
            <a:pPr marL="342900" indent="-342900" algn="l">
              <a:lnSpc>
                <a:spcPct val="90000"/>
              </a:lnSpc>
              <a:spcBef>
                <a:spcPct val="20000"/>
              </a:spcBef>
              <a:spcAft>
                <a:spcPts val="0"/>
              </a:spcAft>
              <a:buFont typeface="Arial" pitchFamily="34" charset="0"/>
              <a:buChar char="•"/>
            </a:pPr>
            <a:endParaRPr lang="zh-CN" altLang="en-US" sz="3200" b="0" i="0" u="none" strike="noStrike" kern="1200" cap="none" spc="0" baseline="0" dirty="0">
              <a:solidFill>
                <a:schemeClr val="tx1"/>
              </a:solidFill>
              <a:latin typeface="Calibri" charset="0"/>
              <a:ea typeface="宋体" charset="0"/>
              <a:cs typeface="Lucida Sans"/>
            </a:endParaRPr>
          </a:p>
        </p:txBody>
      </p:sp>
      <p:sp>
        <p:nvSpPr>
          <p:cNvPr id="2" name="矩形">
            <a:extLst>
              <a:ext uri="{FF2B5EF4-FFF2-40B4-BE49-F238E27FC236}">
                <a16:creationId xmlns:a16="http://schemas.microsoft.com/office/drawing/2014/main" id="{AC07A9EF-A5CB-147F-DDB9-7887D365268E}"/>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15</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19666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r>
              <a:rPr lang="en-US" altLang="zh-CN" sz="4400" b="1" i="0" u="none" strike="noStrike" kern="1200" cap="none" spc="0" baseline="0">
                <a:solidFill>
                  <a:srgbClr val="953735"/>
                </a:solidFill>
                <a:latin typeface="Times New Roman" pitchFamily="18" charset="0"/>
                <a:ea typeface="宋体" charset="0"/>
                <a:cs typeface="Times New Roman" pitchFamily="18" charset="0"/>
              </a:rPr>
              <a:t>IMPLEMENTATION</a:t>
            </a: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endParaRPr lang="zh-CN" altLang="en-US" sz="4000" b="0" i="0" u="none" strike="noStrike" kern="1200" cap="none" spc="0" baseline="0">
              <a:solidFill>
                <a:schemeClr val="tx1"/>
              </a:solidFill>
              <a:latin typeface="Calibri" charset="0"/>
              <a:ea typeface="宋体" charset="0"/>
              <a:cs typeface="Lucida Sans"/>
            </a:endParaRPr>
          </a:p>
        </p:txBody>
      </p:sp>
      <p:sp>
        <p:nvSpPr>
          <p:cNvPr id="75" name="文本框"/>
          <p:cNvSpPr>
            <a:spLocks noGrp="1"/>
          </p:cNvSpPr>
          <p:nvPr>
            <p:ph type="body" idx="1"/>
          </p:nvPr>
        </p:nvSpPr>
        <p:spPr>
          <a:xfrm>
            <a:off x="457200" y="1600200"/>
            <a:ext cx="8229600" cy="5029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pitchFamily="34" charset="0"/>
              <a:buChar char="•"/>
            </a:pPr>
            <a:endParaRPr lang="en-US" altLang="zh-CN" sz="3200" b="0" i="0" u="none" strike="noStrike" kern="1200" cap="none" spc="0" baseline="0">
              <a:solidFill>
                <a:schemeClr val="tx1"/>
              </a:solidFill>
              <a:latin typeface="Calibri" charset="0"/>
              <a:ea typeface="宋体" charset="0"/>
              <a:cs typeface="Lucida Sans"/>
            </a:endParaRPr>
          </a:p>
          <a:p>
            <a:pPr marL="342900" indent="-342900" algn="l">
              <a:lnSpc>
                <a:spcPct val="100000"/>
              </a:lnSpc>
              <a:spcBef>
                <a:spcPct val="20000"/>
              </a:spcBef>
              <a:spcAft>
                <a:spcPts val="0"/>
              </a:spcAft>
              <a:buNone/>
            </a:pPr>
            <a:endParaRPr lang="en-US" altLang="zh-CN" sz="3200" b="0" i="0" u="none" strike="noStrike" kern="1200" cap="none" spc="0" baseline="0">
              <a:solidFill>
                <a:schemeClr val="tx1"/>
              </a:solidFill>
              <a:latin typeface="Calibri" charset="0"/>
              <a:ea typeface="宋体" charset="0"/>
              <a:cs typeface="Lucida Sans"/>
            </a:endParaRPr>
          </a:p>
          <a:p>
            <a:pPr marL="342900" indent="-342900" algn="l">
              <a:lnSpc>
                <a:spcPct val="100000"/>
              </a:lnSpc>
              <a:spcBef>
                <a:spcPct val="20000"/>
              </a:spcBef>
              <a:spcAft>
                <a:spcPts val="0"/>
              </a:spcAft>
              <a:buFont typeface="Arial" pitchFamily="34" charset="0"/>
              <a:buChar char="•"/>
            </a:pPr>
            <a:endParaRPr lang="en-US" altLang="zh-CN" sz="3200" b="0" i="0" u="none" strike="noStrike" kern="1200" cap="none" spc="0" baseline="0">
              <a:solidFill>
                <a:schemeClr val="tx1"/>
              </a:solidFill>
              <a:latin typeface="Calibri" charset="0"/>
              <a:ea typeface="宋体" charset="0"/>
              <a:cs typeface="Lucida Sans"/>
            </a:endParaRPr>
          </a:p>
          <a:p>
            <a:pPr marL="342900" indent="-342900" algn="l">
              <a:lnSpc>
                <a:spcPct val="100000"/>
              </a:lnSpc>
              <a:spcBef>
                <a:spcPct val="20000"/>
              </a:spcBef>
              <a:spcAft>
                <a:spcPts val="0"/>
              </a:spcAft>
              <a:buFont typeface="Arial" pitchFamily="34" charset="0"/>
              <a:buChar char="•"/>
            </a:pPr>
            <a:endParaRPr lang="en-US" altLang="zh-CN" sz="3200" b="0" i="0" u="none" strike="noStrike" kern="1200" cap="none" spc="0" baseline="0">
              <a:solidFill>
                <a:schemeClr val="tx1"/>
              </a:solidFill>
              <a:latin typeface="Calibri" charset="0"/>
              <a:ea typeface="宋体" charset="0"/>
              <a:cs typeface="Lucida Sans"/>
            </a:endParaRPr>
          </a:p>
          <a:p>
            <a:pPr marL="342900" indent="-342900" algn="l">
              <a:lnSpc>
                <a:spcPct val="100000"/>
              </a:lnSpc>
              <a:spcBef>
                <a:spcPct val="20000"/>
              </a:spcBef>
              <a:spcAft>
                <a:spcPts val="0"/>
              </a:spcAft>
              <a:buFont typeface="Arial" pitchFamily="34" charset="0"/>
              <a:buChar char="•"/>
            </a:pPr>
            <a:endParaRPr lang="en-US" altLang="zh-CN" sz="3200" b="0" i="0" u="none" strike="noStrike" kern="1200" cap="none" spc="0" baseline="0">
              <a:solidFill>
                <a:schemeClr val="tx1"/>
              </a:solidFill>
              <a:latin typeface="Calibri" charset="0"/>
              <a:ea typeface="宋体" charset="0"/>
              <a:cs typeface="Lucida Sans"/>
            </a:endParaRPr>
          </a:p>
          <a:p>
            <a:pPr marL="342900" indent="-342900"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charset="0"/>
              <a:ea typeface="宋体" charset="0"/>
              <a:cs typeface="Lucida Sans"/>
            </a:endParaRPr>
          </a:p>
        </p:txBody>
      </p:sp>
      <p:pic>
        <p:nvPicPr>
          <p:cNvPr id="77" name="图片"/>
          <p:cNvPicPr>
            <a:picLocks noChangeAspect="1"/>
          </p:cNvPicPr>
          <p:nvPr/>
        </p:nvPicPr>
        <p:blipFill>
          <a:blip r:embed="rId3" cstate="print"/>
          <a:stretch>
            <a:fillRect/>
          </a:stretch>
        </p:blipFill>
        <p:spPr>
          <a:xfrm>
            <a:off x="228600" y="1524000"/>
            <a:ext cx="8591990" cy="4468461"/>
          </a:xfrm>
          <a:prstGeom prst="rect">
            <a:avLst/>
          </a:prstGeom>
          <a:noFill/>
          <a:ln w="12700" cap="flat" cmpd="sng">
            <a:noFill/>
            <a:prstDash val="solid"/>
            <a:round/>
          </a:ln>
        </p:spPr>
      </p:pic>
      <p:sp>
        <p:nvSpPr>
          <p:cNvPr id="2" name="矩形">
            <a:extLst>
              <a:ext uri="{FF2B5EF4-FFF2-40B4-BE49-F238E27FC236}">
                <a16:creationId xmlns:a16="http://schemas.microsoft.com/office/drawing/2014/main" id="{2750DE13-DAA7-755A-6975-B53ED7AAB863}"/>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17</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818660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400" b="1" i="0" u="none" strike="noStrike" kern="1200" cap="none" spc="0" baseline="0">
                <a:solidFill>
                  <a:schemeClr val="tx1"/>
                </a:solidFill>
                <a:latin typeface="Times New Roman" pitchFamily="18" charset="0"/>
                <a:ea typeface="宋体" charset="0"/>
                <a:cs typeface="Times New Roman" pitchFamily="18" charset="0"/>
              </a:rPr>
            </a:br>
            <a:r>
              <a:rPr lang="en-US" altLang="zh-CN" sz="4400" b="1" i="0" u="none" strike="noStrike" kern="1200" cap="none" spc="0" baseline="0">
                <a:solidFill>
                  <a:srgbClr val="953735"/>
                </a:solidFill>
                <a:latin typeface="Times New Roman" pitchFamily="18" charset="0"/>
                <a:ea typeface="宋体" charset="0"/>
                <a:cs typeface="Times New Roman" pitchFamily="18" charset="0"/>
              </a:rPr>
              <a:t>APPLICATIONS</a:t>
            </a:r>
            <a:br>
              <a:rPr lang="zh-CN" altLang="en-US" sz="4400" b="1" i="0" u="none" strike="noStrike" kern="1200" cap="none" spc="0" baseline="0">
                <a:solidFill>
                  <a:srgbClr val="953735"/>
                </a:solidFill>
                <a:latin typeface="Times New Roman" pitchFamily="18" charset="0"/>
                <a:ea typeface="宋体" charset="0"/>
                <a:cs typeface="Times New Roman" pitchFamily="18" charset="0"/>
              </a:rPr>
            </a:br>
            <a:endParaRPr lang="zh-CN" altLang="en-US" sz="4400" b="0" i="0" u="none" strike="noStrike" kern="1200" cap="none" spc="0" baseline="0">
              <a:solidFill>
                <a:srgbClr val="953735"/>
              </a:solidFill>
              <a:latin typeface="Calibri" charset="0"/>
              <a:ea typeface="宋体" charset="0"/>
              <a:cs typeface="Lucida Sans"/>
            </a:endParaRPr>
          </a:p>
        </p:txBody>
      </p:sp>
      <p:sp>
        <p:nvSpPr>
          <p:cNvPr id="79" name="文本框"/>
          <p:cNvSpPr>
            <a:spLocks noGrp="1"/>
          </p:cNvSpPr>
          <p:nvPr>
            <p:ph type="body" idx="1"/>
          </p:nvPr>
        </p:nvSpPr>
        <p:spPr>
          <a:xfrm>
            <a:off x="457200" y="1371600"/>
            <a:ext cx="8229600" cy="47545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50000"/>
              </a:lnSpc>
              <a:spcBef>
                <a:spcPct val="20000"/>
              </a:spcBef>
              <a:spcAft>
                <a:spcPts val="0"/>
              </a:spcAft>
              <a:buFontTx/>
              <a:buAutoNum type="arabicPeriod"/>
              <a:tabLst>
                <a:tab pos="457200" algn="l"/>
              </a:tabLst>
            </a:pPr>
            <a:r>
              <a:rPr lang="en-US" altLang="zh-CN" sz="1600" b="1" i="0" u="none" strike="noStrike" kern="1200" cap="none" spc="0" baseline="0" dirty="0">
                <a:solidFill>
                  <a:schemeClr val="tx1"/>
                </a:solidFill>
                <a:latin typeface="Times New Roman" pitchFamily="18" charset="0"/>
                <a:ea typeface="Times New Roman" pitchFamily="18" charset="0"/>
                <a:cs typeface="Lucida Sans"/>
              </a:rPr>
              <a:t>Smart City Infrastructure Management</a:t>
            </a:r>
            <a:endParaRPr lang="en-US" altLang="zh-CN" sz="1600" b="0" i="0" u="none" strike="noStrike" kern="1200" cap="none" spc="0" baseline="0" dirty="0">
              <a:solidFill>
                <a:schemeClr val="tx1"/>
              </a:solidFill>
              <a:latin typeface="Times New Roman" pitchFamily="18" charset="0"/>
              <a:ea typeface="Times New Roman" pitchFamily="18" charset="0"/>
              <a:cs typeface="Lucida Sans"/>
            </a:endParaRP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Automates the process of identifying and measuring potholes on urban roads.</a:t>
            </a: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Enables municipalities to create real-time road health maps for maintenance planning.</a:t>
            </a:r>
          </a:p>
          <a:p>
            <a:pPr marL="342900" indent="-342900" algn="just">
              <a:lnSpc>
                <a:spcPct val="150000"/>
              </a:lnSpc>
              <a:spcBef>
                <a:spcPct val="20000"/>
              </a:spcBef>
              <a:spcAft>
                <a:spcPts val="0"/>
              </a:spcAft>
              <a:buFontTx/>
              <a:buAutoNum type="arabicPeriod"/>
              <a:tabLst>
                <a:tab pos="457200" algn="l"/>
              </a:tabLst>
            </a:pPr>
            <a:r>
              <a:rPr lang="en-US" altLang="zh-CN" sz="1600" b="1" i="0" u="none" strike="noStrike" kern="1200" cap="none" spc="0" baseline="0" dirty="0">
                <a:solidFill>
                  <a:schemeClr val="tx1"/>
                </a:solidFill>
                <a:latin typeface="Times New Roman" pitchFamily="18" charset="0"/>
                <a:ea typeface="Times New Roman" pitchFamily="18" charset="0"/>
                <a:cs typeface="Lucida Sans"/>
              </a:rPr>
              <a:t>Road Maintenance Prioritization</a:t>
            </a:r>
            <a:endParaRPr lang="en-US" altLang="zh-CN" sz="1600" b="0" i="0" u="none" strike="noStrike" kern="1200" cap="none" spc="0" baseline="0" dirty="0">
              <a:solidFill>
                <a:schemeClr val="tx1"/>
              </a:solidFill>
              <a:latin typeface="Times New Roman" pitchFamily="18" charset="0"/>
              <a:ea typeface="Times New Roman" pitchFamily="18" charset="0"/>
              <a:cs typeface="Lucida Sans"/>
            </a:endParaRP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Helps civic authorities prioritize repairs based on pothole dimensions and frequency.</a:t>
            </a: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Reduces manual inspections by providing accurate digital logs.</a:t>
            </a:r>
          </a:p>
          <a:p>
            <a:pPr marL="342900" indent="-342900" algn="just">
              <a:lnSpc>
                <a:spcPct val="150000"/>
              </a:lnSpc>
              <a:spcBef>
                <a:spcPct val="20000"/>
              </a:spcBef>
              <a:spcAft>
                <a:spcPts val="0"/>
              </a:spcAft>
              <a:buFontTx/>
              <a:buAutoNum type="arabicPeriod"/>
              <a:tabLst>
                <a:tab pos="457200" algn="l"/>
              </a:tabLst>
            </a:pPr>
            <a:r>
              <a:rPr lang="en-US" altLang="zh-CN" sz="1600" b="1" i="0" u="none" strike="noStrike" kern="1200" cap="none" spc="0" baseline="0" dirty="0">
                <a:solidFill>
                  <a:schemeClr val="tx1"/>
                </a:solidFill>
                <a:latin typeface="Times New Roman" pitchFamily="18" charset="0"/>
                <a:ea typeface="Times New Roman" pitchFamily="18" charset="0"/>
                <a:cs typeface="Lucida Sans"/>
              </a:rPr>
              <a:t>Driver Safety and Navigation Assistance</a:t>
            </a:r>
            <a:endParaRPr lang="en-US" altLang="zh-CN" sz="1600" b="0" i="0" u="none" strike="noStrike" kern="1200" cap="none" spc="0" baseline="0" dirty="0">
              <a:solidFill>
                <a:schemeClr val="tx1"/>
              </a:solidFill>
              <a:latin typeface="Times New Roman" pitchFamily="18" charset="0"/>
              <a:ea typeface="Times New Roman" pitchFamily="18" charset="0"/>
              <a:cs typeface="Lucida Sans"/>
            </a:endParaRP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Can be integrated with in-vehicle camera systems to alert drivers of upcoming potholes.</a:t>
            </a: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Improves vehicle safety by minimizing unexpected jolts or accidents.</a:t>
            </a:r>
          </a:p>
          <a:p>
            <a:pPr marL="342900" indent="-342900" algn="just">
              <a:lnSpc>
                <a:spcPct val="150000"/>
              </a:lnSpc>
              <a:spcBef>
                <a:spcPct val="20000"/>
              </a:spcBef>
              <a:spcAft>
                <a:spcPts val="0"/>
              </a:spcAft>
              <a:buFontTx/>
              <a:buAutoNum type="arabicPeriod"/>
              <a:tabLst>
                <a:tab pos="457200" algn="l"/>
              </a:tabLst>
            </a:pPr>
            <a:r>
              <a:rPr lang="en-US" altLang="zh-CN" sz="1600" b="1" i="0" u="none" strike="noStrike" kern="1200" cap="none" spc="0" baseline="0" dirty="0">
                <a:solidFill>
                  <a:schemeClr val="tx1"/>
                </a:solidFill>
                <a:latin typeface="Times New Roman" pitchFamily="18" charset="0"/>
                <a:ea typeface="Times New Roman" pitchFamily="18" charset="0"/>
                <a:cs typeface="Lucida Sans"/>
              </a:rPr>
              <a:t>Traffic Management and Rerouting</a:t>
            </a:r>
            <a:endParaRPr lang="en-US" altLang="zh-CN" sz="1600" b="0" i="0" u="none" strike="noStrike" kern="1200" cap="none" spc="0" baseline="0" dirty="0">
              <a:solidFill>
                <a:schemeClr val="tx1"/>
              </a:solidFill>
              <a:latin typeface="Times New Roman" pitchFamily="18" charset="0"/>
              <a:ea typeface="Times New Roman" pitchFamily="18" charset="0"/>
              <a:cs typeface="Lucida Sans"/>
            </a:endParaRP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Helps traffic systems reroute vehicles away from severely damaged roads.</a:t>
            </a:r>
          </a:p>
          <a:p>
            <a:pPr marL="742950" lvl="1" indent="-285750" algn="just">
              <a:lnSpc>
                <a:spcPct val="150000"/>
              </a:lnSpc>
              <a:spcBef>
                <a:spcPct val="20000"/>
              </a:spcBef>
              <a:spcAft>
                <a:spcPts val="0"/>
              </a:spcAft>
              <a:buFont typeface="Symbol" pitchFamily="18" charset="2"/>
              <a:buChar char=""/>
            </a:pPr>
            <a:r>
              <a:rPr lang="en-US" altLang="zh-CN" sz="1600" b="0" i="0" u="none" strike="noStrike" kern="1200" cap="none" spc="0" baseline="0" dirty="0">
                <a:solidFill>
                  <a:schemeClr val="tx1"/>
                </a:solidFill>
                <a:latin typeface="Times New Roman" pitchFamily="18" charset="0"/>
                <a:ea typeface="Times New Roman" pitchFamily="18" charset="0"/>
                <a:cs typeface="Lucida Sans"/>
              </a:rPr>
              <a:t>Can be used in dynamic traffic control systems and navigation apps.</a:t>
            </a:r>
            <a:endParaRPr lang="zh-CN" altLang="en-US" sz="1600" b="0" i="0" u="none" strike="noStrike" kern="1200" cap="none" spc="0" baseline="0" dirty="0">
              <a:solidFill>
                <a:schemeClr val="tx1"/>
              </a:solidFill>
              <a:latin typeface="Times New Roman" pitchFamily="18" charset="0"/>
              <a:ea typeface="Times New Roman" pitchFamily="18" charset="0"/>
              <a:cs typeface="Lucida Sans"/>
            </a:endParaRPr>
          </a:p>
        </p:txBody>
      </p:sp>
      <p:sp>
        <p:nvSpPr>
          <p:cNvPr id="2" name="矩形">
            <a:extLst>
              <a:ext uri="{FF2B5EF4-FFF2-40B4-BE49-F238E27FC236}">
                <a16:creationId xmlns:a16="http://schemas.microsoft.com/office/drawing/2014/main" id="{95A7F454-DF36-2E9F-C301-9DA687C477F4}"/>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18</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00274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文本框"/>
          <p:cNvSpPr>
            <a:spLocks noGrp="1"/>
          </p:cNvSpPr>
          <p:nvPr>
            <p:ph type="title"/>
          </p:nvPr>
        </p:nvSpPr>
        <p:spPr>
          <a:xfrm>
            <a:off x="533400" y="-197570"/>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rgbClr val="953735"/>
                </a:solidFill>
                <a:latin typeface="Times New Roman" pitchFamily="18" charset="0"/>
                <a:ea typeface="宋体" charset="0"/>
                <a:cs typeface="Times New Roman" pitchFamily="18" charset="0"/>
              </a:rPr>
              <a:t>RESULTS AND DISCUSSIONS</a:t>
            </a:r>
            <a:endParaRPr lang="zh-CN" altLang="en-US" sz="4400" b="1" i="0" u="none" strike="noStrike" kern="1200" cap="none" spc="0" baseline="0">
              <a:solidFill>
                <a:srgbClr val="953735"/>
              </a:solidFill>
              <a:latin typeface="Times New Roman" pitchFamily="18" charset="0"/>
              <a:ea typeface="宋体" charset="0"/>
              <a:cs typeface="Times New Roman" pitchFamily="18" charset="0"/>
            </a:endParaRPr>
          </a:p>
        </p:txBody>
      </p:sp>
      <p:sp>
        <p:nvSpPr>
          <p:cNvPr id="83" name="矩形"/>
          <p:cNvSpPr>
            <a:spLocks/>
          </p:cNvSpPr>
          <p:nvPr/>
        </p:nvSpPr>
        <p:spPr>
          <a:xfrm>
            <a:off x="3581399" y="3185746"/>
            <a:ext cx="1676399" cy="56769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charset="0"/>
                <a:cs typeface="Times New Roman" pitchFamily="18" charset="0"/>
              </a:rPr>
              <a:t>Fig 1: HomePage </a:t>
            </a:r>
            <a:endParaRPr lang="zh-CN" altLang="en-US" sz="16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84" name="矩形"/>
          <p:cNvSpPr>
            <a:spLocks/>
          </p:cNvSpPr>
          <p:nvPr/>
        </p:nvSpPr>
        <p:spPr>
          <a:xfrm>
            <a:off x="3429000" y="6018703"/>
            <a:ext cx="2438400" cy="3295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charset="0"/>
                <a:cs typeface="Times New Roman" pitchFamily="18" charset="0"/>
              </a:rPr>
              <a:t>    Fig 2: About Section</a:t>
            </a:r>
            <a:endParaRPr lang="zh-CN" altLang="en-US" sz="16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85" name="图片"/>
          <p:cNvPicPr>
            <a:picLocks noChangeAspect="1"/>
          </p:cNvPicPr>
          <p:nvPr/>
        </p:nvPicPr>
        <p:blipFill>
          <a:blip r:embed="rId3" cstate="print"/>
          <a:stretch>
            <a:fillRect/>
          </a:stretch>
        </p:blipFill>
        <p:spPr>
          <a:xfrm>
            <a:off x="1752599" y="661855"/>
            <a:ext cx="5524499" cy="2564711"/>
          </a:xfrm>
          <a:prstGeom prst="rect">
            <a:avLst/>
          </a:prstGeom>
          <a:noFill/>
          <a:ln w="12700" cap="flat" cmpd="sng">
            <a:noFill/>
            <a:prstDash val="solid"/>
            <a:miter/>
          </a:ln>
        </p:spPr>
      </p:pic>
      <p:pic>
        <p:nvPicPr>
          <p:cNvPr id="86" name="图片"/>
          <p:cNvPicPr>
            <a:picLocks noChangeAspect="1"/>
          </p:cNvPicPr>
          <p:nvPr/>
        </p:nvPicPr>
        <p:blipFill>
          <a:blip r:embed="rId4" cstate="print"/>
          <a:stretch>
            <a:fillRect/>
          </a:stretch>
        </p:blipFill>
        <p:spPr>
          <a:xfrm>
            <a:off x="1752599" y="3524299"/>
            <a:ext cx="5524499" cy="2372681"/>
          </a:xfrm>
          <a:prstGeom prst="rect">
            <a:avLst/>
          </a:prstGeom>
          <a:noFill/>
          <a:ln w="12700" cap="flat" cmpd="sng">
            <a:noFill/>
            <a:prstDash val="solid"/>
            <a:miter/>
          </a:ln>
        </p:spPr>
      </p:pic>
      <p:sp>
        <p:nvSpPr>
          <p:cNvPr id="2" name="矩形">
            <a:extLst>
              <a:ext uri="{FF2B5EF4-FFF2-40B4-BE49-F238E27FC236}">
                <a16:creationId xmlns:a16="http://schemas.microsoft.com/office/drawing/2014/main" id="{6EA0CC23-2141-C836-9FBA-A9AAA463DD4F}"/>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19</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9262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rgbClr val="953735"/>
                </a:solidFill>
                <a:latin typeface="Times New Roman" pitchFamily="18" charset="0"/>
                <a:ea typeface="宋体" charset="0"/>
                <a:cs typeface="Times New Roman" pitchFamily="18" charset="0"/>
              </a:rPr>
              <a:t>Contents</a:t>
            </a:r>
            <a:endParaRPr lang="zh-CN" altLang="en-US" sz="4400" b="1" i="0" u="none" strike="noStrike" kern="1200" cap="none" spc="0" baseline="0">
              <a:solidFill>
                <a:srgbClr val="953735"/>
              </a:solidFill>
              <a:latin typeface="Times New Roman" pitchFamily="18" charset="0"/>
              <a:ea typeface="宋体" charset="0"/>
              <a:cs typeface="Times New Roman" pitchFamily="18" charset="0"/>
            </a:endParaRPr>
          </a:p>
        </p:txBody>
      </p:sp>
      <p:sp>
        <p:nvSpPr>
          <p:cNvPr id="31" name="文本框"/>
          <p:cNvSpPr>
            <a:spLocks noGrp="1"/>
          </p:cNvSpPr>
          <p:nvPr>
            <p:ph type="body" idx="1"/>
          </p:nvPr>
        </p:nvSpPr>
        <p:spPr>
          <a:xfrm>
            <a:off x="457200" y="1219200"/>
            <a:ext cx="8229600" cy="4876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90000"/>
              </a:lnSpc>
              <a:spcBef>
                <a:spcPct val="20000"/>
              </a:spcBef>
              <a:spcAft>
                <a:spcPts val="0"/>
              </a:spcAft>
              <a:buFont typeface="Arial" pitchFamily="34" charset="0"/>
              <a:buChar char="•"/>
            </a:pPr>
            <a:endParaRPr lang="en-US" altLang="zh-CN" sz="2000" b="1"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l">
              <a:lnSpc>
                <a:spcPct val="90000"/>
              </a:lnSpc>
              <a:spcBef>
                <a:spcPct val="20000"/>
              </a:spcBef>
              <a:spcAft>
                <a:spcPts val="0"/>
              </a:spcAft>
              <a:buFont typeface="Arial" pitchFamily="34" charset="0"/>
              <a:buChar char="•"/>
            </a:pPr>
            <a:endParaRPr lang="en-US" altLang="zh-CN" sz="2000" b="1"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INTRODUCTION</a:t>
            </a:r>
            <a:endParaRPr lang="en-US" altLang="zh-CN" sz="2000" b="0"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LITERATURE SURVEY</a:t>
            </a: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MOTIVATION</a:t>
            </a: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OBJECTIVES</a:t>
            </a: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PROBLEM STATEMENT</a:t>
            </a:r>
            <a:endParaRPr lang="en-US" altLang="zh-CN" sz="2000" b="0"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REQUIREMENT ANALYSIS</a:t>
            </a:r>
            <a:endParaRPr lang="en-US" altLang="zh-CN" sz="2000" b="0"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METHODOLOGY</a:t>
            </a: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IMPLEMENTATION</a:t>
            </a: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APPLICATIONS</a:t>
            </a:r>
            <a:endParaRPr lang="en-US" altLang="zh-CN" sz="2000" b="0" i="0" u="none" strike="noStrike" kern="1200" cap="none" spc="0" baseline="0" dirty="0">
              <a:solidFill>
                <a:schemeClr val="tx1"/>
              </a:solidFill>
              <a:latin typeface="Times New Roman" pitchFamily="18" charset="0"/>
              <a:ea typeface="宋体" charset="0"/>
              <a:cs typeface="Times New Roman" pitchFamily="18" charset="0"/>
            </a:endParaRP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RESULTS AND DISCUSSION</a:t>
            </a: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CONCLUSION AND FUTURE WORK</a:t>
            </a:r>
          </a:p>
          <a:p>
            <a:pPr marL="342900" indent="-342900" algn="l">
              <a:lnSpc>
                <a:spcPct val="90000"/>
              </a:lnSpc>
              <a:spcBef>
                <a:spcPct val="20000"/>
              </a:spcBef>
              <a:spcAft>
                <a:spcPts val="0"/>
              </a:spcAft>
              <a:buFont typeface="Arial" pitchFamily="34" charset="0"/>
              <a:buChar char="•"/>
            </a:pPr>
            <a:r>
              <a:rPr lang="en-US" altLang="zh-CN" sz="2000" b="1" i="0" u="none" strike="noStrike" kern="1200" cap="none" spc="0" baseline="0" dirty="0">
                <a:solidFill>
                  <a:schemeClr val="tx1"/>
                </a:solidFill>
                <a:latin typeface="Times New Roman" pitchFamily="18" charset="0"/>
                <a:ea typeface="宋体" charset="0"/>
                <a:cs typeface="Times New Roman" pitchFamily="18" charset="0"/>
              </a:rPr>
              <a:t>REFERENCES</a:t>
            </a:r>
            <a:endParaRPr lang="zh-CN" altLang="en-US" sz="2000" b="0" i="0" u="none" strike="noStrike" kern="1200" cap="none" spc="0" baseline="0" dirty="0">
              <a:solidFill>
                <a:schemeClr val="tx1"/>
              </a:solidFill>
              <a:latin typeface="Times New Roman" pitchFamily="18" charset="0"/>
              <a:ea typeface="宋体" charset="0"/>
              <a:cs typeface="Times New Roman" pitchFamily="18" charset="0"/>
            </a:endParaRPr>
          </a:p>
        </p:txBody>
      </p:sp>
      <p:sp>
        <p:nvSpPr>
          <p:cNvPr id="32" name="矩形"/>
          <p:cNvSpPr>
            <a:spLocks/>
          </p:cNvSpPr>
          <p:nvPr/>
        </p:nvSpPr>
        <p:spPr>
          <a:xfrm>
            <a:off x="228600" y="6172200"/>
            <a:ext cx="8686800" cy="369332"/>
          </a:xfrm>
          <a:prstGeom prst="rect">
            <a:avLst/>
          </a:prstGeom>
          <a:noFill/>
          <a:ln w="12700" cap="flat" cmpd="sng">
            <a:noFill/>
            <a:prstDash val="solid"/>
            <a:miter/>
          </a:ln>
        </p:spPr>
      </p:sp>
      <p:sp>
        <p:nvSpPr>
          <p:cNvPr id="33" name="矩形"/>
          <p:cNvSpPr>
            <a:spLocks/>
          </p:cNvSpPr>
          <p:nvPr/>
        </p:nvSpPr>
        <p:spPr>
          <a:xfrm>
            <a:off x="152400" y="6324599"/>
            <a:ext cx="8763000" cy="23431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2024-2025				         1</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460608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矩形"/>
          <p:cNvSpPr>
            <a:spLocks/>
          </p:cNvSpPr>
          <p:nvPr/>
        </p:nvSpPr>
        <p:spPr>
          <a:xfrm>
            <a:off x="3735072" y="5486400"/>
            <a:ext cx="2676248" cy="329564"/>
          </a:xfrm>
          <a:prstGeom prst="rect">
            <a:avLst/>
          </a:prstGeom>
          <a:noFill/>
          <a:ln w="12700" cap="flat" cmpd="sng">
            <a:noFill/>
            <a:prstDash val="solid"/>
            <a:miter/>
          </a:ln>
        </p:spPr>
        <p:txBody>
          <a:bodyPr vert="horz" wrap="non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Times New Roman" pitchFamily="18" charset="0"/>
                <a:ea typeface="宋体" charset="0"/>
                <a:cs typeface="Times New Roman" pitchFamily="18" charset="0"/>
              </a:rPr>
              <a:t>Fig 3:Image and Video Input </a:t>
            </a:r>
            <a:endParaRPr lang="zh-CN" altLang="en-US" sz="16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88" name="图片"/>
          <p:cNvPicPr>
            <a:picLocks noChangeAspect="1"/>
          </p:cNvPicPr>
          <p:nvPr/>
        </p:nvPicPr>
        <p:blipFill>
          <a:blip r:embed="rId3" cstate="print"/>
          <a:stretch>
            <a:fillRect/>
          </a:stretch>
        </p:blipFill>
        <p:spPr>
          <a:xfrm>
            <a:off x="380999" y="685800"/>
            <a:ext cx="8458201" cy="4571999"/>
          </a:xfrm>
          <a:prstGeom prst="rect">
            <a:avLst/>
          </a:prstGeom>
          <a:noFill/>
          <a:ln w="12700" cap="flat" cmpd="sng">
            <a:noFill/>
            <a:prstDash val="solid"/>
            <a:miter/>
          </a:ln>
        </p:spPr>
      </p:pic>
      <p:sp>
        <p:nvSpPr>
          <p:cNvPr id="2" name="矩形">
            <a:extLst>
              <a:ext uri="{FF2B5EF4-FFF2-40B4-BE49-F238E27FC236}">
                <a16:creationId xmlns:a16="http://schemas.microsoft.com/office/drawing/2014/main" id="{966DFD41-307C-37A5-C8EF-DDCB0A32A913}"/>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a:t>
            </a:r>
            <a:r>
              <a:rPr lang="en-US" altLang="zh-CN" sz="1000" b="1" dirty="0">
                <a:latin typeface="Times New Roman" pitchFamily="18" charset="0"/>
                <a:cs typeface="Times New Roman" pitchFamily="18" charset="0"/>
              </a:rPr>
              <a:t>20</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538341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矩形"/>
          <p:cNvSpPr>
            <a:spLocks/>
          </p:cNvSpPr>
          <p:nvPr/>
        </p:nvSpPr>
        <p:spPr>
          <a:xfrm>
            <a:off x="3352800" y="6096000"/>
            <a:ext cx="2971799" cy="32316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500" b="0" i="0" u="none" strike="noStrike" kern="1200" cap="none" spc="0" baseline="0">
                <a:solidFill>
                  <a:schemeClr val="tx1"/>
                </a:solidFill>
                <a:latin typeface="Times New Roman" pitchFamily="18" charset="0"/>
                <a:ea typeface="宋体" charset="0"/>
                <a:cs typeface="Times New Roman" pitchFamily="18" charset="0"/>
              </a:rPr>
              <a:t>Fig 4 : Image  Pothole  Detected</a:t>
            </a:r>
            <a:endParaRPr lang="zh-CN" altLang="en-US" sz="1500" b="0" i="0" u="none" strike="noStrike" kern="1200" cap="none" spc="0" baseline="0">
              <a:solidFill>
                <a:schemeClr val="tx1"/>
              </a:solidFill>
              <a:latin typeface="Times New Roman" pitchFamily="18" charset="0"/>
              <a:ea typeface="宋体" charset="0"/>
              <a:cs typeface="Times New Roman" pitchFamily="18" charset="0"/>
            </a:endParaRPr>
          </a:p>
        </p:txBody>
      </p:sp>
      <p:pic>
        <p:nvPicPr>
          <p:cNvPr id="90" name="图片"/>
          <p:cNvPicPr>
            <a:picLocks noChangeAspect="1"/>
          </p:cNvPicPr>
          <p:nvPr/>
        </p:nvPicPr>
        <p:blipFill>
          <a:blip r:embed="rId3" cstate="print"/>
          <a:stretch>
            <a:fillRect/>
          </a:stretch>
        </p:blipFill>
        <p:spPr>
          <a:xfrm>
            <a:off x="304800" y="762000"/>
            <a:ext cx="8305800" cy="5105400"/>
          </a:xfrm>
          <a:prstGeom prst="rect">
            <a:avLst/>
          </a:prstGeom>
          <a:noFill/>
          <a:ln w="12700" cap="flat" cmpd="sng">
            <a:noFill/>
            <a:prstDash val="solid"/>
            <a:miter/>
          </a:ln>
        </p:spPr>
      </p:pic>
      <p:sp>
        <p:nvSpPr>
          <p:cNvPr id="2" name="矩形">
            <a:extLst>
              <a:ext uri="{FF2B5EF4-FFF2-40B4-BE49-F238E27FC236}">
                <a16:creationId xmlns:a16="http://schemas.microsoft.com/office/drawing/2014/main" id="{4DFD7A47-D3FF-A930-647D-A2EDE3940C2B}"/>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a:t>
            </a:r>
            <a:r>
              <a:rPr lang="en-US" altLang="zh-CN" sz="1000" b="1" dirty="0">
                <a:latin typeface="Times New Roman" pitchFamily="18" charset="0"/>
                <a:cs typeface="Times New Roman" pitchFamily="18" charset="0"/>
              </a:rPr>
              <a:t>21</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383657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1" name="图片"/>
          <p:cNvPicPr>
            <a:picLocks noChangeAspect="1"/>
          </p:cNvPicPr>
          <p:nvPr/>
        </p:nvPicPr>
        <p:blipFill>
          <a:blip r:embed="rId3" cstate="print"/>
          <a:stretch>
            <a:fillRect/>
          </a:stretch>
        </p:blipFill>
        <p:spPr>
          <a:xfrm>
            <a:off x="529936" y="116540"/>
            <a:ext cx="8153400" cy="3124199"/>
          </a:xfrm>
          <a:prstGeom prst="rect">
            <a:avLst/>
          </a:prstGeom>
          <a:noFill/>
          <a:ln w="12700" cap="flat" cmpd="sng">
            <a:noFill/>
            <a:prstDash val="solid"/>
            <a:miter/>
          </a:ln>
        </p:spPr>
      </p:pic>
      <p:sp>
        <p:nvSpPr>
          <p:cNvPr id="92" name="矩形"/>
          <p:cNvSpPr>
            <a:spLocks/>
          </p:cNvSpPr>
          <p:nvPr/>
        </p:nvSpPr>
        <p:spPr>
          <a:xfrm>
            <a:off x="2051650" y="3389930"/>
            <a:ext cx="4572000" cy="36933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Times New Roman" pitchFamily="18" charset="0"/>
                <a:cs typeface="Calibri" charset="0"/>
              </a:rPr>
              <a:t>Fig 5 : Video Output</a:t>
            </a:r>
            <a:endParaRPr lang="zh-CN" altLang="en-US" sz="2400" b="0" i="0" u="none" strike="noStrike" kern="1200" cap="none" spc="0" baseline="0" dirty="0">
              <a:solidFill>
                <a:schemeClr val="tx1"/>
              </a:solidFill>
              <a:latin typeface="Times New Roman" pitchFamily="18" charset="0"/>
              <a:ea typeface="Times New Roman" pitchFamily="18" charset="0"/>
              <a:cs typeface="Calibri" charset="0"/>
            </a:endParaRPr>
          </a:p>
        </p:txBody>
      </p:sp>
      <p:pic>
        <p:nvPicPr>
          <p:cNvPr id="93" name="图片"/>
          <p:cNvPicPr>
            <a:picLocks noChangeAspect="1"/>
          </p:cNvPicPr>
          <p:nvPr/>
        </p:nvPicPr>
        <p:blipFill>
          <a:blip r:embed="rId4" cstate="print"/>
          <a:stretch>
            <a:fillRect/>
          </a:stretch>
        </p:blipFill>
        <p:spPr>
          <a:xfrm>
            <a:off x="529936" y="3744644"/>
            <a:ext cx="8153400" cy="2526268"/>
          </a:xfrm>
          <a:prstGeom prst="rect">
            <a:avLst/>
          </a:prstGeom>
          <a:noFill/>
          <a:ln w="12700" cap="flat" cmpd="sng">
            <a:noFill/>
            <a:prstDash val="solid"/>
            <a:miter/>
          </a:ln>
        </p:spPr>
      </p:pic>
      <p:sp>
        <p:nvSpPr>
          <p:cNvPr id="94" name="矩形"/>
          <p:cNvSpPr>
            <a:spLocks/>
          </p:cNvSpPr>
          <p:nvPr/>
        </p:nvSpPr>
        <p:spPr>
          <a:xfrm>
            <a:off x="2286000" y="6256295"/>
            <a:ext cx="4572000" cy="36933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1800" b="1" i="0" u="none" strike="noStrike" kern="1200" cap="none" spc="0" baseline="0" dirty="0">
                <a:solidFill>
                  <a:schemeClr val="tx1"/>
                </a:solidFill>
                <a:latin typeface="Times New Roman" pitchFamily="18" charset="0"/>
                <a:ea typeface="Times New Roman" pitchFamily="18" charset="0"/>
                <a:cs typeface="Calibri" charset="0"/>
              </a:rPr>
              <a:t>Fig 6 : Backend Server</a:t>
            </a:r>
            <a:endParaRPr lang="zh-CN" altLang="en-US" sz="2400" b="0" i="0" u="none" strike="noStrike" kern="1200" cap="none" spc="0" baseline="0" dirty="0">
              <a:solidFill>
                <a:schemeClr val="tx1"/>
              </a:solidFill>
              <a:latin typeface="Times New Roman" pitchFamily="18" charset="0"/>
              <a:ea typeface="Times New Roman" pitchFamily="18" charset="0"/>
              <a:cs typeface="Calibri" charset="0"/>
            </a:endParaRPr>
          </a:p>
        </p:txBody>
      </p:sp>
      <p:sp>
        <p:nvSpPr>
          <p:cNvPr id="3" name="矩形">
            <a:extLst>
              <a:ext uri="{FF2B5EF4-FFF2-40B4-BE49-F238E27FC236}">
                <a16:creationId xmlns:a16="http://schemas.microsoft.com/office/drawing/2014/main" id="{A31656EA-0D21-B7E0-2D82-1626742433D5}"/>
              </a:ext>
            </a:extLst>
          </p:cNvPr>
          <p:cNvSpPr>
            <a:spLocks/>
          </p:cNvSpPr>
          <p:nvPr/>
        </p:nvSpPr>
        <p:spPr>
          <a:xfrm>
            <a:off x="190500" y="6539259"/>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22</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978323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5E3AF0-BE78-5243-B63A-39A84DC6B76F}"/>
              </a:ext>
            </a:extLst>
          </p:cNvPr>
          <p:cNvPicPr>
            <a:picLocks noChangeAspect="1"/>
          </p:cNvPicPr>
          <p:nvPr/>
        </p:nvPicPr>
        <p:blipFill>
          <a:blip r:embed="rId2"/>
          <a:stretch>
            <a:fillRect/>
          </a:stretch>
        </p:blipFill>
        <p:spPr>
          <a:xfrm>
            <a:off x="449745" y="620610"/>
            <a:ext cx="8244510" cy="5025881"/>
          </a:xfrm>
          <a:prstGeom prst="rect">
            <a:avLst/>
          </a:prstGeom>
        </p:spPr>
      </p:pic>
      <p:sp>
        <p:nvSpPr>
          <p:cNvPr id="4" name="矩形">
            <a:extLst>
              <a:ext uri="{FF2B5EF4-FFF2-40B4-BE49-F238E27FC236}">
                <a16:creationId xmlns:a16="http://schemas.microsoft.com/office/drawing/2014/main" id="{290AA332-4A9C-90E2-7EE7-08E3F92D7EED}"/>
              </a:ext>
            </a:extLst>
          </p:cNvPr>
          <p:cNvSpPr>
            <a:spLocks/>
          </p:cNvSpPr>
          <p:nvPr/>
        </p:nvSpPr>
        <p:spPr>
          <a:xfrm>
            <a:off x="190500" y="6539259"/>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23</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
        <p:nvSpPr>
          <p:cNvPr id="5" name="TextBox 4">
            <a:extLst>
              <a:ext uri="{FF2B5EF4-FFF2-40B4-BE49-F238E27FC236}">
                <a16:creationId xmlns:a16="http://schemas.microsoft.com/office/drawing/2014/main" id="{C5356505-6BB3-EE4E-0872-F9768BBC5EA9}"/>
              </a:ext>
            </a:extLst>
          </p:cNvPr>
          <p:cNvSpPr txBox="1"/>
          <p:nvPr/>
        </p:nvSpPr>
        <p:spPr>
          <a:xfrm>
            <a:off x="449745" y="5723543"/>
            <a:ext cx="8065120" cy="369332"/>
          </a:xfrm>
          <a:prstGeom prst="rect">
            <a:avLst/>
          </a:prstGeom>
          <a:noFill/>
        </p:spPr>
        <p:txBody>
          <a:bodyPr wrap="square" rtlCol="0">
            <a:spAutoFit/>
          </a:bodyPr>
          <a:lstStyle/>
          <a:p>
            <a:pPr algn="ctr"/>
            <a:r>
              <a:rPr lang="en-US" dirty="0"/>
              <a:t>Fig: Dashboard</a:t>
            </a:r>
            <a:endParaRPr lang="en-IN" dirty="0"/>
          </a:p>
        </p:txBody>
      </p:sp>
    </p:spTree>
    <p:extLst>
      <p:ext uri="{BB962C8B-B14F-4D97-AF65-F5344CB8AC3E}">
        <p14:creationId xmlns:p14="http://schemas.microsoft.com/office/powerpoint/2010/main" val="118178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a:solidFill>
                  <a:srgbClr val="953735"/>
                </a:solidFill>
                <a:latin typeface="Times New Roman" pitchFamily="18" charset="0"/>
                <a:ea typeface="宋体" charset="0"/>
                <a:cs typeface="Times New Roman" pitchFamily="18" charset="0"/>
              </a:rPr>
              <a:t>CONCLUSION</a:t>
            </a:r>
            <a:endParaRPr lang="zh-CN" altLang="en-US" sz="4400" b="1" i="0" u="none" strike="noStrike" kern="1200" cap="none" spc="0" baseline="0">
              <a:solidFill>
                <a:srgbClr val="953735"/>
              </a:solidFill>
              <a:latin typeface="Times New Roman" pitchFamily="18" charset="0"/>
              <a:ea typeface="宋体" charset="0"/>
              <a:cs typeface="Times New Roman" pitchFamily="18" charset="0"/>
            </a:endParaRPr>
          </a:p>
        </p:txBody>
      </p:sp>
      <p:sp>
        <p:nvSpPr>
          <p:cNvPr id="96"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000" b="0" i="0" u="none" strike="noStrike" kern="1200" cap="none" spc="0" baseline="0" dirty="0">
                <a:solidFill>
                  <a:schemeClr val="tx1"/>
                </a:solidFill>
                <a:latin typeface="Times New Roman" pitchFamily="18" charset="0"/>
                <a:ea typeface="Times New Roman" pitchFamily="18" charset="0"/>
                <a:cs typeface="Lucida Sans"/>
              </a:rPr>
              <a:t>The Pothole Dimension Detection system developed in this project presents a practical and intelligent solution for automated road damage monitoring using deep learning. Leveraging the YOLOv8 detection model, the system is capable of accurately identifying potholes and estimating their real-world dimensions across various input modes image, video, and real-time camera feeds. This multi-input flexibility makes the system suitable for both offline analysis and live road surveillance.</a:t>
            </a:r>
          </a:p>
          <a:p>
            <a:pPr marL="342900" indent="-342900" algn="l">
              <a:lnSpc>
                <a:spcPct val="100000"/>
              </a:lnSpc>
              <a:spcBef>
                <a:spcPct val="20000"/>
              </a:spcBef>
              <a:spcAft>
                <a:spcPts val="0"/>
              </a:spcAft>
              <a:buFont typeface="Arial" pitchFamily="34" charset="0"/>
              <a:buChar char="•"/>
            </a:pPr>
            <a:endParaRPr lang="zh-CN" altLang="en-US" sz="3200" b="0" i="0" u="none" strike="noStrike" kern="1200" cap="none" spc="0" baseline="0" dirty="0">
              <a:solidFill>
                <a:schemeClr val="tx1"/>
              </a:solidFill>
              <a:latin typeface="Calibri" charset="0"/>
              <a:ea typeface="宋体" charset="0"/>
              <a:cs typeface="Lucida Sans"/>
            </a:endParaRPr>
          </a:p>
        </p:txBody>
      </p:sp>
      <p:sp>
        <p:nvSpPr>
          <p:cNvPr id="2" name="矩形">
            <a:extLst>
              <a:ext uri="{FF2B5EF4-FFF2-40B4-BE49-F238E27FC236}">
                <a16:creationId xmlns:a16="http://schemas.microsoft.com/office/drawing/2014/main" id="{2891AEC5-02C8-3086-CE04-F378D1FDA7D8}"/>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a:t>
            </a:r>
            <a:r>
              <a:rPr lang="en-US" altLang="zh-CN" sz="1000" b="1" dirty="0">
                <a:latin typeface="Times New Roman" pitchFamily="18" charset="0"/>
                <a:cs typeface="Times New Roman" pitchFamily="18" charset="0"/>
              </a:rPr>
              <a:t>24</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78473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r>
              <a:rPr lang="en-US" altLang="zh-CN" sz="4400" b="1" i="0" u="none" strike="noStrike" kern="1200" cap="none" spc="0" baseline="0" dirty="0">
                <a:solidFill>
                  <a:srgbClr val="953735"/>
                </a:solidFill>
                <a:latin typeface="Times New Roman" pitchFamily="18" charset="0"/>
                <a:ea typeface="宋体" charset="0"/>
                <a:cs typeface="Times New Roman" pitchFamily="18" charset="0"/>
              </a:rPr>
              <a:t>FUTURE SCOPE</a:t>
            </a:r>
            <a:endParaRPr lang="zh-CN" altLang="en-US" sz="4400" b="1" i="0" u="none" strike="noStrike" kern="1200" cap="none" spc="0" baseline="0" dirty="0">
              <a:solidFill>
                <a:srgbClr val="953735"/>
              </a:solidFill>
              <a:latin typeface="Times New Roman" pitchFamily="18" charset="0"/>
              <a:ea typeface="宋体" charset="0"/>
              <a:cs typeface="Times New Roman" pitchFamily="18" charset="0"/>
            </a:endParaRPr>
          </a:p>
        </p:txBody>
      </p:sp>
      <p:sp>
        <p:nvSpPr>
          <p:cNvPr id="99"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R="0" lvl="0" algn="l" defTabSz="914400" rtl="0" eaLnBrk="0" fontAlgn="base" latinLnBrk="0" hangingPunct="0">
              <a:lnSpc>
                <a:spcPct val="100000"/>
              </a:lnSpc>
              <a:spcBef>
                <a:spcPct val="0"/>
              </a:spcBef>
              <a:spcAft>
                <a:spcPct val="0"/>
              </a:spcAft>
              <a:buClrTx/>
              <a:buSz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GPS-Based Alerts for Drivers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versions of the system will integrate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GPS functionality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 early warnings when a pothole is detected within a 100-meter radius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 driver safety with location-based alerts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Potentially integrate with navigation apps or onboard vehicle systems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Times New Roman" panose="02020603050405020304" pitchFamily="18" charset="0"/>
                <a:cs typeface="Times New Roman" panose="02020603050405020304" pitchFamily="18" charset="0"/>
              </a:rPr>
              <a:t>2.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QR Access &amp; API Usage Tracking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QR code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be generated and distributed, linking to the project's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 facing homepage or dashboard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platform will: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view their detection history (date, time, file type, 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keys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developers to access the /detect endpoint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scan-limited freemium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where users get a limited number of free detections before switching to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subscription plan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 name="矩形">
            <a:extLst>
              <a:ext uri="{FF2B5EF4-FFF2-40B4-BE49-F238E27FC236}">
                <a16:creationId xmlns:a16="http://schemas.microsoft.com/office/drawing/2014/main" id="{96A1EB50-19DA-1826-7EF7-B96B359A44AE}"/>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a:t>
            </a:r>
            <a:r>
              <a:rPr lang="en-US" altLang="zh-CN" sz="1000" b="1" dirty="0">
                <a:latin typeface="Times New Roman" pitchFamily="18" charset="0"/>
                <a:cs typeface="Times New Roman" pitchFamily="18" charset="0"/>
              </a:rPr>
              <a:t>25</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33034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r>
              <a:rPr lang="en-US" altLang="zh-CN" sz="4400" b="1" i="0" u="none" strike="noStrike" kern="1200" cap="none" spc="0" baseline="0">
                <a:solidFill>
                  <a:srgbClr val="953735"/>
                </a:solidFill>
                <a:latin typeface="Times New Roman" pitchFamily="18" charset="0"/>
                <a:ea typeface="宋体" charset="0"/>
                <a:cs typeface="Times New Roman" pitchFamily="18" charset="0"/>
              </a:rPr>
              <a:t>REFERENCES</a:t>
            </a:r>
            <a:br>
              <a:rPr lang="zh-CN" altLang="en-US" sz="4000" b="0" i="0" u="none" strike="noStrike" kern="1200" cap="none" spc="0" baseline="0">
                <a:solidFill>
                  <a:srgbClr val="953735"/>
                </a:solidFill>
                <a:latin typeface="Times New Roman" pitchFamily="18" charset="0"/>
                <a:ea typeface="宋体" charset="0"/>
                <a:cs typeface="Times New Roman" pitchFamily="18" charset="0"/>
              </a:rPr>
            </a:br>
            <a:endParaRPr lang="zh-CN" altLang="en-US" sz="4000" b="0" i="0" u="none" strike="noStrike" kern="1200" cap="none" spc="0" baseline="0">
              <a:solidFill>
                <a:srgbClr val="953735"/>
              </a:solidFill>
              <a:latin typeface="Calibri" charset="0"/>
              <a:ea typeface="宋体" charset="0"/>
              <a:cs typeface="Lucida Sans"/>
            </a:endParaRPr>
          </a:p>
        </p:txBody>
      </p:sp>
      <p:sp>
        <p:nvSpPr>
          <p:cNvPr id="102" name="文本框"/>
          <p:cNvSpPr>
            <a:spLocks noGrp="1"/>
          </p:cNvSpPr>
          <p:nvPr>
            <p:ph type="body" idx="1"/>
          </p:nvPr>
        </p:nvSpPr>
        <p:spPr>
          <a:xfrm>
            <a:off x="457200" y="1600200"/>
            <a:ext cx="84582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just">
              <a:lnSpc>
                <a:spcPct val="150000"/>
              </a:lnSpc>
            </a:pPr>
            <a:r>
              <a:rPr lang="en-IN" altLang="zh-CN" sz="2000" b="0" i="0" u="none" strike="noStrike" kern="1200" cap="none" spc="0" baseline="0" dirty="0">
                <a:solidFill>
                  <a:schemeClr val="tx1"/>
                </a:solidFill>
                <a:latin typeface="Times New Roman" pitchFamily="18" charset="0"/>
                <a:ea typeface="Times New Roman" pitchFamily="18" charset="0"/>
                <a:cs typeface="Lucida Sans"/>
              </a:rPr>
              <a:t>Pothole Detection using Image Processing Techniques – IEEE Xplore, https://ieeexplore.ieee.org</a:t>
            </a:r>
          </a:p>
          <a:p>
            <a:pPr algn="just">
              <a:lnSpc>
                <a:spcPct val="150000"/>
              </a:lnSpc>
            </a:pPr>
            <a:r>
              <a:rPr lang="en-IN" altLang="zh-CN" sz="2000" b="0" i="0" u="none" strike="noStrike" kern="1200" cap="none" spc="0" baseline="0" dirty="0">
                <a:solidFill>
                  <a:schemeClr val="tx1"/>
                </a:solidFill>
                <a:latin typeface="Times New Roman" pitchFamily="18" charset="0"/>
                <a:ea typeface="Times New Roman" pitchFamily="18" charset="0"/>
                <a:cs typeface="Lucida Sans"/>
              </a:rPr>
              <a:t>Real-Time Pothole Detection using YOLOv5 – IJERT, 2022.</a:t>
            </a:r>
          </a:p>
          <a:p>
            <a:pPr algn="just">
              <a:lnSpc>
                <a:spcPct val="150000"/>
              </a:lnSpc>
            </a:pPr>
            <a:r>
              <a:rPr lang="en-IN" altLang="zh-CN" sz="2000" b="0" i="0" u="none" strike="noStrike" kern="1200" cap="none" spc="0" baseline="0" dirty="0" err="1">
                <a:solidFill>
                  <a:schemeClr val="tx1"/>
                </a:solidFill>
                <a:latin typeface="Times New Roman" pitchFamily="18" charset="0"/>
                <a:ea typeface="Times New Roman" pitchFamily="18" charset="0"/>
                <a:cs typeface="Lucida Sans"/>
              </a:rPr>
              <a:t>Roboflow</a:t>
            </a:r>
            <a:r>
              <a:rPr lang="en-IN" altLang="zh-CN" sz="2000" b="0" i="0" u="none" strike="noStrike" kern="1200" cap="none" spc="0" baseline="0" dirty="0">
                <a:solidFill>
                  <a:schemeClr val="tx1"/>
                </a:solidFill>
                <a:latin typeface="Times New Roman" pitchFamily="18" charset="0"/>
                <a:ea typeface="Times New Roman" pitchFamily="18" charset="0"/>
                <a:cs typeface="Lucida Sans"/>
              </a:rPr>
              <a:t> – Annotating and Exporting Custom Datasets</a:t>
            </a:r>
            <a:r>
              <a:rPr lang="zh-CN" altLang="en-US" sz="2000" dirty="0">
                <a:latin typeface="Times New Roman" pitchFamily="18" charset="0"/>
                <a:ea typeface="Times New Roman" pitchFamily="18" charset="0"/>
                <a:cs typeface="Lucida Sans"/>
              </a:rPr>
              <a:t> </a:t>
            </a:r>
            <a:r>
              <a:rPr lang="en-IN" altLang="zh-CN" sz="2000" b="0" i="0" u="none" strike="noStrike" kern="1200" cap="none" spc="0" baseline="0" dirty="0">
                <a:solidFill>
                  <a:schemeClr val="tx1"/>
                </a:solidFill>
                <a:latin typeface="Times New Roman" pitchFamily="18" charset="0"/>
                <a:ea typeface="Times New Roman" pitchFamily="18" charset="0"/>
                <a:cs typeface="Lucida Sans"/>
              </a:rPr>
              <a:t>https://roboflow.com</a:t>
            </a:r>
          </a:p>
          <a:p>
            <a:pPr marL="0" indent="0" algn="just">
              <a:lnSpc>
                <a:spcPct val="150000"/>
              </a:lnSpc>
              <a:buNone/>
            </a:pPr>
            <a:endParaRPr lang="en-IN" altLang="zh-CN" sz="2000" b="0" i="0" u="none" strike="noStrike" kern="1200" cap="none" spc="0" baseline="0" dirty="0">
              <a:solidFill>
                <a:schemeClr val="tx1"/>
              </a:solidFill>
              <a:latin typeface="Times New Roman" pitchFamily="18" charset="0"/>
              <a:ea typeface="Times New Roman" pitchFamily="18" charset="0"/>
              <a:cs typeface="Lucida Sans"/>
            </a:endParaRPr>
          </a:p>
        </p:txBody>
      </p:sp>
      <p:sp>
        <p:nvSpPr>
          <p:cNvPr id="2" name="矩形">
            <a:extLst>
              <a:ext uri="{FF2B5EF4-FFF2-40B4-BE49-F238E27FC236}">
                <a16:creationId xmlns:a16="http://schemas.microsoft.com/office/drawing/2014/main" id="{2FDC444F-856B-4733-FDA9-33051ADD7B5A}"/>
              </a:ext>
            </a:extLst>
          </p:cNvPr>
          <p:cNvSpPr>
            <a:spLocks/>
          </p:cNvSpPr>
          <p:nvPr/>
        </p:nvSpPr>
        <p:spPr>
          <a:xfrm>
            <a:off x="190500" y="6449961"/>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26</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876908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pitchFamily="34" charset="0"/>
              <a:buChar char="•"/>
            </a:pPr>
            <a:endParaRPr lang="en-US" altLang="zh-CN" sz="3200" b="0" i="0" u="none" strike="noStrike" kern="1200" cap="none" spc="0" baseline="0">
              <a:solidFill>
                <a:schemeClr val="tx1"/>
              </a:solidFill>
              <a:latin typeface="Calibri" charset="0"/>
              <a:ea typeface="宋体" charset="0"/>
              <a:cs typeface="Lucida Sans"/>
            </a:endParaRPr>
          </a:p>
          <a:p>
            <a:pPr marL="342900" indent="-342900" algn="ctr">
              <a:lnSpc>
                <a:spcPct val="100000"/>
              </a:lnSpc>
              <a:spcBef>
                <a:spcPct val="20000"/>
              </a:spcBef>
              <a:spcAft>
                <a:spcPts val="0"/>
              </a:spcAft>
              <a:buNone/>
            </a:pPr>
            <a:endParaRPr lang="en-US" altLang="zh-CN" sz="48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ctr">
              <a:lnSpc>
                <a:spcPct val="100000"/>
              </a:lnSpc>
              <a:spcBef>
                <a:spcPct val="20000"/>
              </a:spcBef>
              <a:spcAft>
                <a:spcPts val="0"/>
              </a:spcAft>
              <a:buNone/>
            </a:pPr>
            <a:r>
              <a:rPr lang="en-US" altLang="zh-CN" sz="4800" b="0" i="0" u="none" strike="noStrike" kern="1200" cap="none" spc="0" baseline="0">
                <a:solidFill>
                  <a:srgbClr val="953735"/>
                </a:solidFill>
                <a:latin typeface="Times New Roman" pitchFamily="18" charset="0"/>
                <a:ea typeface="宋体" charset="0"/>
                <a:cs typeface="Times New Roman" pitchFamily="18" charset="0"/>
              </a:rPr>
              <a:t>Q and A</a:t>
            </a:r>
            <a:endParaRPr lang="zh-CN" altLang="en-US" sz="4800" b="0" i="0" u="none" strike="noStrike" kern="1200" cap="none" spc="0" baseline="0">
              <a:solidFill>
                <a:srgbClr val="953735"/>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43254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pitchFamily="34" charset="0"/>
              <a:buChar char="•"/>
            </a:pPr>
            <a:endParaRPr lang="en-US" altLang="zh-CN" sz="3200" b="0" i="0" u="none" strike="noStrike" kern="1200" cap="none" spc="0" baseline="0">
              <a:solidFill>
                <a:schemeClr val="tx1"/>
              </a:solidFill>
              <a:latin typeface="Calibri" charset="0"/>
              <a:ea typeface="宋体" charset="0"/>
              <a:cs typeface="Lucida Sans"/>
            </a:endParaRPr>
          </a:p>
          <a:p>
            <a:pPr marL="342900" indent="-342900" algn="ctr">
              <a:lnSpc>
                <a:spcPct val="100000"/>
              </a:lnSpc>
              <a:spcBef>
                <a:spcPct val="20000"/>
              </a:spcBef>
              <a:spcAft>
                <a:spcPts val="0"/>
              </a:spcAft>
              <a:buNone/>
            </a:pPr>
            <a:endParaRPr lang="en-US" altLang="zh-CN" sz="4800" b="0" i="0" u="none" strike="noStrike" kern="1200" cap="none" spc="0" baseline="0">
              <a:solidFill>
                <a:schemeClr val="tx1"/>
              </a:solidFill>
              <a:latin typeface="Times New Roman" pitchFamily="18" charset="0"/>
              <a:ea typeface="宋体" charset="0"/>
              <a:cs typeface="Times New Roman" pitchFamily="18" charset="0"/>
            </a:endParaRPr>
          </a:p>
          <a:p>
            <a:pPr marL="342900" indent="-342900" algn="ctr">
              <a:lnSpc>
                <a:spcPct val="100000"/>
              </a:lnSpc>
              <a:spcBef>
                <a:spcPct val="20000"/>
              </a:spcBef>
              <a:spcAft>
                <a:spcPts val="0"/>
              </a:spcAft>
              <a:buNone/>
            </a:pPr>
            <a:r>
              <a:rPr lang="en-US" altLang="zh-CN" sz="4800" b="0" i="0" u="none" strike="noStrike" kern="1200" cap="none" spc="0" baseline="0">
                <a:solidFill>
                  <a:srgbClr val="953735"/>
                </a:solidFill>
                <a:latin typeface="Times New Roman" pitchFamily="18" charset="0"/>
                <a:ea typeface="宋体" charset="0"/>
                <a:cs typeface="Times New Roman" pitchFamily="18" charset="0"/>
              </a:rPr>
              <a:t>Thank you</a:t>
            </a:r>
            <a:endParaRPr lang="zh-CN" altLang="en-US" sz="4800" b="0" i="0" u="none" strike="noStrike" kern="1200" cap="none" spc="0" baseline="0">
              <a:solidFill>
                <a:srgbClr val="953735"/>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898019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r>
              <a:rPr lang="en-US" altLang="zh-CN" sz="4400" b="1" i="0" u="none" strike="noStrike" kern="1200" cap="none" spc="0" baseline="0">
                <a:solidFill>
                  <a:srgbClr val="953735"/>
                </a:solidFill>
                <a:latin typeface="Times New Roman" pitchFamily="18" charset="0"/>
                <a:ea typeface="宋体" charset="0"/>
                <a:cs typeface="Times New Roman" pitchFamily="18" charset="0"/>
              </a:rPr>
              <a:t>INTRODUCTION</a:t>
            </a:r>
            <a:br>
              <a:rPr lang="zh-CN" altLang="en-US" sz="4000" b="0" i="0" u="none" strike="noStrike" kern="1200" cap="none" spc="0" baseline="0">
                <a:solidFill>
                  <a:schemeClr val="tx1"/>
                </a:solidFill>
                <a:latin typeface="Times New Roman" pitchFamily="18" charset="0"/>
                <a:ea typeface="宋体" charset="0"/>
                <a:cs typeface="Times New Roman" pitchFamily="18" charset="0"/>
              </a:rPr>
            </a:br>
            <a:endParaRPr lang="zh-CN" altLang="en-US" sz="4000" b="0" i="0" u="none" strike="noStrike" kern="1200" cap="none" spc="0" baseline="0">
              <a:solidFill>
                <a:schemeClr val="tx1"/>
              </a:solidFill>
              <a:latin typeface="Calibri" charset="0"/>
              <a:ea typeface="宋体" charset="0"/>
              <a:cs typeface="Lucida Sans"/>
            </a:endParaRPr>
          </a:p>
        </p:txBody>
      </p:sp>
      <p:sp>
        <p:nvSpPr>
          <p:cNvPr id="35" name="文本框"/>
          <p:cNvSpPr>
            <a:spLocks noGrp="1"/>
          </p:cNvSpPr>
          <p:nvPr>
            <p:ph type="body" idx="1"/>
          </p:nvPr>
        </p:nvSpPr>
        <p:spPr>
          <a:xfrm>
            <a:off x="457200" y="1295399"/>
            <a:ext cx="8229600" cy="5410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29999"/>
              </a:lnSpc>
              <a:spcBef>
                <a:spcPct val="20000"/>
              </a:spcBef>
              <a:spcAft>
                <a:spcPts val="0"/>
              </a:spcAft>
              <a:buFont typeface="Arial" pitchFamily="34" charset="0"/>
              <a:buChar char="•"/>
            </a:pPr>
            <a:r>
              <a:rPr lang="en-US" altLang="zh-CN" sz="2500" b="0" i="0" u="none" strike="noStrike" kern="1200" cap="none" spc="0" baseline="0" dirty="0">
                <a:solidFill>
                  <a:schemeClr val="tx1"/>
                </a:solidFill>
                <a:latin typeface="Calibri" charset="0"/>
                <a:ea typeface="宋体" charset="0"/>
                <a:cs typeface="Lucida Sans"/>
              </a:rPr>
              <a:t>Machine Learning (ML) enables systems to learn from data and improve over time without explicit programming. </a:t>
            </a:r>
          </a:p>
          <a:p>
            <a:pPr marL="342900" indent="-342900" algn="just">
              <a:lnSpc>
                <a:spcPct val="129999"/>
              </a:lnSpc>
              <a:spcBef>
                <a:spcPct val="20000"/>
              </a:spcBef>
              <a:spcAft>
                <a:spcPts val="0"/>
              </a:spcAft>
              <a:buFont typeface="Arial" pitchFamily="34" charset="0"/>
              <a:buChar char="•"/>
            </a:pPr>
            <a:r>
              <a:rPr lang="en-US" altLang="zh-CN" sz="2500" b="0" i="0" u="none" strike="noStrike" kern="1200" cap="none" spc="0" baseline="0" dirty="0">
                <a:solidFill>
                  <a:schemeClr val="tx1"/>
                </a:solidFill>
                <a:latin typeface="Calibri" charset="0"/>
                <a:ea typeface="宋体" charset="0"/>
                <a:cs typeface="Lucida Sans"/>
              </a:rPr>
              <a:t>Object detection is a key ML application used in areas like autonomous driving, surveillance, and infrastructure monitoring.</a:t>
            </a:r>
          </a:p>
          <a:p>
            <a:pPr marL="342900" indent="-342900" algn="just">
              <a:lnSpc>
                <a:spcPct val="129999"/>
              </a:lnSpc>
              <a:spcBef>
                <a:spcPct val="20000"/>
              </a:spcBef>
              <a:spcAft>
                <a:spcPts val="0"/>
              </a:spcAft>
              <a:buFont typeface="Arial" pitchFamily="34" charset="0"/>
              <a:buChar char="•"/>
            </a:pPr>
            <a:r>
              <a:rPr lang="en-US" altLang="zh-CN" sz="2500" b="0" i="0" u="none" strike="noStrike" kern="1200" cap="none" spc="0" baseline="0" dirty="0">
                <a:solidFill>
                  <a:schemeClr val="tx1"/>
                </a:solidFill>
                <a:latin typeface="Calibri" charset="0"/>
                <a:ea typeface="宋体" charset="0"/>
                <a:cs typeface="Lucida Sans"/>
              </a:rPr>
              <a:t>Manual pothole detection is inefficient, risky, and error-prone, requiring automation. </a:t>
            </a:r>
          </a:p>
          <a:p>
            <a:pPr marL="342900" indent="-342900" algn="just">
              <a:lnSpc>
                <a:spcPct val="129999"/>
              </a:lnSpc>
              <a:spcBef>
                <a:spcPct val="20000"/>
              </a:spcBef>
              <a:spcAft>
                <a:spcPts val="0"/>
              </a:spcAft>
              <a:buFont typeface="Arial" pitchFamily="34" charset="0"/>
              <a:buChar char="•"/>
            </a:pPr>
            <a:r>
              <a:rPr lang="en-US" altLang="zh-CN" sz="2500" b="0" i="0" u="none" strike="noStrike" kern="1200" cap="none" spc="0" baseline="0" dirty="0">
                <a:solidFill>
                  <a:schemeClr val="tx1"/>
                </a:solidFill>
                <a:latin typeface="Calibri" charset="0"/>
                <a:ea typeface="宋体" charset="0"/>
                <a:cs typeface="Lucida Sans"/>
              </a:rPr>
              <a:t>ML and computer vision provide scalable, real-time solutions for road analysis and pothole detection.</a:t>
            </a:r>
            <a:endParaRPr lang="zh-CN" altLang="en-US" sz="2500" b="1" i="0" u="none" strike="noStrike" kern="1200" cap="none" spc="0" baseline="0" dirty="0">
              <a:solidFill>
                <a:schemeClr val="tx1"/>
              </a:solidFill>
              <a:latin typeface="Calibri" charset="0"/>
              <a:ea typeface="宋体" charset="0"/>
              <a:cs typeface="Lucida Sans"/>
            </a:endParaRPr>
          </a:p>
        </p:txBody>
      </p:sp>
      <p:sp>
        <p:nvSpPr>
          <p:cNvPr id="36" name="矩形"/>
          <p:cNvSpPr>
            <a:spLocks/>
          </p:cNvSpPr>
          <p:nvPr/>
        </p:nvSpPr>
        <p:spPr>
          <a:xfrm>
            <a:off x="190500" y="6572476"/>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2</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582359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文本框"/>
          <p:cNvSpPr>
            <a:spLocks noGrp="1"/>
          </p:cNvSpPr>
          <p:nvPr>
            <p:ph type="body" idx="1"/>
          </p:nvPr>
        </p:nvSpPr>
        <p:spPr>
          <a:xfrm>
            <a:off x="457200" y="533400"/>
            <a:ext cx="8229600" cy="55927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YOLO (You Only Look Once) is a fast and accurate real-time object detection frame work.</a:t>
            </a:r>
          </a:p>
          <a:p>
            <a:pPr marL="0" indent="0" algn="just">
              <a:lnSpc>
                <a:spcPct val="100000"/>
              </a:lnSpc>
              <a:spcBef>
                <a:spcPct val="20000"/>
              </a:spcBef>
              <a:spcAft>
                <a:spcPts val="0"/>
              </a:spcAft>
              <a:buNone/>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YOLOv8 offers high precision and speed, making it ideal for detecting potholes in real-time images and videos.</a:t>
            </a:r>
          </a:p>
          <a:p>
            <a:pPr marL="0" indent="0" algn="just">
              <a:lnSpc>
                <a:spcPct val="100000"/>
              </a:lnSpc>
              <a:spcBef>
                <a:spcPct val="20000"/>
              </a:spcBef>
              <a:spcAft>
                <a:spcPts val="0"/>
              </a:spcAft>
              <a:buNone/>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The system integrates with webcams and mobile cameras (via </a:t>
            </a:r>
            <a:r>
              <a:rPr lang="en-US" altLang="zh-CN" sz="2400" b="0" i="0" u="none" strike="noStrike" kern="1200" cap="none" spc="0" baseline="0" dirty="0" err="1">
                <a:solidFill>
                  <a:schemeClr val="tx1"/>
                </a:solidFill>
                <a:latin typeface="Calibri" charset="0"/>
                <a:ea typeface="宋体" charset="0"/>
                <a:cs typeface="Lucida Sans"/>
              </a:rPr>
              <a:t>DroidCam</a:t>
            </a:r>
            <a:r>
              <a:rPr lang="en-US" altLang="zh-CN" sz="2400" b="0" i="0" u="none" strike="noStrike" kern="1200" cap="none" spc="0" baseline="0" dirty="0">
                <a:solidFill>
                  <a:schemeClr val="tx1"/>
                </a:solidFill>
                <a:latin typeface="Calibri" charset="0"/>
                <a:ea typeface="宋体" charset="0"/>
                <a:cs typeface="Lucida Sans"/>
              </a:rPr>
              <a:t>) for live detection.</a:t>
            </a:r>
          </a:p>
          <a:p>
            <a:pPr marL="0" indent="0" algn="just">
              <a:lnSpc>
                <a:spcPct val="100000"/>
              </a:lnSpc>
              <a:spcBef>
                <a:spcPct val="20000"/>
              </a:spcBef>
              <a:spcAft>
                <a:spcPts val="0"/>
              </a:spcAft>
              <a:buNone/>
            </a:pPr>
            <a:endParaRPr lang="en-US" altLang="zh-CN" sz="2400" b="0" i="0" u="none" strike="noStrike" kern="1200" cap="none" spc="0" baseline="0" dirty="0">
              <a:solidFill>
                <a:schemeClr val="tx1"/>
              </a:solidFill>
              <a:latin typeface="Calibri" charset="0"/>
              <a:ea typeface="宋体" charset="0"/>
              <a:cs typeface="Lucida Sans"/>
            </a:endParaRPr>
          </a:p>
          <a:p>
            <a:pPr marL="342900" indent="-342900" algn="just">
              <a:lnSpc>
                <a:spcPct val="10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Calibri" charset="0"/>
                <a:ea typeface="宋体" charset="0"/>
                <a:cs typeface="Lucida Sans"/>
              </a:rPr>
              <a:t>Supports future enhancements like GPS tagging, real-time alerts, and automated maintenance systems.</a:t>
            </a:r>
            <a:endParaRPr lang="zh-CN" altLang="en-US" sz="2400" b="0" i="0" u="none" strike="noStrike" kern="1200" cap="none" spc="0" baseline="0" dirty="0">
              <a:solidFill>
                <a:schemeClr val="tx1"/>
              </a:solidFill>
              <a:latin typeface="Calibri" charset="0"/>
              <a:ea typeface="宋体" charset="0"/>
              <a:cs typeface="Lucida Sans"/>
            </a:endParaRPr>
          </a:p>
        </p:txBody>
      </p:sp>
      <p:sp>
        <p:nvSpPr>
          <p:cNvPr id="2" name="矩形">
            <a:extLst>
              <a:ext uri="{FF2B5EF4-FFF2-40B4-BE49-F238E27FC236}">
                <a16:creationId xmlns:a16="http://schemas.microsoft.com/office/drawing/2014/main" id="{EA5D0F69-4EAF-4B05-E759-7142001D9DBA}"/>
              </a:ext>
            </a:extLst>
          </p:cNvPr>
          <p:cNvSpPr>
            <a:spLocks/>
          </p:cNvSpPr>
          <p:nvPr/>
        </p:nvSpPr>
        <p:spPr>
          <a:xfrm>
            <a:off x="190500" y="6572476"/>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3</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71614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title"/>
          </p:nvPr>
        </p:nvSpPr>
        <p:spPr>
          <a:xfrm>
            <a:off x="876299" y="192659"/>
            <a:ext cx="7391400" cy="563561"/>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r>
              <a:rPr lang="en-US" altLang="zh-CN" sz="4000" b="1" i="0" u="none" strike="noStrike" kern="1200" cap="none" spc="0" baseline="0">
                <a:solidFill>
                  <a:srgbClr val="953735"/>
                </a:solidFill>
                <a:latin typeface="Times New Roman" pitchFamily="18" charset="0"/>
                <a:ea typeface="宋体" charset="0"/>
                <a:cs typeface="Times New Roman" pitchFamily="18" charset="0"/>
              </a:rPr>
              <a:t>LITERATURE SURVEY</a:t>
            </a:r>
            <a:endParaRPr lang="zh-CN" altLang="en-US" sz="4000" b="0" i="0" u="none" strike="noStrike" kern="1200" cap="none" spc="0" baseline="0">
              <a:solidFill>
                <a:schemeClr val="tx1"/>
              </a:solidFill>
              <a:latin typeface="Calibri" charset="0"/>
              <a:ea typeface="宋体" charset="0"/>
              <a:cs typeface="Lucida Sans"/>
            </a:endParaRPr>
          </a:p>
        </p:txBody>
      </p:sp>
      <p:sp>
        <p:nvSpPr>
          <p:cNvPr id="39"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pitchFamily="34" charset="0"/>
              <a:buChar char="•"/>
            </a:pPr>
            <a:endParaRPr lang="zh-CN" altLang="en-US" sz="3200" b="0" i="0" u="none" strike="noStrike" kern="1200" cap="none" spc="0" baseline="0" dirty="0">
              <a:solidFill>
                <a:schemeClr val="tx1"/>
              </a:solidFill>
              <a:latin typeface="Calibri" charset="0"/>
              <a:ea typeface="宋体" charset="0"/>
              <a:cs typeface="Lucida Sans"/>
            </a:endParaRPr>
          </a:p>
        </p:txBody>
      </p:sp>
      <p:graphicFrame>
        <p:nvGraphicFramePr>
          <p:cNvPr id="40" name="Table"/>
          <p:cNvGraphicFramePr>
            <a:graphicFrameLocks noGrp="1"/>
          </p:cNvGraphicFramePr>
          <p:nvPr>
            <p:ph type="tbl"/>
            <p:extLst>
              <p:ext uri="{D42A27DB-BD31-4B8C-83A1-F6EECF244321}">
                <p14:modId xmlns:p14="http://schemas.microsoft.com/office/powerpoint/2010/main" val="1349009388"/>
              </p:ext>
            </p:extLst>
          </p:nvPr>
        </p:nvGraphicFramePr>
        <p:xfrm>
          <a:off x="342900" y="990599"/>
          <a:ext cx="8343860" cy="5045669"/>
        </p:xfrm>
        <a:graphic>
          <a:graphicData uri="http://schemas.openxmlformats.org/drawingml/2006/table">
            <a:tbl>
              <a:tblPr bandRow="1">
                <a:noFill/>
              </a:tblPr>
              <a:tblGrid>
                <a:gridCol w="1781187">
                  <a:extLst>
                    <a:ext uri="{9D8B030D-6E8A-4147-A177-3AD203B41FA5}">
                      <a16:colId xmlns:a16="http://schemas.microsoft.com/office/drawing/2014/main" val="20000"/>
                    </a:ext>
                  </a:extLst>
                </a:gridCol>
                <a:gridCol w="1218704">
                  <a:extLst>
                    <a:ext uri="{9D8B030D-6E8A-4147-A177-3AD203B41FA5}">
                      <a16:colId xmlns:a16="http://schemas.microsoft.com/office/drawing/2014/main" val="20001"/>
                    </a:ext>
                  </a:extLst>
                </a:gridCol>
                <a:gridCol w="3281845">
                  <a:extLst>
                    <a:ext uri="{9D8B030D-6E8A-4147-A177-3AD203B41FA5}">
                      <a16:colId xmlns:a16="http://schemas.microsoft.com/office/drawing/2014/main" val="20002"/>
                    </a:ext>
                  </a:extLst>
                </a:gridCol>
                <a:gridCol w="2062124">
                  <a:extLst>
                    <a:ext uri="{9D8B030D-6E8A-4147-A177-3AD203B41FA5}">
                      <a16:colId xmlns:a16="http://schemas.microsoft.com/office/drawing/2014/main" val="20003"/>
                    </a:ext>
                  </a:extLst>
                </a:gridCol>
              </a:tblGrid>
              <a:tr h="700672">
                <a:tc gridSpan="4">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dirty="0">
                          <a:solidFill>
                            <a:schemeClr val="bg1"/>
                          </a:solidFill>
                          <a:latin typeface="Times New Roman" pitchFamily="18" charset="0"/>
                          <a:ea typeface="宋体" charset="0"/>
                          <a:cs typeface="Times New Roman" pitchFamily="18" charset="0"/>
                        </a:rPr>
                        <a:t>Title : Real-time Pothole Detection using YOLOv5 Algorithm: A Feasible Approach for Intelligent Transportation Systems</a:t>
                      </a: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chemeClr val="tx2">
                        <a:lumMod val="60000"/>
                        <a:lumOff val="40000"/>
                      </a:schemeClr>
                    </a:solidFill>
                  </a:tcPr>
                </a:tc>
                <a:tc hMerge="1">
                  <a:txBody>
                    <a:bodyPr/>
                    <a:lstStyle/>
                    <a:p>
                      <a:pPr marL="0" indent="0" algn="ctr" eaLnBrk="1" latinLnBrk="0" hangingPunct="1">
                        <a:lnSpc>
                          <a:spcPct val="150000"/>
                        </a:lnSpc>
                        <a:spcBef>
                          <a:spcPts val="0"/>
                        </a:spcBef>
                        <a:spcAft>
                          <a:spcPts val="0"/>
                        </a:spcAft>
                        <a:buNone/>
                      </a:pPr>
                      <a:endParaRPr lang="zh-CN" altLang="en-US" sz="2000" b="1"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hMerge="1">
                  <a:txBody>
                    <a:bodyPr/>
                    <a:lstStyle/>
                    <a:p>
                      <a:pPr marL="0" indent="0" algn="ctr" eaLnBrk="1" latinLnBrk="0" hangingPunct="1">
                        <a:lnSpc>
                          <a:spcPct val="150000"/>
                        </a:lnSpc>
                        <a:spcBef>
                          <a:spcPts val="0"/>
                        </a:spcBef>
                        <a:spcAft>
                          <a:spcPts val="0"/>
                        </a:spcAft>
                        <a:buNone/>
                      </a:pPr>
                      <a:endParaRPr lang="zh-CN" altLang="en-US" sz="2000" b="1"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hMerge="1">
                  <a:txBody>
                    <a:bodyPr/>
                    <a:lstStyle/>
                    <a:p>
                      <a:pPr marL="0" indent="0" algn="ctr" eaLnBrk="1" latinLnBrk="0" hangingPunct="1">
                        <a:lnSpc>
                          <a:spcPct val="150000"/>
                        </a:lnSpc>
                        <a:spcBef>
                          <a:spcPts val="0"/>
                        </a:spcBef>
                        <a:spcAft>
                          <a:spcPts val="0"/>
                        </a:spcAft>
                        <a:buNone/>
                      </a:pPr>
                      <a:endParaRPr lang="zh-CN" altLang="en-US" sz="2000" b="1"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extLst>
                  <a:ext uri="{0D108BD9-81ED-4DB2-BD59-A6C34878D82A}">
                    <a16:rowId xmlns:a16="http://schemas.microsoft.com/office/drawing/2014/main" val="2205199280"/>
                  </a:ext>
                </a:extLst>
              </a:tr>
              <a:tr h="471535">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dirty="0">
                          <a:solidFill>
                            <a:srgbClr val="000000"/>
                          </a:solidFill>
                          <a:latin typeface="Times New Roman" pitchFamily="18" charset="0"/>
                          <a:ea typeface="宋体" charset="0"/>
                          <a:cs typeface="Times New Roman" pitchFamily="18" charset="0"/>
                        </a:rPr>
                        <a:t>Author</a:t>
                      </a:r>
                      <a:endParaRPr lang="zh-CN" altLang="en-US" sz="2000" b="1"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Year</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dirty="0">
                          <a:solidFill>
                            <a:srgbClr val="000000"/>
                          </a:solidFill>
                          <a:latin typeface="Times New Roman" pitchFamily="18" charset="0"/>
                          <a:ea typeface="宋体" charset="0"/>
                          <a:cs typeface="Times New Roman" pitchFamily="18" charset="0"/>
                        </a:rPr>
                        <a:t>Methodology</a:t>
                      </a:r>
                      <a:endParaRPr lang="zh-CN" altLang="en-US" sz="2000" b="1"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dirty="0">
                          <a:solidFill>
                            <a:srgbClr val="000000"/>
                          </a:solidFill>
                          <a:latin typeface="Times New Roman" pitchFamily="18" charset="0"/>
                          <a:ea typeface="宋体" charset="0"/>
                          <a:cs typeface="Times New Roman" pitchFamily="18" charset="0"/>
                        </a:rPr>
                        <a:t>Limitations</a:t>
                      </a:r>
                      <a:endParaRPr lang="zh-CN" altLang="en-US" sz="2000" b="1"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FD8E7"/>
                    </a:solidFill>
                  </a:tcPr>
                </a:tc>
                <a:extLst>
                  <a:ext uri="{0D108BD9-81ED-4DB2-BD59-A6C34878D82A}">
                    <a16:rowId xmlns:a16="http://schemas.microsoft.com/office/drawing/2014/main" val="10001"/>
                  </a:ext>
                </a:extLst>
              </a:tr>
              <a:tr h="3714534">
                <a:tc>
                  <a:txBody>
                    <a:bodyPr/>
                    <a:lstStyle/>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 </a:t>
                      </a:r>
                    </a:p>
                    <a:p>
                      <a:pPr marL="0" indent="0" algn="ctr" eaLnBrk="1"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Santhosh R, Alfred Daniel J</a:t>
                      </a:r>
                      <a:endParaRPr lang="zh-CN" altLang="en-US" sz="16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solidFill>
                      <a:srgbClr val="E9ECF4"/>
                    </a:solidFill>
                  </a:tcPr>
                </a:tc>
                <a:tc>
                  <a:txBody>
                    <a:bodyPr/>
                    <a:lstStyle/>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anose="02020603050405020304" pitchFamily="18" charset="0"/>
                        <a:ea typeface="宋体" charset="0"/>
                        <a:cs typeface="Times New Roman" panose="02020603050405020304"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anose="02020603050405020304" pitchFamily="18" charset="0"/>
                        <a:ea typeface="宋体" charset="0"/>
                        <a:cs typeface="Times New Roman" panose="02020603050405020304"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anose="02020603050405020304" pitchFamily="18" charset="0"/>
                        <a:ea typeface="宋体" charset="0"/>
                        <a:cs typeface="Times New Roman" panose="02020603050405020304" pitchFamily="18"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anose="02020603050405020304" pitchFamily="18" charset="0"/>
                        <a:ea typeface="宋体" charset="0"/>
                        <a:cs typeface="Times New Roman" panose="02020603050405020304" pitchFamily="18" charset="0"/>
                      </a:endParaRPr>
                    </a:p>
                    <a:p>
                      <a:pPr marL="0" indent="0" algn="ctr" eaLnBrk="1"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Times New Roman" panose="02020603050405020304" pitchFamily="18" charset="0"/>
                          <a:ea typeface="宋体" charset="0"/>
                          <a:cs typeface="Times New Roman" panose="02020603050405020304" pitchFamily="18" charset="0"/>
                        </a:rPr>
                        <a:t>2023</a:t>
                      </a:r>
                    </a:p>
                    <a:p>
                      <a:pPr marL="0" indent="0" algn="ctr" eaLnBrk="1" latinLnBrk="0" hangingPunct="1">
                        <a:lnSpc>
                          <a:spcPct val="100000"/>
                        </a:lnSpc>
                        <a:spcBef>
                          <a:spcPts val="0"/>
                        </a:spcBef>
                        <a:spcAft>
                          <a:spcPts val="0"/>
                        </a:spcAft>
                        <a:buNone/>
                      </a:pPr>
                      <a:endParaRPr lang="zh-CN" altLang="en-US" sz="1800" b="0" i="0" u="none" strike="noStrike" kern="1200" cap="none" spc="0" baseline="0" dirty="0">
                        <a:solidFill>
                          <a:srgbClr val="000000"/>
                        </a:solidFill>
                        <a:latin typeface="Times New Roman" panose="02020603050405020304" pitchFamily="18" charset="0"/>
                        <a:ea typeface="宋体" charset="0"/>
                        <a:cs typeface="Times New Roman" panose="02020603050405020304"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solidFill>
                      <a:srgbClr val="E9ECF4"/>
                    </a:solidFill>
                  </a:tcPr>
                </a:tc>
                <a:tc>
                  <a:txBody>
                    <a:bodyPr/>
                    <a:lstStyle/>
                    <a:p>
                      <a:pPr marL="0" indent="0" algn="just" eaLnBrk="1" latinLnBrk="0" hangingPunct="1">
                        <a:lnSpc>
                          <a:spcPct val="10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just" eaLnBrk="1"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The authors proposed a real-time pothole detection framework using the YOLOv5 deep learning algorithm. The model processes road images and videos to detect potholes with high accuracy and speed, suitable for deployment on edge devices such as onboard vehicle systems. The system includes data collection, annotation, model training, and conversion to </a:t>
                      </a:r>
                      <a:r>
                        <a:rPr lang="en-US" altLang="zh-CN" sz="1600" b="0" i="0" u="none" strike="noStrike" kern="1200" cap="none" spc="0" baseline="0" dirty="0" err="1">
                          <a:solidFill>
                            <a:srgbClr val="000000"/>
                          </a:solidFill>
                          <a:latin typeface="Times New Roman" pitchFamily="18" charset="0"/>
                          <a:ea typeface="宋体" charset="0"/>
                          <a:cs typeface="Times New Roman" pitchFamily="18" charset="0"/>
                        </a:rPr>
                        <a:t>OpenVino</a:t>
                      </a: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 IR format for real-time detection.</a:t>
                      </a:r>
                      <a:endParaRPr lang="zh-CN" altLang="en-US" sz="16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solidFill>
                      <a:srgbClr val="E9ECF4"/>
                    </a:solidFill>
                  </a:tcPr>
                </a:tc>
                <a:tc>
                  <a:txBody>
                    <a:bodyPr/>
                    <a:lstStyle/>
                    <a:p>
                      <a:pPr marL="0" indent="0" algn="r" eaLnBrk="1" latinLnBrk="0" hangingPunct="1">
                        <a:lnSpc>
                          <a:spcPct val="15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just" eaLnBrk="1" latinLnBrk="0" hangingPunct="1">
                        <a:lnSpc>
                          <a:spcPct val="15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Limited performance under poor image conditions and prone to false positives from similar road features.</a:t>
                      </a:r>
                      <a:endParaRPr lang="zh-CN" altLang="en-US" sz="16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cap="flat" cmpd="sng" algn="ctr">
                      <a:solidFill>
                        <a:srgbClr val="FFFFFF"/>
                      </a:solidFill>
                      <a:prstDash val="solid"/>
                      <a:round/>
                      <a:headEnd type="none" w="med" len="med"/>
                      <a:tailEnd type="none" w="med" len="med"/>
                    </a:lnB>
                    <a:solidFill>
                      <a:srgbClr val="E9ECF4"/>
                    </a:solidFill>
                  </a:tcPr>
                </a:tc>
                <a:extLst>
                  <a:ext uri="{0D108BD9-81ED-4DB2-BD59-A6C34878D82A}">
                    <a16:rowId xmlns:a16="http://schemas.microsoft.com/office/drawing/2014/main" val="10002"/>
                  </a:ext>
                </a:extLst>
              </a:tr>
            </a:tbl>
          </a:graphicData>
        </a:graphic>
      </p:graphicFrame>
      <p:sp>
        <p:nvSpPr>
          <p:cNvPr id="2" name="矩形">
            <a:extLst>
              <a:ext uri="{FF2B5EF4-FFF2-40B4-BE49-F238E27FC236}">
                <a16:creationId xmlns:a16="http://schemas.microsoft.com/office/drawing/2014/main" id="{9562BDB0-32E5-D135-A7AF-1E82986AEBA4}"/>
              </a:ext>
            </a:extLst>
          </p:cNvPr>
          <p:cNvSpPr>
            <a:spLocks/>
          </p:cNvSpPr>
          <p:nvPr/>
        </p:nvSpPr>
        <p:spPr>
          <a:xfrm>
            <a:off x="190500" y="6572476"/>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4</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365303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4400" b="0" i="0" u="none" strike="noStrike" kern="1200" cap="none" spc="0" baseline="0">
              <a:solidFill>
                <a:schemeClr val="tx1"/>
              </a:solidFill>
              <a:latin typeface="Calibri" charset="0"/>
              <a:ea typeface="宋体" charset="0"/>
              <a:cs typeface="Lucida Sans"/>
            </a:endParaRPr>
          </a:p>
        </p:txBody>
      </p:sp>
      <p:sp>
        <p:nvSpPr>
          <p:cNvPr id="42"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charset="0"/>
              <a:ea typeface="宋体" charset="0"/>
              <a:cs typeface="Lucida Sans"/>
            </a:endParaRPr>
          </a:p>
        </p:txBody>
      </p:sp>
      <p:graphicFrame>
        <p:nvGraphicFramePr>
          <p:cNvPr id="43" name="Table"/>
          <p:cNvGraphicFramePr>
            <a:graphicFrameLocks noGrp="1"/>
          </p:cNvGraphicFramePr>
          <p:nvPr>
            <p:ph type="tbl"/>
            <p:extLst>
              <p:ext uri="{D42A27DB-BD31-4B8C-83A1-F6EECF244321}">
                <p14:modId xmlns:p14="http://schemas.microsoft.com/office/powerpoint/2010/main" val="975943596"/>
              </p:ext>
            </p:extLst>
          </p:nvPr>
        </p:nvGraphicFramePr>
        <p:xfrm>
          <a:off x="457200" y="274638"/>
          <a:ext cx="8229597" cy="6115041"/>
        </p:xfrm>
        <a:graphic>
          <a:graphicData uri="http://schemas.openxmlformats.org/drawingml/2006/table">
            <a:tbl>
              <a:tblPr bandRow="1">
                <a:noFill/>
              </a:tblPr>
              <a:tblGrid>
                <a:gridCol w="1756878">
                  <a:extLst>
                    <a:ext uri="{9D8B030D-6E8A-4147-A177-3AD203B41FA5}">
                      <a16:colId xmlns:a16="http://schemas.microsoft.com/office/drawing/2014/main" val="20000"/>
                    </a:ext>
                  </a:extLst>
                </a:gridCol>
                <a:gridCol w="1017121">
                  <a:extLst>
                    <a:ext uri="{9D8B030D-6E8A-4147-A177-3AD203B41FA5}">
                      <a16:colId xmlns:a16="http://schemas.microsoft.com/office/drawing/2014/main" val="20001"/>
                    </a:ext>
                  </a:extLst>
                </a:gridCol>
                <a:gridCol w="3236345">
                  <a:extLst>
                    <a:ext uri="{9D8B030D-6E8A-4147-A177-3AD203B41FA5}">
                      <a16:colId xmlns:a16="http://schemas.microsoft.com/office/drawing/2014/main" val="20002"/>
                    </a:ext>
                  </a:extLst>
                </a:gridCol>
                <a:gridCol w="2219253">
                  <a:extLst>
                    <a:ext uri="{9D8B030D-6E8A-4147-A177-3AD203B41FA5}">
                      <a16:colId xmlns:a16="http://schemas.microsoft.com/office/drawing/2014/main" val="20003"/>
                    </a:ext>
                  </a:extLst>
                </a:gridCol>
              </a:tblGrid>
              <a:tr h="1098550">
                <a:tc gridSpan="4">
                  <a:txBody>
                    <a:bodyPr/>
                    <a:lstStyle/>
                    <a:p>
                      <a:pPr marL="0" indent="0" algn="ctr" eaLnBrk="1" latinLnBrk="0" hangingPunct="1">
                        <a:lnSpc>
                          <a:spcPct val="150000"/>
                        </a:lnSpc>
                        <a:spcBef>
                          <a:spcPts val="0"/>
                        </a:spcBef>
                        <a:spcAft>
                          <a:spcPts val="0"/>
                        </a:spcAft>
                        <a:buNone/>
                      </a:pPr>
                      <a:r>
                        <a:rPr lang="en-US" altLang="zh-CN" sz="2400" b="1" i="0" u="none" strike="noStrike" kern="1200" cap="none" spc="0" baseline="0" dirty="0">
                          <a:solidFill>
                            <a:srgbClr val="FFFFFF"/>
                          </a:solidFill>
                          <a:latin typeface="Times New Roman" pitchFamily="18" charset="0"/>
                          <a:ea typeface="宋体" charset="0"/>
                          <a:cs typeface="Times New Roman" pitchFamily="18" charset="0"/>
                        </a:rPr>
                        <a:t>Title:</a:t>
                      </a:r>
                      <a:r>
                        <a:rPr lang="en-US" altLang="zh-CN" sz="2400" b="1" i="0" u="none" strike="noStrike" kern="1200" cap="none" spc="0" baseline="0" dirty="0">
                          <a:solidFill>
                            <a:srgbClr val="FFFFFF"/>
                          </a:solidFill>
                          <a:latin typeface="Calibri" charset="0"/>
                          <a:ea typeface="宋体" charset="0"/>
                          <a:cs typeface="Calibri" charset="0"/>
                        </a:rPr>
                        <a:t> Pothole Detection using Image Processing and Machine Learning</a:t>
                      </a:r>
                      <a:endParaRPr lang="zh-CN" altLang="en-US" sz="2400" b="1" i="0" u="none" strike="noStrike" kern="1200" cap="none" spc="0" baseline="0" dirty="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h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h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h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extLst>
                  <a:ext uri="{0D108BD9-81ED-4DB2-BD59-A6C34878D82A}">
                    <a16:rowId xmlns:a16="http://schemas.microsoft.com/office/drawing/2014/main" val="10000"/>
                  </a:ext>
                </a:extLst>
              </a:tr>
              <a:tr h="1028694">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Author</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Year</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Methodology</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Limitations/</a:t>
                      </a:r>
                    </a:p>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Future Work</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extLst>
                  <a:ext uri="{0D108BD9-81ED-4DB2-BD59-A6C34878D82A}">
                    <a16:rowId xmlns:a16="http://schemas.microsoft.com/office/drawing/2014/main" val="10001"/>
                  </a:ext>
                </a:extLst>
              </a:tr>
              <a:tr h="3987797">
                <a:tc>
                  <a:txBody>
                    <a:bodyPr/>
                    <a:lstStyle/>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 </a:t>
                      </a:r>
                    </a:p>
                    <a:p>
                      <a:pPr marL="0" indent="0" algn="ctr" eaLnBrk="1"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 T.C. </a:t>
                      </a:r>
                      <a:r>
                        <a:rPr lang="en-US" altLang="zh-CN" sz="1600" b="0" i="0" u="none" strike="noStrike" kern="1200" cap="none" spc="0" baseline="0" dirty="0" err="1">
                          <a:solidFill>
                            <a:srgbClr val="000000"/>
                          </a:solidFill>
                          <a:latin typeface="Times New Roman" pitchFamily="18" charset="0"/>
                          <a:ea typeface="宋体" charset="0"/>
                          <a:cs typeface="Times New Roman" pitchFamily="18" charset="0"/>
                        </a:rPr>
                        <a:t>Mahalingesh</a:t>
                      </a: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 Anubhav</a:t>
                      </a:r>
                      <a:endParaRPr lang="zh-CN" altLang="en-US" sz="16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2024</a:t>
                      </a:r>
                    </a:p>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rgbClr val="000000"/>
                        </a:solidFill>
                        <a:latin typeface="Calibri" charset="0"/>
                        <a:ea typeface="宋体" charset="0"/>
                        <a:cs typeface="Calibri"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eaLnBrk="1" latinLnBrk="0" hangingPunct="1">
                        <a:lnSpc>
                          <a:spcPct val="100000"/>
                        </a:lnSpc>
                        <a:spcBef>
                          <a:spcPts val="0"/>
                        </a:spcBef>
                        <a:spcAft>
                          <a:spcPts val="0"/>
                        </a:spcAft>
                        <a:buNone/>
                      </a:pPr>
                      <a:r>
                        <a:rPr lang="en-US" altLang="zh-CN" sz="1800" b="0" i="0" u="none" strike="noStrike" kern="1200" cap="none" spc="0" baseline="0" dirty="0">
                          <a:solidFill>
                            <a:srgbClr val="000000"/>
                          </a:solidFill>
                          <a:latin typeface="Calibri" charset="0"/>
                          <a:ea typeface="宋体" charset="0"/>
                          <a:cs typeface="Calibri" charset="0"/>
                        </a:rPr>
                        <a:t>This paper introduces an automated pothole detection and filling system using the YOLOv8 object detection algorithm integrated with Raspberry Pi, </a:t>
                      </a:r>
                      <a:r>
                        <a:rPr lang="en-US" altLang="zh-CN" sz="1800" b="0" i="0" u="none" strike="noStrike" kern="1200" cap="none" spc="0" baseline="0" dirty="0" err="1">
                          <a:solidFill>
                            <a:srgbClr val="000000"/>
                          </a:solidFill>
                          <a:latin typeface="Calibri" charset="0"/>
                          <a:ea typeface="宋体" charset="0"/>
                          <a:cs typeface="Calibri" charset="0"/>
                        </a:rPr>
                        <a:t>PiCamera</a:t>
                      </a:r>
                      <a:r>
                        <a:rPr lang="en-US" altLang="zh-CN" sz="1800" b="0" i="0" u="none" strike="noStrike" kern="1200" cap="none" spc="0" baseline="0" dirty="0">
                          <a:solidFill>
                            <a:srgbClr val="000000"/>
                          </a:solidFill>
                          <a:latin typeface="Calibri" charset="0"/>
                          <a:ea typeface="宋体" charset="0"/>
                          <a:cs typeface="Calibri" charset="0"/>
                        </a:rPr>
                        <a:t>, and Arduino Mega. YOLOv8 was trained via transfer learning to detect potholes in real-time, with further verification using ultrasonic sensors for accurate depth assessment. Once confirmed, a pump system fills the pothole with a diluted cement mix.</a:t>
                      </a:r>
                      <a:endParaRPr lang="zh-CN" altLang="en-US" sz="1800" b="0" i="0" u="none" strike="noStrike" kern="1200" cap="none" spc="0" baseline="0" dirty="0">
                        <a:solidFill>
                          <a:srgbClr val="000000"/>
                        </a:solidFill>
                        <a:latin typeface="Calibri" charset="0"/>
                        <a:ea typeface="宋体" charset="0"/>
                        <a:cs typeface="Calibri"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eaLnBrk="1" latinLnBrk="0" hangingPunct="1">
                        <a:lnSpc>
                          <a:spcPct val="15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l" eaLnBrk="1" latinLnBrk="0" hangingPunct="1">
                        <a:lnSpc>
                          <a:spcPct val="15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285750" indent="-285750" algn="l" eaLnBrk="1" latinLnBrk="0" hangingPunct="1">
                        <a:lnSpc>
                          <a:spcPct val="150000"/>
                        </a:lnSpc>
                        <a:spcBef>
                          <a:spcPts val="0"/>
                        </a:spcBef>
                        <a:spcAft>
                          <a:spcPts val="0"/>
                        </a:spcAft>
                        <a:buFont typeface="Arial" pitchFamily="34" charset="0"/>
                        <a:buChar char="•"/>
                      </a:pPr>
                      <a:r>
                        <a:rPr lang="en-US" altLang="zh-CN" sz="1600" b="0" i="0" u="none" strike="noStrike" kern="1200" cap="none" spc="0" baseline="0" dirty="0">
                          <a:solidFill>
                            <a:srgbClr val="000000"/>
                          </a:solidFill>
                          <a:latin typeface="Calibri" charset="0"/>
                          <a:ea typeface="宋体" charset="0"/>
                          <a:cs typeface="Calibri" charset="0"/>
                        </a:rPr>
                        <a:t>Real-time performance may degrade on low-powered devices, at high</a:t>
                      </a:r>
                      <a:endParaRPr lang="zh-CN" altLang="en-US" sz="16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2"/>
                  </a:ext>
                </a:extLst>
              </a:tr>
            </a:tbl>
          </a:graphicData>
        </a:graphic>
      </p:graphicFrame>
      <p:sp>
        <p:nvSpPr>
          <p:cNvPr id="2" name="矩形">
            <a:extLst>
              <a:ext uri="{FF2B5EF4-FFF2-40B4-BE49-F238E27FC236}">
                <a16:creationId xmlns:a16="http://schemas.microsoft.com/office/drawing/2014/main" id="{186AD294-808B-CBED-FF09-EEA32C60B684}"/>
              </a:ext>
            </a:extLst>
          </p:cNvPr>
          <p:cNvSpPr>
            <a:spLocks/>
          </p:cNvSpPr>
          <p:nvPr/>
        </p:nvSpPr>
        <p:spPr>
          <a:xfrm>
            <a:off x="190500" y="6572476"/>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5</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90114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4400" b="0" i="0" u="none" strike="noStrike" kern="1200" cap="none" spc="0" baseline="0">
              <a:solidFill>
                <a:schemeClr val="tx1"/>
              </a:solidFill>
              <a:latin typeface="Calibri" charset="0"/>
              <a:ea typeface="宋体" charset="0"/>
              <a:cs typeface="Lucida Sans"/>
            </a:endParaRPr>
          </a:p>
        </p:txBody>
      </p:sp>
      <p:sp>
        <p:nvSpPr>
          <p:cNvPr id="45"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ct val="20000"/>
              </a:spcBef>
              <a:spcAft>
                <a:spcPts val="0"/>
              </a:spcAft>
              <a:buFont typeface="Arial" pitchFamily="34" charset="0"/>
              <a:buChar char="•"/>
            </a:pPr>
            <a:endParaRPr lang="zh-CN" altLang="en-US" sz="3200" b="0" i="0" u="none" strike="noStrike" kern="1200" cap="none" spc="0" baseline="0">
              <a:solidFill>
                <a:schemeClr val="tx1"/>
              </a:solidFill>
              <a:latin typeface="Calibri" charset="0"/>
              <a:ea typeface="宋体" charset="0"/>
              <a:cs typeface="Lucida Sans"/>
            </a:endParaRPr>
          </a:p>
        </p:txBody>
      </p:sp>
      <p:graphicFrame>
        <p:nvGraphicFramePr>
          <p:cNvPr id="46" name="Table"/>
          <p:cNvGraphicFramePr>
            <a:graphicFrameLocks noGrp="1"/>
          </p:cNvGraphicFramePr>
          <p:nvPr>
            <p:ph type="tbl"/>
            <p:extLst>
              <p:ext uri="{D42A27DB-BD31-4B8C-83A1-F6EECF244321}">
                <p14:modId xmlns:p14="http://schemas.microsoft.com/office/powerpoint/2010/main" val="2318763418"/>
              </p:ext>
            </p:extLst>
          </p:nvPr>
        </p:nvGraphicFramePr>
        <p:xfrm>
          <a:off x="457200" y="274638"/>
          <a:ext cx="8229560" cy="5943585"/>
        </p:xfrm>
        <a:graphic>
          <a:graphicData uri="http://schemas.openxmlformats.org/drawingml/2006/table">
            <a:tbl>
              <a:tblPr bandRow="1">
                <a:noFill/>
              </a:tblPr>
              <a:tblGrid>
                <a:gridCol w="1977339">
                  <a:extLst>
                    <a:ext uri="{9D8B030D-6E8A-4147-A177-3AD203B41FA5}">
                      <a16:colId xmlns:a16="http://schemas.microsoft.com/office/drawing/2014/main" val="20000"/>
                    </a:ext>
                  </a:extLst>
                </a:gridCol>
                <a:gridCol w="1318221">
                  <a:extLst>
                    <a:ext uri="{9D8B030D-6E8A-4147-A177-3AD203B41FA5}">
                      <a16:colId xmlns:a16="http://schemas.microsoft.com/office/drawing/2014/main" val="20001"/>
                    </a:ext>
                  </a:extLst>
                </a:gridCol>
                <a:gridCol w="2900121">
                  <a:extLst>
                    <a:ext uri="{9D8B030D-6E8A-4147-A177-3AD203B41FA5}">
                      <a16:colId xmlns:a16="http://schemas.microsoft.com/office/drawing/2014/main" val="20002"/>
                    </a:ext>
                  </a:extLst>
                </a:gridCol>
                <a:gridCol w="2033879">
                  <a:extLst>
                    <a:ext uri="{9D8B030D-6E8A-4147-A177-3AD203B41FA5}">
                      <a16:colId xmlns:a16="http://schemas.microsoft.com/office/drawing/2014/main" val="20003"/>
                    </a:ext>
                  </a:extLst>
                </a:gridCol>
              </a:tblGrid>
              <a:tr h="990594">
                <a:tc gridSpan="4">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FFFFFF"/>
                          </a:solidFill>
                          <a:latin typeface="Times New Roman" pitchFamily="18" charset="0"/>
                          <a:ea typeface="宋体" charset="0"/>
                          <a:cs typeface="Times New Roman" pitchFamily="18" charset="0"/>
                        </a:rPr>
                        <a:t>Title : Design, Development and Testing of Automatic Pothole Detection and Alert System</a:t>
                      </a:r>
                      <a:endParaRPr lang="zh-CN" altLang="en-US" sz="2000" b="1" i="0" u="none" strike="noStrike" kern="1200" cap="none" spc="0" baseline="0">
                        <a:solidFill>
                          <a:srgbClr val="FFFFFF"/>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h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h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tc hMerge="1">
                  <a:txBody>
                    <a:bodyPr/>
                    <a:lstStyle/>
                    <a:p>
                      <a:endParaRPr lang="zh-CN" altLang="en-US"/>
                    </a:p>
                  </a:txBody>
                  <a:tcPr marL="68580" marR="6858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4F81BD"/>
                    </a:solidFill>
                  </a:tcPr>
                </a:tc>
                <a:extLst>
                  <a:ext uri="{0D108BD9-81ED-4DB2-BD59-A6C34878D82A}">
                    <a16:rowId xmlns:a16="http://schemas.microsoft.com/office/drawing/2014/main" val="10000"/>
                  </a:ext>
                </a:extLst>
              </a:tr>
              <a:tr h="990594">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Author</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38100" cap="flat" cmpd="sng" algn="ctr">
                      <a:solidFill>
                        <a:srgbClr val="FFFFFF"/>
                      </a:solidFill>
                      <a:prstDash val="solid"/>
                      <a:roun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Year</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Methodology</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tc>
                  <a:txBody>
                    <a:bodyPr/>
                    <a:lstStyle/>
                    <a:p>
                      <a:pPr marL="0" indent="0" algn="ctr" eaLnBrk="1" latinLnBrk="0" hangingPunct="1">
                        <a:lnSpc>
                          <a:spcPct val="150000"/>
                        </a:lnSpc>
                        <a:spcBef>
                          <a:spcPts val="0"/>
                        </a:spcBef>
                        <a:spcAft>
                          <a:spcPts val="0"/>
                        </a:spcAft>
                        <a:buNone/>
                      </a:pPr>
                      <a:r>
                        <a:rPr lang="en-US" altLang="zh-CN" sz="2000" b="1" i="0" u="none" strike="noStrike" kern="1200" cap="none" spc="0" baseline="0">
                          <a:solidFill>
                            <a:srgbClr val="000000"/>
                          </a:solidFill>
                          <a:latin typeface="Times New Roman" pitchFamily="18" charset="0"/>
                          <a:ea typeface="宋体" charset="0"/>
                          <a:cs typeface="Times New Roman" pitchFamily="18" charset="0"/>
                        </a:rPr>
                        <a:t>Limitations</a:t>
                      </a:r>
                      <a:endParaRPr lang="zh-CN" altLang="en-US" sz="2000" b="1"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CFD8E7"/>
                    </a:solidFill>
                  </a:tcPr>
                </a:tc>
                <a:extLst>
                  <a:ext uri="{0D108BD9-81ED-4DB2-BD59-A6C34878D82A}">
                    <a16:rowId xmlns:a16="http://schemas.microsoft.com/office/drawing/2014/main" val="10001"/>
                  </a:ext>
                </a:extLst>
              </a:tr>
              <a:tr h="3962397">
                <a:tc>
                  <a:txBody>
                    <a:bodyPr/>
                    <a:lstStyle/>
                    <a:p>
                      <a:pPr marL="0" indent="0" algn="l"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l"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Times New Roman" pitchFamily="18" charset="0"/>
                        <a:ea typeface="宋体" charset="0"/>
                        <a:cs typeface="Times New Roman" pitchFamily="18" charset="0"/>
                      </a:endParaRPr>
                    </a:p>
                    <a:p>
                      <a:pPr marL="0" indent="0" algn="ctr" eaLnBrk="1"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Times New Roman" pitchFamily="18" charset="0"/>
                          <a:ea typeface="宋体" charset="0"/>
                          <a:cs typeface="Times New Roman" pitchFamily="18" charset="0"/>
                        </a:rPr>
                        <a:t> </a:t>
                      </a:r>
                    </a:p>
                    <a:p>
                      <a:pPr marL="0" indent="0" algn="ctr" eaLnBrk="1" latinLnBrk="0" hangingPunct="1">
                        <a:lnSpc>
                          <a:spcPct val="100000"/>
                        </a:lnSpc>
                        <a:spcBef>
                          <a:spcPts val="0"/>
                        </a:spcBef>
                        <a:spcAft>
                          <a:spcPts val="0"/>
                        </a:spcAft>
                        <a:buNone/>
                      </a:pPr>
                      <a:r>
                        <a:rPr lang="en-US" altLang="zh-CN" sz="1600" b="0" i="0" u="none" strike="noStrike" kern="1200" cap="none" spc="0" baseline="0">
                          <a:solidFill>
                            <a:srgbClr val="000000"/>
                          </a:solidFill>
                          <a:latin typeface="Times New Roman" pitchFamily="18" charset="0"/>
                          <a:ea typeface="宋体" charset="0"/>
                          <a:cs typeface="Times New Roman" pitchFamily="18" charset="0"/>
                        </a:rPr>
                        <a:t>Dhwani Desai</a:t>
                      </a:r>
                      <a:endParaRPr lang="zh-CN" altLang="en-US" sz="1600" b="0" i="0" u="none" strike="noStrike" kern="1200" cap="none" spc="0" baseline="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endParaRPr lang="en-US" altLang="zh-CN" sz="1800" b="0" i="0" u="none" strike="noStrike" kern="1200" cap="none" spc="0" baseline="0">
                        <a:solidFill>
                          <a:srgbClr val="000000"/>
                        </a:solidFill>
                        <a:latin typeface="Calibri" charset="0"/>
                        <a:ea typeface="宋体" charset="0"/>
                        <a:cs typeface="Calibri" charset="0"/>
                      </a:endParaRPr>
                    </a:p>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Times New Roman" pitchFamily="18" charset="0"/>
                          <a:ea typeface="宋体" charset="0"/>
                          <a:cs typeface="Times New Roman" pitchFamily="18" charset="0"/>
                        </a:rPr>
                        <a:t>2019</a:t>
                      </a:r>
                    </a:p>
                    <a:p>
                      <a:pPr marL="0" indent="0" algn="ctr" eaLnBrk="1" latinLnBrk="0" hangingPunct="1">
                        <a:lnSpc>
                          <a:spcPct val="100000"/>
                        </a:lnSpc>
                        <a:spcBef>
                          <a:spcPts val="0"/>
                        </a:spcBef>
                        <a:spcAft>
                          <a:spcPts val="0"/>
                        </a:spcAft>
                        <a:buNone/>
                      </a:pPr>
                      <a:endParaRPr lang="zh-CN" altLang="en-US" sz="1800" b="0" i="0" u="none" strike="noStrike" kern="1200" cap="none" spc="0" baseline="0">
                        <a:solidFill>
                          <a:srgbClr val="000000"/>
                        </a:solidFill>
                        <a:latin typeface="Calibri" charset="0"/>
                        <a:ea typeface="宋体" charset="0"/>
                        <a:cs typeface="Calibri"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just" eaLnBrk="1" latinLnBrk="0" hangingPunct="1">
                        <a:lnSpc>
                          <a:spcPct val="10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just" eaLnBrk="1" latinLnBrk="0" hangingPunct="1">
                        <a:lnSpc>
                          <a:spcPct val="10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just" eaLnBrk="1" latinLnBrk="0" hangingPunct="1">
                        <a:lnSpc>
                          <a:spcPct val="10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0" indent="0" algn="just" eaLnBrk="1" latinLnBrk="0" hangingPunct="1">
                        <a:lnSpc>
                          <a:spcPct val="100000"/>
                        </a:lnSpc>
                        <a:spcBef>
                          <a:spcPts val="0"/>
                        </a:spcBef>
                        <a:spcAft>
                          <a:spcPts val="0"/>
                        </a:spcAft>
                        <a:buNone/>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This paper proposes a system combining ultrasonic sensors, accelerometers, stereo cameras</a:t>
                      </a:r>
                      <a:r>
                        <a:rPr lang="en-US" altLang="zh-CN" sz="1600" b="1" i="0" u="none" strike="noStrike" kern="1200" cap="none" spc="0" baseline="0" dirty="0">
                          <a:solidFill>
                            <a:srgbClr val="000000"/>
                          </a:solidFill>
                          <a:latin typeface="Times New Roman" pitchFamily="18" charset="0"/>
                          <a:ea typeface="宋体" charset="0"/>
                          <a:cs typeface="Times New Roman" pitchFamily="18" charset="0"/>
                        </a:rPr>
                        <a:t>, </a:t>
                      </a: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and GPS modules on a Raspberry Pi-based platform. It detects potholes and speed breakers in real-time, calculates their dimensions, and sends alerts using SMTP.</a:t>
                      </a:r>
                      <a:endParaRPr lang="zh-CN" altLang="en-US" sz="16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tc>
                  <a:txBody>
                    <a:bodyPr/>
                    <a:lstStyle/>
                    <a:p>
                      <a:pPr marL="0" indent="0" algn="l" eaLnBrk="1" latinLnBrk="0" hangingPunct="1">
                        <a:lnSpc>
                          <a:spcPct val="150000"/>
                        </a:lnSpc>
                        <a:spcBef>
                          <a:spcPts val="0"/>
                        </a:spcBef>
                        <a:spcAft>
                          <a:spcPts val="0"/>
                        </a:spcAft>
                        <a:buNone/>
                      </a:pPr>
                      <a:endParaRPr lang="en-US" altLang="zh-CN" sz="1600" b="0" i="0" u="none" strike="noStrike" kern="1200" cap="none" spc="0" baseline="0" dirty="0">
                        <a:solidFill>
                          <a:srgbClr val="000000"/>
                        </a:solidFill>
                        <a:latin typeface="Times New Roman" pitchFamily="18" charset="0"/>
                        <a:ea typeface="宋体" charset="0"/>
                        <a:cs typeface="Times New Roman" pitchFamily="18" charset="0"/>
                      </a:endParaRPr>
                    </a:p>
                    <a:p>
                      <a:pPr marL="285750" indent="-285750" algn="l" eaLnBrk="1" latinLnBrk="0" hangingPunct="1">
                        <a:lnSpc>
                          <a:spcPct val="150000"/>
                        </a:lnSpc>
                        <a:spcBef>
                          <a:spcPts val="0"/>
                        </a:spcBef>
                        <a:spcAft>
                          <a:spcPts val="0"/>
                        </a:spcAft>
                        <a:buFont typeface="Arial" pitchFamily="34" charset="0"/>
                        <a:buChar char="•"/>
                      </a:pPr>
                      <a:r>
                        <a:rPr lang="en-US" altLang="zh-CN" sz="1600" b="0" i="0" u="none" strike="noStrike" kern="1200" cap="none" spc="0" baseline="0" dirty="0">
                          <a:solidFill>
                            <a:srgbClr val="000000"/>
                          </a:solidFill>
                          <a:latin typeface="Times New Roman" pitchFamily="18" charset="0"/>
                          <a:ea typeface="宋体" charset="0"/>
                          <a:cs typeface="Times New Roman" pitchFamily="18" charset="0"/>
                        </a:rPr>
                        <a:t>Cost-efficient but limited in scalability across weather and lighting conditions; relies on combined sensor input for accurate detection.</a:t>
                      </a:r>
                      <a:endParaRPr lang="zh-CN" altLang="en-US" sz="1600" b="0" i="0" u="none" strike="noStrike" kern="1200" cap="none" spc="0" baseline="0" dirty="0">
                        <a:solidFill>
                          <a:srgbClr val="000000"/>
                        </a:solidFill>
                        <a:latin typeface="Times New Roman" pitchFamily="18" charset="0"/>
                        <a:ea typeface="宋体" charset="0"/>
                        <a:cs typeface="Times New Roman"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CF4"/>
                    </a:solidFill>
                  </a:tcPr>
                </a:tc>
                <a:extLst>
                  <a:ext uri="{0D108BD9-81ED-4DB2-BD59-A6C34878D82A}">
                    <a16:rowId xmlns:a16="http://schemas.microsoft.com/office/drawing/2014/main" val="10002"/>
                  </a:ext>
                </a:extLst>
              </a:tr>
            </a:tbl>
          </a:graphicData>
        </a:graphic>
      </p:graphicFrame>
      <p:sp>
        <p:nvSpPr>
          <p:cNvPr id="2" name="矩形">
            <a:extLst>
              <a:ext uri="{FF2B5EF4-FFF2-40B4-BE49-F238E27FC236}">
                <a16:creationId xmlns:a16="http://schemas.microsoft.com/office/drawing/2014/main" id="{05BCEA9E-4D71-DD27-0736-07D6C642FA40}"/>
              </a:ext>
            </a:extLst>
          </p:cNvPr>
          <p:cNvSpPr>
            <a:spLocks/>
          </p:cNvSpPr>
          <p:nvPr/>
        </p:nvSpPr>
        <p:spPr>
          <a:xfrm>
            <a:off x="190500" y="6572476"/>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6</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453590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r>
              <a:rPr lang="en-US" altLang="zh-CN" sz="4000" b="1" i="0" u="none" strike="noStrike" kern="1200" cap="none" spc="0" baseline="0">
                <a:solidFill>
                  <a:srgbClr val="953735"/>
                </a:solidFill>
                <a:latin typeface="Times New Roman" pitchFamily="18" charset="0"/>
                <a:ea typeface="宋体" charset="0"/>
                <a:cs typeface="Times New Roman" pitchFamily="18" charset="0"/>
              </a:rPr>
              <a:t>MOTIVATION</a:t>
            </a:r>
            <a:br>
              <a:rPr lang="zh-CN" altLang="en-US" sz="4000" b="0" i="0" u="none" strike="noStrike" kern="1200" cap="none" spc="0" baseline="0">
                <a:solidFill>
                  <a:schemeClr val="tx1"/>
                </a:solidFill>
                <a:latin typeface="Times New Roman" pitchFamily="18" charset="0"/>
                <a:ea typeface="宋体" charset="0"/>
                <a:cs typeface="Times New Roman" pitchFamily="18" charset="0"/>
              </a:rPr>
            </a:br>
            <a:endParaRPr lang="zh-CN" altLang="en-US" sz="4000" b="0" i="0" u="none" strike="noStrike" kern="1200" cap="none" spc="0" baseline="0">
              <a:solidFill>
                <a:schemeClr val="tx1"/>
              </a:solidFill>
              <a:latin typeface="Calibri" charset="0"/>
              <a:ea typeface="宋体" charset="0"/>
              <a:cs typeface="Lucida Sans"/>
            </a:endParaRPr>
          </a:p>
        </p:txBody>
      </p:sp>
      <p:sp>
        <p:nvSpPr>
          <p:cNvPr id="48" name="文本框"/>
          <p:cNvSpPr>
            <a:spLocks noGrp="1"/>
          </p:cNvSpPr>
          <p:nvPr>
            <p:ph type="body" idx="1"/>
          </p:nvPr>
        </p:nvSpPr>
        <p:spPr>
          <a:xfrm>
            <a:off x="457200" y="134071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50000"/>
              </a:lnSpc>
              <a:spcBef>
                <a:spcPct val="20000"/>
              </a:spcBef>
              <a:spcAft>
                <a:spcPts val="0"/>
              </a:spcAft>
              <a:buNone/>
            </a:pPr>
            <a:r>
              <a:rPr lang="en-US" altLang="zh-CN" sz="2400" b="0" i="0" u="none" strike="noStrike" kern="1200" cap="none" spc="0" baseline="0" dirty="0">
                <a:solidFill>
                  <a:schemeClr val="tx1"/>
                </a:solidFill>
                <a:latin typeface="Times New Roman" panose="02020603050405020304" pitchFamily="18" charset="0"/>
                <a:cs typeface="Times New Roman" panose="02020603050405020304" pitchFamily="18" charset="0"/>
              </a:rPr>
              <a:t>Potholes pose a serious threat to road safety, causing vehicle damage, traffic congestion, and accidents, especially in poorly maintained urban and rural roads. Manual inspection and maintenance are inefficient, time-consuming, and lack scalability for real-time monitoring. Motivated by the need for an automated, accurate, and efficient solution, this project leverages advanced computer vision and deep learning technologies, particularly the YOLOv8 model, to detect potholes from images, videos, and real-time camera feeds. </a:t>
            </a:r>
            <a:endParaRPr lang="zh-CN" altLang="en-US" sz="2400" b="0" i="0" u="none" strike="noStrike" kern="1200" cap="none" spc="0" baseline="0" dirty="0">
              <a:solidFill>
                <a:schemeClr val="tx1"/>
              </a:solidFill>
              <a:latin typeface="Times New Roman" panose="02020603050405020304" pitchFamily="18" charset="0"/>
              <a:cs typeface="Times New Roman" panose="02020603050405020304" pitchFamily="18" charset="0"/>
            </a:endParaRPr>
          </a:p>
        </p:txBody>
      </p:sp>
      <p:sp>
        <p:nvSpPr>
          <p:cNvPr id="49" name="矩形"/>
          <p:cNvSpPr>
            <a:spLocks/>
          </p:cNvSpPr>
          <p:nvPr/>
        </p:nvSpPr>
        <p:spPr>
          <a:xfrm>
            <a:off x="190500" y="6466204"/>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7</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677610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br>
              <a:rPr lang="zh-CN" altLang="en-US" sz="4000" b="1" i="0" u="none" strike="noStrike" kern="1200" cap="none" spc="0" baseline="0">
                <a:solidFill>
                  <a:srgbClr val="953735"/>
                </a:solidFill>
                <a:latin typeface="Times New Roman" pitchFamily="18" charset="0"/>
                <a:ea typeface="宋体" charset="0"/>
                <a:cs typeface="Times New Roman" pitchFamily="18" charset="0"/>
              </a:rPr>
            </a:br>
            <a:r>
              <a:rPr lang="en-US" altLang="zh-CN" sz="4000" b="1" i="0" u="none" strike="noStrike" kern="1200" cap="none" spc="0" baseline="0">
                <a:solidFill>
                  <a:srgbClr val="953735"/>
                </a:solidFill>
                <a:latin typeface="Times New Roman" pitchFamily="18" charset="0"/>
                <a:ea typeface="宋体" charset="0"/>
                <a:cs typeface="Times New Roman" pitchFamily="18" charset="0"/>
              </a:rPr>
              <a:t>OBJECTIVES </a:t>
            </a:r>
            <a:br>
              <a:rPr lang="zh-CN" altLang="en-US" sz="4000" b="1" i="0" u="none" strike="noStrike" kern="1200" cap="none" spc="0" baseline="0">
                <a:solidFill>
                  <a:schemeClr val="tx1"/>
                </a:solidFill>
                <a:latin typeface="Times New Roman" pitchFamily="18" charset="0"/>
                <a:ea typeface="宋体" charset="0"/>
                <a:cs typeface="Times New Roman" pitchFamily="18" charset="0"/>
              </a:rPr>
            </a:br>
            <a:endParaRPr lang="zh-CN" altLang="en-US" sz="4000" b="0" i="0" u="none" strike="noStrike" kern="1200" cap="none" spc="0" baseline="0">
              <a:solidFill>
                <a:schemeClr val="tx1"/>
              </a:solidFill>
              <a:latin typeface="Calibri" charset="0"/>
              <a:ea typeface="宋体" charset="0"/>
              <a:cs typeface="Lucida Sans"/>
            </a:endParaRPr>
          </a:p>
        </p:txBody>
      </p:sp>
      <p:sp>
        <p:nvSpPr>
          <p:cNvPr id="51"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just">
              <a:lnSpc>
                <a:spcPct val="15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Times New Roman" pitchFamily="18" charset="0"/>
                <a:ea typeface="宋体" charset="0"/>
                <a:cs typeface="Times New Roman" pitchFamily="18" charset="0"/>
              </a:rPr>
              <a:t>Develop a YOLOv8-based system for real-time pothole detection from images, videos, and live feeds. </a:t>
            </a:r>
          </a:p>
          <a:p>
            <a:pPr marL="342900" indent="-342900" algn="just">
              <a:lnSpc>
                <a:spcPct val="15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Times New Roman" pitchFamily="18" charset="0"/>
                <a:ea typeface="宋体" charset="0"/>
                <a:cs typeface="Times New Roman" pitchFamily="18" charset="0"/>
              </a:rPr>
              <a:t>Estimate pothole dimensions using pixel-to-meter conversions. </a:t>
            </a:r>
          </a:p>
          <a:p>
            <a:pPr marL="342900" indent="-342900" algn="just">
              <a:lnSpc>
                <a:spcPct val="15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Times New Roman" pitchFamily="18" charset="0"/>
                <a:ea typeface="宋体" charset="0"/>
                <a:cs typeface="Times New Roman" pitchFamily="18" charset="0"/>
              </a:rPr>
              <a:t>Build a web interface supporting uploads, live detection, and user interaction. </a:t>
            </a:r>
          </a:p>
          <a:p>
            <a:pPr marL="342900" indent="-342900" algn="just">
              <a:lnSpc>
                <a:spcPct val="150000"/>
              </a:lnSpc>
              <a:spcBef>
                <a:spcPct val="20000"/>
              </a:spcBef>
              <a:spcAft>
                <a:spcPts val="0"/>
              </a:spcAft>
              <a:buFont typeface="Arial" pitchFamily="34" charset="0"/>
              <a:buChar char="•"/>
            </a:pPr>
            <a:r>
              <a:rPr lang="en-US" altLang="zh-CN" sz="2400" b="0" i="0" u="none" strike="noStrike" kern="1200" cap="none" spc="0" baseline="0" dirty="0">
                <a:solidFill>
                  <a:schemeClr val="tx1"/>
                </a:solidFill>
                <a:latin typeface="Times New Roman" pitchFamily="18" charset="0"/>
                <a:ea typeface="宋体" charset="0"/>
                <a:cs typeface="Times New Roman" pitchFamily="18" charset="0"/>
              </a:rPr>
              <a:t>Integrate dual-camera support and lay groundwork for GPS tagging and pothole database logging.</a:t>
            </a:r>
            <a:endParaRPr lang="zh-CN" altLang="en-US" sz="2400" b="0" i="0" u="none" strike="noStrike" kern="1200" cap="none" spc="0" baseline="0" dirty="0">
              <a:solidFill>
                <a:schemeClr val="tx1"/>
              </a:solidFill>
              <a:latin typeface="Times New Roman" pitchFamily="18" charset="0"/>
              <a:ea typeface="宋体" charset="0"/>
              <a:cs typeface="Times New Roman" pitchFamily="18" charset="0"/>
            </a:endParaRPr>
          </a:p>
        </p:txBody>
      </p:sp>
      <p:sp>
        <p:nvSpPr>
          <p:cNvPr id="52" name="矩形"/>
          <p:cNvSpPr>
            <a:spLocks/>
          </p:cNvSpPr>
          <p:nvPr/>
        </p:nvSpPr>
        <p:spPr>
          <a:xfrm>
            <a:off x="190500" y="6344064"/>
            <a:ext cx="8763000" cy="24622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000" b="1" i="0" u="none" strike="noStrike" kern="1200" cap="none" spc="0" baseline="0" dirty="0">
                <a:solidFill>
                  <a:schemeClr val="tx1"/>
                </a:solidFill>
                <a:latin typeface="Times New Roman" pitchFamily="18" charset="0"/>
                <a:ea typeface="宋体" charset="0"/>
                <a:cs typeface="Times New Roman" pitchFamily="18" charset="0"/>
              </a:rPr>
              <a:t>Dept of CSE, JCET, Hubballi			                      2021-2025				     8</a:t>
            </a:r>
            <a:endParaRPr lang="zh-CN" altLang="en-US" sz="1000" b="1" i="0" u="none" strike="noStrike" kern="1200" cap="none" spc="0" baseline="0" dirty="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10320404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1020</TotalTime>
  <Words>1775</Words>
  <Application>Microsoft Office PowerPoint</Application>
  <PresentationFormat>On-screen Show (4:3)</PresentationFormat>
  <Paragraphs>310</Paragraphs>
  <Slides>28</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Droid Sans</vt:lpstr>
      <vt:lpstr>Symbol</vt:lpstr>
      <vt:lpstr>Times New Roman</vt:lpstr>
      <vt:lpstr>Office Theme</vt:lpstr>
      <vt:lpstr>f</vt:lpstr>
      <vt:lpstr>Contents</vt:lpstr>
      <vt:lpstr> INTRODUCTION </vt:lpstr>
      <vt:lpstr>PowerPoint Presentation</vt:lpstr>
      <vt:lpstr>LITERATURE SURVEY</vt:lpstr>
      <vt:lpstr>PowerPoint Presentation</vt:lpstr>
      <vt:lpstr>PowerPoint Presentation</vt:lpstr>
      <vt:lpstr> MOTIVATION </vt:lpstr>
      <vt:lpstr> OBJECTIVES  </vt:lpstr>
      <vt:lpstr>PROBLEM STATEMENT</vt:lpstr>
      <vt:lpstr> REQUIREMENT ANALYSIS </vt:lpstr>
      <vt:lpstr>Non-Functional Requirements:</vt:lpstr>
      <vt:lpstr>Software and Hardware Requirements</vt:lpstr>
      <vt:lpstr>PowerPoint Presentation</vt:lpstr>
      <vt:lpstr> METHODOLOGY </vt:lpstr>
      <vt:lpstr>PowerPoint Presentation</vt:lpstr>
      <vt:lpstr>  IMPLEMENTATION </vt:lpstr>
      <vt:lpstr> APPLICATIONS </vt:lpstr>
      <vt:lpstr>RESULTS AND DISCUSSIONS</vt:lpstr>
      <vt:lpstr>PowerPoint Presentation</vt:lpstr>
      <vt:lpstr>PowerPoint Presentation</vt:lpstr>
      <vt:lpstr>PowerPoint Presentation</vt:lpstr>
      <vt:lpstr>PowerPoint Presentation</vt:lpstr>
      <vt:lpstr>CONCLUSION</vt:lpstr>
      <vt:lpstr>FUTURE SCOPE</vt:lpstr>
      <vt:lpstr> REFERENCES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student</dc:creator>
  <cp:lastModifiedBy>Pratham Kubsad</cp:lastModifiedBy>
  <cp:revision>185</cp:revision>
  <dcterms:created xsi:type="dcterms:W3CDTF">2020-12-15T06:38:19Z</dcterms:created>
  <dcterms:modified xsi:type="dcterms:W3CDTF">2025-05-29T08:06:04Z</dcterms:modified>
</cp:coreProperties>
</file>