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67" r:id="rId4"/>
  </p:sldMasterIdLst>
  <p:notesMasterIdLst>
    <p:notesMasterId r:id="rId18"/>
  </p:notesMasterIdLst>
  <p:handoutMasterIdLst>
    <p:handoutMasterId r:id="rId19"/>
  </p:handoutMasterIdLst>
  <p:sldIdLst>
    <p:sldId id="268" r:id="rId5"/>
    <p:sldId id="270" r:id="rId6"/>
    <p:sldId id="271" r:id="rId7"/>
    <p:sldId id="272" r:id="rId8"/>
    <p:sldId id="274" r:id="rId9"/>
    <p:sldId id="275" r:id="rId10"/>
    <p:sldId id="273" r:id="rId11"/>
    <p:sldId id="276" r:id="rId12"/>
    <p:sldId id="277" r:id="rId13"/>
    <p:sldId id="278" r:id="rId14"/>
    <p:sldId id="259" r:id="rId15"/>
    <p:sldId id="279"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35" autoAdjust="0"/>
  </p:normalViewPr>
  <p:slideViewPr>
    <p:cSldViewPr snapToGrid="0" snapToObjects="1">
      <p:cViewPr>
        <p:scale>
          <a:sx n="59" d="100"/>
          <a:sy n="59" d="100"/>
        </p:scale>
        <p:origin x="1176" y="360"/>
      </p:cViewPr>
      <p:guideLst/>
    </p:cSldViewPr>
  </p:slideViewPr>
  <p:notesTextViewPr>
    <p:cViewPr>
      <p:scale>
        <a:sx n="1" d="1"/>
        <a:sy n="1" d="1"/>
      </p:scale>
      <p:origin x="0" y="0"/>
    </p:cViewPr>
  </p:notesTextViewPr>
  <p:notesViewPr>
    <p:cSldViewPr snapToGrid="0" snapToObjects="1">
      <p:cViewPr>
        <p:scale>
          <a:sx n="100" d="100"/>
          <a:sy n="100" d="100"/>
        </p:scale>
        <p:origin x="2592" y="-84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73E014-A6AA-472C-8E12-1D9B2DEC57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FAA60B8-51CB-4CEB-8F1F-B3D7B7F00CB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C2B26F-7429-404A-9C5E-0E429E02A42E}" type="datetimeFigureOut">
              <a:rPr lang="en-US" smtClean="0"/>
              <a:t>11/25/2023</a:t>
            </a:fld>
            <a:endParaRPr lang="en-US" dirty="0"/>
          </a:p>
        </p:txBody>
      </p:sp>
      <p:sp>
        <p:nvSpPr>
          <p:cNvPr id="4" name="Footer Placeholder 3">
            <a:extLst>
              <a:ext uri="{FF2B5EF4-FFF2-40B4-BE49-F238E27FC236}">
                <a16:creationId xmlns:a16="http://schemas.microsoft.com/office/drawing/2014/main" id="{4E884C44-A5E4-4BDA-B29B-03462F0688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80CB09A-41E4-4E88-82E6-007D826251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7AED79-B44F-46F7-9A9D-EC94587FA365}" type="slidenum">
              <a:rPr lang="en-US" smtClean="0"/>
              <a:t>‹#›</a:t>
            </a:fld>
            <a:endParaRPr lang="en-US" dirty="0"/>
          </a:p>
        </p:txBody>
      </p:sp>
    </p:spTree>
    <p:extLst>
      <p:ext uri="{BB962C8B-B14F-4D97-AF65-F5344CB8AC3E}">
        <p14:creationId xmlns:p14="http://schemas.microsoft.com/office/powerpoint/2010/main" val="3464231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5A0E3A-0C98-4EA0-AAC9-F2996360A904}" type="datetimeFigureOut">
              <a:rPr lang="en-US" smtClean="0"/>
              <a:t>11/25/2023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AE1FE-786B-4B83-86A4-F53D629261B4}" type="slidenum">
              <a:rPr lang="en-US" smtClean="0"/>
              <a:t>‹#›</a:t>
            </a:fld>
            <a:endParaRPr lang="en-US" dirty="0"/>
          </a:p>
        </p:txBody>
      </p:sp>
    </p:spTree>
    <p:extLst>
      <p:ext uri="{BB962C8B-B14F-4D97-AF65-F5344CB8AC3E}">
        <p14:creationId xmlns:p14="http://schemas.microsoft.com/office/powerpoint/2010/main" val="1015498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AE1FE-786B-4B83-86A4-F53D629261B4}" type="slidenum">
              <a:rPr lang="en-US" smtClean="0"/>
              <a:t>1</a:t>
            </a:fld>
            <a:endParaRPr lang="en-US" dirty="0"/>
          </a:p>
        </p:txBody>
      </p:sp>
    </p:spTree>
    <p:extLst>
      <p:ext uri="{BB962C8B-B14F-4D97-AF65-F5344CB8AC3E}">
        <p14:creationId xmlns:p14="http://schemas.microsoft.com/office/powerpoint/2010/main" val="1976850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AE1FE-786B-4B83-86A4-F53D629261B4}" type="slidenum">
              <a:rPr lang="en-US" smtClean="0"/>
              <a:t>11</a:t>
            </a:fld>
            <a:endParaRPr lang="en-US" dirty="0"/>
          </a:p>
        </p:txBody>
      </p:sp>
    </p:spTree>
    <p:extLst>
      <p:ext uri="{BB962C8B-B14F-4D97-AF65-F5344CB8AC3E}">
        <p14:creationId xmlns:p14="http://schemas.microsoft.com/office/powerpoint/2010/main" val="3571840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AE1FE-786B-4B83-86A4-F53D629261B4}" type="slidenum">
              <a:rPr lang="en-US" smtClean="0"/>
              <a:t>13</a:t>
            </a:fld>
            <a:endParaRPr lang="en-US" dirty="0"/>
          </a:p>
        </p:txBody>
      </p:sp>
    </p:spTree>
    <p:extLst>
      <p:ext uri="{BB962C8B-B14F-4D97-AF65-F5344CB8AC3E}">
        <p14:creationId xmlns:p14="http://schemas.microsoft.com/office/powerpoint/2010/main" val="1514508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275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8892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95960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375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40453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3380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132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913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1431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4390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565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892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2232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5293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4066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5432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11/25/2023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952317"/>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2CC0B-D5F1-40B8-9CC6-4A36850B66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631C6CE6-1810-44ED-A6D7-3FF53040AE2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21" name="Freeform 11">
              <a:extLst>
                <a:ext uri="{FF2B5EF4-FFF2-40B4-BE49-F238E27FC236}">
                  <a16:creationId xmlns:a16="http://schemas.microsoft.com/office/drawing/2014/main" id="{1F6D8BFE-D0D0-4BAE-9D5A-701DE7D3CE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2" name="Freeform 12">
              <a:extLst>
                <a:ext uri="{FF2B5EF4-FFF2-40B4-BE49-F238E27FC236}">
                  <a16:creationId xmlns:a16="http://schemas.microsoft.com/office/drawing/2014/main" id="{53F86D30-CEDB-4D96-AF73-AA3CD5A437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3" name="Freeform 13">
              <a:extLst>
                <a:ext uri="{FF2B5EF4-FFF2-40B4-BE49-F238E27FC236}">
                  <a16:creationId xmlns:a16="http://schemas.microsoft.com/office/drawing/2014/main" id="{F5187540-C4C8-410C-A395-69FCB1C86C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4" name="Freeform 14">
              <a:extLst>
                <a:ext uri="{FF2B5EF4-FFF2-40B4-BE49-F238E27FC236}">
                  <a16:creationId xmlns:a16="http://schemas.microsoft.com/office/drawing/2014/main" id="{75BD6E4A-797C-451B-B08F-D99C1A9D13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5" name="Freeform 15">
              <a:extLst>
                <a:ext uri="{FF2B5EF4-FFF2-40B4-BE49-F238E27FC236}">
                  <a16:creationId xmlns:a16="http://schemas.microsoft.com/office/drawing/2014/main" id="{0D241082-BAFA-462E-827B-5814B020F5C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6" name="Freeform 16">
              <a:extLst>
                <a:ext uri="{FF2B5EF4-FFF2-40B4-BE49-F238E27FC236}">
                  <a16:creationId xmlns:a16="http://schemas.microsoft.com/office/drawing/2014/main" id="{2920CCBD-116D-450B-9608-99F05F7D78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7" name="Freeform 17">
              <a:extLst>
                <a:ext uri="{FF2B5EF4-FFF2-40B4-BE49-F238E27FC236}">
                  <a16:creationId xmlns:a16="http://schemas.microsoft.com/office/drawing/2014/main" id="{A57CD3DE-CEAF-4BD4-A5EF-24B3E622BB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8" name="Freeform 18">
              <a:extLst>
                <a:ext uri="{FF2B5EF4-FFF2-40B4-BE49-F238E27FC236}">
                  <a16:creationId xmlns:a16="http://schemas.microsoft.com/office/drawing/2014/main" id="{4EC3258C-366B-4629-A7D3-5173D3637D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9" name="Freeform 19">
              <a:extLst>
                <a:ext uri="{FF2B5EF4-FFF2-40B4-BE49-F238E27FC236}">
                  <a16:creationId xmlns:a16="http://schemas.microsoft.com/office/drawing/2014/main" id="{D444D63A-CE2B-4ACD-BA0E-4ADECAD86F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0" name="Freeform 20">
              <a:extLst>
                <a:ext uri="{FF2B5EF4-FFF2-40B4-BE49-F238E27FC236}">
                  <a16:creationId xmlns:a16="http://schemas.microsoft.com/office/drawing/2014/main" id="{7A504DF6-187A-4A54-96E8-3F3F28AAAA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1" name="Freeform 21">
              <a:extLst>
                <a:ext uri="{FF2B5EF4-FFF2-40B4-BE49-F238E27FC236}">
                  <a16:creationId xmlns:a16="http://schemas.microsoft.com/office/drawing/2014/main" id="{FE04C6F5-6DC5-4C7E-9278-9BE624FC78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2" name="Freeform 22">
              <a:extLst>
                <a:ext uri="{FF2B5EF4-FFF2-40B4-BE49-F238E27FC236}">
                  <a16:creationId xmlns:a16="http://schemas.microsoft.com/office/drawing/2014/main" id="{94A02D9B-E6A9-4D6A-9D2A-D81C768024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34" name="Group 33">
            <a:extLst>
              <a:ext uri="{FF2B5EF4-FFF2-40B4-BE49-F238E27FC236}">
                <a16:creationId xmlns:a16="http://schemas.microsoft.com/office/drawing/2014/main" id="{B78034A6-3565-46AA-9E73-1C954666ABB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35" name="Freeform 27">
              <a:extLst>
                <a:ext uri="{FF2B5EF4-FFF2-40B4-BE49-F238E27FC236}">
                  <a16:creationId xmlns:a16="http://schemas.microsoft.com/office/drawing/2014/main" id="{04947AA2-A772-42CB-9CEC-065095D3DC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6" name="Freeform 28">
              <a:extLst>
                <a:ext uri="{FF2B5EF4-FFF2-40B4-BE49-F238E27FC236}">
                  <a16:creationId xmlns:a16="http://schemas.microsoft.com/office/drawing/2014/main" id="{83C52D84-DEC1-4E16-972E-8EEA5D522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7" name="Freeform 29">
              <a:extLst>
                <a:ext uri="{FF2B5EF4-FFF2-40B4-BE49-F238E27FC236}">
                  <a16:creationId xmlns:a16="http://schemas.microsoft.com/office/drawing/2014/main" id="{2036A28D-EF09-41F7-906F-CF4053615A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8" name="Freeform 30">
              <a:extLst>
                <a:ext uri="{FF2B5EF4-FFF2-40B4-BE49-F238E27FC236}">
                  <a16:creationId xmlns:a16="http://schemas.microsoft.com/office/drawing/2014/main" id="{EE8D92C7-C907-4120-95E3-80E3DC85BBA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9" name="Freeform 31">
              <a:extLst>
                <a:ext uri="{FF2B5EF4-FFF2-40B4-BE49-F238E27FC236}">
                  <a16:creationId xmlns:a16="http://schemas.microsoft.com/office/drawing/2014/main" id="{BBCEAAB8-CD22-41D7-B330-702682A27C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0" name="Freeform 32">
              <a:extLst>
                <a:ext uri="{FF2B5EF4-FFF2-40B4-BE49-F238E27FC236}">
                  <a16:creationId xmlns:a16="http://schemas.microsoft.com/office/drawing/2014/main" id="{6BBC1FEE-3D72-492B-8D8A-BE1A55076F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41" name="Freeform 33">
              <a:extLst>
                <a:ext uri="{FF2B5EF4-FFF2-40B4-BE49-F238E27FC236}">
                  <a16:creationId xmlns:a16="http://schemas.microsoft.com/office/drawing/2014/main" id="{C28C6E5C-C393-435C-96A1-AA2859BDCB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42" name="Freeform 34">
              <a:extLst>
                <a:ext uri="{FF2B5EF4-FFF2-40B4-BE49-F238E27FC236}">
                  <a16:creationId xmlns:a16="http://schemas.microsoft.com/office/drawing/2014/main" id="{2C2C991F-AC51-4DF5-B8DD-19B08C1CBF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43" name="Freeform 35">
              <a:extLst>
                <a:ext uri="{FF2B5EF4-FFF2-40B4-BE49-F238E27FC236}">
                  <a16:creationId xmlns:a16="http://schemas.microsoft.com/office/drawing/2014/main" id="{9C916B5F-285D-4F5A-9085-6781753AFB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44" name="Freeform 36">
              <a:extLst>
                <a:ext uri="{FF2B5EF4-FFF2-40B4-BE49-F238E27FC236}">
                  <a16:creationId xmlns:a16="http://schemas.microsoft.com/office/drawing/2014/main" id="{0375DD5F-9D17-4873-B697-3D44A5EBEC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45" name="Freeform 37">
              <a:extLst>
                <a:ext uri="{FF2B5EF4-FFF2-40B4-BE49-F238E27FC236}">
                  <a16:creationId xmlns:a16="http://schemas.microsoft.com/office/drawing/2014/main" id="{A159BBC7-6A8B-4612-94A8-56323452C7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6" name="Freeform 38">
              <a:extLst>
                <a:ext uri="{FF2B5EF4-FFF2-40B4-BE49-F238E27FC236}">
                  <a16:creationId xmlns:a16="http://schemas.microsoft.com/office/drawing/2014/main" id="{177C901C-F8DE-4C99-95C8-F8CA1B84F7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8" name="Rectangle 47">
            <a:extLst>
              <a:ext uri="{FF2B5EF4-FFF2-40B4-BE49-F238E27FC236}">
                <a16:creationId xmlns:a16="http://schemas.microsoft.com/office/drawing/2014/main" id="{D1D655F2-6D15-4265-ADEE-EF0075C139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69">
            <a:extLst>
              <a:ext uri="{FF2B5EF4-FFF2-40B4-BE49-F238E27FC236}">
                <a16:creationId xmlns:a16="http://schemas.microsoft.com/office/drawing/2014/main" id="{3248A930-1A6E-4EFB-8213-D1AC735BE0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6851" r="6852" b="13324"/>
          <a:stretch/>
        </p:blipFill>
        <p:spPr>
          <a:xfrm>
            <a:off x="78286" y="92765"/>
            <a:ext cx="12036423" cy="6665844"/>
          </a:xfrm>
          <a:prstGeom prst="rect">
            <a:avLst/>
          </a:prstGeom>
        </p:spPr>
      </p:pic>
    </p:spTree>
    <p:extLst>
      <p:ext uri="{BB962C8B-B14F-4D97-AF65-F5344CB8AC3E}">
        <p14:creationId xmlns:p14="http://schemas.microsoft.com/office/powerpoint/2010/main" val="312941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14286"/>
          <a:stretch/>
        </p:blipFill>
        <p:spPr>
          <a:xfrm>
            <a:off x="6965115" y="381000"/>
            <a:ext cx="5119700" cy="246722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53" t="2666" r="884" b="14127"/>
          <a:stretch/>
        </p:blipFill>
        <p:spPr>
          <a:xfrm>
            <a:off x="700033" y="381000"/>
            <a:ext cx="5276224" cy="285205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6" name="TextBox 5"/>
          <p:cNvSpPr txBox="1"/>
          <p:nvPr/>
        </p:nvSpPr>
        <p:spPr>
          <a:xfrm>
            <a:off x="1355271" y="3995678"/>
            <a:ext cx="10205357" cy="2862322"/>
          </a:xfrm>
          <a:prstGeom prst="rect">
            <a:avLst/>
          </a:prstGeom>
          <a:noFill/>
        </p:spPr>
        <p:txBody>
          <a:bodyPr wrap="square" rtlCol="0">
            <a:spAutoFit/>
          </a:bodyPr>
          <a:lstStyle/>
          <a:p>
            <a:r>
              <a:rPr lang="en-US" b="1" dirty="0">
                <a:solidFill>
                  <a:schemeClr val="accent6">
                    <a:lumMod val="75000"/>
                  </a:schemeClr>
                </a:solidFill>
              </a:rPr>
              <a:t>What is the yearly variation in review scores for each city represented in the dataset, and are there consistent patterns or fluctuations over time</a:t>
            </a:r>
            <a:r>
              <a:rPr lang="en-US" b="1" dirty="0" smtClean="0">
                <a:solidFill>
                  <a:schemeClr val="accent6">
                    <a:lumMod val="75000"/>
                  </a:schemeClr>
                </a:solidFill>
              </a:rPr>
              <a:t>?</a:t>
            </a:r>
          </a:p>
          <a:p>
            <a:endParaRPr lang="en-US" dirty="0"/>
          </a:p>
          <a:p>
            <a:r>
              <a:rPr lang="en-US" dirty="0" smtClean="0">
                <a:solidFill>
                  <a:schemeClr val="accent6">
                    <a:lumMod val="40000"/>
                    <a:lumOff val="60000"/>
                  </a:schemeClr>
                </a:solidFill>
              </a:rPr>
              <a:t>In 2008, top 4 cities in terms of locations by customers satisfaction includes- Rome, New </a:t>
            </a:r>
            <a:r>
              <a:rPr lang="en-US" dirty="0">
                <a:solidFill>
                  <a:schemeClr val="accent6">
                    <a:lumMod val="40000"/>
                    <a:lumOff val="60000"/>
                  </a:schemeClr>
                </a:solidFill>
              </a:rPr>
              <a:t>Y</a:t>
            </a:r>
            <a:r>
              <a:rPr lang="en-US" dirty="0" smtClean="0">
                <a:solidFill>
                  <a:schemeClr val="accent6">
                    <a:lumMod val="40000"/>
                    <a:lumOff val="60000"/>
                  </a:schemeClr>
                </a:solidFill>
              </a:rPr>
              <a:t>ork , Paris and </a:t>
            </a:r>
            <a:r>
              <a:rPr lang="en-US" dirty="0" err="1" smtClean="0">
                <a:solidFill>
                  <a:schemeClr val="accent6">
                    <a:lumMod val="40000"/>
                    <a:lumOff val="60000"/>
                  </a:schemeClr>
                </a:solidFill>
              </a:rPr>
              <a:t>Capetown</a:t>
            </a:r>
            <a:endParaRPr lang="en-US" dirty="0" smtClean="0">
              <a:solidFill>
                <a:schemeClr val="accent6">
                  <a:lumMod val="40000"/>
                  <a:lumOff val="60000"/>
                </a:schemeClr>
              </a:solidFill>
            </a:endParaRPr>
          </a:p>
          <a:p>
            <a:endParaRPr lang="en-US" dirty="0">
              <a:solidFill>
                <a:schemeClr val="accent6">
                  <a:lumMod val="40000"/>
                  <a:lumOff val="60000"/>
                </a:schemeClr>
              </a:solidFill>
            </a:endParaRPr>
          </a:p>
          <a:p>
            <a:r>
              <a:rPr lang="en-US" dirty="0" smtClean="0">
                <a:solidFill>
                  <a:schemeClr val="accent6">
                    <a:lumMod val="40000"/>
                    <a:lumOff val="60000"/>
                  </a:schemeClr>
                </a:solidFill>
              </a:rPr>
              <a:t>Similarly , In 2015 top 4 cities were- Paris, Sydney , New York , Rome</a:t>
            </a:r>
          </a:p>
          <a:p>
            <a:endParaRPr lang="en-US" dirty="0"/>
          </a:p>
          <a:p>
            <a:endParaRPr lang="en-US" dirty="0" smtClean="0"/>
          </a:p>
          <a:p>
            <a:endParaRPr lang="en-IN" dirty="0"/>
          </a:p>
        </p:txBody>
      </p:sp>
    </p:spTree>
    <p:extLst>
      <p:ext uri="{BB962C8B-B14F-4D97-AF65-F5344CB8AC3E}">
        <p14:creationId xmlns:p14="http://schemas.microsoft.com/office/powerpoint/2010/main" val="30027025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4637315" y="848690"/>
            <a:ext cx="5022169" cy="5503124"/>
          </a:xfrm>
        </p:spPr>
        <p:txBody>
          <a:bodyPr>
            <a:normAutofit/>
          </a:bodyPr>
          <a:lstStyle/>
          <a:p>
            <a:r>
              <a:rPr lang="en-US" sz="2400" b="1" dirty="0">
                <a:solidFill>
                  <a:schemeClr val="accent6">
                    <a:lumMod val="75000"/>
                  </a:schemeClr>
                </a:solidFill>
                <a:latin typeface="Times New Roman" panose="02020603050405020304" pitchFamily="18" charset="0"/>
                <a:cs typeface="Times New Roman" panose="02020603050405020304" pitchFamily="18" charset="0"/>
              </a:rPr>
              <a:t>How is the distribution of total instant bookings across different room types, and which type is most frequently booked with instant </a:t>
            </a:r>
            <a:r>
              <a:rPr lang="en-US" sz="2400" b="1" dirty="0" smtClean="0">
                <a:solidFill>
                  <a:schemeClr val="accent6">
                    <a:lumMod val="75000"/>
                  </a:schemeClr>
                </a:solidFill>
                <a:latin typeface="Times New Roman" panose="02020603050405020304" pitchFamily="18" charset="0"/>
                <a:cs typeface="Times New Roman" panose="02020603050405020304" pitchFamily="18" charset="0"/>
              </a:rPr>
              <a:t>booking?</a:t>
            </a:r>
            <a:r>
              <a:rPr lang="en-US" sz="2000" dirty="0" smtClean="0">
                <a:solidFill>
                  <a:schemeClr val="accent6">
                    <a:lumMod val="75000"/>
                  </a:schemeClr>
                </a:solidFill>
                <a:latin typeface="Times New Roman" panose="02020603050405020304" pitchFamily="18" charset="0"/>
                <a:cs typeface="Times New Roman" panose="02020603050405020304" pitchFamily="18" charset="0"/>
              </a:rPr>
              <a:t/>
            </a:r>
            <a:br>
              <a:rPr lang="en-US" sz="2000" dirty="0" smtClean="0">
                <a:solidFill>
                  <a:schemeClr val="accent6">
                    <a:lumMod val="75000"/>
                  </a:schemeClr>
                </a:solidFill>
                <a:latin typeface="Times New Roman" panose="02020603050405020304" pitchFamily="18" charset="0"/>
                <a:cs typeface="Times New Roman" panose="02020603050405020304" pitchFamily="18" charset="0"/>
              </a:rPr>
            </a:br>
            <a:r>
              <a:rPr lang="en-US" sz="2000" dirty="0">
                <a:solidFill>
                  <a:schemeClr val="accent6">
                    <a:lumMod val="75000"/>
                  </a:schemeClr>
                </a:solidFill>
                <a:latin typeface="Times New Roman" panose="02020603050405020304" pitchFamily="18" charset="0"/>
                <a:cs typeface="Times New Roman" panose="02020603050405020304" pitchFamily="18" charset="0"/>
              </a:rPr>
              <a:t/>
            </a:r>
            <a:br>
              <a:rPr lang="en-US" sz="2000" dirty="0">
                <a:solidFill>
                  <a:schemeClr val="accent6">
                    <a:lumMod val="75000"/>
                  </a:schemeClr>
                </a:solidFill>
                <a:latin typeface="Times New Roman" panose="02020603050405020304" pitchFamily="18" charset="0"/>
                <a:cs typeface="Times New Roman" panose="02020603050405020304" pitchFamily="18" charset="0"/>
              </a:rPr>
            </a:br>
            <a:r>
              <a:rPr lang="en-US" sz="2000" dirty="0" smtClean="0">
                <a:solidFill>
                  <a:schemeClr val="accent6">
                    <a:lumMod val="40000"/>
                    <a:lumOff val="60000"/>
                  </a:schemeClr>
                </a:solidFill>
                <a:latin typeface="Times New Roman" panose="02020603050405020304" pitchFamily="18" charset="0"/>
                <a:cs typeface="Times New Roman" panose="02020603050405020304" pitchFamily="18" charset="0"/>
              </a:rPr>
              <a:t>Out of 114K total </a:t>
            </a:r>
            <a:r>
              <a:rPr lang="en-US" sz="2000" dirty="0">
                <a:solidFill>
                  <a:schemeClr val="accent6">
                    <a:lumMod val="40000"/>
                    <a:lumOff val="60000"/>
                  </a:schemeClr>
                </a:solidFill>
                <a:latin typeface="Times New Roman" panose="02020603050405020304" pitchFamily="18" charset="0"/>
                <a:cs typeface="Times New Roman" panose="02020603050405020304" pitchFamily="18" charset="0"/>
              </a:rPr>
              <a:t>i</a:t>
            </a:r>
            <a:r>
              <a:rPr lang="en-US" sz="2000" dirty="0" smtClean="0">
                <a:solidFill>
                  <a:schemeClr val="accent6">
                    <a:lumMod val="40000"/>
                    <a:lumOff val="60000"/>
                  </a:schemeClr>
                </a:solidFill>
                <a:latin typeface="Times New Roman" panose="02020603050405020304" pitchFamily="18" charset="0"/>
                <a:cs typeface="Times New Roman" panose="02020603050405020304" pitchFamily="18" charset="0"/>
              </a:rPr>
              <a:t>nstant bookings </a:t>
            </a:r>
            <a:br>
              <a:rPr lang="en-US" sz="2000" dirty="0" smtClean="0">
                <a:solidFill>
                  <a:schemeClr val="accent6">
                    <a:lumMod val="40000"/>
                    <a:lumOff val="60000"/>
                  </a:schemeClr>
                </a:solidFill>
                <a:latin typeface="Times New Roman" panose="02020603050405020304" pitchFamily="18" charset="0"/>
                <a:cs typeface="Times New Roman" panose="02020603050405020304" pitchFamily="18" charset="0"/>
              </a:rPr>
            </a:br>
            <a:r>
              <a:rPr lang="en-US" sz="2000" dirty="0" smtClean="0">
                <a:solidFill>
                  <a:schemeClr val="accent6">
                    <a:lumMod val="40000"/>
                    <a:lumOff val="60000"/>
                  </a:schemeClr>
                </a:solidFill>
                <a:latin typeface="Times New Roman" panose="02020603050405020304" pitchFamily="18" charset="0"/>
                <a:cs typeface="Times New Roman" panose="02020603050405020304" pitchFamily="18" charset="0"/>
              </a:rPr>
              <a:t>Entire place had maximum number of instant bookings(69371) whereas shared rooms had least instant bookings(2285)</a:t>
            </a:r>
            <a:endParaRPr lang="en-US" sz="2000"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27021" t="8356" r="27299" b="13854"/>
          <a:stretch/>
        </p:blipFill>
        <p:spPr>
          <a:xfrm>
            <a:off x="362416" y="195547"/>
            <a:ext cx="3229871" cy="2967359"/>
          </a:xfr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29708" t="28267" r="34415" b="8499"/>
          <a:stretch/>
        </p:blipFill>
        <p:spPr>
          <a:xfrm>
            <a:off x="362417" y="3388179"/>
            <a:ext cx="3229870" cy="3200641"/>
          </a:xfrm>
          <a:prstGeom prst="rect">
            <a:avLst/>
          </a:prstGeom>
        </p:spPr>
      </p:pic>
    </p:spTree>
    <p:extLst>
      <p:ext uri="{BB962C8B-B14F-4D97-AF65-F5344CB8AC3E}">
        <p14:creationId xmlns:p14="http://schemas.microsoft.com/office/powerpoint/2010/main" val="2770267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9355" y="179614"/>
            <a:ext cx="8915399" cy="930729"/>
          </a:xfrm>
        </p:spPr>
        <p:txBody>
          <a:bodyPr/>
          <a:lstStyle/>
          <a:p>
            <a:r>
              <a:rPr lang="en-IN" dirty="0" smtClean="0"/>
              <a:t>Recommendations</a:t>
            </a:r>
            <a:endParaRPr lang="en-IN" dirty="0"/>
          </a:p>
        </p:txBody>
      </p:sp>
      <p:sp>
        <p:nvSpPr>
          <p:cNvPr id="3" name="Subtitle 2"/>
          <p:cNvSpPr>
            <a:spLocks noGrp="1"/>
          </p:cNvSpPr>
          <p:nvPr>
            <p:ph type="subTitle" idx="1"/>
          </p:nvPr>
        </p:nvSpPr>
        <p:spPr>
          <a:xfrm>
            <a:off x="522515" y="1175657"/>
            <a:ext cx="11332028" cy="5355771"/>
          </a:xfrm>
        </p:spPr>
        <p:txBody>
          <a:bodyPr/>
          <a:lstStyle/>
          <a:p>
            <a:r>
              <a:rPr lang="en-US" dirty="0">
                <a:solidFill>
                  <a:srgbClr val="FFFF00"/>
                </a:solidFill>
              </a:rPr>
              <a:t>Enhance Host Communication:</a:t>
            </a:r>
          </a:p>
          <a:p>
            <a:pPr lvl="1" algn="l"/>
            <a:r>
              <a:rPr lang="en-US" dirty="0"/>
              <a:t>Encourage hosts to maintain prompt and effective communication with guests to improve review scores and overall satisfaction.</a:t>
            </a:r>
          </a:p>
          <a:p>
            <a:r>
              <a:rPr lang="en-US" dirty="0">
                <a:solidFill>
                  <a:srgbClr val="FFFF00"/>
                </a:solidFill>
              </a:rPr>
              <a:t>Diversify Property Offerings:</a:t>
            </a:r>
          </a:p>
          <a:p>
            <a:pPr lvl="1" algn="l"/>
            <a:r>
              <a:rPr lang="en-US" dirty="0"/>
              <a:t>Explore opportunities to diversify property types, amenities, and experiences to cater to a broader range of guest preferences.</a:t>
            </a:r>
          </a:p>
          <a:p>
            <a:r>
              <a:rPr lang="en-US" dirty="0">
                <a:solidFill>
                  <a:srgbClr val="FFFF00"/>
                </a:solidFill>
              </a:rPr>
              <a:t>Geospatial Insights:</a:t>
            </a:r>
          </a:p>
          <a:p>
            <a:pPr lvl="1" algn="l"/>
            <a:r>
              <a:rPr lang="en-US" dirty="0"/>
              <a:t>Leverage geospatial analysis to identify high-demand neighborhoods, allowing hosts to strategically position their properties for increased bookings</a:t>
            </a:r>
            <a:r>
              <a:rPr lang="en-US" dirty="0" smtClean="0"/>
              <a:t>.</a:t>
            </a:r>
            <a:endParaRPr lang="en-US" dirty="0"/>
          </a:p>
          <a:p>
            <a:r>
              <a:rPr lang="en-US" dirty="0">
                <a:solidFill>
                  <a:srgbClr val="FFFF00"/>
                </a:solidFill>
              </a:rPr>
              <a:t>Price Optimization:</a:t>
            </a:r>
          </a:p>
          <a:p>
            <a:r>
              <a:rPr lang="en-US" dirty="0"/>
              <a:t>Implement dynamic pricing strategies based on seasonality, local events, and market demand to maximize revenue potential</a:t>
            </a:r>
            <a:r>
              <a:rPr lang="en-US" dirty="0" smtClean="0"/>
              <a:t>.</a:t>
            </a:r>
          </a:p>
          <a:p>
            <a:r>
              <a:rPr lang="en-US" dirty="0">
                <a:solidFill>
                  <a:srgbClr val="FFFF00"/>
                </a:solidFill>
              </a:rPr>
              <a:t>Review Sentiment Analysis:</a:t>
            </a:r>
          </a:p>
          <a:p>
            <a:r>
              <a:rPr lang="en-US" dirty="0"/>
              <a:t>Utilize sentiment analysis on reviews to identify common positive and negative themes, allowing hosts to address specific areas for improvement.</a:t>
            </a:r>
          </a:p>
          <a:p>
            <a:endParaRPr lang="en-US" dirty="0"/>
          </a:p>
          <a:p>
            <a:pPr lvl="1" algn="l"/>
            <a:endParaRPr lang="en-US" dirty="0"/>
          </a:p>
        </p:txBody>
      </p:sp>
    </p:spTree>
    <p:extLst>
      <p:ext uri="{BB962C8B-B14F-4D97-AF65-F5344CB8AC3E}">
        <p14:creationId xmlns:p14="http://schemas.microsoft.com/office/powerpoint/2010/main" val="8260219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2CC0B-D5F1-40B8-9CC6-4A36850B66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light spots">
            <a:extLst>
              <a:ext uri="{FF2B5EF4-FFF2-40B4-BE49-F238E27FC236}">
                <a16:creationId xmlns:a16="http://schemas.microsoft.com/office/drawing/2014/main" id="{1A23FE0C-9A67-334E-9B7F-83AA9CF636A8}"/>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0" y="5"/>
            <a:ext cx="12192000" cy="6857990"/>
          </a:xfrm>
          <a:prstGeom prst="rect">
            <a:avLst/>
          </a:prstGeom>
        </p:spPr>
      </p:pic>
      <p:sp>
        <p:nvSpPr>
          <p:cNvPr id="2" name="Title 1">
            <a:extLst>
              <a:ext uri="{FF2B5EF4-FFF2-40B4-BE49-F238E27FC236}">
                <a16:creationId xmlns:a16="http://schemas.microsoft.com/office/drawing/2014/main" id="{F266081D-517B-5D43-A7B4-E67DDEDC0B31}"/>
              </a:ext>
            </a:extLst>
          </p:cNvPr>
          <p:cNvSpPr>
            <a:spLocks noGrp="1"/>
          </p:cNvSpPr>
          <p:nvPr>
            <p:ph type="ctrTitle"/>
          </p:nvPr>
        </p:nvSpPr>
        <p:spPr>
          <a:xfrm>
            <a:off x="3524315" y="816005"/>
            <a:ext cx="8462534" cy="2768967"/>
          </a:xfrm>
        </p:spPr>
        <p:txBody>
          <a:bodyPr>
            <a:normAutofit/>
          </a:bodyPr>
          <a:lstStyle/>
          <a:p>
            <a:r>
              <a:rPr lang="en-US" dirty="0"/>
              <a:t>Thank you</a:t>
            </a:r>
          </a:p>
        </p:txBody>
      </p:sp>
      <p:grpSp>
        <p:nvGrpSpPr>
          <p:cNvPr id="12" name="Group 11">
            <a:extLst>
              <a:ext uri="{FF2B5EF4-FFF2-40B4-BE49-F238E27FC236}">
                <a16:creationId xmlns:a16="http://schemas.microsoft.com/office/drawing/2014/main" id="{631C6CE6-1810-44ED-A6D7-3FF53040AE2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13" name="Freeform 11">
              <a:extLst>
                <a:ext uri="{FF2B5EF4-FFF2-40B4-BE49-F238E27FC236}">
                  <a16:creationId xmlns:a16="http://schemas.microsoft.com/office/drawing/2014/main" id="{1F6D8BFE-D0D0-4BAE-9D5A-701DE7D3CE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53F86D30-CEDB-4D96-AF73-AA3CD5A437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F5187540-C4C8-410C-A395-69FCB1C86C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75BD6E4A-797C-451B-B08F-D99C1A9D13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0D241082-BAFA-462E-827B-5814B020F5C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920CCBD-116D-450B-9608-99F05F7D78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A57CD3DE-CEAF-4BD4-A5EF-24B3E622BB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EC3258C-366B-4629-A7D3-5173D3637D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D444D63A-CE2B-4ACD-BA0E-4ADECAD86F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7A504DF6-187A-4A54-96E8-3F3F28AAAA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FE04C6F5-6DC5-4C7E-9278-9BE624FC78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94A02D9B-E6A9-4D6A-9D2A-D81C768024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B78034A6-3565-46AA-9E73-1C954666ABB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27" name="Freeform 27">
              <a:extLst>
                <a:ext uri="{FF2B5EF4-FFF2-40B4-BE49-F238E27FC236}">
                  <a16:creationId xmlns:a16="http://schemas.microsoft.com/office/drawing/2014/main" id="{04947AA2-A772-42CB-9CEC-065095D3DC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83C52D84-DEC1-4E16-972E-8EEA5D522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2036A28D-EF09-41F7-906F-CF4053615A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EE8D92C7-C907-4120-95E3-80E3DC85BBA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BBCEAAB8-CD22-41D7-B330-702682A27C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6BBC1FEE-3D72-492B-8D8A-BE1A55076F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C28C6E5C-C393-435C-96A1-AA2859BDCB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2C2C991F-AC51-4DF5-B8DD-19B08C1CBF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9C916B5F-285D-4F5A-9085-6781753AFB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0375DD5F-9D17-4873-B697-3D44A5EBEC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A159BBC7-6A8B-4612-94A8-56323452C7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177C901C-F8DE-4C99-95C8-F8CA1B84F7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Rectangle 39">
            <a:extLst>
              <a:ext uri="{FF2B5EF4-FFF2-40B4-BE49-F238E27FC236}">
                <a16:creationId xmlns:a16="http://schemas.microsoft.com/office/drawing/2014/main" id="{D1D655F2-6D15-4265-ADEE-EF0075C139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9">
            <a:extLst>
              <a:ext uri="{FF2B5EF4-FFF2-40B4-BE49-F238E27FC236}">
                <a16:creationId xmlns:a16="http://schemas.microsoft.com/office/drawing/2014/main" id="{3248A930-1A6E-4EFB-8213-D1AC735BE0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4063739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3930" y="574815"/>
            <a:ext cx="7356681" cy="811696"/>
          </a:xfrm>
        </p:spPr>
        <p:txBody>
          <a:bodyPr>
            <a:normAutofit fontScale="90000"/>
          </a:bodyPr>
          <a:lstStyle/>
          <a:p>
            <a:r>
              <a:rPr lang="en-IN" b="1" dirty="0" smtClean="0">
                <a:solidFill>
                  <a:srgbClr val="FFC000"/>
                </a:solidFill>
                <a:latin typeface="Algerian" panose="04020705040A02060702" pitchFamily="82" charset="0"/>
              </a:rPr>
              <a:t>About the Company</a:t>
            </a:r>
            <a:endParaRPr lang="en-IN" b="1" dirty="0">
              <a:solidFill>
                <a:srgbClr val="FFC000"/>
              </a:solidFill>
              <a:latin typeface="Algerian" panose="04020705040A02060702" pitchFamily="82" charset="0"/>
            </a:endParaRPr>
          </a:p>
        </p:txBody>
      </p:sp>
      <p:sp>
        <p:nvSpPr>
          <p:cNvPr id="3" name="Subtitle 2"/>
          <p:cNvSpPr>
            <a:spLocks noGrp="1"/>
          </p:cNvSpPr>
          <p:nvPr>
            <p:ph type="subTitle" idx="1"/>
          </p:nvPr>
        </p:nvSpPr>
        <p:spPr>
          <a:xfrm>
            <a:off x="1338471" y="1709530"/>
            <a:ext cx="10166142" cy="4194132"/>
          </a:xfrm>
        </p:spPr>
        <p:txBody>
          <a:bodyPr/>
          <a:lstStyle/>
          <a:p>
            <a:r>
              <a:rPr lang="en-US" dirty="0">
                <a:solidFill>
                  <a:schemeClr val="accent6">
                    <a:lumMod val="60000"/>
                    <a:lumOff val="40000"/>
                  </a:schemeClr>
                </a:solidFill>
                <a:latin typeface="Arial Black" panose="020B0A04020102020204" pitchFamily="34" charset="0"/>
              </a:rPr>
              <a:t>Airbnb is a global online marketplace and hospitality service platform that enables people to list, discover, and book accommodations and experiences around the world. Founded in 2008 by Brian </a:t>
            </a:r>
            <a:r>
              <a:rPr lang="en-US" dirty="0" err="1">
                <a:solidFill>
                  <a:schemeClr val="accent6">
                    <a:lumMod val="60000"/>
                    <a:lumOff val="40000"/>
                  </a:schemeClr>
                </a:solidFill>
                <a:latin typeface="Arial Black" panose="020B0A04020102020204" pitchFamily="34" charset="0"/>
              </a:rPr>
              <a:t>Chesky</a:t>
            </a:r>
            <a:r>
              <a:rPr lang="en-US" dirty="0">
                <a:solidFill>
                  <a:schemeClr val="accent6">
                    <a:lumMod val="60000"/>
                    <a:lumOff val="40000"/>
                  </a:schemeClr>
                </a:solidFill>
                <a:latin typeface="Arial Black" panose="020B0A04020102020204" pitchFamily="34" charset="0"/>
              </a:rPr>
              <a:t>, Joe </a:t>
            </a:r>
            <a:r>
              <a:rPr lang="en-US" dirty="0" err="1">
                <a:solidFill>
                  <a:schemeClr val="accent6">
                    <a:lumMod val="60000"/>
                    <a:lumOff val="40000"/>
                  </a:schemeClr>
                </a:solidFill>
                <a:latin typeface="Arial Black" panose="020B0A04020102020204" pitchFamily="34" charset="0"/>
              </a:rPr>
              <a:t>Gebbia</a:t>
            </a:r>
            <a:r>
              <a:rPr lang="en-US" dirty="0">
                <a:solidFill>
                  <a:schemeClr val="accent6">
                    <a:lumMod val="60000"/>
                    <a:lumOff val="40000"/>
                  </a:schemeClr>
                </a:solidFill>
                <a:latin typeface="Arial Black" panose="020B0A04020102020204" pitchFamily="34" charset="0"/>
              </a:rPr>
              <a:t>, and Nathan </a:t>
            </a:r>
            <a:r>
              <a:rPr lang="en-US" dirty="0" err="1">
                <a:solidFill>
                  <a:schemeClr val="accent6">
                    <a:lumMod val="60000"/>
                    <a:lumOff val="40000"/>
                  </a:schemeClr>
                </a:solidFill>
                <a:latin typeface="Arial Black" panose="020B0A04020102020204" pitchFamily="34" charset="0"/>
              </a:rPr>
              <a:t>Blecharczyk</a:t>
            </a:r>
            <a:r>
              <a:rPr lang="en-US" dirty="0">
                <a:solidFill>
                  <a:schemeClr val="accent6">
                    <a:lumMod val="60000"/>
                    <a:lumOff val="40000"/>
                  </a:schemeClr>
                </a:solidFill>
                <a:latin typeface="Arial Black" panose="020B0A04020102020204" pitchFamily="34" charset="0"/>
              </a:rPr>
              <a:t>, Airbnb has transformed the traditional hospitality industry by allowing individuals to rent out their homes or properties to travelers.</a:t>
            </a:r>
          </a:p>
          <a:p>
            <a:r>
              <a:rPr lang="en-US" dirty="0">
                <a:solidFill>
                  <a:schemeClr val="accent6">
                    <a:lumMod val="60000"/>
                    <a:lumOff val="40000"/>
                  </a:schemeClr>
                </a:solidFill>
                <a:latin typeface="Arial Black" panose="020B0A04020102020204" pitchFamily="34" charset="0"/>
              </a:rPr>
              <a:t>The platform connects hosts (individuals offering accommodations) with guests (travelers seeking lodging) and offers a diverse range of property types, including apartments, houses, unique stays, and more. Airbnb has expanded beyond accommodations to include experiences and activities hosted by locals, providing travelers with unique and personalized adventures.</a:t>
            </a:r>
          </a:p>
        </p:txBody>
      </p:sp>
    </p:spTree>
    <p:extLst>
      <p:ext uri="{BB962C8B-B14F-4D97-AF65-F5344CB8AC3E}">
        <p14:creationId xmlns:p14="http://schemas.microsoft.com/office/powerpoint/2010/main" val="2035432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9126" y="301487"/>
            <a:ext cx="8915399" cy="758687"/>
          </a:xfrm>
        </p:spPr>
        <p:txBody>
          <a:bodyPr>
            <a:normAutofit fontScale="90000"/>
          </a:bodyPr>
          <a:lstStyle/>
          <a:p>
            <a:pPr algn="ctr"/>
            <a:r>
              <a:rPr lang="en-IN" dirty="0" smtClean="0">
                <a:solidFill>
                  <a:srgbClr val="FFC000"/>
                </a:solidFill>
                <a:latin typeface="Algerian" panose="04020705040A02060702" pitchFamily="82" charset="0"/>
              </a:rPr>
              <a:t>Objectives</a:t>
            </a:r>
            <a:endParaRPr lang="en-IN" dirty="0">
              <a:solidFill>
                <a:srgbClr val="FFC000"/>
              </a:solidFill>
              <a:latin typeface="Algerian" panose="04020705040A02060702" pitchFamily="82" charset="0"/>
            </a:endParaRPr>
          </a:p>
        </p:txBody>
      </p:sp>
      <p:sp>
        <p:nvSpPr>
          <p:cNvPr id="3" name="Subtitle 2"/>
          <p:cNvSpPr>
            <a:spLocks noGrp="1"/>
          </p:cNvSpPr>
          <p:nvPr>
            <p:ph type="subTitle" idx="1"/>
          </p:nvPr>
        </p:nvSpPr>
        <p:spPr>
          <a:xfrm>
            <a:off x="1669775" y="1351723"/>
            <a:ext cx="9834838" cy="4551940"/>
          </a:xfrm>
        </p:spPr>
        <p:txBody>
          <a:bodyPr>
            <a:normAutofit/>
          </a:bodyPr>
          <a:lstStyle/>
          <a:p>
            <a:pPr marL="285750" indent="-285750">
              <a:buFont typeface="Arial" panose="020B0604020202020204" pitchFamily="34" charset="0"/>
              <a:buChar char="•"/>
            </a:pPr>
            <a:r>
              <a:rPr lang="en-US" b="1" dirty="0">
                <a:solidFill>
                  <a:srgbClr val="FFC000"/>
                </a:solidFill>
                <a:latin typeface="Times New Roman" panose="02020603050405020304" pitchFamily="18" charset="0"/>
                <a:cs typeface="Times New Roman" panose="02020603050405020304" pitchFamily="18" charset="0"/>
              </a:rPr>
              <a:t>Global Expansion:</a:t>
            </a:r>
          </a:p>
          <a:p>
            <a:pPr lvl="1" algn="l"/>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Airbnb aimed to continue expanding its global presence, reaching new markets, and increasing the diversity of available accommodations and experiences worldwide.</a:t>
            </a:r>
          </a:p>
          <a:p>
            <a:pPr marL="285750" indent="-285750">
              <a:buFont typeface="Arial" panose="020B0604020202020204" pitchFamily="34" charset="0"/>
              <a:buChar char="•"/>
            </a:pPr>
            <a:r>
              <a:rPr lang="en-US" b="1" dirty="0">
                <a:solidFill>
                  <a:srgbClr val="FFC000"/>
                </a:solidFill>
                <a:latin typeface="Times New Roman" panose="02020603050405020304" pitchFamily="18" charset="0"/>
                <a:cs typeface="Times New Roman" panose="02020603050405020304" pitchFamily="18" charset="0"/>
              </a:rPr>
              <a:t>Community Building:</a:t>
            </a:r>
            <a:endParaRPr lang="en-US" dirty="0">
              <a:solidFill>
                <a:srgbClr val="FFC000"/>
              </a:solidFill>
              <a:latin typeface="Times New Roman" panose="02020603050405020304" pitchFamily="18" charset="0"/>
              <a:cs typeface="Times New Roman" panose="02020603050405020304" pitchFamily="18" charset="0"/>
            </a:endParaRPr>
          </a:p>
          <a:p>
            <a:pPr lvl="1" algn="l"/>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Fostering a sense of community among hosts and guests has been a fundamental objective. Airbnb seeks to create a platform where individuals can connect with local cultures and build meaningful relationships.</a:t>
            </a:r>
          </a:p>
          <a:p>
            <a:pPr marL="285750" indent="-285750">
              <a:buFont typeface="Arial" panose="020B0604020202020204" pitchFamily="34" charset="0"/>
              <a:buChar char="•"/>
            </a:pPr>
            <a:r>
              <a:rPr lang="en-US" b="1" dirty="0">
                <a:solidFill>
                  <a:srgbClr val="FFC000"/>
                </a:solidFill>
                <a:latin typeface="Times New Roman" panose="02020603050405020304" pitchFamily="18" charset="0"/>
                <a:cs typeface="Times New Roman" panose="02020603050405020304" pitchFamily="18" charset="0"/>
              </a:rPr>
              <a:t>Diversification of Offerings:</a:t>
            </a:r>
            <a:endParaRPr lang="en-US" dirty="0">
              <a:solidFill>
                <a:srgbClr val="FFC000"/>
              </a:solidFill>
              <a:latin typeface="Times New Roman" panose="02020603050405020304" pitchFamily="18" charset="0"/>
              <a:cs typeface="Times New Roman" panose="02020603050405020304" pitchFamily="18" charset="0"/>
            </a:endParaRPr>
          </a:p>
          <a:p>
            <a:pPr lvl="1" algn="l"/>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Beyond traditional accommodations, Airbnb has sought to diversify its offerings. This includes the introduction of unique stays, experiences, and other travel-related services to cater to a broader range of traveler preferences.</a:t>
            </a:r>
          </a:p>
          <a:p>
            <a:pPr marL="285750" indent="-285750">
              <a:buFont typeface="Arial" panose="020B0604020202020204" pitchFamily="34" charset="0"/>
              <a:buChar char="•"/>
            </a:pPr>
            <a:r>
              <a:rPr lang="en-US" b="1" dirty="0">
                <a:solidFill>
                  <a:srgbClr val="FFC000"/>
                </a:solidFill>
                <a:latin typeface="Times New Roman" panose="02020603050405020304" pitchFamily="18" charset="0"/>
                <a:cs typeface="Times New Roman" panose="02020603050405020304" pitchFamily="18" charset="0"/>
              </a:rPr>
              <a:t>Enhanced User Experience:</a:t>
            </a:r>
            <a:endParaRPr lang="en-US" dirty="0">
              <a:solidFill>
                <a:srgbClr val="FFC000"/>
              </a:solidFill>
              <a:latin typeface="Times New Roman" panose="02020603050405020304" pitchFamily="18" charset="0"/>
              <a:cs typeface="Times New Roman" panose="02020603050405020304" pitchFamily="18" charset="0"/>
            </a:endParaRPr>
          </a:p>
          <a:p>
            <a:pPr lvl="1" algn="l"/>
            <a:r>
              <a:rPr lang="en-US" dirty="0">
                <a:solidFill>
                  <a:schemeClr val="accent6">
                    <a:lumMod val="60000"/>
                    <a:lumOff val="40000"/>
                  </a:schemeClr>
                </a:solidFill>
                <a:latin typeface="Times New Roman" panose="02020603050405020304" pitchFamily="18" charset="0"/>
                <a:cs typeface="Times New Roman" panose="02020603050405020304" pitchFamily="18" charset="0"/>
              </a:rPr>
              <a:t>Improving the user experience on both the host and guest sides of the platform has been a priority. This involves refining the booking process, enhancing search functionality, and incorporating user feedback into platform updates.</a:t>
            </a:r>
          </a:p>
        </p:txBody>
      </p:sp>
    </p:spTree>
    <p:extLst>
      <p:ext uri="{BB962C8B-B14F-4D97-AF65-F5344CB8AC3E}">
        <p14:creationId xmlns:p14="http://schemas.microsoft.com/office/powerpoint/2010/main" val="1347397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6665" r="6371" b="12664"/>
          <a:stretch/>
        </p:blipFill>
        <p:spPr>
          <a:xfrm>
            <a:off x="304802" y="1285462"/>
            <a:ext cx="6891128" cy="4982816"/>
          </a:xfrm>
        </p:spPr>
      </p:pic>
      <p:sp>
        <p:nvSpPr>
          <p:cNvPr id="13" name="Rectangle 3"/>
          <p:cNvSpPr>
            <a:spLocks noChangeArrowheads="1"/>
          </p:cNvSpPr>
          <p:nvPr/>
        </p:nvSpPr>
        <p:spPr bwMode="auto">
          <a:xfrm flipH="1">
            <a:off x="7354953" y="812789"/>
            <a:ext cx="4691269"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accent6">
                  <a:lumMod val="40000"/>
                  <a:lumOff val="60000"/>
                </a:schemeClr>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smtClean="0">
                <a:ln>
                  <a:noFill/>
                </a:ln>
                <a:solidFill>
                  <a:schemeClr val="accent6">
                    <a:lumMod val="40000"/>
                    <a:lumOff val="60000"/>
                  </a:schemeClr>
                </a:solidFill>
                <a:effectLst/>
                <a:latin typeface="Söhne"/>
              </a:rPr>
              <a:t>Airbnb boasts a substantial presence with 280,000 listings spanning 10 cities, demonstrating a robust and diverse global footprint.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smtClean="0">
              <a:ln>
                <a:noFill/>
              </a:ln>
              <a:solidFill>
                <a:schemeClr val="accent6">
                  <a:lumMod val="40000"/>
                  <a:lumOff val="60000"/>
                </a:schemeClr>
              </a:solidFill>
              <a:effectLst/>
              <a:latin typeface="Söhne"/>
            </a:endParaRPr>
          </a:p>
          <a:p>
            <a:pPr marL="0" marR="0" lvl="0" indent="0" algn="l" defTabSz="914400" rtl="0" eaLnBrk="0" fontAlgn="base" latinLnBrk="0" hangingPunct="0">
              <a:lnSpc>
                <a:spcPct val="100000"/>
              </a:lnSpc>
              <a:spcBef>
                <a:spcPct val="0"/>
              </a:spcBef>
              <a:spcAft>
                <a:spcPct val="0"/>
              </a:spcAft>
              <a:buClrTx/>
              <a:buSzTx/>
              <a:tabLst/>
            </a:pPr>
            <a:r>
              <a:rPr lang="en-US" altLang="en-US" sz="1600" dirty="0" smtClean="0">
                <a:solidFill>
                  <a:schemeClr val="accent6">
                    <a:lumMod val="40000"/>
                    <a:lumOff val="60000"/>
                  </a:schemeClr>
                </a:solidFill>
                <a:latin typeface="Söhne"/>
              </a:rPr>
              <a:t>2.</a:t>
            </a:r>
            <a:r>
              <a:rPr kumimoji="0" lang="en-US" altLang="en-US" sz="1600" b="0" i="0" u="none" strike="noStrike" cap="none" normalizeH="0" baseline="0" dirty="0" smtClean="0">
                <a:ln>
                  <a:noFill/>
                </a:ln>
                <a:solidFill>
                  <a:schemeClr val="accent6">
                    <a:lumMod val="40000"/>
                    <a:lumOff val="60000"/>
                  </a:schemeClr>
                </a:solidFill>
                <a:effectLst/>
                <a:latin typeface="Söhne"/>
              </a:rPr>
              <a:t>The platform has achieved a commendable total revenue of $170 million, underscoring its economic significance in the hospitality and travel sector.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smtClean="0">
              <a:ln>
                <a:noFill/>
              </a:ln>
              <a:solidFill>
                <a:schemeClr val="accent6">
                  <a:lumMod val="40000"/>
                  <a:lumOff val="60000"/>
                </a:schemeClr>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smtClean="0">
                <a:ln>
                  <a:noFill/>
                </a:ln>
                <a:solidFill>
                  <a:schemeClr val="accent6">
                    <a:lumMod val="40000"/>
                    <a:lumOff val="60000"/>
                  </a:schemeClr>
                </a:solidFill>
                <a:effectLst/>
                <a:latin typeface="Söhne"/>
              </a:rPr>
              <a:t> With a hosting community of 229,000 individuals, Airbnb has cultivated a vast network of hosts contributing to its dynamic ecosystem.</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smtClean="0">
              <a:ln>
                <a:noFill/>
              </a:ln>
              <a:solidFill>
                <a:schemeClr val="accent6">
                  <a:lumMod val="40000"/>
                  <a:lumOff val="60000"/>
                </a:schemeClr>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0" i="0" u="none" strike="noStrike" cap="none" normalizeH="0" baseline="0" dirty="0" smtClean="0">
                <a:ln>
                  <a:noFill/>
                </a:ln>
                <a:solidFill>
                  <a:schemeClr val="accent6">
                    <a:lumMod val="40000"/>
                    <a:lumOff val="60000"/>
                  </a:schemeClr>
                </a:solidFill>
                <a:effectLst/>
                <a:latin typeface="Söhne"/>
              </a:rPr>
              <a:t> A noteworthy 50,000 hosts have earned the esteemed title of </a:t>
            </a:r>
            <a:r>
              <a:rPr kumimoji="0" lang="en-US" altLang="en-US" sz="1600" b="0" i="0" u="none" strike="noStrike" cap="none" normalizeH="0" baseline="0" dirty="0" err="1" smtClean="0">
                <a:ln>
                  <a:noFill/>
                </a:ln>
                <a:solidFill>
                  <a:schemeClr val="accent6">
                    <a:lumMod val="40000"/>
                    <a:lumOff val="60000"/>
                  </a:schemeClr>
                </a:solidFill>
                <a:effectLst/>
                <a:latin typeface="Söhne"/>
              </a:rPr>
              <a:t>Superhost</a:t>
            </a:r>
            <a:r>
              <a:rPr kumimoji="0" lang="en-US" altLang="en-US" sz="1600" b="0" i="0" u="none" strike="noStrike" cap="none" normalizeH="0" baseline="0" dirty="0" smtClean="0">
                <a:ln>
                  <a:noFill/>
                </a:ln>
                <a:solidFill>
                  <a:schemeClr val="accent6">
                    <a:lumMod val="40000"/>
                    <a:lumOff val="60000"/>
                  </a:schemeClr>
                </a:solidFill>
                <a:effectLst/>
                <a:latin typeface="Söhne"/>
              </a:rPr>
              <a:t>, reflecting a commitment to exceptional hospitality and guest experiences.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smtClean="0">
              <a:ln>
                <a:noFill/>
              </a:ln>
              <a:solidFill>
                <a:schemeClr val="accent6">
                  <a:lumMod val="40000"/>
                  <a:lumOff val="60000"/>
                </a:schemeClr>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0" i="0" u="none" strike="noStrike" cap="none" normalizeH="0" baseline="0" dirty="0" smtClean="0">
                <a:ln>
                  <a:noFill/>
                </a:ln>
                <a:solidFill>
                  <a:schemeClr val="accent6">
                    <a:lumMod val="40000"/>
                    <a:lumOff val="60000"/>
                  </a:schemeClr>
                </a:solidFill>
                <a:effectLst/>
                <a:latin typeface="Söhne"/>
              </a:rPr>
              <a:t> Airbnb's commitment to quality is reflected in its impressive average rating of 93.41, indicating consistently positive guest feedback and satisfaction.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accent6">
                    <a:lumMod val="40000"/>
                    <a:lumOff val="60000"/>
                  </a:schemeClr>
                </a:solidFill>
                <a:effectLst/>
                <a:latin typeface="Söhne"/>
              </a:rPr>
              <a:t/>
            </a:r>
            <a:br>
              <a:rPr kumimoji="0" lang="en-US" altLang="en-US" sz="1600" b="0" i="0" u="none" strike="noStrike" cap="none" normalizeH="0" baseline="0" dirty="0" smtClean="0">
                <a:ln>
                  <a:noFill/>
                </a:ln>
                <a:solidFill>
                  <a:schemeClr val="accent6">
                    <a:lumMod val="40000"/>
                    <a:lumOff val="60000"/>
                  </a:schemeClr>
                </a:solidFill>
                <a:effectLst/>
                <a:latin typeface="Söhne"/>
              </a:rPr>
            </a:br>
            <a:endParaRPr kumimoji="0" lang="en-US" altLang="en-US" sz="1600" b="0" i="0" u="none" strike="noStrike" cap="none" normalizeH="0" baseline="0" dirty="0" smtClean="0">
              <a:ln>
                <a:noFill/>
              </a:ln>
              <a:solidFill>
                <a:schemeClr val="accent6">
                  <a:lumMod val="40000"/>
                  <a:lumOff val="60000"/>
                </a:schemeClr>
              </a:solidFill>
              <a:effectLst/>
            </a:endParaRPr>
          </a:p>
        </p:txBody>
      </p:sp>
      <p:sp>
        <p:nvSpPr>
          <p:cNvPr id="14" name="TextBox 13"/>
          <p:cNvSpPr txBox="1"/>
          <p:nvPr/>
        </p:nvSpPr>
        <p:spPr>
          <a:xfrm>
            <a:off x="3472070" y="440754"/>
            <a:ext cx="6069496" cy="523220"/>
          </a:xfrm>
          <a:prstGeom prst="rect">
            <a:avLst/>
          </a:prstGeom>
          <a:noFill/>
        </p:spPr>
        <p:txBody>
          <a:bodyPr wrap="square" rtlCol="0">
            <a:spAutoFit/>
          </a:bodyPr>
          <a:lstStyle/>
          <a:p>
            <a:r>
              <a:rPr lang="en-IN" sz="2800" b="1" dirty="0" smtClean="0">
                <a:solidFill>
                  <a:srgbClr val="FFC000"/>
                </a:solidFill>
                <a:latin typeface="Algerian" panose="04020705040A02060702" pitchFamily="82" charset="0"/>
              </a:rPr>
              <a:t>Key Performance Indicators</a:t>
            </a:r>
            <a:endParaRPr lang="en-IN" sz="2800" b="1" dirty="0">
              <a:solidFill>
                <a:srgbClr val="FFC000"/>
              </a:solidFill>
              <a:latin typeface="Algerian" panose="04020705040A02060702" pitchFamily="82" charset="0"/>
            </a:endParaRPr>
          </a:p>
        </p:txBody>
      </p:sp>
    </p:spTree>
    <p:extLst>
      <p:ext uri="{BB962C8B-B14F-4D97-AF65-F5344CB8AC3E}">
        <p14:creationId xmlns:p14="http://schemas.microsoft.com/office/powerpoint/2010/main" val="1274897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5774" y="1700675"/>
            <a:ext cx="3943626" cy="3569157"/>
          </a:xfrm>
        </p:spPr>
        <p:txBody>
          <a:bodyPr>
            <a:normAutofit/>
          </a:bodyPr>
          <a:lstStyle/>
          <a:p>
            <a:r>
              <a:rPr lang="en-IN" sz="2400" b="1" dirty="0" smtClean="0">
                <a:solidFill>
                  <a:schemeClr val="accent6">
                    <a:lumMod val="75000"/>
                  </a:schemeClr>
                </a:solidFill>
                <a:latin typeface="Times New Roman" panose="02020603050405020304" pitchFamily="18" charset="0"/>
                <a:cs typeface="Times New Roman" panose="02020603050405020304" pitchFamily="18" charset="0"/>
              </a:rPr>
              <a:t>Which city made the maximum and the least revenue ?</a:t>
            </a:r>
            <a:r>
              <a:rPr lang="en-IN" sz="2000" b="1" dirty="0" smtClean="0">
                <a:solidFill>
                  <a:schemeClr val="accent6">
                    <a:lumMod val="75000"/>
                  </a:schemeClr>
                </a:solidFill>
                <a:latin typeface="Times New Roman" panose="02020603050405020304" pitchFamily="18" charset="0"/>
                <a:cs typeface="Times New Roman" panose="02020603050405020304" pitchFamily="18" charset="0"/>
              </a:rPr>
              <a:t/>
            </a:r>
            <a:br>
              <a:rPr lang="en-IN" sz="2000" b="1" dirty="0" smtClean="0">
                <a:solidFill>
                  <a:schemeClr val="accent6">
                    <a:lumMod val="75000"/>
                  </a:schemeClr>
                </a:solidFill>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r>
              <a:rPr lang="en-IN" sz="1800" dirty="0" smtClean="0">
                <a:solidFill>
                  <a:schemeClr val="accent6">
                    <a:lumMod val="40000"/>
                    <a:lumOff val="60000"/>
                  </a:schemeClr>
                </a:solidFill>
                <a:latin typeface="Times New Roman" panose="02020603050405020304" pitchFamily="18" charset="0"/>
                <a:cs typeface="Times New Roman" panose="02020603050405020304" pitchFamily="18" charset="0"/>
              </a:rPr>
              <a:t>Cape Town made the maximum revenue of 46M whereas </a:t>
            </a:r>
            <a:r>
              <a:rPr lang="en-IN" sz="1800" dirty="0">
                <a:solidFill>
                  <a:schemeClr val="accent6">
                    <a:lumMod val="40000"/>
                    <a:lumOff val="60000"/>
                  </a:schemeClr>
                </a:solidFill>
                <a:latin typeface="Times New Roman" panose="02020603050405020304" pitchFamily="18" charset="0"/>
                <a:cs typeface="Times New Roman" panose="02020603050405020304" pitchFamily="18" charset="0"/>
              </a:rPr>
              <a:t>R</a:t>
            </a:r>
            <a:r>
              <a:rPr lang="en-IN" sz="1800" dirty="0" smtClean="0">
                <a:solidFill>
                  <a:schemeClr val="accent6">
                    <a:lumMod val="40000"/>
                    <a:lumOff val="60000"/>
                  </a:schemeClr>
                </a:solidFill>
                <a:latin typeface="Times New Roman" panose="02020603050405020304" pitchFamily="18" charset="0"/>
                <a:cs typeface="Times New Roman" panose="02020603050405020304" pitchFamily="18" charset="0"/>
              </a:rPr>
              <a:t>ome made the least revenue of 3M.</a:t>
            </a:r>
            <a:endParaRPr lang="en-IN" sz="1800"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13716"/>
          <a:stretch/>
        </p:blipFill>
        <p:spPr>
          <a:xfrm>
            <a:off x="864813" y="943601"/>
            <a:ext cx="6029282" cy="448172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5" name="TextBox 4"/>
          <p:cNvSpPr txBox="1"/>
          <p:nvPr/>
        </p:nvSpPr>
        <p:spPr>
          <a:xfrm flipH="1">
            <a:off x="4470400" y="381000"/>
            <a:ext cx="4356100" cy="523220"/>
          </a:xfrm>
          <a:prstGeom prst="rect">
            <a:avLst/>
          </a:prstGeom>
          <a:noFill/>
        </p:spPr>
        <p:txBody>
          <a:bodyPr wrap="square" rtlCol="0">
            <a:spAutoFit/>
          </a:bodyPr>
          <a:lstStyle/>
          <a:p>
            <a:r>
              <a:rPr lang="en-IN" sz="2800" dirty="0" smtClean="0">
                <a:solidFill>
                  <a:srgbClr val="FFC000"/>
                </a:solidFill>
                <a:latin typeface="Arial Black" panose="020B0A04020102020204" pitchFamily="34" charset="0"/>
              </a:rPr>
              <a:t>Revenue Analysis</a:t>
            </a:r>
            <a:endParaRPr lang="en-IN" sz="2800" dirty="0">
              <a:solidFill>
                <a:srgbClr val="FFC000"/>
              </a:solidFill>
              <a:latin typeface="Arial Black" panose="020B0A04020102020204" pitchFamily="34" charset="0"/>
            </a:endParaRPr>
          </a:p>
        </p:txBody>
      </p:sp>
    </p:spTree>
    <p:extLst>
      <p:ext uri="{BB962C8B-B14F-4D97-AF65-F5344CB8AC3E}">
        <p14:creationId xmlns:p14="http://schemas.microsoft.com/office/powerpoint/2010/main" val="331182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3018" y="628923"/>
            <a:ext cx="3981594" cy="5003460"/>
          </a:xfrm>
        </p:spPr>
        <p:txBody>
          <a:bodyPr>
            <a:normAutofit/>
          </a:bodyPr>
          <a:lstStyle/>
          <a:p>
            <a:r>
              <a:rPr lang="en-IN" sz="2400" b="1" dirty="0" smtClean="0">
                <a:solidFill>
                  <a:schemeClr val="accent6">
                    <a:lumMod val="75000"/>
                  </a:schemeClr>
                </a:solidFill>
                <a:latin typeface="Times New Roman" panose="02020603050405020304" pitchFamily="18" charset="0"/>
                <a:cs typeface="Times New Roman" panose="02020603050405020304" pitchFamily="18" charset="0"/>
              </a:rPr>
              <a:t>Revenue trend by Year</a:t>
            </a:r>
            <a:r>
              <a:rPr lang="en-IN" sz="1400" dirty="0" smtClean="0">
                <a:latin typeface="Times New Roman" panose="02020603050405020304" pitchFamily="18" charset="0"/>
                <a:cs typeface="Times New Roman" panose="02020603050405020304" pitchFamily="18" charset="0"/>
              </a:rPr>
              <a:t/>
            </a:r>
            <a:br>
              <a:rPr lang="en-IN" sz="1400" dirty="0" smtClean="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
            </a:r>
            <a:br>
              <a:rPr lang="en-IN" sz="1400" dirty="0">
                <a:latin typeface="Times New Roman" panose="02020603050405020304" pitchFamily="18" charset="0"/>
                <a:cs typeface="Times New Roman" panose="02020603050405020304" pitchFamily="18" charset="0"/>
              </a:rPr>
            </a:br>
            <a:r>
              <a:rPr lang="en-US" sz="2000" dirty="0">
                <a:solidFill>
                  <a:schemeClr val="accent6">
                    <a:lumMod val="40000"/>
                    <a:lumOff val="60000"/>
                  </a:schemeClr>
                </a:solidFill>
                <a:latin typeface="Times New Roman" panose="02020603050405020304" pitchFamily="18" charset="0"/>
                <a:cs typeface="Times New Roman" panose="02020603050405020304" pitchFamily="18" charset="0"/>
              </a:rPr>
              <a:t>The revenue trend illustrates a positive trajectory over the years, reaching its peak in 2015 at $30.2 million, showcasing consistent financial </a:t>
            </a:r>
            <a:r>
              <a:rPr lang="en-US" sz="2000" dirty="0" smtClean="0">
                <a:solidFill>
                  <a:schemeClr val="accent6">
                    <a:lumMod val="40000"/>
                    <a:lumOff val="60000"/>
                  </a:schemeClr>
                </a:solidFill>
                <a:latin typeface="Times New Roman" panose="02020603050405020304" pitchFamily="18" charset="0"/>
                <a:cs typeface="Times New Roman" panose="02020603050405020304" pitchFamily="18" charset="0"/>
              </a:rPr>
              <a:t>growth followed by 2014 at 26.1M</a:t>
            </a: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12361"/>
          <a:stretch/>
        </p:blipFill>
        <p:spPr>
          <a:xfrm>
            <a:off x="417156" y="415162"/>
            <a:ext cx="6720168" cy="543098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176096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4800" y="1612900"/>
            <a:ext cx="4737100" cy="4406899"/>
          </a:xfrm>
        </p:spPr>
        <p:txBody>
          <a:bodyPr/>
          <a:lstStyle/>
          <a:p>
            <a:r>
              <a:rPr lang="en-US" sz="2400" b="1" dirty="0">
                <a:solidFill>
                  <a:schemeClr val="accent6">
                    <a:lumMod val="75000"/>
                  </a:schemeClr>
                </a:solidFill>
                <a:latin typeface="Times New Roman" panose="02020603050405020304" pitchFamily="18" charset="0"/>
                <a:cs typeface="Times New Roman" panose="02020603050405020304" pitchFamily="18" charset="0"/>
              </a:rPr>
              <a:t>H</a:t>
            </a:r>
            <a:r>
              <a:rPr lang="en-US" sz="2400" b="1" dirty="0" smtClean="0">
                <a:solidFill>
                  <a:schemeClr val="accent6">
                    <a:lumMod val="75000"/>
                  </a:schemeClr>
                </a:solidFill>
                <a:latin typeface="Times New Roman" panose="02020603050405020304" pitchFamily="18" charset="0"/>
                <a:cs typeface="Times New Roman" panose="02020603050405020304" pitchFamily="18" charset="0"/>
              </a:rPr>
              <a:t>ighest </a:t>
            </a:r>
            <a:r>
              <a:rPr lang="en-US" sz="2400" b="1" dirty="0">
                <a:solidFill>
                  <a:schemeClr val="accent6">
                    <a:lumMod val="75000"/>
                  </a:schemeClr>
                </a:solidFill>
                <a:latin typeface="Times New Roman" panose="02020603050405020304" pitchFamily="18" charset="0"/>
                <a:cs typeface="Times New Roman" panose="02020603050405020304" pitchFamily="18" charset="0"/>
              </a:rPr>
              <a:t>and lowest priced listings located on the map</a:t>
            </a:r>
            <a:r>
              <a:rPr lang="en-US" sz="2400" b="1" dirty="0" smtClean="0">
                <a:solidFill>
                  <a:schemeClr val="accent6">
                    <a:lumMod val="75000"/>
                  </a:schemeClr>
                </a:solidFill>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2000" dirty="0" smtClean="0">
                <a:solidFill>
                  <a:schemeClr val="accent6">
                    <a:lumMod val="40000"/>
                    <a:lumOff val="60000"/>
                  </a:schemeClr>
                </a:solidFill>
                <a:latin typeface="Times New Roman" panose="02020603050405020304" pitchFamily="18" charset="0"/>
                <a:cs typeface="Times New Roman" panose="02020603050405020304" pitchFamily="18" charset="0"/>
              </a:rPr>
              <a:t>Rio de Janeiro has the highest priced listings  whereas New York has the lowest price listings.</a:t>
            </a:r>
            <a:endParaRPr lang="en-IN" sz="2000"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20046" t="22005" r="28816" b="27079"/>
          <a:stretch/>
        </p:blipFill>
        <p:spPr>
          <a:xfrm>
            <a:off x="914399" y="691661"/>
            <a:ext cx="4419601" cy="22742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Content Placeholder 5"/>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13680" t="21257" r="22614" b="31217"/>
          <a:stretch/>
        </p:blipFill>
        <p:spPr>
          <a:xfrm>
            <a:off x="914400" y="3493476"/>
            <a:ext cx="4513386" cy="20749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8536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0200" y="1530905"/>
            <a:ext cx="5878512" cy="4356100"/>
          </a:xfrm>
        </p:spPr>
        <p:txBody>
          <a:bodyPr>
            <a:normAutofit/>
          </a:bodyPr>
          <a:lstStyle/>
          <a:p>
            <a:r>
              <a:rPr lang="en-IN" sz="2400" dirty="0" smtClean="0">
                <a:solidFill>
                  <a:schemeClr val="accent6">
                    <a:lumMod val="75000"/>
                  </a:schemeClr>
                </a:solidFill>
              </a:rPr>
              <a:t>Which </a:t>
            </a:r>
            <a:r>
              <a:rPr lang="en-IN" sz="2400" dirty="0" err="1" smtClean="0">
                <a:solidFill>
                  <a:schemeClr val="accent6">
                    <a:lumMod val="75000"/>
                  </a:schemeClr>
                </a:solidFill>
              </a:rPr>
              <a:t>room_type</a:t>
            </a:r>
            <a:r>
              <a:rPr lang="en-IN" sz="2400" dirty="0" smtClean="0">
                <a:solidFill>
                  <a:schemeClr val="accent6">
                    <a:lumMod val="75000"/>
                  </a:schemeClr>
                </a:solidFill>
              </a:rPr>
              <a:t> is most and the least preferred by the customers?</a:t>
            </a:r>
            <a:r>
              <a:rPr lang="en-IN" sz="2000" dirty="0"/>
              <a:t/>
            </a:r>
            <a:br>
              <a:rPr lang="en-IN" sz="2000" dirty="0"/>
            </a:br>
            <a:r>
              <a:rPr lang="en-IN" sz="2000" dirty="0" smtClean="0"/>
              <a:t/>
            </a:r>
            <a:br>
              <a:rPr lang="en-IN" sz="2000" dirty="0" smtClean="0"/>
            </a:br>
            <a:r>
              <a:rPr lang="en-IN" sz="2000" dirty="0" smtClean="0">
                <a:solidFill>
                  <a:schemeClr val="accent6">
                    <a:lumMod val="40000"/>
                    <a:lumOff val="60000"/>
                  </a:schemeClr>
                </a:solidFill>
              </a:rPr>
              <a:t>Entire place is preferred the most whereas Hotel rooms are the least preferred may be because of the high price rates.</a:t>
            </a:r>
            <a:endParaRPr lang="en-IN" sz="2000" dirty="0">
              <a:solidFill>
                <a:schemeClr val="accent6">
                  <a:lumMod val="40000"/>
                  <a:lumOff val="60000"/>
                </a:schemeClr>
              </a:solidFill>
            </a:endParaRPr>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r="71631" b="62689"/>
          <a:stretch/>
        </p:blipFill>
        <p:spPr>
          <a:xfrm>
            <a:off x="892829" y="2222500"/>
            <a:ext cx="4009371" cy="297291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8" name="TextBox 7"/>
          <p:cNvSpPr txBox="1"/>
          <p:nvPr/>
        </p:nvSpPr>
        <p:spPr>
          <a:xfrm flipH="1">
            <a:off x="4406900" y="488434"/>
            <a:ext cx="3556000" cy="523220"/>
          </a:xfrm>
          <a:prstGeom prst="rect">
            <a:avLst/>
          </a:prstGeom>
          <a:noFill/>
        </p:spPr>
        <p:txBody>
          <a:bodyPr wrap="square" rtlCol="0">
            <a:spAutoFit/>
          </a:bodyPr>
          <a:lstStyle/>
          <a:p>
            <a:r>
              <a:rPr lang="en-IN" sz="2800" dirty="0" smtClean="0">
                <a:solidFill>
                  <a:srgbClr val="FFC000"/>
                </a:solidFill>
                <a:latin typeface="Arial Black" panose="020B0A04020102020204" pitchFamily="34" charset="0"/>
              </a:rPr>
              <a:t>Review Analysis</a:t>
            </a:r>
            <a:endParaRPr lang="en-IN" sz="2800" dirty="0">
              <a:solidFill>
                <a:srgbClr val="FFC000"/>
              </a:solidFill>
              <a:latin typeface="Arial Black" panose="020B0A04020102020204" pitchFamily="34" charset="0"/>
            </a:endParaRPr>
          </a:p>
        </p:txBody>
      </p:sp>
    </p:spTree>
    <p:extLst>
      <p:ext uri="{BB962C8B-B14F-4D97-AF65-F5344CB8AC3E}">
        <p14:creationId xmlns:p14="http://schemas.microsoft.com/office/powerpoint/2010/main" val="13740459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0" y="914400"/>
            <a:ext cx="5740400" cy="5181600"/>
          </a:xfrm>
        </p:spPr>
        <p:txBody>
          <a:bodyPr>
            <a:noAutofit/>
          </a:bodyPr>
          <a:lstStyle/>
          <a:p>
            <a:r>
              <a:rPr lang="en-US" sz="2000" b="1" dirty="0">
                <a:solidFill>
                  <a:schemeClr val="accent6">
                    <a:lumMod val="75000"/>
                  </a:schemeClr>
                </a:solidFill>
                <a:latin typeface="Times New Roman" panose="02020603050405020304" pitchFamily="18" charset="0"/>
                <a:cs typeface="Times New Roman" panose="02020603050405020304" pitchFamily="18" charset="0"/>
              </a:rPr>
              <a:t>What are the yearly trends in review ratings for different room </a:t>
            </a:r>
            <a:r>
              <a:rPr lang="en-US" sz="2000" b="1" dirty="0" smtClean="0">
                <a:solidFill>
                  <a:schemeClr val="accent6">
                    <a:lumMod val="75000"/>
                  </a:schemeClr>
                </a:solidFill>
                <a:latin typeface="Times New Roman" panose="02020603050405020304" pitchFamily="18" charset="0"/>
                <a:cs typeface="Times New Roman" panose="02020603050405020304" pitchFamily="18" charset="0"/>
              </a:rPr>
              <a:t>types?</a:t>
            </a:r>
            <a:r>
              <a:rPr lang="en-IN" sz="2000" b="1" dirty="0">
                <a:latin typeface="Times New Roman" panose="02020603050405020304" pitchFamily="18" charset="0"/>
                <a:cs typeface="Times New Roman" panose="02020603050405020304" pitchFamily="18" charset="0"/>
              </a:rPr>
              <a:t/>
            </a:r>
            <a:br>
              <a:rPr lang="en-IN" sz="2000" b="1" dirty="0">
                <a:latin typeface="Times New Roman" panose="02020603050405020304" pitchFamily="18" charset="0"/>
                <a:cs typeface="Times New Roman" panose="02020603050405020304" pitchFamily="18" charset="0"/>
              </a:rPr>
            </a:br>
            <a:r>
              <a:rPr lang="en-IN" sz="2000" b="1" dirty="0" smtClean="0">
                <a:latin typeface="Times New Roman" panose="02020603050405020304" pitchFamily="18" charset="0"/>
                <a:cs typeface="Times New Roman" panose="02020603050405020304" pitchFamily="18" charset="0"/>
              </a:rPr>
              <a:t/>
            </a:r>
            <a:br>
              <a:rPr lang="en-IN" sz="2000" b="1" dirty="0" smtClean="0">
                <a:latin typeface="Times New Roman" panose="02020603050405020304" pitchFamily="18" charset="0"/>
                <a:cs typeface="Times New Roman" panose="02020603050405020304" pitchFamily="18" charset="0"/>
              </a:rPr>
            </a:br>
            <a:r>
              <a:rPr lang="en-IN" sz="2000" b="1" dirty="0" smtClean="0">
                <a:solidFill>
                  <a:schemeClr val="accent6">
                    <a:lumMod val="40000"/>
                    <a:lumOff val="60000"/>
                  </a:schemeClr>
                </a:solidFill>
                <a:latin typeface="Times New Roman" panose="02020603050405020304" pitchFamily="18" charset="0"/>
                <a:cs typeface="Times New Roman" panose="02020603050405020304" pitchFamily="18" charset="0"/>
              </a:rPr>
              <a:t>* </a:t>
            </a:r>
            <a:r>
              <a:rPr lang="en-US" sz="2000" dirty="0" smtClean="0">
                <a:solidFill>
                  <a:schemeClr val="accent6">
                    <a:lumMod val="40000"/>
                    <a:lumOff val="60000"/>
                  </a:schemeClr>
                </a:solidFill>
              </a:rPr>
              <a:t>The </a:t>
            </a:r>
            <a:r>
              <a:rPr lang="en-US" sz="2000" dirty="0">
                <a:solidFill>
                  <a:schemeClr val="accent6">
                    <a:lumMod val="40000"/>
                    <a:lumOff val="60000"/>
                  </a:schemeClr>
                </a:solidFill>
              </a:rPr>
              <a:t>"Entire Place" category received the highest average review ratings in 2015, suggesting that guests who booked entire homes or apartments were particularly satisfied with their accommodations</a:t>
            </a:r>
            <a:r>
              <a:rPr lang="en-US" sz="2000" dirty="0" smtClean="0">
                <a:solidFill>
                  <a:schemeClr val="accent6">
                    <a:lumMod val="40000"/>
                    <a:lumOff val="60000"/>
                  </a:schemeClr>
                </a:solidFill>
              </a:rPr>
              <a:t>.</a:t>
            </a:r>
            <a:br>
              <a:rPr lang="en-US" sz="2000" dirty="0" smtClean="0">
                <a:solidFill>
                  <a:schemeClr val="accent6">
                    <a:lumMod val="40000"/>
                    <a:lumOff val="60000"/>
                  </a:schemeClr>
                </a:solidFill>
              </a:rPr>
            </a:br>
            <a:r>
              <a:rPr lang="en-US" sz="2000" dirty="0" smtClean="0">
                <a:solidFill>
                  <a:schemeClr val="accent6">
                    <a:lumMod val="40000"/>
                    <a:lumOff val="60000"/>
                  </a:schemeClr>
                </a:solidFill>
              </a:rPr>
              <a:t/>
            </a:r>
            <a:br>
              <a:rPr lang="en-US" sz="2000" dirty="0" smtClean="0">
                <a:solidFill>
                  <a:schemeClr val="accent6">
                    <a:lumMod val="40000"/>
                    <a:lumOff val="60000"/>
                  </a:schemeClr>
                </a:solidFill>
              </a:rPr>
            </a:br>
            <a:r>
              <a:rPr lang="en-US" sz="2000" dirty="0" smtClean="0">
                <a:solidFill>
                  <a:schemeClr val="accent6">
                    <a:lumMod val="40000"/>
                    <a:lumOff val="60000"/>
                  </a:schemeClr>
                </a:solidFill>
              </a:rPr>
              <a:t>* The </a:t>
            </a:r>
            <a:r>
              <a:rPr lang="en-US" sz="2000" dirty="0">
                <a:solidFill>
                  <a:schemeClr val="accent6">
                    <a:lumMod val="40000"/>
                    <a:lumOff val="60000"/>
                  </a:schemeClr>
                </a:solidFill>
              </a:rPr>
              <a:t>"Shared Room" category received the least favorable average review ratings in 2015, indicating that guests who booked shared accommodations were less satisfied compared to those who booked entire places, hotel rooms, or private rooms</a:t>
            </a:r>
            <a:r>
              <a:rPr lang="en-US" sz="2000" dirty="0"/>
              <a:t>.</a:t>
            </a:r>
            <a:endParaRPr lang="en-IN" sz="2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190" t="10920" r="-2190" b="14323"/>
          <a:stretch/>
        </p:blipFill>
        <p:spPr>
          <a:xfrm>
            <a:off x="384894" y="1273619"/>
            <a:ext cx="5631593" cy="426358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97277992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791FE0-E525-44F5-B24B-E8E5757CF5F2}">
  <ds:schemaRefs>
    <ds:schemaRef ds:uri="71af3243-3dd4-4a8d-8c0d-dd76da1f02a5"/>
    <ds:schemaRef ds:uri="http://purl.org/dc/terms/"/>
    <ds:schemaRef ds:uri="16c05727-aa75-4e4a-9b5f-8a80a1165891"/>
    <ds:schemaRef ds:uri="http://www.w3.org/XML/1998/namespac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76428C60-BADF-461E-ACB1-6AC412BA55B1}">
  <ds:schemaRefs>
    <ds:schemaRef ds:uri="http://schemas.microsoft.com/sharepoint/v3/contenttype/forms"/>
  </ds:schemaRefs>
</ds:datastoreItem>
</file>

<file path=customXml/itemProps3.xml><?xml version="1.0" encoding="utf-8"?>
<ds:datastoreItem xmlns:ds="http://schemas.openxmlformats.org/officeDocument/2006/customXml" ds:itemID="{FE7010E9-D0D4-4763-90A3-DBAE37445A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Event design</Template>
  <TotalTime>0</TotalTime>
  <Words>848</Words>
  <Application>Microsoft Office PowerPoint</Application>
  <PresentationFormat>Widescreen</PresentationFormat>
  <Paragraphs>53</Paragraphs>
  <Slides>13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Algerian</vt:lpstr>
      <vt:lpstr>Arial</vt:lpstr>
      <vt:lpstr>Arial Black</vt:lpstr>
      <vt:lpstr>Calibri</vt:lpstr>
      <vt:lpstr>Century Gothic</vt:lpstr>
      <vt:lpstr>Söhne</vt:lpstr>
      <vt:lpstr>Times New Roman</vt:lpstr>
      <vt:lpstr>Wingdings 3</vt:lpstr>
      <vt:lpstr>Wisp</vt:lpstr>
      <vt:lpstr>PowerPoint Presentation</vt:lpstr>
      <vt:lpstr>About the Company</vt:lpstr>
      <vt:lpstr>Objectives</vt:lpstr>
      <vt:lpstr>PowerPoint Presentation</vt:lpstr>
      <vt:lpstr>Which city made the maximum and the least revenue ?  Cape Town made the maximum revenue of 46M whereas Rome made the least revenue of 3M.</vt:lpstr>
      <vt:lpstr>Revenue trend by Year  The revenue trend illustrates a positive trajectory over the years, reaching its peak in 2015 at $30.2 million, showcasing consistent financial growth followed by 2014 at 26.1M </vt:lpstr>
      <vt:lpstr>Highest and lowest priced listings located on the map?  Rio de Janeiro has the highest priced listings  whereas New York has the lowest price listings.</vt:lpstr>
      <vt:lpstr>Which room_type is most and the least preferred by the customers?  Entire place is preferred the most whereas Hotel rooms are the least preferred may be because of the high price rates.</vt:lpstr>
      <vt:lpstr>What are the yearly trends in review ratings for different room types?  * The "Entire Place" category received the highest average review ratings in 2015, suggesting that guests who booked entire homes or apartments were particularly satisfied with their accommodations.  * The "Shared Room" category received the least favorable average review ratings in 2015, indicating that guests who booked shared accommodations were less satisfied compared to those who booked entire places, hotel rooms, or private rooms.</vt:lpstr>
      <vt:lpstr>PowerPoint Presentation</vt:lpstr>
      <vt:lpstr>How is the distribution of total instant bookings across different room types, and which type is most frequently booked with instant booking?  Out of 114K total instant bookings  Entire place had maximum number of instant bookings(69371) whereas shared rooms had least instant bookings(2285)</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2023-11-25T20:50:01Z</dcterms:created>
  <dcterms:modified xsi:type="dcterms:W3CDTF">2023-11-26T00:25:41Z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