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702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467" r:id="rId7"/>
    <p:sldId id="950" r:id="rId8"/>
    <p:sldId id="960" r:id="rId9"/>
    <p:sldId id="966" r:id="rId10"/>
    <p:sldId id="967" r:id="rId11"/>
    <p:sldId id="952" r:id="rId12"/>
    <p:sldId id="971" r:id="rId13"/>
    <p:sldId id="968" r:id="rId14"/>
    <p:sldId id="969" r:id="rId15"/>
    <p:sldId id="970" r:id="rId16"/>
    <p:sldId id="9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14D"/>
    <a:srgbClr val="FF7C80"/>
    <a:srgbClr val="C60269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B985-8404-473A-A297-1E33D8BC29AD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2B8ED-2479-4BFE-A0EA-F4DF44790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8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85CDB-4198-450F-B6D3-048A14B96D4C}" type="datetimeFigureOut">
              <a:rPr lang="en-IN" smtClean="0"/>
              <a:pPr/>
              <a:t>13-09-2023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04008-3433-43AD-8483-BD8A804A26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3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82340" y="3911285"/>
            <a:ext cx="9144000" cy="127793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873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>
            <a:lvl1pPr marL="609570" lvl="0" indent="-450510" rtl="0">
              <a:spcBef>
                <a:spcPts val="675"/>
              </a:spcBef>
              <a:spcAft>
                <a:spcPts val="0"/>
              </a:spcAft>
              <a:buSzPts val="1721"/>
              <a:buChar char="⚫"/>
              <a:defRPr/>
            </a:lvl1pPr>
            <a:lvl2pPr marL="1219140" lvl="1" indent="-402569" rtl="0">
              <a:spcBef>
                <a:spcPts val="551"/>
              </a:spcBef>
              <a:spcAft>
                <a:spcPts val="0"/>
              </a:spcAft>
              <a:buSzPts val="1155"/>
              <a:buChar char="⚪"/>
              <a:defRPr/>
            </a:lvl2pPr>
            <a:lvl3pPr marL="1828709" lvl="2" indent="-400029" rtl="0">
              <a:spcBef>
                <a:spcPts val="500"/>
              </a:spcBef>
              <a:spcAft>
                <a:spcPts val="0"/>
              </a:spcAft>
              <a:buSzPts val="1125"/>
              <a:buChar char="⯍"/>
              <a:defRPr/>
            </a:lvl3pPr>
            <a:lvl4pPr marL="2438278" lvl="3" indent="-393681" rtl="0">
              <a:spcBef>
                <a:spcPts val="500"/>
              </a:spcBef>
              <a:spcAft>
                <a:spcPts val="0"/>
              </a:spcAft>
              <a:buSzPts val="1050"/>
              <a:buChar char="🞆"/>
              <a:defRPr/>
            </a:lvl4pPr>
            <a:lvl5pPr marL="3047848" lvl="4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3657418" lvl="5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4266987" lvl="6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4876557" lvl="7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5486126" lvl="8" indent="-431779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48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8D9A-60AF-D041-8208-94719D7FA88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0515600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1"/>
            <a:ext cx="10515600" cy="421441"/>
          </a:xfrm>
        </p:spPr>
        <p:txBody>
          <a:bodyPr>
            <a:normAutofit/>
          </a:bodyPr>
          <a:lstStyle>
            <a:lvl1pPr>
              <a:defRPr sz="40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186885"/>
            <a:ext cx="12218977" cy="704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26" y="6284782"/>
            <a:ext cx="2066548" cy="4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E6A8-22BE-224B-A61F-8897E3C9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AADCE-8FC1-D544-A866-6E780760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8D9A-60AF-D041-8208-94719D7FA88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C6062-9F19-9249-BC01-E5FD77C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4E8D9-DEED-DE40-9219-E81C090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C673-4F62-304E-AD41-18B59C45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8D9A-60AF-D041-8208-94719D7FA88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58BDE-0B6A-AC4D-9B03-1200FB25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4A3DD-67A6-4D4A-A35F-01A4D4D7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37883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721"/>
              <a:buChar char="⚫"/>
              <a:defRPr/>
            </a:lvl1pPr>
            <a:lvl2pPr marL="914400" lvl="1" indent="-301942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55"/>
              <a:buChar char="⚪"/>
              <a:defRPr/>
            </a:lvl2pPr>
            <a:lvl3pPr marL="1371600" lvl="2" indent="-30003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Char char="⯍"/>
              <a:defRPr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?"/>
              <a:defRPr/>
            </a:lvl4pPr>
            <a:lvl5pPr marL="2286000" lvl="4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253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Raleway SemiBold"/>
              <a:buNone/>
              <a:defRPr sz="4399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marR="0" lvl="0" indent="-29206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457200" marR="0" lvl="1" indent="-2666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685800" marR="0" lvl="2" indent="-2412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914400" marR="0" lvl="3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1143000" marR="0" lvl="4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1371600" marR="0" lvl="5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1600200" marR="0" lvl="6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1828800" marR="0" lvl="7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2057400" marR="0" lvl="8" indent="-22856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ftr" idx="11"/>
          </p:nvPr>
        </p:nvSpPr>
        <p:spPr>
          <a:xfrm>
            <a:off x="151388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>
            <a:spLocks noGrp="1"/>
          </p:cNvSpPr>
          <p:nvPr>
            <p:ph type="sldNum" idx="12"/>
          </p:nvPr>
        </p:nvSpPr>
        <p:spPr>
          <a:xfrm>
            <a:off x="-231349" y="255588"/>
            <a:ext cx="838200" cy="365125"/>
          </a:xfrm>
          <a:prstGeom prst="roundRect">
            <a:avLst>
              <a:gd name="adj" fmla="val 10797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LT Pro"/>
              </a:defRPr>
            </a:lvl1pPr>
            <a:lvl2pPr>
              <a:defRPr>
                <a:latin typeface="Avenir Next LT Pro"/>
              </a:defRPr>
            </a:lvl2pPr>
            <a:lvl3pPr>
              <a:defRPr>
                <a:latin typeface="Avenir Next LT Pro"/>
              </a:defRPr>
            </a:lvl3pPr>
            <a:lvl4pPr>
              <a:defRPr>
                <a:latin typeface="Avenir Next LT Pro"/>
              </a:defRPr>
            </a:lvl4pPr>
            <a:lvl5pPr>
              <a:defRPr>
                <a:latin typeface="Avenir Next LT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335280"/>
            <a:ext cx="12192000" cy="7193280"/>
          </a:xfrm>
          <a:prstGeom prst="rect">
            <a:avLst/>
          </a:prstGeom>
          <a:solidFill>
            <a:srgbClr val="B6114D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45180" y="2707281"/>
            <a:ext cx="0" cy="2283821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2" y="2544174"/>
            <a:ext cx="4801940" cy="15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96000"/>
            <a:ext cx="12192000" cy="771800"/>
          </a:xfrm>
          <a:prstGeom prst="rect">
            <a:avLst/>
          </a:prstGeom>
          <a:solidFill>
            <a:srgbClr val="000000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40361"/>
            <a:ext cx="12192000" cy="705028"/>
          </a:xfrm>
          <a:prstGeom prst="rect">
            <a:avLst/>
          </a:prstGeom>
          <a:solidFill>
            <a:srgbClr val="B6114D"/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62" y="6165912"/>
            <a:ext cx="1935479" cy="6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04" r:id="rId2"/>
    <p:sldLayoutId id="2147483705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6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7" r:id="rId5"/>
    <p:sldLayoutId id="214748370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th.ac.uk/publications/library-guides-to-citing-referencing/attachments/ieee-style-guide.pdf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2569416" y="2408685"/>
            <a:ext cx="6812724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/>
              </a:rPr>
              <a:t>Project Title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Georgia"/>
              </a:rPr>
              <a:t>Team Number: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Georgia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eorgia"/>
              </a:rPr>
              <a:t>Roll </a:t>
            </a:r>
            <a:r>
              <a:rPr lang="en-US" sz="2400" dirty="0" err="1">
                <a:solidFill>
                  <a:schemeClr val="bg1"/>
                </a:solidFill>
                <a:latin typeface="Georgia"/>
              </a:rPr>
              <a:t>no:Members</a:t>
            </a:r>
            <a:r>
              <a:rPr lang="en-US" sz="2400" dirty="0">
                <a:solidFill>
                  <a:schemeClr val="bg1"/>
                </a:solidFill>
                <a:latin typeface="Georgia"/>
              </a:rPr>
              <a:t>’ names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Georgia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Georgia"/>
            </a:endParaRPr>
          </a:p>
          <a:p>
            <a:pPr algn="ctr"/>
            <a:endParaRPr lang="en-US" sz="4000" dirty="0">
              <a:solidFill>
                <a:schemeClr val="bg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bg1"/>
              </a:solidFill>
              <a:latin typeface="Georgia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6572099" y="4647208"/>
            <a:ext cx="626760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11" name="Google Shape;154;p22" descr="A picture containing person, white&#10;&#10;Description automatically generated">
            <a:extLst>
              <a:ext uri="{FF2B5EF4-FFF2-40B4-BE49-F238E27FC236}">
                <a16:creationId xmlns:a16="http://schemas.microsoft.com/office/drawing/2014/main" id="{8B1E97CD-116B-7461-F600-62BBBFA559B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568" t="1834" r="17645" b="33811"/>
          <a:stretch/>
        </p:blipFill>
        <p:spPr>
          <a:xfrm>
            <a:off x="5050621" y="235276"/>
            <a:ext cx="1614626" cy="1494417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890;p24">
            <a:extLst>
              <a:ext uri="{FF2B5EF4-FFF2-40B4-BE49-F238E27FC236}">
                <a16:creationId xmlns:a16="http://schemas.microsoft.com/office/drawing/2014/main" id="{D350A223-BAD9-4EAB-F348-A9D801421B4A}"/>
              </a:ext>
            </a:extLst>
          </p:cNvPr>
          <p:cNvSpPr txBox="1"/>
          <p:nvPr/>
        </p:nvSpPr>
        <p:spPr>
          <a:xfrm>
            <a:off x="298749" y="6742543"/>
            <a:ext cx="11937157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 School of Computing | Amrita Vishwa Vidyapeetham | </a:t>
            </a:r>
            <a:r>
              <a:rPr lang="en-U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Amritapuri</a:t>
            </a: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491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0D22F-8881-378B-D731-088B85AF0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references should be in IEEE format.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Please follow the link to know the format</a:t>
            </a:r>
          </a:p>
          <a:p>
            <a:r>
              <a:rPr lang="en-IN" dirty="0">
                <a:hlinkClick r:id="rId2"/>
              </a:rPr>
              <a:t>https://www.bath.ac.uk/publications/library-guides-to-citing-referencing/attachments/ieee-style-guide.pdf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EEF86-278A-9475-5530-05B891D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6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3CA20-833D-DEF8-E939-A15764A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42F40-8C42-C99F-125B-EC932E574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6CCA71-8852-C51B-0B11-A7AB22D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1AFE66-B1D3-9ED9-5540-26F2CC84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029556"/>
            <a:ext cx="10515600" cy="49080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Just one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to be addressed</a:t>
            </a:r>
          </a:p>
          <a:p>
            <a:pPr marL="0" indent="0">
              <a:buNone/>
            </a:pPr>
            <a:r>
              <a:rPr lang="en-US" dirty="0"/>
              <a:t>Relevance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3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EEB98-0F7D-D15C-C70A-97892B56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E7CC91-1BFE-77A2-D1EF-F14FD1D7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029556"/>
            <a:ext cx="10515600" cy="49080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Just one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 life motivational scenario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78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697CAA-920D-27FA-2389-90BC3C50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1137256"/>
            <a:ext cx="11315701" cy="4933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Maximum 3 slides</a:t>
            </a:r>
          </a:p>
          <a:p>
            <a:pPr marL="0" indent="0">
              <a:buNone/>
            </a:pPr>
            <a:r>
              <a:rPr lang="en-GB" dirty="0"/>
              <a:t>Maximum 5 relevant papers pertaining to project</a:t>
            </a:r>
          </a:p>
          <a:p>
            <a:pPr marL="0" indent="0">
              <a:buNone/>
            </a:pPr>
            <a:r>
              <a:rPr lang="en-GB" dirty="0"/>
              <a:t>Present in Tabular format</a:t>
            </a:r>
          </a:p>
          <a:p>
            <a:pPr marL="0" indent="0">
              <a:buNone/>
            </a:pPr>
            <a:r>
              <a:rPr lang="en-GB" dirty="0"/>
              <a:t>Be precise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1BB9B5-4E4C-C5FF-36B7-632BDFB2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Georgia"/>
              </a:rPr>
              <a:t>Background Study/Related Work</a:t>
            </a:r>
            <a:endParaRPr lang="en-GB" dirty="0">
              <a:latin typeface="Georgia"/>
            </a:endParaRP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8970E5-DC4B-BE23-4EE6-33DE1A9CC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75978"/>
              </p:ext>
            </p:extLst>
          </p:nvPr>
        </p:nvGraphicFramePr>
        <p:xfrm>
          <a:off x="699540" y="3116238"/>
          <a:ext cx="10792920" cy="1292692"/>
        </p:xfrm>
        <a:graphic>
          <a:graphicData uri="http://schemas.openxmlformats.org/drawingml/2006/table">
            <a:tbl>
              <a:tblPr/>
              <a:tblGrid>
                <a:gridCol w="2158584">
                  <a:extLst>
                    <a:ext uri="{9D8B030D-6E8A-4147-A177-3AD203B41FA5}">
                      <a16:colId xmlns:a16="http://schemas.microsoft.com/office/drawing/2014/main" val="1337618479"/>
                    </a:ext>
                  </a:extLst>
                </a:gridCol>
                <a:gridCol w="2158584">
                  <a:extLst>
                    <a:ext uri="{9D8B030D-6E8A-4147-A177-3AD203B41FA5}">
                      <a16:colId xmlns:a16="http://schemas.microsoft.com/office/drawing/2014/main" val="2786992942"/>
                    </a:ext>
                  </a:extLst>
                </a:gridCol>
                <a:gridCol w="2158584">
                  <a:extLst>
                    <a:ext uri="{9D8B030D-6E8A-4147-A177-3AD203B41FA5}">
                      <a16:colId xmlns:a16="http://schemas.microsoft.com/office/drawing/2014/main" val="3853498532"/>
                    </a:ext>
                  </a:extLst>
                </a:gridCol>
                <a:gridCol w="2158584">
                  <a:extLst>
                    <a:ext uri="{9D8B030D-6E8A-4147-A177-3AD203B41FA5}">
                      <a16:colId xmlns:a16="http://schemas.microsoft.com/office/drawing/2014/main" val="2150754490"/>
                    </a:ext>
                  </a:extLst>
                </a:gridCol>
                <a:gridCol w="2158584">
                  <a:extLst>
                    <a:ext uri="{9D8B030D-6E8A-4147-A177-3AD203B41FA5}">
                      <a16:colId xmlns:a16="http://schemas.microsoft.com/office/drawing/2014/main" val="2118826406"/>
                    </a:ext>
                  </a:extLst>
                </a:gridCol>
              </a:tblGrid>
              <a:tr h="561172">
                <a:tc>
                  <a:txBody>
                    <a:bodyPr/>
                    <a:lstStyle/>
                    <a:p>
                      <a:pPr fontAlgn="ctr"/>
                      <a:endParaRPr lang="en-IN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Times New Roman" panose="02020603050405020304" pitchFamily="18" charset="0"/>
                        </a:rPr>
                        <a:t>Title &amp;year </a:t>
                      </a:r>
                      <a:endParaRPr lang="en-IN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Times New Roman" panose="02020603050405020304" pitchFamily="18" charset="0"/>
                        </a:rPr>
                        <a:t>Problem </a:t>
                      </a:r>
                      <a:endParaRPr lang="en-IN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Times New Roman" panose="02020603050405020304" pitchFamily="18" charset="0"/>
                        </a:rPr>
                        <a:t>Contributions </a:t>
                      </a:r>
                      <a:endParaRPr lang="en-IN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Times New Roman" panose="02020603050405020304" pitchFamily="18" charset="0"/>
                        </a:rPr>
                        <a:t>Limitations </a:t>
                      </a:r>
                      <a:endParaRPr lang="en-IN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IN" sz="1400" b="0" i="0" dirty="0">
                          <a:effectLst/>
                          <a:latin typeface="Times New Roman" panose="02020603050405020304" pitchFamily="18" charset="0"/>
                        </a:rPr>
                        <a:t>Open problems/Future work </a:t>
                      </a:r>
                      <a:endParaRPr lang="en-IN" sz="1400" b="0" i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97066"/>
                  </a:ext>
                </a:extLst>
              </a:tr>
              <a:tr h="561172"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  <a:p>
                      <a:pPr algn="l" rtl="0" fontAlgn="base"/>
                      <a:r>
                        <a:rPr lang="en-IN" sz="1200" b="0" i="0"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  <a:endParaRPr lang="en-IN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  <a:p>
                      <a:pPr algn="l" rtl="0" fontAlgn="base"/>
                      <a:r>
                        <a:rPr lang="en-IN" sz="1200" b="0" i="0"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  <a:endParaRPr lang="en-IN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 dirty="0">
                        <a:effectLst/>
                      </a:endParaRP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  <a:endParaRPr lang="en-IN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>
                        <a:effectLst/>
                      </a:endParaRPr>
                    </a:p>
                    <a:p>
                      <a:pPr algn="l" rtl="0" fontAlgn="base"/>
                      <a:r>
                        <a:rPr lang="en-IN" sz="1200" b="0" i="0"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  <a:endParaRPr lang="en-IN" b="0" i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IN" dirty="0">
                        <a:effectLst/>
                      </a:endParaRPr>
                    </a:p>
                    <a:p>
                      <a:pPr algn="l" rtl="0" fontAlgn="base"/>
                      <a:r>
                        <a:rPr lang="en-IN" sz="1200" b="0" i="0" dirty="0">
                          <a:effectLst/>
                          <a:latin typeface="Times New Roman" panose="02020603050405020304" pitchFamily="18" charset="0"/>
                        </a:rPr>
                        <a:t>  </a:t>
                      </a:r>
                      <a:endParaRPr lang="en-IN" b="0" i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85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17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3C4DE-D87F-11B0-9148-7D5846E3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identified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Challenges addressed in this project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C292F-69AB-6307-6EEF-22A06CB5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Persisting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52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B9AD2-3321-4280-1FB4-43BD84CE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Design</a:t>
            </a:r>
            <a:endParaRPr lang="en-IN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0BB3C0C-AE2F-032A-43D1-30C02515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0515600" cy="4908082"/>
          </a:xfrm>
        </p:spPr>
        <p:txBody>
          <a:bodyPr/>
          <a:lstStyle/>
          <a:p>
            <a:r>
              <a:rPr lang="en-US" dirty="0"/>
              <a:t>Diagram clearly exhibiting types of input, output, the various modules, processes/algorithms and the flow of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07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85855-5737-3352-5779-89055A79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state at least 2 contributions of your project.</a:t>
            </a:r>
          </a:p>
          <a:p>
            <a:r>
              <a:rPr lang="en-US" dirty="0"/>
              <a:t>What are the objectives?</a:t>
            </a:r>
          </a:p>
          <a:p>
            <a:r>
              <a:rPr lang="en-US" dirty="0"/>
              <a:t>What are the outcomes?</a:t>
            </a:r>
          </a:p>
          <a:p>
            <a:r>
              <a:rPr lang="en-US" dirty="0"/>
              <a:t>State the assumptions if any.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B46FB-4901-B833-3BF9-E37CE415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Contributions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4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3E7B2-C592-3425-E71B-ED25DDB6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2 substantial algorithms to be implemented as part of Project Phase I needs to be explained.</a:t>
            </a:r>
          </a:p>
          <a:p>
            <a:endParaRPr lang="en-US" dirty="0"/>
          </a:p>
          <a:p>
            <a:r>
              <a:rPr lang="en-US" dirty="0"/>
              <a:t>Maximum 2 slides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0A416-DC55-3B37-C414-ECD06B0C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39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DE5E60-184F-C507-B5E5-4A62823D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the current implementation status.</a:t>
            </a:r>
          </a:p>
          <a:p>
            <a:r>
              <a:rPr lang="en-US" dirty="0"/>
              <a:t>At least 40% of the implementation should be shown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4266F-EC5D-621B-8760-C5ECACFA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5747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Cover p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CD6CE29747349A5A94DA81629FDC5" ma:contentTypeVersion="11" ma:contentTypeDescription="Create a new document." ma:contentTypeScope="" ma:versionID="dc06cc9d132ff9dbfd94d33746a170bc">
  <xsd:schema xmlns:xsd="http://www.w3.org/2001/XMLSchema" xmlns:xs="http://www.w3.org/2001/XMLSchema" xmlns:p="http://schemas.microsoft.com/office/2006/metadata/properties" xmlns:ns2="288a120d-550d-410d-8e83-3a0debd8f61a" xmlns:ns3="b2fc7224-56e7-4a56-81e9-64380d6fda13" targetNamespace="http://schemas.microsoft.com/office/2006/metadata/properties" ma:root="true" ma:fieldsID="3e4d2b7f430bf8adbb47ab8b4dbba55a" ns2:_="" ns3:_="">
    <xsd:import namespace="288a120d-550d-410d-8e83-3a0debd8f61a"/>
    <xsd:import namespace="b2fc7224-56e7-4a56-81e9-64380d6fda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8a120d-550d-410d-8e83-3a0debd8f6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c7224-56e7-4a56-81e9-64380d6fda1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86E6DA-5186-4C2D-B67F-DA1E8DD817FC}">
  <ds:schemaRefs>
    <ds:schemaRef ds:uri="http://schemas.microsoft.com/office/infopath/2007/PartnerControls"/>
    <ds:schemaRef ds:uri="b2fc7224-56e7-4a56-81e9-64380d6fda13"/>
    <ds:schemaRef ds:uri="http://schemas.microsoft.com/office/2006/documentManagement/types"/>
    <ds:schemaRef ds:uri="http://purl.org/dc/terms/"/>
    <ds:schemaRef ds:uri="http://purl.org/dc/elements/1.1/"/>
    <ds:schemaRef ds:uri="288a120d-550d-410d-8e83-3a0debd8f61a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6A51D3-70D6-4C59-A5F9-E965D4778D21}">
  <ds:schemaRefs>
    <ds:schemaRef ds:uri="288a120d-550d-410d-8e83-3a0debd8f61a"/>
    <ds:schemaRef ds:uri="b2fc7224-56e7-4a56-81e9-64380d6fda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4EAF80-A9B1-4397-8673-948369AFEF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219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Futura</vt:lpstr>
      <vt:lpstr>Garamond</vt:lpstr>
      <vt:lpstr>Georgia</vt:lpstr>
      <vt:lpstr>Poppins</vt:lpstr>
      <vt:lpstr>Raleway Medium</vt:lpstr>
      <vt:lpstr>Raleway SemiBold</vt:lpstr>
      <vt:lpstr>Times New Roman</vt:lpstr>
      <vt:lpstr>Presentation Cover page</vt:lpstr>
      <vt:lpstr>Presentation slides</vt:lpstr>
      <vt:lpstr>Office Theme</vt:lpstr>
      <vt:lpstr>PowerPoint Presentation</vt:lpstr>
      <vt:lpstr>Introduction</vt:lpstr>
      <vt:lpstr>Motivation</vt:lpstr>
      <vt:lpstr>Background Study/Related Work </vt:lpstr>
      <vt:lpstr>Persisting Challenges</vt:lpstr>
      <vt:lpstr>High Level Design</vt:lpstr>
      <vt:lpstr>Project Contributions</vt:lpstr>
      <vt:lpstr>Algorithms </vt:lpstr>
      <vt:lpstr>Current status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KSUM-SB2-XPS-35</dc:creator>
  <cp:lastModifiedBy>prathibhamolcp</cp:lastModifiedBy>
  <cp:revision>3</cp:revision>
  <dcterms:created xsi:type="dcterms:W3CDTF">2020-07-03T08:40:50Z</dcterms:created>
  <dcterms:modified xsi:type="dcterms:W3CDTF">2023-09-13T08:46:54Z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0x010100643CD6CE29747349A5A94DA81629FDC5</vt:lpwstr>
  </property>
</Properties>
</file>