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702" r:id="rId5"/>
    <p:sldMasterId id="2147483697" r:id="rId6"/>
  </p:sldMasterIdLst>
  <p:notesMasterIdLst>
    <p:notesMasterId r:id="rId23"/>
  </p:notesMasterIdLst>
  <p:handoutMasterIdLst>
    <p:handoutMasterId r:id="rId24"/>
  </p:handoutMasterIdLst>
  <p:sldIdLst>
    <p:sldId id="467" r:id="rId7"/>
    <p:sldId id="950" r:id="rId8"/>
    <p:sldId id="960" r:id="rId9"/>
    <p:sldId id="974" r:id="rId10"/>
    <p:sldId id="975" r:id="rId11"/>
    <p:sldId id="976" r:id="rId12"/>
    <p:sldId id="977" r:id="rId13"/>
    <p:sldId id="978" r:id="rId14"/>
    <p:sldId id="967" r:id="rId15"/>
    <p:sldId id="952" r:id="rId16"/>
    <p:sldId id="972" r:id="rId17"/>
    <p:sldId id="971" r:id="rId18"/>
    <p:sldId id="973" r:id="rId19"/>
    <p:sldId id="969" r:id="rId20"/>
    <p:sldId id="970" r:id="rId21"/>
    <p:sldId id="9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114D"/>
    <a:srgbClr val="FF7C80"/>
    <a:srgbClr val="C60269"/>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E91BF-0419-46D0-BEFB-716C26AFF9D1}" v="1725" dt="2023-09-25T08:48:55.101"/>
    <p1510:client id="{1CB80DB7-0E3F-08BA-06BC-B6391AE6F560}" v="39" dt="2023-09-24T20:21:46.287"/>
    <p1510:client id="{409C6DBD-A4AD-EA7A-362E-1C0328811EC4}" v="54" dt="2023-09-25T06:05:12.726"/>
    <p1510:client id="{8EF02849-B173-D61C-8ECD-6116A4AAD153}" v="2" dt="2023-09-25T03:12:09.618"/>
    <p1510:client id="{A219B4E5-0D7E-4C60-A9E6-B53BD6E74575}" v="2" dt="2023-09-25T03:13:34.248"/>
    <p1510:client id="{E1830AFA-D0FE-AFE2-8AD5-CB6C0800F9C5}" v="599" dt="2023-09-24T13:39:15.0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9/25/2023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25-09-2023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endParaRP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00482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fld id="{1FF68D9A-60AF-D041-8208-94719D7FA881}" type="datetimeFigureOut">
              <a:rPr lang="en-US" smtClean="0"/>
              <a:t>9/25/2023</a:t>
            </a:fld>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79916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0515600"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1"/>
            <a:ext cx="10515600" cy="421441"/>
          </a:xfrm>
        </p:spPr>
        <p:txBody>
          <a:bodyPr>
            <a:normAutofit/>
          </a:bodyPr>
          <a:lstStyle>
            <a:lvl1pPr>
              <a:defRPr sz="40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186885"/>
            <a:ext cx="12218977" cy="704054"/>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1526" y="6284782"/>
            <a:ext cx="2066548" cy="46461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E6A8-22BE-224B-A61F-8897E3C9786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8AADCE-8FC1-D544-A866-6E78076074E2}"/>
              </a:ext>
            </a:extLst>
          </p:cNvPr>
          <p:cNvSpPr>
            <a:spLocks noGrp="1"/>
          </p:cNvSpPr>
          <p:nvPr>
            <p:ph type="dt" sz="half" idx="10"/>
          </p:nvPr>
        </p:nvSpPr>
        <p:spPr/>
        <p:txBody>
          <a:bodyPr/>
          <a:lstStyle/>
          <a:p>
            <a:fld id="{1FF68D9A-60AF-D041-8208-94719D7FA881}" type="datetimeFigureOut">
              <a:rPr lang="en-US" smtClean="0"/>
              <a:t>9/25/2023</a:t>
            </a:fld>
            <a:endParaRPr lang="en-US"/>
          </a:p>
        </p:txBody>
      </p:sp>
      <p:sp>
        <p:nvSpPr>
          <p:cNvPr id="4" name="Footer Placeholder 3">
            <a:extLst>
              <a:ext uri="{FF2B5EF4-FFF2-40B4-BE49-F238E27FC236}">
                <a16:creationId xmlns:a16="http://schemas.microsoft.com/office/drawing/2014/main" id="{67CC6062-9F19-9249-BC01-E5FD77C1EF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4E8D9-DEED-DE40-9219-E81C090023E4}"/>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590581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FC673-4F62-304E-AD41-18B59C45E41B}"/>
              </a:ext>
            </a:extLst>
          </p:cNvPr>
          <p:cNvSpPr>
            <a:spLocks noGrp="1"/>
          </p:cNvSpPr>
          <p:nvPr>
            <p:ph type="dt" sz="half" idx="10"/>
          </p:nvPr>
        </p:nvSpPr>
        <p:spPr/>
        <p:txBody>
          <a:bodyPr/>
          <a:lstStyle/>
          <a:p>
            <a:fld id="{1FF68D9A-60AF-D041-8208-94719D7FA881}" type="datetimeFigureOut">
              <a:rPr lang="en-US" smtClean="0"/>
              <a:t>9/25/2023</a:t>
            </a:fld>
            <a:endParaRPr lang="en-US"/>
          </a:p>
        </p:txBody>
      </p:sp>
      <p:sp>
        <p:nvSpPr>
          <p:cNvPr id="3" name="Footer Placeholder 2">
            <a:extLst>
              <a:ext uri="{FF2B5EF4-FFF2-40B4-BE49-F238E27FC236}">
                <a16:creationId xmlns:a16="http://schemas.microsoft.com/office/drawing/2014/main" id="{AC158BDE-0B6A-AC4D-9B03-1200FB25A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E4A3DD-67A6-4D4A-A35F-01A4D4D7815C}"/>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283557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15600" y="593367"/>
            <a:ext cx="11360800" cy="763600"/>
          </a:xfrm>
          <a:prstGeom prst="rect">
            <a:avLst/>
          </a:prstGeom>
          <a:noFill/>
          <a:ln>
            <a:noFill/>
          </a:ln>
        </p:spPr>
        <p:txBody>
          <a:bodyPr spcFirstLastPara="1" wrap="square" lIns="90000" tIns="46800" rIns="90000" bIns="46800" anchor="b" anchorCtr="0">
            <a:noAutofit/>
          </a:bodyPr>
          <a:lstStyle>
            <a:lvl1pPr lvl="0" algn="l">
              <a:lnSpc>
                <a:spcPct val="90000"/>
              </a:lnSpc>
              <a:spcBef>
                <a:spcPts val="0"/>
              </a:spcBef>
              <a:spcAft>
                <a:spcPts val="0"/>
              </a:spcAft>
              <a:buClr>
                <a:schemeClr val="dk1"/>
              </a:buClr>
              <a:buSzPts val="1400"/>
              <a:buFont typeface="Poppi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15600" y="1536633"/>
            <a:ext cx="11360800" cy="4555200"/>
          </a:xfrm>
          <a:prstGeom prst="rect">
            <a:avLst/>
          </a:prstGeom>
          <a:noFill/>
          <a:ln>
            <a:noFill/>
          </a:ln>
        </p:spPr>
        <p:txBody>
          <a:bodyPr spcFirstLastPara="1" wrap="square" lIns="90000" tIns="46800" rIns="90000" bIns="46800" anchor="t" anchorCtr="0">
            <a:noAutofit/>
          </a:bodyPr>
          <a:lstStyle>
            <a:lvl1pPr marL="457200" lvl="0" indent="-337883" algn="l">
              <a:lnSpc>
                <a:spcPct val="90000"/>
              </a:lnSpc>
              <a:spcBef>
                <a:spcPts val="675"/>
              </a:spcBef>
              <a:spcAft>
                <a:spcPts val="0"/>
              </a:spcAft>
              <a:buClr>
                <a:schemeClr val="dk1"/>
              </a:buClr>
              <a:buSzPts val="1721"/>
              <a:buChar char="⚫"/>
              <a:defRPr/>
            </a:lvl1pPr>
            <a:lvl2pPr marL="914400" lvl="1" indent="-301942" algn="l">
              <a:lnSpc>
                <a:spcPct val="90000"/>
              </a:lnSpc>
              <a:spcBef>
                <a:spcPts val="551"/>
              </a:spcBef>
              <a:spcAft>
                <a:spcPts val="0"/>
              </a:spcAft>
              <a:buClr>
                <a:schemeClr val="dk1"/>
              </a:buClr>
              <a:buSzPts val="1155"/>
              <a:buChar char="⚪"/>
              <a:defRPr/>
            </a:lvl2pPr>
            <a:lvl3pPr marL="1371600" lvl="2" indent="-300037" algn="l">
              <a:lnSpc>
                <a:spcPct val="90000"/>
              </a:lnSpc>
              <a:spcBef>
                <a:spcPts val="500"/>
              </a:spcBef>
              <a:spcAft>
                <a:spcPts val="0"/>
              </a:spcAft>
              <a:buClr>
                <a:schemeClr val="dk1"/>
              </a:buClr>
              <a:buSzPts val="1125"/>
              <a:buChar char="⯍"/>
              <a:defRPr/>
            </a:lvl3pPr>
            <a:lvl4pPr marL="1828800" lvl="3" indent="-295275" algn="l">
              <a:lnSpc>
                <a:spcPct val="90000"/>
              </a:lnSpc>
              <a:spcBef>
                <a:spcPts val="500"/>
              </a:spcBef>
              <a:spcAft>
                <a:spcPts val="0"/>
              </a:spcAft>
              <a:buClr>
                <a:schemeClr val="dk1"/>
              </a:buClr>
              <a:buSzPts val="1050"/>
              <a:buChar char="?"/>
              <a:defRPr/>
            </a:lvl4pPr>
            <a:lvl5pPr marL="2286000" lvl="4" indent="-323850" algn="l">
              <a:lnSpc>
                <a:spcPct val="90000"/>
              </a:lnSpc>
              <a:spcBef>
                <a:spcPts val="500"/>
              </a:spcBef>
              <a:spcAft>
                <a:spcPts val="0"/>
              </a:spcAft>
              <a:buClr>
                <a:schemeClr val="dk1"/>
              </a:buClr>
              <a:buSzPts val="1500"/>
              <a:buChar char="•"/>
              <a:defRPr/>
            </a:lvl5pPr>
            <a:lvl6pPr marL="2743200" lvl="5" indent="-323850" algn="l">
              <a:lnSpc>
                <a:spcPct val="90000"/>
              </a:lnSpc>
              <a:spcBef>
                <a:spcPts val="500"/>
              </a:spcBef>
              <a:spcAft>
                <a:spcPts val="0"/>
              </a:spcAft>
              <a:buClr>
                <a:schemeClr val="dk1"/>
              </a:buClr>
              <a:buSzPts val="1500"/>
              <a:buChar char="•"/>
              <a:defRPr/>
            </a:lvl6pPr>
            <a:lvl7pPr marL="3200400" lvl="6" indent="-323850" algn="l">
              <a:lnSpc>
                <a:spcPct val="90000"/>
              </a:lnSpc>
              <a:spcBef>
                <a:spcPts val="500"/>
              </a:spcBef>
              <a:spcAft>
                <a:spcPts val="0"/>
              </a:spcAft>
              <a:buClr>
                <a:schemeClr val="dk1"/>
              </a:buClr>
              <a:buSzPts val="1500"/>
              <a:buChar char="•"/>
              <a:defRPr/>
            </a:lvl7pPr>
            <a:lvl8pPr marL="3657600" lvl="7" indent="-323850" algn="l">
              <a:lnSpc>
                <a:spcPct val="90000"/>
              </a:lnSpc>
              <a:spcBef>
                <a:spcPts val="500"/>
              </a:spcBef>
              <a:spcAft>
                <a:spcPts val="0"/>
              </a:spcAft>
              <a:buClr>
                <a:schemeClr val="dk1"/>
              </a:buClr>
              <a:buSzPts val="1500"/>
              <a:buChar char="•"/>
              <a:defRPr/>
            </a:lvl8pPr>
            <a:lvl9pPr marL="4114800" lvl="8" indent="-323850" algn="l">
              <a:lnSpc>
                <a:spcPct val="90000"/>
              </a:lnSpc>
              <a:spcBef>
                <a:spcPts val="500"/>
              </a:spcBef>
              <a:spcAft>
                <a:spcPts val="0"/>
              </a:spcAft>
              <a:buClr>
                <a:schemeClr val="dk1"/>
              </a:buClr>
              <a:buSzPts val="1500"/>
              <a:buChar char="•"/>
              <a:defRPr/>
            </a:lvl9pPr>
          </a:lstStyle>
          <a:p>
            <a:endParaRPr/>
          </a:p>
        </p:txBody>
      </p:sp>
      <p:sp>
        <p:nvSpPr>
          <p:cNvPr id="36" name="Google Shape;36;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94253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64"/>
        <p:cNvGrpSpPr/>
        <p:nvPr/>
      </p:nvGrpSpPr>
      <p:grpSpPr>
        <a:xfrm>
          <a:off x="0" y="0"/>
          <a:ext cx="0" cy="0"/>
          <a:chOff x="0" y="0"/>
          <a:chExt cx="0" cy="0"/>
        </a:xfrm>
      </p:grpSpPr>
      <p:sp>
        <p:nvSpPr>
          <p:cNvPr id="65" name="Google Shape;65;p4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Raleway SemiBold"/>
              <a:buNone/>
              <a:defRPr sz="4399" b="0" i="0" u="none" strike="noStrike" cap="none">
                <a:solidFill>
                  <a:schemeClr val="dk1"/>
                </a:solidFill>
                <a:latin typeface="Raleway SemiBold"/>
                <a:ea typeface="Raleway SemiBold"/>
                <a:cs typeface="Raleway SemiBold"/>
                <a:sym typeface="Raleway SemiBold"/>
              </a:defRPr>
            </a:lvl1pPr>
            <a:lvl2pPr lvl="1">
              <a:spcBef>
                <a:spcPts val="0"/>
              </a:spcBef>
              <a:spcAft>
                <a:spcPts val="0"/>
              </a:spcAft>
              <a:buSzPts val="1400"/>
              <a:buNone/>
              <a:defRPr sz="900"/>
            </a:lvl2pPr>
            <a:lvl3pPr lvl="2">
              <a:spcBef>
                <a:spcPts val="0"/>
              </a:spcBef>
              <a:spcAft>
                <a:spcPts val="0"/>
              </a:spcAft>
              <a:buSzPts val="1400"/>
              <a:buNone/>
              <a:defRPr sz="900"/>
            </a:lvl3pPr>
            <a:lvl4pPr lvl="3">
              <a:spcBef>
                <a:spcPts val="0"/>
              </a:spcBef>
              <a:spcAft>
                <a:spcPts val="0"/>
              </a:spcAft>
              <a:buSzPts val="1400"/>
              <a:buNone/>
              <a:defRPr sz="900"/>
            </a:lvl4pPr>
            <a:lvl5pPr lvl="4">
              <a:spcBef>
                <a:spcPts val="0"/>
              </a:spcBef>
              <a:spcAft>
                <a:spcPts val="0"/>
              </a:spcAft>
              <a:buSzPts val="1400"/>
              <a:buNone/>
              <a:defRPr sz="900"/>
            </a:lvl5pPr>
            <a:lvl6pPr lvl="5">
              <a:spcBef>
                <a:spcPts val="0"/>
              </a:spcBef>
              <a:spcAft>
                <a:spcPts val="0"/>
              </a:spcAft>
              <a:buSzPts val="1400"/>
              <a:buNone/>
              <a:defRPr sz="900"/>
            </a:lvl6pPr>
            <a:lvl7pPr lvl="6">
              <a:spcBef>
                <a:spcPts val="0"/>
              </a:spcBef>
              <a:spcAft>
                <a:spcPts val="0"/>
              </a:spcAft>
              <a:buSzPts val="1400"/>
              <a:buNone/>
              <a:defRPr sz="900"/>
            </a:lvl7pPr>
            <a:lvl8pPr lvl="7">
              <a:spcBef>
                <a:spcPts val="0"/>
              </a:spcBef>
              <a:spcAft>
                <a:spcPts val="0"/>
              </a:spcAft>
              <a:buSzPts val="1400"/>
              <a:buNone/>
              <a:defRPr sz="900"/>
            </a:lvl8pPr>
            <a:lvl9pPr lvl="8">
              <a:spcBef>
                <a:spcPts val="0"/>
              </a:spcBef>
              <a:spcAft>
                <a:spcPts val="0"/>
              </a:spcAft>
              <a:buSzPts val="1400"/>
              <a:buNone/>
              <a:defRPr sz="900"/>
            </a:lvl9pPr>
          </a:lstStyle>
          <a:p>
            <a:endParaRPr/>
          </a:p>
        </p:txBody>
      </p:sp>
      <p:sp>
        <p:nvSpPr>
          <p:cNvPr id="66" name="Google Shape;66;p42"/>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Autofit/>
          </a:bodyPr>
          <a:lstStyle>
            <a:lvl1pPr marL="228600" marR="0" lvl="0" indent="-292068" algn="l" rtl="0">
              <a:lnSpc>
                <a:spcPct val="90000"/>
              </a:lnSpc>
              <a:spcBef>
                <a:spcPts val="1000"/>
              </a:spcBef>
              <a:spcAft>
                <a:spcPts val="0"/>
              </a:spcAft>
              <a:buClr>
                <a:schemeClr val="dk1"/>
              </a:buClr>
              <a:buSzPts val="5599"/>
              <a:buFont typeface="Arial"/>
              <a:buChar char="•"/>
              <a:defRPr sz="2800" b="0" i="0" u="none" strike="noStrike" cap="none">
                <a:solidFill>
                  <a:schemeClr val="dk1"/>
                </a:solidFill>
                <a:latin typeface="Raleway Medium"/>
                <a:ea typeface="Raleway Medium"/>
                <a:cs typeface="Raleway Medium"/>
                <a:sym typeface="Raleway Medium"/>
              </a:defRPr>
            </a:lvl1pPr>
            <a:lvl2pPr marL="457200" marR="0" lvl="1" indent="-266668" algn="l" rtl="0">
              <a:lnSpc>
                <a:spcPct val="90000"/>
              </a:lnSpc>
              <a:spcBef>
                <a:spcPts val="500"/>
              </a:spcBef>
              <a:spcAft>
                <a:spcPts val="0"/>
              </a:spcAft>
              <a:buClr>
                <a:schemeClr val="dk1"/>
              </a:buClr>
              <a:buSzPts val="4799"/>
              <a:buFont typeface="Arial"/>
              <a:buChar char="•"/>
              <a:defRPr sz="2400" b="0" i="0" u="none" strike="noStrike" cap="none">
                <a:solidFill>
                  <a:schemeClr val="dk1"/>
                </a:solidFill>
                <a:latin typeface="Raleway Medium"/>
                <a:ea typeface="Raleway Medium"/>
                <a:cs typeface="Raleway Medium"/>
                <a:sym typeface="Raleway Medium"/>
              </a:defRPr>
            </a:lvl2pPr>
            <a:lvl3pPr marL="685800" marR="0" lvl="2" indent="-241268" algn="l" rtl="0">
              <a:lnSpc>
                <a:spcPct val="90000"/>
              </a:lnSpc>
              <a:spcBef>
                <a:spcPts val="500"/>
              </a:spcBef>
              <a:spcAft>
                <a:spcPts val="0"/>
              </a:spcAft>
              <a:buClr>
                <a:schemeClr val="dk1"/>
              </a:buClr>
              <a:buSzPts val="3999"/>
              <a:buFont typeface="Arial"/>
              <a:buChar char="•"/>
              <a:defRPr sz="2000" b="0" i="0" u="none" strike="noStrike" cap="none">
                <a:solidFill>
                  <a:schemeClr val="dk1"/>
                </a:solidFill>
                <a:latin typeface="Raleway Medium"/>
                <a:ea typeface="Raleway Medium"/>
                <a:cs typeface="Raleway Medium"/>
                <a:sym typeface="Raleway Medium"/>
              </a:defRPr>
            </a:lvl3pPr>
            <a:lvl4pPr marL="914400" marR="0" lvl="3"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4pPr>
            <a:lvl5pPr marL="1143000" marR="0" lvl="4"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5pPr>
            <a:lvl6pPr marL="1371600" marR="0" lvl="5"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6pPr>
            <a:lvl7pPr marL="1600200" marR="0" lvl="6"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7pPr>
            <a:lvl8pPr marL="1828800" marR="0" lvl="7"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8pPr>
            <a:lvl9pPr marL="2057400" marR="0" lvl="8"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9pPr>
          </a:lstStyle>
          <a:p>
            <a:endParaRPr/>
          </a:p>
        </p:txBody>
      </p:sp>
      <p:sp>
        <p:nvSpPr>
          <p:cNvPr id="67" name="Google Shape;67;p4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8" name="Google Shape;68;p42"/>
          <p:cNvSpPr txBox="1">
            <a:spLocks noGrp="1"/>
          </p:cNvSpPr>
          <p:nvPr>
            <p:ph type="ftr" idx="11"/>
          </p:nvPr>
        </p:nvSpPr>
        <p:spPr>
          <a:xfrm>
            <a:off x="151388"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9" name="Google Shape;69;p42"/>
          <p:cNvSpPr>
            <a:spLocks noGrp="1"/>
          </p:cNvSpPr>
          <p:nvPr>
            <p:ph type="sldNum" idx="12"/>
          </p:nvPr>
        </p:nvSpPr>
        <p:spPr>
          <a:xfrm>
            <a:off x="-231349" y="255588"/>
            <a:ext cx="838200" cy="365125"/>
          </a:xfrm>
          <a:prstGeom prst="roundRect">
            <a:avLst>
              <a:gd name="adj" fmla="val 10797"/>
            </a:avLst>
          </a:prstGeom>
          <a:gradFill>
            <a:gsLst>
              <a:gs pos="0">
                <a:schemeClr val="accent4"/>
              </a:gs>
              <a:gs pos="100000">
                <a:schemeClr val="accent5"/>
              </a:gs>
            </a:gsLst>
            <a:lin ang="10800000" scaled="0"/>
          </a:gra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0230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9/25/2023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9/25/2023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4" r:id="rId1"/>
    <p:sldLayoutId id="2147483704" r:id="rId2"/>
    <p:sldLayoutId id="2147483705"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1" r:id="rId12"/>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8D9A-60AF-D041-8208-94719D7FA881}" type="datetimeFigureOut">
              <a:rPr lang="en-US" smtClean="0"/>
              <a:t>9/25/2023</a:t>
            </a:fld>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283706685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7" r:id="rId5"/>
    <p:sldLayoutId id="214748370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080/01449290310001624329"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147932"/>
            <a:ext cx="12192000" cy="7005932"/>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776D66-1F2F-B348-8DC7-42BD5D86556D}"/>
              </a:ext>
            </a:extLst>
          </p:cNvPr>
          <p:cNvSpPr txBox="1"/>
          <p:nvPr/>
        </p:nvSpPr>
        <p:spPr>
          <a:xfrm>
            <a:off x="1889572" y="1711459"/>
            <a:ext cx="8182605" cy="7140416"/>
          </a:xfrm>
          <a:prstGeom prst="rect">
            <a:avLst/>
          </a:prstGeom>
          <a:noFill/>
        </p:spPr>
        <p:txBody>
          <a:bodyPr wrap="square" lIns="91440" tIns="45720" rIns="91440" bIns="45720" rtlCol="0" anchor="t">
            <a:spAutoFit/>
          </a:bodyPr>
          <a:lstStyle/>
          <a:p>
            <a:pPr algn="ctr"/>
            <a:r>
              <a:rPr lang="en-US" sz="4000">
                <a:solidFill>
                  <a:schemeClr val="bg1"/>
                </a:solidFill>
                <a:latin typeface="Georgia" panose="02040502050405020303" pitchFamily="18" charset="0"/>
              </a:rPr>
              <a:t>Human Centered Design towards blockchain enabled platform for AmritaSREE Self Help Groups</a:t>
            </a:r>
          </a:p>
          <a:p>
            <a:pPr algn="ctr"/>
            <a:r>
              <a:rPr lang="en-US" sz="4000">
                <a:solidFill>
                  <a:schemeClr val="bg1"/>
                </a:solidFill>
              </a:rPr>
              <a:t>Team Number: 36 </a:t>
            </a:r>
          </a:p>
          <a:p>
            <a:r>
              <a:rPr lang="en-US" sz="2400">
                <a:latin typeface="Georgia"/>
              </a:rPr>
              <a:t>		</a:t>
            </a:r>
          </a:p>
          <a:p>
            <a:r>
              <a:rPr lang="en-US" sz="2400">
                <a:latin typeface="Georgia"/>
              </a:rPr>
              <a:t>	         Project Guide:          Ms. Sruthy Anand</a:t>
            </a:r>
          </a:p>
          <a:p>
            <a:endParaRPr lang="en-US" sz="2400">
              <a:latin typeface="Georgia"/>
            </a:endParaRPr>
          </a:p>
          <a:p>
            <a:r>
              <a:rPr lang="en-IN" sz="2400">
                <a:latin typeface="Georgia"/>
              </a:rPr>
              <a:t>	         </a:t>
            </a:r>
            <a:r>
              <a:rPr lang="en-IN" sz="2000">
                <a:latin typeface="Georgia"/>
              </a:rPr>
              <a:t>AM.EN.U4AIE20137     Kalla Likhit Sai Eswar</a:t>
            </a:r>
          </a:p>
          <a:p>
            <a:r>
              <a:rPr lang="en-IN" sz="2000">
                <a:latin typeface="Georgia" panose="02040502050405020303" pitchFamily="18" charset="0"/>
              </a:rPr>
              <a:t>	           AM.EN.U4AIE20155     Pappala Kumar Aditya</a:t>
            </a:r>
            <a:endParaRPr lang="en-US" sz="2000">
              <a:latin typeface="Georgia"/>
            </a:endParaRPr>
          </a:p>
          <a:p>
            <a:r>
              <a:rPr lang="en-IN" sz="2000">
                <a:latin typeface="Georgia" panose="02040502050405020303" pitchFamily="18" charset="0"/>
              </a:rPr>
              <a:t>	           AM.EN.U4AIE20171      Vuppala Naga Sushanth Kumar 	</a:t>
            </a:r>
          </a:p>
          <a:p>
            <a:r>
              <a:rPr lang="en-IN" sz="2000">
                <a:latin typeface="Georgia" panose="02040502050405020303" pitchFamily="18" charset="0"/>
              </a:rPr>
              <a:t>	</a:t>
            </a:r>
            <a:endParaRPr lang="en-US" sz="2000">
              <a:latin typeface="Georgia" panose="02040502050405020303" pitchFamily="18" charset="0"/>
            </a:endParaRPr>
          </a:p>
          <a:p>
            <a:pPr algn="ctr"/>
            <a:endParaRPr lang="en-US" sz="4000">
              <a:solidFill>
                <a:schemeClr val="bg1"/>
              </a:solidFill>
              <a:latin typeface="Georgia"/>
            </a:endParaRPr>
          </a:p>
          <a:p>
            <a:pPr algn="ctr"/>
            <a:endParaRPr lang="en-US" sz="2400">
              <a:solidFill>
                <a:schemeClr val="bg1"/>
              </a:solidFill>
              <a:latin typeface="Georgia"/>
            </a:endParaRPr>
          </a:p>
          <a:p>
            <a:pPr algn="ctr"/>
            <a:endParaRPr lang="en-US" sz="4000">
              <a:solidFill>
                <a:schemeClr val="bg1"/>
              </a:solidFill>
              <a:cs typeface="Calibri"/>
            </a:endParaRPr>
          </a:p>
          <a:p>
            <a:pPr algn="ctr"/>
            <a:endParaRPr lang="en-US">
              <a:solidFill>
                <a:schemeClr val="bg1"/>
              </a:solidFill>
              <a:latin typeface="Georgia"/>
              <a:cs typeface="Calibri"/>
            </a:endParaRPr>
          </a:p>
        </p:txBody>
      </p:sp>
      <p:sp>
        <p:nvSpPr>
          <p:cNvPr id="9" name="TextBox 8">
            <a:extLst>
              <a:ext uri="{FF2B5EF4-FFF2-40B4-BE49-F238E27FC236}">
                <a16:creationId xmlns:a16="http://schemas.microsoft.com/office/drawing/2014/main" id="{8807A921-4A34-4052-800D-82EA711F2427}"/>
              </a:ext>
            </a:extLst>
          </p:cNvPr>
          <p:cNvSpPr txBox="1"/>
          <p:nvPr/>
        </p:nvSpPr>
        <p:spPr>
          <a:xfrm>
            <a:off x="6572099" y="4647208"/>
            <a:ext cx="6267602" cy="461665"/>
          </a:xfrm>
          <a:prstGeom prst="rect">
            <a:avLst/>
          </a:prstGeom>
          <a:noFill/>
        </p:spPr>
        <p:txBody>
          <a:bodyPr wrap="square" lIns="91440" tIns="45720" rIns="91440" bIns="45720" rtlCol="0" anchor="t">
            <a:spAutoFit/>
          </a:bodyPr>
          <a:lstStyle/>
          <a:p>
            <a:endParaRPr lang="en-US" sz="2400">
              <a:solidFill>
                <a:schemeClr val="bg1"/>
              </a:solidFill>
              <a:latin typeface="Georgia" panose="02040502050405020303" pitchFamily="18" charset="0"/>
            </a:endParaRPr>
          </a:p>
        </p:txBody>
      </p:sp>
      <p:pic>
        <p:nvPicPr>
          <p:cNvPr id="11" name="Google Shape;154;p22" descr="A picture containing person, white&#10;&#10;Description automatically generated">
            <a:extLst>
              <a:ext uri="{FF2B5EF4-FFF2-40B4-BE49-F238E27FC236}">
                <a16:creationId xmlns:a16="http://schemas.microsoft.com/office/drawing/2014/main" id="{8B1E97CD-116B-7461-F600-62BBBFA559B7}"/>
              </a:ext>
            </a:extLst>
          </p:cNvPr>
          <p:cNvPicPr preferRelativeResize="0"/>
          <p:nvPr/>
        </p:nvPicPr>
        <p:blipFill rotWithShape="1">
          <a:blip r:embed="rId2">
            <a:alphaModFix/>
          </a:blip>
          <a:srcRect l="20568" t="1834" r="17645" b="33811"/>
          <a:stretch/>
        </p:blipFill>
        <p:spPr>
          <a:xfrm>
            <a:off x="5062196" y="127153"/>
            <a:ext cx="1614626" cy="1494417"/>
          </a:xfrm>
          <a:prstGeom prst="ellipse">
            <a:avLst/>
          </a:prstGeom>
          <a:noFill/>
          <a:ln w="28575" cap="flat" cmpd="sng">
            <a:solidFill>
              <a:srgbClr val="FFFFFF"/>
            </a:solidFill>
            <a:prstDash val="solid"/>
            <a:round/>
            <a:headEnd type="none" w="sm" len="sm"/>
            <a:tailEnd type="none" w="sm" len="sm"/>
          </a:ln>
        </p:spPr>
      </p:pic>
      <p:sp>
        <p:nvSpPr>
          <p:cNvPr id="6" name="Google Shape;1890;p24">
            <a:extLst>
              <a:ext uri="{FF2B5EF4-FFF2-40B4-BE49-F238E27FC236}">
                <a16:creationId xmlns:a16="http://schemas.microsoft.com/office/drawing/2014/main" id="{D350A223-BAD9-4EAB-F348-A9D801421B4A}"/>
              </a:ext>
            </a:extLst>
          </p:cNvPr>
          <p:cNvSpPr txBox="1"/>
          <p:nvPr/>
        </p:nvSpPr>
        <p:spPr>
          <a:xfrm>
            <a:off x="347910" y="6457985"/>
            <a:ext cx="11937157" cy="32312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600"/>
              <a:buFont typeface="Arial"/>
              <a:buNone/>
            </a:pPr>
            <a:r>
              <a:rPr lang="en-US" sz="1500">
                <a:solidFill>
                  <a:schemeClr val="lt1"/>
                </a:solidFill>
                <a:latin typeface="Calibri"/>
                <a:ea typeface="Calibri"/>
                <a:cs typeface="Calibri"/>
                <a:sym typeface="Calibri"/>
              </a:rPr>
              <a:t>Amrita School of Computing | Amrita Vishwa Vidyapeetham | </a:t>
            </a:r>
            <a:r>
              <a:rPr lang="en-US" sz="1500" err="1">
                <a:solidFill>
                  <a:schemeClr val="lt1"/>
                </a:solidFill>
                <a:latin typeface="Calibri"/>
                <a:ea typeface="Calibri"/>
                <a:cs typeface="Calibri"/>
                <a:sym typeface="Calibri"/>
              </a:rPr>
              <a:t>Amritapuri</a:t>
            </a:r>
            <a:r>
              <a:rPr lang="en-US" sz="1500">
                <a:solidFill>
                  <a:schemeClr val="lt1"/>
                </a:solidFill>
                <a:latin typeface="Calibri"/>
                <a:ea typeface="Calibri"/>
                <a:cs typeface="Calibri"/>
                <a:sym typeface="Calibri"/>
              </a:rPr>
              <a:t>     </a:t>
            </a:r>
          </a:p>
        </p:txBody>
      </p:sp>
    </p:spTree>
    <p:extLst>
      <p:ext uri="{BB962C8B-B14F-4D97-AF65-F5344CB8AC3E}">
        <p14:creationId xmlns:p14="http://schemas.microsoft.com/office/powerpoint/2010/main" val="304919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diagram of a software application&#10;&#10;Description automatically generated">
            <a:extLst>
              <a:ext uri="{FF2B5EF4-FFF2-40B4-BE49-F238E27FC236}">
                <a16:creationId xmlns:a16="http://schemas.microsoft.com/office/drawing/2014/main" id="{D507DB3B-1BA6-A90A-2608-E202AD20833F}"/>
              </a:ext>
            </a:extLst>
          </p:cNvPr>
          <p:cNvPicPr>
            <a:picLocks noChangeAspect="1"/>
          </p:cNvPicPr>
          <p:nvPr/>
        </p:nvPicPr>
        <p:blipFill>
          <a:blip r:embed="rId2"/>
          <a:stretch>
            <a:fillRect/>
          </a:stretch>
        </p:blipFill>
        <p:spPr>
          <a:xfrm>
            <a:off x="2116341" y="1605797"/>
            <a:ext cx="7722139" cy="4312220"/>
          </a:xfrm>
          <a:prstGeom prst="rect">
            <a:avLst/>
          </a:prstGeom>
        </p:spPr>
      </p:pic>
      <p:sp>
        <p:nvSpPr>
          <p:cNvPr id="13" name="Content Placeholder 1">
            <a:extLst>
              <a:ext uri="{FF2B5EF4-FFF2-40B4-BE49-F238E27FC236}">
                <a16:creationId xmlns:a16="http://schemas.microsoft.com/office/drawing/2014/main" id="{80BB3C0C-AE2F-032A-43D1-30C025158263}"/>
              </a:ext>
            </a:extLst>
          </p:cNvPr>
          <p:cNvSpPr>
            <a:spLocks noGrp="1"/>
          </p:cNvSpPr>
          <p:nvPr>
            <p:ph idx="1"/>
          </p:nvPr>
        </p:nvSpPr>
        <p:spPr>
          <a:xfrm>
            <a:off x="571499" y="1137256"/>
            <a:ext cx="10515600" cy="4908082"/>
          </a:xfrm>
        </p:spPr>
        <p:txBody>
          <a:bodyPr/>
          <a:lstStyle/>
          <a:p>
            <a:pPr marL="342900" lvl="0" indent="-342900">
              <a:lnSpc>
                <a:spcPct val="115000"/>
              </a:lnSpc>
              <a:spcAft>
                <a:spcPts val="1000"/>
              </a:spcAft>
              <a:buFont typeface="Symbol" panose="05050102010706020507" pitchFamily="18" charset="2"/>
              <a:buChar char=""/>
              <a:tabLst>
                <a:tab pos="228600"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The following block diagram includes the technical functioning of the app based on the requests sent by the user between server and client.</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p:txBody>
          <a:bodyPr>
            <a:normAutofit fontScale="90000"/>
          </a:bodyPr>
          <a:lstStyle/>
          <a:p>
            <a:r>
              <a:rPr lang="en-US"/>
              <a:t>High Level Design</a:t>
            </a:r>
            <a:endParaRPr lang="en-IN"/>
          </a:p>
        </p:txBody>
      </p:sp>
    </p:spTree>
    <p:extLst>
      <p:ext uri="{BB962C8B-B14F-4D97-AF65-F5344CB8AC3E}">
        <p14:creationId xmlns:p14="http://schemas.microsoft.com/office/powerpoint/2010/main" val="27750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80BB3C0C-AE2F-032A-43D1-30C025158263}"/>
              </a:ext>
            </a:extLst>
          </p:cNvPr>
          <p:cNvSpPr>
            <a:spLocks noGrp="1"/>
          </p:cNvSpPr>
          <p:nvPr>
            <p:ph idx="1"/>
          </p:nvPr>
        </p:nvSpPr>
        <p:spPr>
          <a:xfrm>
            <a:off x="571499" y="1137256"/>
            <a:ext cx="10515600" cy="4908082"/>
          </a:xfrm>
        </p:spPr>
        <p:txBody>
          <a:bodyPr>
            <a:normAutofit/>
          </a:bodyPr>
          <a:lstStyle/>
          <a:p>
            <a:pPr marL="342900" lvl="0" indent="-342900">
              <a:lnSpc>
                <a:spcPct val="115000"/>
              </a:lnSpc>
              <a:spcAft>
                <a:spcPts val="1000"/>
              </a:spcAft>
              <a:buFont typeface="Symbol" panose="05050102010706020507" pitchFamily="18" charset="2"/>
              <a:buChar char=""/>
              <a:tabLst>
                <a:tab pos="228600"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The following is the group-level block structure for the Proposed Blockchain-based AmritaSREE ledger.</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a:p>
            <a:pPr marL="0" indent="0">
              <a:buNone/>
            </a:pPr>
            <a:endParaRPr lang="en-IN" sz="180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p:txBody>
          <a:bodyPr>
            <a:normAutofit fontScale="90000"/>
          </a:bodyPr>
          <a:lstStyle/>
          <a:p>
            <a:r>
              <a:rPr lang="en-US"/>
              <a:t>High Level Design</a:t>
            </a:r>
            <a:endParaRPr lang="en-IN"/>
          </a:p>
        </p:txBody>
      </p:sp>
      <p:pic>
        <p:nvPicPr>
          <p:cNvPr id="3" name="Picture 2">
            <a:extLst>
              <a:ext uri="{FF2B5EF4-FFF2-40B4-BE49-F238E27FC236}">
                <a16:creationId xmlns:a16="http://schemas.microsoft.com/office/drawing/2014/main" id="{3D8EF6F5-2A8D-C370-C8BE-9997F0497CA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0854" y="1725370"/>
            <a:ext cx="9446245" cy="4139884"/>
          </a:xfrm>
          <a:prstGeom prst="rect">
            <a:avLst/>
          </a:prstGeom>
          <a:noFill/>
          <a:ln>
            <a:noFill/>
          </a:ln>
        </p:spPr>
      </p:pic>
    </p:spTree>
    <p:extLst>
      <p:ext uri="{BB962C8B-B14F-4D97-AF65-F5344CB8AC3E}">
        <p14:creationId xmlns:p14="http://schemas.microsoft.com/office/powerpoint/2010/main" val="330150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a:xfrm>
            <a:off x="571499" y="1253002"/>
            <a:ext cx="10515600" cy="4908082"/>
          </a:xfrm>
        </p:spPr>
        <p:txBody>
          <a:bodyPr vert="horz" lIns="91440" tIns="45720" rIns="91440" bIns="45720" rtlCol="0" anchor="t">
            <a:normAutofit/>
          </a:bodyPr>
          <a:lstStyle/>
          <a:p>
            <a:pPr algn="just"/>
            <a:r>
              <a:rPr lang="en-US" sz="2400" b="0" i="0">
                <a:effectLst/>
                <a:latin typeface="Times New Roman"/>
                <a:cs typeface="Times New Roman"/>
              </a:rPr>
              <a:t>The project proposes the </a:t>
            </a:r>
            <a:r>
              <a:rPr lang="en-US" sz="2400">
                <a:latin typeface="Times New Roman"/>
                <a:cs typeface="Times New Roman"/>
              </a:rPr>
              <a:t>development of </a:t>
            </a:r>
            <a:r>
              <a:rPr lang="en-US" sz="2400" b="0" i="0">
                <a:effectLst/>
                <a:latin typeface="Times New Roman"/>
                <a:cs typeface="Times New Roman"/>
              </a:rPr>
              <a:t>mobile computing for self-help groups (SHGs). </a:t>
            </a:r>
            <a:endParaRPr lang="en-US">
              <a:latin typeface="Times New Roman"/>
              <a:cs typeface="Times New Roman"/>
            </a:endParaRPr>
          </a:p>
          <a:p>
            <a:pPr algn="just"/>
            <a:r>
              <a:rPr lang="en-US" sz="2400" b="0" i="0">
                <a:effectLst/>
                <a:latin typeface="Times New Roman"/>
                <a:cs typeface="Times New Roman"/>
              </a:rPr>
              <a:t>By developing a user-friendly mobile application, the project aims to provide them with a digital platform to manage their finances, and SHG operations efficiently.</a:t>
            </a:r>
            <a:endParaRPr lang="en-US">
              <a:latin typeface="Times New Roman"/>
              <a:cs typeface="Times New Roman"/>
            </a:endParaRPr>
          </a:p>
          <a:p>
            <a:pPr algn="just"/>
            <a:r>
              <a:rPr lang="en-US" sz="2400">
                <a:latin typeface="Times New Roman"/>
                <a:cs typeface="Times New Roman"/>
              </a:rPr>
              <a:t>I</a:t>
            </a:r>
            <a:r>
              <a:rPr lang="en-US" sz="2400" b="0" i="0">
                <a:effectLst/>
                <a:latin typeface="Times New Roman"/>
                <a:cs typeface="Times New Roman"/>
              </a:rPr>
              <a:t>ntroducing blockchain technology to ensure transparency and trust among SHG members. </a:t>
            </a:r>
            <a:endParaRPr lang="en-US" sz="2400">
              <a:latin typeface="Times New Roman"/>
              <a:cs typeface="Times New Roman"/>
            </a:endParaRPr>
          </a:p>
          <a:p>
            <a:pPr algn="just"/>
            <a:r>
              <a:rPr lang="en-US" sz="2400" b="0" i="0">
                <a:effectLst/>
                <a:latin typeface="Times New Roman"/>
                <a:cs typeface="Times New Roman"/>
              </a:rPr>
              <a:t>Through the use of blockchain based smart contracts and consensus algorithms, financial transactions are securely recorded and validated, reducing the chances of errors and enhancing accountability.</a:t>
            </a:r>
            <a:endParaRPr lang="en-US">
              <a:latin typeface="Times New Roman"/>
              <a:cs typeface="Times New Roman"/>
            </a:endParaRPr>
          </a:p>
          <a:p>
            <a:pPr marL="0" indent="0">
              <a:buNone/>
            </a:pPr>
            <a:endParaRPr lang="en-US"/>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a:t>Project Contributions</a:t>
            </a:r>
            <a:endParaRPr lang="en-IN"/>
          </a:p>
        </p:txBody>
      </p:sp>
    </p:spTree>
    <p:extLst>
      <p:ext uri="{BB962C8B-B14F-4D97-AF65-F5344CB8AC3E}">
        <p14:creationId xmlns:p14="http://schemas.microsoft.com/office/powerpoint/2010/main" val="146444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p:txBody>
          <a:bodyPr vert="horz" lIns="91440" tIns="45720" rIns="91440" bIns="45720" rtlCol="0" anchor="t">
            <a:normAutofit/>
          </a:bodyPr>
          <a:lstStyle/>
          <a:p>
            <a:r>
              <a:rPr lang="en-US">
                <a:latin typeface="Georgia"/>
              </a:rPr>
              <a:t>What are the study objectives?</a:t>
            </a:r>
          </a:p>
          <a:p>
            <a:pPr marL="1071245" indent="-353695">
              <a:buFont typeface="Wingdings" panose="05000000000000000000" pitchFamily="2" charset="2"/>
              <a:buChar char="ü"/>
            </a:pPr>
            <a:r>
              <a:rPr lang="en-US" sz="2000">
                <a:effectLst/>
                <a:latin typeface="Times New Roman"/>
                <a:ea typeface="Calibri"/>
                <a:cs typeface="Times New Roman"/>
              </a:rPr>
              <a:t>Ensuring the affordability and accessibility of mobile application infrastructure and services for SHG users.</a:t>
            </a:r>
            <a:endParaRPr lang="en-US" sz="2000">
              <a:latin typeface="Times New Roman"/>
              <a:ea typeface="Calibri"/>
              <a:cs typeface="Times New Roman"/>
            </a:endParaRPr>
          </a:p>
          <a:p>
            <a:pPr marL="1071245" indent="-353695">
              <a:lnSpc>
                <a:spcPct val="115000"/>
              </a:lnSpc>
              <a:buFont typeface="Wingdings" panose="05000000000000000000" pitchFamily="2" charset="2"/>
              <a:buChar char="ü"/>
              <a:tabLst>
                <a:tab pos="228600" algn="l"/>
              </a:tabLst>
            </a:pPr>
            <a:r>
              <a:rPr lang="en-US" sz="2000">
                <a:effectLst/>
                <a:latin typeface="Times New Roman"/>
                <a:ea typeface="Calibri"/>
                <a:cs typeface="Times New Roman"/>
              </a:rPr>
              <a:t>Feasibility analysis for Blockchain Enabled Ledger Maintenance Requirement for Rural Self-Help Groups.</a:t>
            </a:r>
            <a:r>
              <a:rPr lang="en-IN" sz="2000">
                <a:latin typeface="Times New Roman"/>
                <a:ea typeface="Calibri"/>
                <a:cs typeface="Times New Roman"/>
              </a:rPr>
              <a:t> </a:t>
            </a:r>
            <a:endParaRPr lang="en-US" sz="2000">
              <a:latin typeface="Times New Roman"/>
              <a:ea typeface="Calibri"/>
              <a:cs typeface="Times New Roman"/>
            </a:endParaRPr>
          </a:p>
          <a:p>
            <a:pPr marL="1071245" lvl="0" indent="-353695">
              <a:lnSpc>
                <a:spcPct val="114999"/>
              </a:lnSpc>
              <a:buFont typeface="Wingdings" panose="05000000000000000000" pitchFamily="2" charset="2"/>
              <a:buChar char="ü"/>
              <a:tabLst>
                <a:tab pos="228600" algn="l"/>
              </a:tabLst>
            </a:pPr>
            <a:r>
              <a:rPr lang="en-US" sz="2000">
                <a:effectLst/>
                <a:latin typeface="Times New Roman"/>
                <a:ea typeface="Calibri"/>
                <a:cs typeface="Times New Roman"/>
              </a:rPr>
              <a:t>Comprehensive study of Blockchain Technology and consensus algorithms.</a:t>
            </a:r>
            <a:endParaRPr lang="en-US" sz="2000">
              <a:latin typeface="Times New Roman"/>
              <a:ea typeface="Calibri"/>
              <a:cs typeface="Times New Roman"/>
            </a:endParaRPr>
          </a:p>
          <a:p>
            <a:r>
              <a:rPr lang="en-US">
                <a:latin typeface="Georgia"/>
              </a:rPr>
              <a:t>What are the outcomes?</a:t>
            </a:r>
          </a:p>
          <a:p>
            <a:pPr marL="1071245" lvl="0" indent="-353695">
              <a:lnSpc>
                <a:spcPct val="115000"/>
              </a:lnSpc>
              <a:buFont typeface="Wingdings" panose="05000000000000000000" pitchFamily="2" charset="2"/>
              <a:buChar char="ü"/>
              <a:tabLst>
                <a:tab pos="228600" algn="l"/>
              </a:tabLst>
            </a:pPr>
            <a:r>
              <a:rPr lang="en-US" sz="2000">
                <a:effectLst/>
                <a:latin typeface="Times New Roman"/>
                <a:ea typeface="Calibri"/>
                <a:cs typeface="Times New Roman"/>
              </a:rPr>
              <a:t>Login </a:t>
            </a:r>
            <a:r>
              <a:rPr lang="en-US" sz="2000">
                <a:latin typeface="Times New Roman"/>
                <a:ea typeface="Calibri"/>
                <a:cs typeface="Times New Roman"/>
              </a:rPr>
              <a:t>&amp; </a:t>
            </a:r>
            <a:r>
              <a:rPr lang="en-US" sz="2000">
                <a:effectLst/>
                <a:latin typeface="Times New Roman"/>
                <a:ea typeface="Calibri"/>
                <a:cs typeface="Times New Roman"/>
              </a:rPr>
              <a:t>User Registration (including Two Factor Authentication) module of the SHG users.</a:t>
            </a:r>
            <a:endParaRPr lang="en-IN" sz="2000">
              <a:effectLst/>
              <a:latin typeface="Times New Roman"/>
              <a:ea typeface="Calibri"/>
              <a:cs typeface="Times New Roman"/>
            </a:endParaRPr>
          </a:p>
          <a:p>
            <a:pPr marL="1071245" indent="-353695">
              <a:buFont typeface="Wingdings" panose="05000000000000000000" pitchFamily="2" charset="2"/>
              <a:buChar char="ü"/>
            </a:pPr>
            <a:r>
              <a:rPr lang="en-US" sz="2000">
                <a:effectLst/>
                <a:latin typeface="Times New Roman"/>
                <a:ea typeface="Calibri"/>
                <a:cs typeface="Times New Roman"/>
              </a:rPr>
              <a:t>Conceptual design of blockchain technology to be integrate with the AmritaSREE system.</a:t>
            </a:r>
            <a:endParaRPr lang="en-IN" sz="2000">
              <a:latin typeface="Times New Roman"/>
              <a:ea typeface="Calibri"/>
              <a:cs typeface="Times New Roman"/>
            </a:endParaRPr>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a:t>Project Contributions</a:t>
            </a:r>
            <a:endParaRPr lang="en-IN"/>
          </a:p>
        </p:txBody>
      </p:sp>
    </p:spTree>
    <p:extLst>
      <p:ext uri="{BB962C8B-B14F-4D97-AF65-F5344CB8AC3E}">
        <p14:creationId xmlns:p14="http://schemas.microsoft.com/office/powerpoint/2010/main" val="69910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DE5E60-184F-C507-B5E5-4A62823DBCD9}"/>
              </a:ext>
            </a:extLst>
          </p:cNvPr>
          <p:cNvSpPr>
            <a:spLocks noGrp="1"/>
          </p:cNvSpPr>
          <p:nvPr>
            <p:ph idx="1"/>
          </p:nvPr>
        </p:nvSpPr>
        <p:spPr/>
        <p:txBody>
          <a:bodyPr vert="horz" lIns="91440" tIns="45720" rIns="91440" bIns="45720" rtlCol="0" anchor="t">
            <a:normAutofit/>
          </a:bodyPr>
          <a:lstStyle/>
          <a:p>
            <a:pPr algn="just"/>
            <a:r>
              <a:rPr lang="en-US" sz="2400">
                <a:latin typeface="Times New Roman"/>
                <a:cs typeface="Times New Roman"/>
              </a:rPr>
              <a:t>Design of level-1 database for the Mobile application based on the requirements for current modules.</a:t>
            </a:r>
          </a:p>
          <a:p>
            <a:pPr algn="just"/>
            <a:r>
              <a:rPr lang="en-US" sz="2400">
                <a:latin typeface="Times New Roman"/>
                <a:cs typeface="Times New Roman"/>
              </a:rPr>
              <a:t>Implementation of Login and Registration Module of the mobile application is complete.</a:t>
            </a:r>
          </a:p>
          <a:p>
            <a:pPr algn="just"/>
            <a:r>
              <a:rPr lang="en-US" sz="2400">
                <a:latin typeface="Times New Roman"/>
                <a:cs typeface="Times New Roman"/>
              </a:rPr>
              <a:t>Our research work titled as “Examining Blockchain Enabled Ledger Maintenance Requirement for Rural Self-Help Groups” on blockchain based design for our system has been accepted at </a:t>
            </a:r>
            <a:r>
              <a:rPr lang="pt-BR" sz="2400" b="0" i="0">
                <a:solidFill>
                  <a:srgbClr val="1F1F1F"/>
                </a:solidFill>
                <a:effectLst/>
                <a:latin typeface="Times New Roman"/>
                <a:cs typeface="Times New Roman"/>
              </a:rPr>
              <a:t>IEEE R10 HTC 2023 Conference</a:t>
            </a:r>
            <a:r>
              <a:rPr lang="en-IN" sz="2400">
                <a:solidFill>
                  <a:srgbClr val="1F1F1F"/>
                </a:solidFill>
                <a:latin typeface="Times New Roman"/>
                <a:cs typeface="Times New Roman"/>
              </a:rPr>
              <a:t>.</a:t>
            </a:r>
          </a:p>
          <a:p>
            <a:pPr algn="just"/>
            <a:r>
              <a:rPr lang="en-IN" sz="2400">
                <a:solidFill>
                  <a:srgbClr val="1F1F1F"/>
                </a:solidFill>
                <a:latin typeface="Times New Roman"/>
                <a:cs typeface="Times New Roman"/>
              </a:rPr>
              <a:t>Another paper that includes development details of the mobile application will be mostly likely to be submitted to a conference at the earliest.</a:t>
            </a:r>
          </a:p>
          <a:p>
            <a:pPr algn="just"/>
            <a:r>
              <a:rPr lang="en-IN" sz="2400">
                <a:solidFill>
                  <a:srgbClr val="1F1F1F"/>
                </a:solidFill>
                <a:latin typeface="Times New Roman"/>
                <a:cs typeface="Times New Roman"/>
              </a:rPr>
              <a:t>Implementation of two factor authentication for login and self-registration is in process.</a:t>
            </a:r>
          </a:p>
          <a:p>
            <a:pPr marL="0" indent="0" algn="just">
              <a:buNone/>
            </a:pPr>
            <a:endParaRPr lang="pt-BR" sz="2400" b="0" i="0">
              <a:solidFill>
                <a:srgbClr val="1F1F1F"/>
              </a:solidFill>
              <a:effectLst/>
              <a:latin typeface="Times New Roman"/>
              <a:cs typeface="Times New Roman"/>
            </a:endParaRPr>
          </a:p>
        </p:txBody>
      </p:sp>
      <p:sp>
        <p:nvSpPr>
          <p:cNvPr id="3" name="Title 2">
            <a:extLst>
              <a:ext uri="{FF2B5EF4-FFF2-40B4-BE49-F238E27FC236}">
                <a16:creationId xmlns:a16="http://schemas.microsoft.com/office/drawing/2014/main" id="{AE24266F-EC5D-621B-8760-C5ECACFA7DD5}"/>
              </a:ext>
            </a:extLst>
          </p:cNvPr>
          <p:cNvSpPr>
            <a:spLocks noGrp="1"/>
          </p:cNvSpPr>
          <p:nvPr>
            <p:ph type="title"/>
          </p:nvPr>
        </p:nvSpPr>
        <p:spPr/>
        <p:txBody>
          <a:bodyPr>
            <a:normAutofit fontScale="90000"/>
          </a:bodyPr>
          <a:lstStyle/>
          <a:p>
            <a:r>
              <a:rPr lang="en-US"/>
              <a:t>Current status</a:t>
            </a:r>
            <a:endParaRPr lang="en-IN"/>
          </a:p>
        </p:txBody>
      </p:sp>
    </p:spTree>
    <p:extLst>
      <p:ext uri="{BB962C8B-B14F-4D97-AF65-F5344CB8AC3E}">
        <p14:creationId xmlns:p14="http://schemas.microsoft.com/office/powerpoint/2010/main" val="275357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EEEF86-278A-9475-5530-05B891D50F4E}"/>
              </a:ext>
            </a:extLst>
          </p:cNvPr>
          <p:cNvSpPr>
            <a:spLocks noGrp="1"/>
          </p:cNvSpPr>
          <p:nvPr>
            <p:ph type="title"/>
          </p:nvPr>
        </p:nvSpPr>
        <p:spPr/>
        <p:txBody>
          <a:bodyPr>
            <a:normAutofit fontScale="90000"/>
          </a:bodyPr>
          <a:lstStyle/>
          <a:p>
            <a:r>
              <a:rPr lang="en-US"/>
              <a:t>References</a:t>
            </a:r>
            <a:endParaRPr lang="en-IN"/>
          </a:p>
        </p:txBody>
      </p:sp>
      <p:sp>
        <p:nvSpPr>
          <p:cNvPr id="4" name="Content Placeholder 1">
            <a:extLst>
              <a:ext uri="{FF2B5EF4-FFF2-40B4-BE49-F238E27FC236}">
                <a16:creationId xmlns:a16="http://schemas.microsoft.com/office/drawing/2014/main" id="{EDCCC5CA-24E9-A581-4D0E-EA10FBBE71F7}"/>
              </a:ext>
            </a:extLst>
          </p:cNvPr>
          <p:cNvSpPr txBox="1">
            <a:spLocks/>
          </p:cNvSpPr>
          <p:nvPr/>
        </p:nvSpPr>
        <p:spPr>
          <a:xfrm>
            <a:off x="684569" y="1063514"/>
            <a:ext cx="10515600" cy="49080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a:p>
        </p:txBody>
      </p:sp>
      <p:sp>
        <p:nvSpPr>
          <p:cNvPr id="6" name="Content Placeholder 5">
            <a:extLst>
              <a:ext uri="{FF2B5EF4-FFF2-40B4-BE49-F238E27FC236}">
                <a16:creationId xmlns:a16="http://schemas.microsoft.com/office/drawing/2014/main" id="{38BC4C16-0F83-20A7-8B6C-A89E1FC7EA37}"/>
              </a:ext>
            </a:extLst>
          </p:cNvPr>
          <p:cNvSpPr>
            <a:spLocks noGrp="1"/>
          </p:cNvSpPr>
          <p:nvPr>
            <p:ph idx="1"/>
          </p:nvPr>
        </p:nvSpPr>
        <p:spPr/>
        <p:txBody>
          <a:bodyPr vert="horz" lIns="91440" tIns="45720" rIns="91440" bIns="45720" rtlCol="0" anchor="t">
            <a:normAutofit/>
          </a:bodyPr>
          <a:lstStyle/>
          <a:p>
            <a:pPr marL="342900" indent="-342900">
              <a:buFont typeface="+mj-lt"/>
              <a:buAutoNum type="arabicPeriod"/>
            </a:pPr>
            <a:r>
              <a:rPr lang="en-US" sz="1600">
                <a:solidFill>
                  <a:srgbClr val="222222"/>
                </a:solidFill>
                <a:effectLst/>
                <a:latin typeface="Times New Roman"/>
                <a:cs typeface="Times New Roman"/>
              </a:rPr>
              <a:t>Sreeraj, S. S., et al. "Empowerment of women </a:t>
            </a:r>
            <a:r>
              <a:rPr lang="en-US" sz="1600">
                <a:solidFill>
                  <a:srgbClr val="222222"/>
                </a:solidFill>
                <a:latin typeface="Times New Roman"/>
                <a:cs typeface="Times New Roman"/>
              </a:rPr>
              <a:t>self-help</a:t>
            </a:r>
            <a:r>
              <a:rPr lang="en-US" sz="1600">
                <a:solidFill>
                  <a:srgbClr val="222222"/>
                </a:solidFill>
                <a:effectLst/>
                <a:latin typeface="Times New Roman"/>
                <a:cs typeface="Times New Roman"/>
              </a:rPr>
              <a:t> groups: human centered design of a participatory </a:t>
            </a:r>
            <a:r>
              <a:rPr lang="en-US" sz="1600" err="1">
                <a:solidFill>
                  <a:srgbClr val="222222"/>
                </a:solidFill>
                <a:effectLst/>
                <a:latin typeface="Times New Roman"/>
                <a:cs typeface="Times New Roman"/>
              </a:rPr>
              <a:t>iot</a:t>
            </a:r>
            <a:r>
              <a:rPr lang="en-US" sz="1600">
                <a:solidFill>
                  <a:srgbClr val="222222"/>
                </a:solidFill>
                <a:effectLst/>
                <a:latin typeface="Times New Roman"/>
                <a:cs typeface="Times New Roman"/>
              </a:rPr>
              <a:t> solution." 2020 IEEE Global Humanitarian Technology Conference (GHTC). IEEE, 2020.</a:t>
            </a:r>
            <a:endParaRPr lang="en-US">
              <a:latin typeface="Times New Roman"/>
              <a:cs typeface="Times New Roman"/>
            </a:endParaRPr>
          </a:p>
          <a:p>
            <a:pPr marL="342900" indent="-342900">
              <a:buFont typeface="+mj-lt"/>
              <a:buAutoNum type="arabicPeriod"/>
            </a:pPr>
            <a:endParaRPr lang="en-US" sz="1600">
              <a:solidFill>
                <a:srgbClr val="222222"/>
              </a:solidFill>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a:solidFill>
                  <a:srgbClr val="222222"/>
                </a:solidFill>
                <a:effectLst/>
                <a:latin typeface="Times New Roman"/>
                <a:cs typeface="Times New Roman"/>
              </a:rPr>
              <a:t>KA, Adithya Narayan, et al. "Consensus agreement for secure transactions in </a:t>
            </a:r>
            <a:r>
              <a:rPr lang="en-US" sz="1600">
                <a:solidFill>
                  <a:srgbClr val="222222"/>
                </a:solidFill>
                <a:latin typeface="Times New Roman"/>
                <a:cs typeface="Times New Roman"/>
              </a:rPr>
              <a:t>self-help</a:t>
            </a:r>
            <a:r>
              <a:rPr lang="en-US" sz="1600">
                <a:solidFill>
                  <a:srgbClr val="222222"/>
                </a:solidFill>
                <a:effectLst/>
                <a:latin typeface="Times New Roman"/>
                <a:cs typeface="Times New Roman"/>
              </a:rPr>
              <a:t> groups." 2021 12th International Conference on Computing Communication and Networking Technologies (ICCCNT). IEEE, 2021.</a:t>
            </a:r>
          </a:p>
          <a:p>
            <a:pPr marL="342900" indent="-342900">
              <a:buFont typeface="+mj-lt"/>
              <a:buAutoNum type="arabicPeriod"/>
            </a:pPr>
            <a:endParaRPr lang="en-US" sz="1600">
              <a:solidFill>
                <a:srgbClr val="222222"/>
              </a:solidFill>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a:solidFill>
                  <a:srgbClr val="222222"/>
                </a:solidFill>
                <a:effectLst/>
                <a:latin typeface="Times New Roman" panose="02020603050405020304" pitchFamily="18" charset="0"/>
                <a:cs typeface="Times New Roman" panose="02020603050405020304" pitchFamily="18" charset="0"/>
              </a:rPr>
              <a:t>Schuetz, Sebastian, and Viswanath Venkatesh. "Blockchain, adoption, and financial inclusion in India: Research </a:t>
            </a:r>
            <a:r>
              <a:rPr lang="en-US" sz="1600">
                <a:solidFill>
                  <a:srgbClr val="222222"/>
                </a:solidFill>
                <a:latin typeface="Times New Roman" panose="02020603050405020304" pitchFamily="18" charset="0"/>
                <a:cs typeface="Times New Roman" panose="02020603050405020304" pitchFamily="18" charset="0"/>
              </a:rPr>
              <a:t>opportunities." International journal of information management 52 (2020): 101936.</a:t>
            </a:r>
          </a:p>
          <a:p>
            <a:pPr marL="342900" indent="-342900">
              <a:buFont typeface="+mj-lt"/>
              <a:buAutoNum type="arabicPeriod"/>
            </a:pPr>
            <a:endParaRPr lang="en-US" sz="1600">
              <a:solidFill>
                <a:srgbClr val="222222"/>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a:solidFill>
                  <a:srgbClr val="222222"/>
                </a:solidFill>
                <a:latin typeface="Times New Roman" panose="02020603050405020304" pitchFamily="18" charset="0"/>
                <a:cs typeface="Times New Roman" panose="02020603050405020304" pitchFamily="18" charset="0"/>
              </a:rPr>
              <a:t>Sanka, A.I., Irfan, M., Huang, I. and Cheung, R.C., 2021. A survey of breakthrough in blockchain technology: Adoptions, applications, challenges and future research. Computer communications, 169, pp.179-201.</a:t>
            </a:r>
          </a:p>
          <a:p>
            <a:pPr marL="342900" indent="-342900">
              <a:buFont typeface="+mj-lt"/>
              <a:buAutoNum type="arabicPeriod"/>
            </a:pPr>
            <a:endParaRPr lang="en-IN" sz="160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600">
                <a:solidFill>
                  <a:srgbClr val="333333"/>
                </a:solidFill>
                <a:effectLst/>
                <a:latin typeface="Times New Roman"/>
                <a:cs typeface="Times New Roman"/>
              </a:rPr>
              <a:t>Jan Gulliksen , Bengt Göransson , Inger </a:t>
            </a:r>
            <a:r>
              <a:rPr lang="en-IN" sz="1600" err="1">
                <a:solidFill>
                  <a:srgbClr val="333333"/>
                </a:solidFill>
                <a:effectLst/>
                <a:latin typeface="Times New Roman"/>
                <a:cs typeface="Times New Roman"/>
              </a:rPr>
              <a:t>Boivie</a:t>
            </a:r>
            <a:r>
              <a:rPr lang="en-IN" sz="1600">
                <a:solidFill>
                  <a:srgbClr val="333333"/>
                </a:solidFill>
                <a:effectLst/>
                <a:latin typeface="Times New Roman"/>
                <a:cs typeface="Times New Roman"/>
              </a:rPr>
              <a:t> , Stefan Blomkvist , Jenny Persson &amp; Åsa </a:t>
            </a:r>
            <a:r>
              <a:rPr lang="en-IN" sz="1600" err="1">
                <a:solidFill>
                  <a:srgbClr val="333333"/>
                </a:solidFill>
                <a:effectLst/>
                <a:latin typeface="Times New Roman"/>
                <a:cs typeface="Times New Roman"/>
              </a:rPr>
              <a:t>Cajander</a:t>
            </a:r>
            <a:r>
              <a:rPr lang="en-IN" sz="1600">
                <a:solidFill>
                  <a:srgbClr val="333333"/>
                </a:solidFill>
                <a:effectLst/>
                <a:latin typeface="Times New Roman"/>
                <a:cs typeface="Times New Roman"/>
              </a:rPr>
              <a:t> (2003) Key principles for user-centred systems design , Behaviour &amp; Information Technology, 22:6, 397-409, DOI: </a:t>
            </a:r>
            <a:r>
              <a:rPr lang="en-IN" sz="1600" u="sng">
                <a:solidFill>
                  <a:srgbClr val="333333"/>
                </a:solidFill>
                <a:effectLst/>
                <a:latin typeface="Times New Roman"/>
                <a:cs typeface="Times New Roman"/>
                <a:hlinkClick r:id="rId2"/>
              </a:rPr>
              <a:t>10.1080/01449290310001624329</a:t>
            </a:r>
            <a:endParaRPr lang="en-IN" sz="1600">
              <a:latin typeface="Times New Roman"/>
              <a:cs typeface="Times New Roman"/>
            </a:endParaRPr>
          </a:p>
        </p:txBody>
      </p:sp>
    </p:spTree>
    <p:extLst>
      <p:ext uri="{BB962C8B-B14F-4D97-AF65-F5344CB8AC3E}">
        <p14:creationId xmlns:p14="http://schemas.microsoft.com/office/powerpoint/2010/main" val="4058461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3CA20-833D-DEF8-E939-A15764AF3CDB}"/>
              </a:ext>
            </a:extLst>
          </p:cNvPr>
          <p:cNvSpPr>
            <a:spLocks noGrp="1"/>
          </p:cNvSpPr>
          <p:nvPr>
            <p:ph type="title"/>
          </p:nvPr>
        </p:nvSpPr>
        <p:spPr/>
        <p:txBody>
          <a:bodyPr/>
          <a:lstStyle/>
          <a:p>
            <a:r>
              <a:rPr lang="en-US"/>
              <a:t>Thank You</a:t>
            </a:r>
            <a:endParaRPr lang="en-IN"/>
          </a:p>
        </p:txBody>
      </p:sp>
    </p:spTree>
    <p:extLst>
      <p:ext uri="{BB962C8B-B14F-4D97-AF65-F5344CB8AC3E}">
        <p14:creationId xmlns:p14="http://schemas.microsoft.com/office/powerpoint/2010/main" val="225201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6CCA71-8852-C51B-0B11-A7AB22D9A923}"/>
              </a:ext>
            </a:extLst>
          </p:cNvPr>
          <p:cNvSpPr>
            <a:spLocks noGrp="1"/>
          </p:cNvSpPr>
          <p:nvPr>
            <p:ph type="title"/>
          </p:nvPr>
        </p:nvSpPr>
        <p:spPr/>
        <p:txBody>
          <a:bodyPr>
            <a:normAutofit fontScale="90000"/>
          </a:bodyPr>
          <a:lstStyle/>
          <a:p>
            <a:r>
              <a:rPr lang="en-US"/>
              <a:t>Introduction</a:t>
            </a:r>
            <a:endParaRPr lang="en-IN"/>
          </a:p>
        </p:txBody>
      </p:sp>
      <p:sp>
        <p:nvSpPr>
          <p:cNvPr id="9" name="Content Placeholder 8">
            <a:extLst>
              <a:ext uri="{FF2B5EF4-FFF2-40B4-BE49-F238E27FC236}">
                <a16:creationId xmlns:a16="http://schemas.microsoft.com/office/drawing/2014/main" id="{081AFE66-B1D3-9ED9-5540-26F2CC84C580}"/>
              </a:ext>
            </a:extLst>
          </p:cNvPr>
          <p:cNvSpPr>
            <a:spLocks noGrp="1"/>
          </p:cNvSpPr>
          <p:nvPr>
            <p:ph idx="1"/>
          </p:nvPr>
        </p:nvSpPr>
        <p:spPr>
          <a:xfrm>
            <a:off x="571499" y="1029556"/>
            <a:ext cx="10515600" cy="4908082"/>
          </a:xfrm>
        </p:spPr>
        <p:txBody>
          <a:bodyPr vert="horz" lIns="91440" tIns="45720" rIns="91440" bIns="45720" rtlCol="0" anchor="t">
            <a:normAutofit/>
          </a:bodyPr>
          <a:lstStyle/>
          <a:p>
            <a:pPr marL="377825" lvl="3" indent="-285750" algn="just">
              <a:lnSpc>
                <a:spcPct val="100000"/>
              </a:lnSpc>
              <a:spcAft>
                <a:spcPts val="600"/>
              </a:spcAft>
            </a:pPr>
            <a:r>
              <a:rPr lang="en-US" b="0" i="0">
                <a:effectLst/>
                <a:latin typeface="Times New Roman"/>
                <a:cs typeface="Times New Roman"/>
              </a:rPr>
              <a:t>Rural development is a critical need in developing countries, and many women's self-help groups have emerged worldwide to create livelihood opportunities for women.</a:t>
            </a:r>
          </a:p>
          <a:p>
            <a:pPr marL="377825" lvl="3" indent="-285750" algn="just">
              <a:lnSpc>
                <a:spcPct val="100000"/>
              </a:lnSpc>
              <a:spcAft>
                <a:spcPts val="600"/>
              </a:spcAft>
            </a:pPr>
            <a:r>
              <a:rPr lang="en-US" b="0" i="0">
                <a:effectLst/>
                <a:latin typeface="Times New Roman"/>
                <a:cs typeface="Times New Roman"/>
              </a:rPr>
              <a:t>AmritaSREE, initiated by Sri Mata Amritanandamayi Devi, which stands for "Amrita Self Reliance Education and Employment,"</a:t>
            </a:r>
            <a:r>
              <a:rPr lang="en-US">
                <a:latin typeface="Times New Roman"/>
                <a:cs typeface="Times New Roman"/>
              </a:rPr>
              <a:t> </a:t>
            </a:r>
          </a:p>
          <a:p>
            <a:pPr marL="377825" lvl="3" indent="-285750" algn="just">
              <a:lnSpc>
                <a:spcPct val="100000"/>
              </a:lnSpc>
              <a:spcAft>
                <a:spcPts val="600"/>
              </a:spcAft>
            </a:pPr>
            <a:r>
              <a:rPr lang="en-US">
                <a:latin typeface="Times New Roman"/>
                <a:cs typeface="Times New Roman"/>
              </a:rPr>
              <a:t>It</a:t>
            </a:r>
            <a:r>
              <a:rPr lang="en-US" b="0" i="0">
                <a:effectLst/>
                <a:latin typeface="Times New Roman"/>
                <a:cs typeface="Times New Roman"/>
              </a:rPr>
              <a:t> a </a:t>
            </a:r>
            <a:r>
              <a:rPr lang="en-US">
                <a:latin typeface="Times New Roman"/>
                <a:cs typeface="Times New Roman"/>
              </a:rPr>
              <a:t>network Self-Help</a:t>
            </a:r>
            <a:r>
              <a:rPr lang="en-US" b="0" i="0">
                <a:effectLst/>
                <a:latin typeface="Times New Roman"/>
                <a:cs typeface="Times New Roman"/>
              </a:rPr>
              <a:t> </a:t>
            </a:r>
            <a:r>
              <a:rPr lang="en-US">
                <a:latin typeface="Times New Roman"/>
                <a:cs typeface="Times New Roman"/>
              </a:rPr>
              <a:t>Groups</a:t>
            </a:r>
            <a:r>
              <a:rPr lang="en-US" b="0" i="0">
                <a:effectLst/>
                <a:latin typeface="Times New Roman"/>
                <a:cs typeface="Times New Roman"/>
              </a:rPr>
              <a:t> aimed at empowering unemployed and economically vulnerable women by </a:t>
            </a:r>
            <a:r>
              <a:rPr lang="en-US">
                <a:latin typeface="Times New Roman"/>
                <a:cs typeface="Times New Roman"/>
              </a:rPr>
              <a:t>providing them with financial support</a:t>
            </a:r>
            <a:r>
              <a:rPr lang="en-US" b="0" i="0">
                <a:effectLst/>
                <a:latin typeface="Times New Roman"/>
                <a:cs typeface="Times New Roman"/>
              </a:rPr>
              <a:t>.</a:t>
            </a:r>
            <a:endParaRPr lang="en-US">
              <a:latin typeface="Times New Roman"/>
              <a:cs typeface="Times New Roman"/>
            </a:endParaRPr>
          </a:p>
          <a:p>
            <a:pPr marL="377825" lvl="3" indent="-285750" algn="just">
              <a:lnSpc>
                <a:spcPct val="100000"/>
              </a:lnSpc>
              <a:spcAft>
                <a:spcPts val="600"/>
              </a:spcAft>
            </a:pPr>
            <a:r>
              <a:rPr lang="en-US">
                <a:latin typeface="Times New Roman"/>
                <a:cs typeface="Times New Roman"/>
              </a:rPr>
              <a:t>Using mobile computing and a human-centered design approach, the project proposes a unique solution for addressing the challenges of the community. </a:t>
            </a:r>
            <a:endParaRPr lang="en-US">
              <a:latin typeface="Times New Roman" panose="02020603050405020304" pitchFamily="18" charset="0"/>
              <a:cs typeface="Times New Roman" panose="02020603050405020304" pitchFamily="18" charset="0"/>
            </a:endParaRPr>
          </a:p>
          <a:p>
            <a:pPr marL="377825" lvl="3" indent="-285750" algn="just">
              <a:lnSpc>
                <a:spcPct val="100000"/>
              </a:lnSpc>
              <a:spcAft>
                <a:spcPts val="600"/>
              </a:spcAft>
            </a:pPr>
            <a:r>
              <a:rPr lang="en-US">
                <a:latin typeface="Times New Roman"/>
                <a:cs typeface="Times New Roman"/>
              </a:rPr>
              <a:t>The client-server approach can be operated as the framework for the mobile application with the help of the networking framework. </a:t>
            </a:r>
            <a:endParaRPr lang="en-US">
              <a:latin typeface="Times New Roman" panose="02020603050405020304" pitchFamily="18" charset="0"/>
              <a:cs typeface="Times New Roman" panose="02020603050405020304" pitchFamily="18" charset="0"/>
            </a:endParaRPr>
          </a:p>
          <a:p>
            <a:pPr marL="377825" lvl="3" indent="-285750" algn="just">
              <a:lnSpc>
                <a:spcPct val="100000"/>
              </a:lnSpc>
              <a:spcAft>
                <a:spcPts val="600"/>
              </a:spcAft>
            </a:pPr>
            <a:r>
              <a:rPr lang="en-US" b="0" i="0">
                <a:effectLst/>
                <a:latin typeface="Times New Roman"/>
                <a:cs typeface="Times New Roman"/>
              </a:rPr>
              <a:t>The proposed solution incorporates blockchain technology to ensure transparency, trust, and accountability among users, with the use of consensus algorithms and smart contracts to enhance transparency within the organization.</a:t>
            </a:r>
            <a:endParaRPr lang="en-US">
              <a:latin typeface="Times New Roman"/>
              <a:cs typeface="Times New Roman"/>
            </a:endParaRPr>
          </a:p>
        </p:txBody>
      </p:sp>
    </p:spTree>
    <p:extLst>
      <p:ext uri="{BB962C8B-B14F-4D97-AF65-F5344CB8AC3E}">
        <p14:creationId xmlns:p14="http://schemas.microsoft.com/office/powerpoint/2010/main" val="5833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5EEB98-0F7D-D15C-C70A-97892B568707}"/>
              </a:ext>
            </a:extLst>
          </p:cNvPr>
          <p:cNvSpPr>
            <a:spLocks noGrp="1"/>
          </p:cNvSpPr>
          <p:nvPr>
            <p:ph type="title"/>
          </p:nvPr>
        </p:nvSpPr>
        <p:spPr/>
        <p:txBody>
          <a:bodyPr>
            <a:normAutofit fontScale="90000"/>
          </a:bodyPr>
          <a:lstStyle/>
          <a:p>
            <a:r>
              <a:rPr lang="en-US"/>
              <a:t>Motivation</a:t>
            </a:r>
            <a:endParaRPr lang="en-IN"/>
          </a:p>
        </p:txBody>
      </p:sp>
      <p:sp>
        <p:nvSpPr>
          <p:cNvPr id="9" name="Content Placeholder 8">
            <a:extLst>
              <a:ext uri="{FF2B5EF4-FFF2-40B4-BE49-F238E27FC236}">
                <a16:creationId xmlns:a16="http://schemas.microsoft.com/office/drawing/2014/main" id="{F1E7CC91-1BFE-77A2-D1EF-F14FD1D7C434}"/>
              </a:ext>
            </a:extLst>
          </p:cNvPr>
          <p:cNvSpPr>
            <a:spLocks noGrp="1"/>
          </p:cNvSpPr>
          <p:nvPr>
            <p:ph idx="1"/>
          </p:nvPr>
        </p:nvSpPr>
        <p:spPr>
          <a:xfrm>
            <a:off x="571499" y="1275362"/>
            <a:ext cx="10515600" cy="4908082"/>
          </a:xfrm>
        </p:spPr>
        <p:txBody>
          <a:bodyPr vert="horz" lIns="91440" tIns="45720" rIns="91440" bIns="45720" rtlCol="0" anchor="t">
            <a:normAutofit/>
          </a:bodyPr>
          <a:lstStyle/>
          <a:p>
            <a:pPr marL="457200" algn="just">
              <a:lnSpc>
                <a:spcPct val="100000"/>
              </a:lnSpc>
              <a:spcAft>
                <a:spcPts val="1000"/>
              </a:spcAft>
            </a:pPr>
            <a:r>
              <a:rPr lang="en-US" sz="1800">
                <a:effectLst/>
                <a:latin typeface="Times New Roman"/>
                <a:ea typeface="Times New Roman" panose="02020603050405020304" pitchFamily="18" charset="0"/>
                <a:cs typeface="Times New Roman"/>
              </a:rPr>
              <a:t>The current record-keeping methods employed by AmritaSREE self-help groups rely on manual processes like physical ledgers, which are prone to errors and lack transparency.</a:t>
            </a:r>
            <a:r>
              <a:rPr lang="en-US" sz="1800">
                <a:latin typeface="Times New Roman"/>
                <a:ea typeface="Times New Roman" panose="02020603050405020304" pitchFamily="18" charset="0"/>
                <a:cs typeface="Times New Roman"/>
              </a:rPr>
              <a:t> </a:t>
            </a:r>
            <a:endParaRPr lang="en-US">
              <a:latin typeface="Times New Roman"/>
              <a:cs typeface="Times New Roman"/>
            </a:endParaRPr>
          </a:p>
          <a:p>
            <a:pPr marL="457200" algn="just">
              <a:lnSpc>
                <a:spcPct val="100000"/>
              </a:lnSpc>
              <a:spcAft>
                <a:spcPts val="1000"/>
              </a:spcAft>
            </a:pPr>
            <a:r>
              <a:rPr lang="en-US" sz="1800">
                <a:effectLst/>
                <a:latin typeface="Times New Roman"/>
                <a:ea typeface="Times New Roman" panose="02020603050405020304" pitchFamily="18" charset="0"/>
                <a:cs typeface="Times New Roman"/>
              </a:rPr>
              <a:t>With the proposed </a:t>
            </a:r>
            <a:r>
              <a:rPr lang="en-US" sz="1800">
                <a:latin typeface="Times New Roman"/>
                <a:ea typeface="Times New Roman" panose="02020603050405020304" pitchFamily="18" charset="0"/>
                <a:cs typeface="Times New Roman"/>
              </a:rPr>
              <a:t>solution</a:t>
            </a:r>
            <a:r>
              <a:rPr lang="en-US" sz="1800">
                <a:effectLst/>
                <a:latin typeface="Times New Roman"/>
                <a:ea typeface="Times New Roman" panose="02020603050405020304" pitchFamily="18" charset="0"/>
                <a:cs typeface="Times New Roman"/>
              </a:rPr>
              <a:t>, imagine a scenario where group members have access to a dedicated mobile app developed to their needs.</a:t>
            </a:r>
            <a:r>
              <a:rPr lang="en-US" sz="1800">
                <a:latin typeface="Times New Roman"/>
                <a:ea typeface="Times New Roman" panose="02020603050405020304" pitchFamily="18" charset="0"/>
                <a:cs typeface="Times New Roman"/>
              </a:rPr>
              <a:t> </a:t>
            </a:r>
            <a:endParaRPr lang="en-US"/>
          </a:p>
          <a:p>
            <a:pPr marL="457200" algn="just">
              <a:lnSpc>
                <a:spcPct val="115000"/>
              </a:lnSpc>
              <a:spcAft>
                <a:spcPts val="1000"/>
              </a:spcAft>
            </a:pPr>
            <a:r>
              <a:rPr lang="en-US" sz="1800">
                <a:effectLst/>
                <a:latin typeface="Times New Roman"/>
                <a:ea typeface="Times New Roman" panose="02020603050405020304" pitchFamily="18" charset="0"/>
                <a:cs typeface="Times New Roman"/>
              </a:rPr>
              <a:t>Through this app, SHG’s can securely document and manage their financial transactions digitally. </a:t>
            </a:r>
            <a:endParaRPr lang="en-US" sz="1800">
              <a:latin typeface="Times New Roman"/>
              <a:ea typeface="Times New Roman" panose="02020603050405020304" pitchFamily="18" charset="0"/>
              <a:cs typeface="Times New Roman"/>
            </a:endParaRPr>
          </a:p>
          <a:p>
            <a:pPr marL="514350" indent="-285750" algn="just">
              <a:lnSpc>
                <a:spcPct val="115000"/>
              </a:lnSpc>
              <a:spcAft>
                <a:spcPts val="1000"/>
              </a:spcAft>
            </a:pPr>
            <a:r>
              <a:rPr lang="en-US" sz="1800">
                <a:effectLst/>
                <a:latin typeface="Times New Roman"/>
                <a:ea typeface="Times New Roman" panose="02020603050405020304" pitchFamily="18" charset="0"/>
                <a:cs typeface="Times New Roman"/>
              </a:rPr>
              <a:t>Suppose a group member needs to perform a financial transaction, like borrowing money from the group's fund. Through the mobile app, she can easily initiate the transaction, which will be recorded and authenticated on the blockchain ledger. This system promotes accountability and safeguards against unauthorized or fraudulent activities within the group.</a:t>
            </a:r>
            <a:endParaRPr lang="en-IN">
              <a:latin typeface="Times New Roman"/>
              <a:cs typeface="Times New Roman"/>
            </a:endParaRPr>
          </a:p>
        </p:txBody>
      </p:sp>
    </p:spTree>
    <p:extLst>
      <p:ext uri="{BB962C8B-B14F-4D97-AF65-F5344CB8AC3E}">
        <p14:creationId xmlns:p14="http://schemas.microsoft.com/office/powerpoint/2010/main" val="375678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561666" y="535474"/>
            <a:ext cx="10515600" cy="421441"/>
          </a:xfrm>
        </p:spPr>
        <p:txBody>
          <a:bodyPr>
            <a:normAutofit fontScale="90000"/>
          </a:bodyPr>
          <a:lstStyle/>
          <a:p>
            <a:r>
              <a:rPr lang="en-US">
                <a:latin typeface="Georgia"/>
              </a:rPr>
              <a:t>Background Study/Related Work</a:t>
            </a:r>
            <a:endParaRPr lang="en-GB">
              <a:latin typeface="Georgia"/>
            </a:endParaRPr>
          </a:p>
          <a:p>
            <a:endParaRPr lang="en-GB"/>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4182373424"/>
              </p:ext>
            </p:extLst>
          </p:nvPr>
        </p:nvGraphicFramePr>
        <p:xfrm>
          <a:off x="699540" y="1350094"/>
          <a:ext cx="10792920" cy="3944452"/>
        </p:xfrm>
        <a:graphic>
          <a:graphicData uri="http://schemas.openxmlformats.org/drawingml/2006/table">
            <a:tbl>
              <a:tblPr/>
              <a:tblGrid>
                <a:gridCol w="2158584">
                  <a:extLst>
                    <a:ext uri="{9D8B030D-6E8A-4147-A177-3AD203B41FA5}">
                      <a16:colId xmlns:a16="http://schemas.microsoft.com/office/drawing/2014/main" val="1337618479"/>
                    </a:ext>
                  </a:extLst>
                </a:gridCol>
                <a:gridCol w="2402134">
                  <a:extLst>
                    <a:ext uri="{9D8B030D-6E8A-4147-A177-3AD203B41FA5}">
                      <a16:colId xmlns:a16="http://schemas.microsoft.com/office/drawing/2014/main" val="2786992942"/>
                    </a:ext>
                  </a:extLst>
                </a:gridCol>
                <a:gridCol w="2045110">
                  <a:extLst>
                    <a:ext uri="{9D8B030D-6E8A-4147-A177-3AD203B41FA5}">
                      <a16:colId xmlns:a16="http://schemas.microsoft.com/office/drawing/2014/main" val="3853498532"/>
                    </a:ext>
                  </a:extLst>
                </a:gridCol>
                <a:gridCol w="2113935">
                  <a:extLst>
                    <a:ext uri="{9D8B030D-6E8A-4147-A177-3AD203B41FA5}">
                      <a16:colId xmlns:a16="http://schemas.microsoft.com/office/drawing/2014/main" val="2150754490"/>
                    </a:ext>
                  </a:extLst>
                </a:gridCol>
                <a:gridCol w="2073157">
                  <a:extLst>
                    <a:ext uri="{9D8B030D-6E8A-4147-A177-3AD203B41FA5}">
                      <a16:colId xmlns:a16="http://schemas.microsoft.com/office/drawing/2014/main" val="2118826406"/>
                    </a:ext>
                  </a:extLst>
                </a:gridCol>
              </a:tblGrid>
              <a:tr h="561172">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just"/>
                      <a:r>
                        <a:rPr lang="en-US" sz="1400" kern="1200">
                          <a:solidFill>
                            <a:schemeClr val="tx1"/>
                          </a:solidFill>
                          <a:effectLst/>
                          <a:latin typeface="Times New Roman" panose="02020603050405020304" pitchFamily="18" charset="0"/>
                          <a:ea typeface="+mn-ea"/>
                          <a:cs typeface="Times New Roman" panose="02020603050405020304" pitchFamily="18" charset="0"/>
                        </a:rPr>
                        <a:t>Empowerment of Women Self Help Groups: Human Centered Design of a Participatory IoT solution.</a:t>
                      </a:r>
                      <a:endParaRPr lang="en-IN" sz="1400" kern="120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sz="1400" kern="1200">
                        <a:solidFill>
                          <a:schemeClr val="tx1"/>
                        </a:solidFill>
                        <a:effectLst/>
                        <a:latin typeface="Times New Roman" panose="02020603050405020304" pitchFamily="18" charset="0"/>
                        <a:ea typeface="+mn-ea"/>
                        <a:cs typeface="Times New Roman" panose="02020603050405020304" pitchFamily="18" charset="0"/>
                      </a:endParaRPr>
                    </a:p>
                    <a:p>
                      <a:pPr algn="just"/>
                      <a:r>
                        <a:rPr lang="en-US" sz="1400" kern="1200">
                          <a:solidFill>
                            <a:schemeClr val="tx1"/>
                          </a:solidFill>
                          <a:effectLst/>
                          <a:latin typeface="Times New Roman" panose="02020603050405020304" pitchFamily="18" charset="0"/>
                          <a:ea typeface="+mn-ea"/>
                          <a:cs typeface="Times New Roman" panose="02020603050405020304" pitchFamily="18" charset="0"/>
                        </a:rPr>
                        <a:t>2020</a:t>
                      </a:r>
                      <a:endParaRPr lang="en-IN" sz="1400" b="0" i="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base"/>
                      <a:r>
                        <a:rPr lang="en-US" sz="1400" b="0" i="0" kern="1200">
                          <a:solidFill>
                            <a:schemeClr val="tx1"/>
                          </a:solidFill>
                          <a:effectLst/>
                          <a:latin typeface="Times New Roman" panose="02020603050405020304" pitchFamily="18" charset="0"/>
                          <a:ea typeface="+mn-ea"/>
                          <a:cs typeface="Times New Roman" panose="02020603050405020304" pitchFamily="18" charset="0"/>
                        </a:rPr>
                        <a:t>Empowering women through SHG organizations requires better communication, resource management, and financial control than current methods like manual ledgers, phone networks, or WhatsApp groups provide.</a:t>
                      </a:r>
                      <a:endParaRPr lang="en-IN" sz="1400" b="0" i="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base"/>
                      <a:r>
                        <a:rPr lang="en-US" sz="1400" kern="1200">
                          <a:solidFill>
                            <a:schemeClr val="tx1"/>
                          </a:solidFill>
                          <a:effectLst/>
                          <a:latin typeface="Times New Roman" panose="02020603050405020304" pitchFamily="18" charset="0"/>
                          <a:ea typeface="+mn-ea"/>
                          <a:cs typeface="Times New Roman" panose="02020603050405020304" pitchFamily="18" charset="0"/>
                        </a:rPr>
                        <a:t>The paper proposed an architecture and designed a Mobile Application to improve the life of this rural women. </a:t>
                      </a:r>
                    </a:p>
                    <a:p>
                      <a:pPr algn="just" rtl="0" fontAlgn="base"/>
                      <a:endParaRPr lang="en-US" sz="1400" kern="1200">
                        <a:solidFill>
                          <a:schemeClr val="tx1"/>
                        </a:solidFill>
                        <a:effectLst/>
                        <a:latin typeface="Times New Roman" panose="02020603050405020304" pitchFamily="18" charset="0"/>
                        <a:ea typeface="+mn-ea"/>
                        <a:cs typeface="Times New Roman" panose="02020603050405020304" pitchFamily="18" charset="0"/>
                      </a:endParaRPr>
                    </a:p>
                    <a:p>
                      <a:pPr algn="just" rtl="0" fontAlgn="base"/>
                      <a:r>
                        <a:rPr lang="en-US" sz="1400" kern="1200">
                          <a:solidFill>
                            <a:schemeClr val="tx1"/>
                          </a:solidFill>
                          <a:effectLst/>
                          <a:latin typeface="Times New Roman" panose="02020603050405020304" pitchFamily="18" charset="0"/>
                          <a:ea typeface="+mn-ea"/>
                          <a:cs typeface="Times New Roman" panose="02020603050405020304" pitchFamily="18" charset="0"/>
                        </a:rPr>
                        <a:t>The focus of this paper is on discussing the factors that need to be considered for designing a human centered UI services for a target audience</a:t>
                      </a:r>
                      <a:endParaRPr lang="en-IN" sz="1400" b="0" i="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base"/>
                      <a:r>
                        <a:rPr lang="en-US" sz="1400" kern="1200">
                          <a:solidFill>
                            <a:schemeClr val="tx1"/>
                          </a:solidFill>
                          <a:effectLst/>
                          <a:latin typeface="Times New Roman" panose="02020603050405020304" pitchFamily="18" charset="0"/>
                          <a:ea typeface="+mn-ea"/>
                          <a:cs typeface="Times New Roman" panose="02020603050405020304" pitchFamily="18" charset="0"/>
                        </a:rPr>
                        <a:t>The study might not fully address the various human factors that could impact the successful adoption and empowerment of women self-help groups. </a:t>
                      </a:r>
                    </a:p>
                    <a:p>
                      <a:pPr algn="just" rtl="0" fontAlgn="base"/>
                      <a:endParaRPr lang="en-US" sz="1400" kern="1200">
                        <a:solidFill>
                          <a:schemeClr val="tx1"/>
                        </a:solidFill>
                        <a:effectLst/>
                        <a:latin typeface="Times New Roman" panose="02020603050405020304" pitchFamily="18" charset="0"/>
                        <a:ea typeface="+mn-ea"/>
                        <a:cs typeface="Times New Roman" panose="02020603050405020304" pitchFamily="18" charset="0"/>
                      </a:endParaRPr>
                    </a:p>
                    <a:p>
                      <a:pPr algn="just" rtl="0" fontAlgn="base"/>
                      <a:r>
                        <a:rPr lang="en-US" sz="1400" kern="1200">
                          <a:solidFill>
                            <a:schemeClr val="tx1"/>
                          </a:solidFill>
                          <a:effectLst/>
                          <a:latin typeface="Times New Roman" panose="02020603050405020304" pitchFamily="18" charset="0"/>
                          <a:ea typeface="+mn-ea"/>
                          <a:cs typeface="Times New Roman" panose="02020603050405020304" pitchFamily="18" charset="0"/>
                        </a:rPr>
                        <a:t>The paper does not discuss the technicality of the financial operations involved in the organization.</a:t>
                      </a:r>
                      <a:endParaRPr lang="en-IN" sz="1400" b="0" i="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base" latinLnBrk="0" hangingPunct="1">
                        <a:lnSpc>
                          <a:spcPct val="100000"/>
                        </a:lnSpc>
                        <a:spcBef>
                          <a:spcPts val="0"/>
                        </a:spcBef>
                        <a:spcAft>
                          <a:spcPts val="0"/>
                        </a:spcAft>
                        <a:buClrTx/>
                        <a:buSzTx/>
                        <a:buFontTx/>
                        <a:buNone/>
                        <a:tabLst/>
                        <a:defRPr/>
                      </a:pPr>
                      <a:r>
                        <a:rPr lang="en-US" sz="1400" kern="1200">
                          <a:solidFill>
                            <a:schemeClr val="tx1"/>
                          </a:solidFill>
                          <a:effectLst/>
                          <a:latin typeface="Times New Roman" panose="02020603050405020304" pitchFamily="18" charset="0"/>
                          <a:ea typeface="+mn-ea"/>
                          <a:cs typeface="Times New Roman" panose="02020603050405020304" pitchFamily="18" charset="0"/>
                        </a:rPr>
                        <a:t>Significant UI design and user functionalities to ensure user adoption to the mobile application.</a:t>
                      </a:r>
                    </a:p>
                    <a:p>
                      <a:pPr marL="0" marR="0" lvl="0" indent="0" algn="just" defTabSz="914400" rtl="0" eaLnBrk="1" fontAlgn="base" latinLnBrk="0" hangingPunct="1">
                        <a:lnSpc>
                          <a:spcPct val="100000"/>
                        </a:lnSpc>
                        <a:spcBef>
                          <a:spcPts val="0"/>
                        </a:spcBef>
                        <a:spcAft>
                          <a:spcPts val="0"/>
                        </a:spcAft>
                        <a:buClrTx/>
                        <a:buSzTx/>
                        <a:buFontTx/>
                        <a:buNone/>
                        <a:tabLst/>
                        <a:defRPr/>
                      </a:pPr>
                      <a:endParaRPr lang="en-IN" sz="1400" kern="120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ts val="0"/>
                        </a:spcBef>
                        <a:spcAft>
                          <a:spcPts val="0"/>
                        </a:spcAft>
                        <a:buClrTx/>
                        <a:buSzTx/>
                        <a:buFontTx/>
                        <a:buNone/>
                        <a:tabLst/>
                        <a:defRPr/>
                      </a:pPr>
                      <a:r>
                        <a:rPr lang="en-US" sz="1400" kern="1200">
                          <a:solidFill>
                            <a:schemeClr val="tx1"/>
                          </a:solidFill>
                          <a:effectLst/>
                          <a:latin typeface="Times New Roman" panose="02020603050405020304" pitchFamily="18" charset="0"/>
                          <a:ea typeface="+mn-ea"/>
                          <a:cs typeface="Times New Roman" panose="02020603050405020304" pitchFamily="18" charset="0"/>
                        </a:rPr>
                        <a:t>Character recognition due with image processing functions.</a:t>
                      </a:r>
                      <a:r>
                        <a:rPr lang="en-IN" sz="1400" kern="1200">
                          <a:solidFill>
                            <a:schemeClr val="tx1"/>
                          </a:solidFill>
                          <a:effectLst/>
                          <a:latin typeface="Times New Roman" panose="02020603050405020304" pitchFamily="18" charset="0"/>
                          <a:ea typeface="+mn-ea"/>
                          <a:cs typeface="Times New Roman" panose="02020603050405020304" pitchFamily="18" charset="0"/>
                        </a:rPr>
                        <a:t> </a:t>
                      </a:r>
                      <a:r>
                        <a:rPr lang="en-US" sz="1400" kern="1200">
                          <a:solidFill>
                            <a:schemeClr val="tx1"/>
                          </a:solidFill>
                          <a:effectLst/>
                          <a:latin typeface="Times New Roman" panose="02020603050405020304" pitchFamily="18" charset="0"/>
                          <a:ea typeface="+mn-ea"/>
                          <a:cs typeface="Times New Roman" panose="02020603050405020304" pitchFamily="18" charset="0"/>
                        </a:rPr>
                        <a:t>Explore various applications of natural language processing for mobile application.</a:t>
                      </a:r>
                      <a:endParaRPr lang="en-IN" sz="1400" b="0" i="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7319824"/>
                  </a:ext>
                </a:extLst>
              </a:tr>
              <a:tr h="561172">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251281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561666" y="535474"/>
            <a:ext cx="10515600" cy="421441"/>
          </a:xfrm>
        </p:spPr>
        <p:txBody>
          <a:bodyPr>
            <a:normAutofit fontScale="90000"/>
          </a:bodyPr>
          <a:lstStyle/>
          <a:p>
            <a:r>
              <a:rPr lang="en-US">
                <a:latin typeface="Georgia"/>
              </a:rPr>
              <a:t>Background Study/Related Work</a:t>
            </a:r>
            <a:endParaRPr lang="en-GB">
              <a:latin typeface="Georgia"/>
            </a:endParaRPr>
          </a:p>
          <a:p>
            <a:endParaRPr lang="en-GB"/>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1577937352"/>
              </p:ext>
            </p:extLst>
          </p:nvPr>
        </p:nvGraphicFramePr>
        <p:xfrm>
          <a:off x="699542" y="1079174"/>
          <a:ext cx="10792915" cy="4518809"/>
        </p:xfrm>
        <a:graphic>
          <a:graphicData uri="http://schemas.openxmlformats.org/drawingml/2006/table">
            <a:tbl>
              <a:tblPr/>
              <a:tblGrid>
                <a:gridCol w="1870572">
                  <a:extLst>
                    <a:ext uri="{9D8B030D-6E8A-4147-A177-3AD203B41FA5}">
                      <a16:colId xmlns:a16="http://schemas.microsoft.com/office/drawing/2014/main" val="1337618479"/>
                    </a:ext>
                  </a:extLst>
                </a:gridCol>
                <a:gridCol w="1972391">
                  <a:extLst>
                    <a:ext uri="{9D8B030D-6E8A-4147-A177-3AD203B41FA5}">
                      <a16:colId xmlns:a16="http://schemas.microsoft.com/office/drawing/2014/main" val="2786992942"/>
                    </a:ext>
                  </a:extLst>
                </a:gridCol>
                <a:gridCol w="2644878">
                  <a:extLst>
                    <a:ext uri="{9D8B030D-6E8A-4147-A177-3AD203B41FA5}">
                      <a16:colId xmlns:a16="http://schemas.microsoft.com/office/drawing/2014/main" val="3853498532"/>
                    </a:ext>
                  </a:extLst>
                </a:gridCol>
                <a:gridCol w="2231917">
                  <a:extLst>
                    <a:ext uri="{9D8B030D-6E8A-4147-A177-3AD203B41FA5}">
                      <a16:colId xmlns:a16="http://schemas.microsoft.com/office/drawing/2014/main" val="2150754490"/>
                    </a:ext>
                  </a:extLst>
                </a:gridCol>
                <a:gridCol w="2073157">
                  <a:extLst>
                    <a:ext uri="{9D8B030D-6E8A-4147-A177-3AD203B41FA5}">
                      <a16:colId xmlns:a16="http://schemas.microsoft.com/office/drawing/2014/main" val="2118826406"/>
                    </a:ext>
                  </a:extLst>
                </a:gridCol>
              </a:tblGrid>
              <a:tr h="667137">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a:cs typeface="Times New Roman"/>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3787289">
                <a:tc>
                  <a:txBody>
                    <a:bodyPr/>
                    <a:lstStyle/>
                    <a:p>
                      <a:pPr algn="just"/>
                      <a:r>
                        <a:rPr lang="en-US" sz="1400" kern="1200">
                          <a:solidFill>
                            <a:schemeClr val="tx1"/>
                          </a:solidFill>
                          <a:effectLst/>
                          <a:latin typeface="Times New Roman" panose="02020603050405020304" pitchFamily="18" charset="0"/>
                          <a:ea typeface="+mn-ea"/>
                          <a:cs typeface="Times New Roman" panose="02020603050405020304" pitchFamily="18" charset="0"/>
                        </a:rPr>
                        <a:t>Consensus Agreement for Secure Transactions in Self Help Groups</a:t>
                      </a:r>
                      <a:endParaRPr lang="en-IN" sz="1400" kern="120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sz="1400" kern="1200">
                        <a:solidFill>
                          <a:schemeClr val="tx1"/>
                        </a:solidFill>
                        <a:effectLst/>
                        <a:latin typeface="Times New Roman" panose="02020603050405020304" pitchFamily="18" charset="0"/>
                        <a:ea typeface="+mn-ea"/>
                        <a:cs typeface="Times New Roman" panose="02020603050405020304" pitchFamily="18" charset="0"/>
                      </a:endParaRPr>
                    </a:p>
                    <a:p>
                      <a:pPr algn="just"/>
                      <a:r>
                        <a:rPr lang="en-US" sz="1400" kern="1200">
                          <a:solidFill>
                            <a:schemeClr val="tx1"/>
                          </a:solidFill>
                          <a:effectLst/>
                          <a:latin typeface="Times New Roman" panose="02020603050405020304" pitchFamily="18" charset="0"/>
                          <a:ea typeface="+mn-ea"/>
                          <a:cs typeface="Times New Roman" panose="02020603050405020304" pitchFamily="18" charset="0"/>
                        </a:rPr>
                        <a:t>2021</a:t>
                      </a:r>
                      <a:endParaRPr lang="en-IN" sz="1400" kern="120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just">
                        <a:buNone/>
                      </a:pPr>
                      <a:r>
                        <a:rPr lang="en-IN" sz="1400" b="0" i="0" u="none" strike="noStrike" noProof="0">
                          <a:effectLst/>
                          <a:latin typeface="Times New Roman" panose="02020603050405020304" pitchFamily="18" charset="0"/>
                          <a:cs typeface="Times New Roman" panose="02020603050405020304" pitchFamily="18" charset="0"/>
                        </a:rPr>
                        <a:t>Inefficiency, lack of transparency, and potential errors associated with the current paper-based ledger system used by the self-help group "AmritaSREE" in rural India for recording financial transactions and loans. </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just">
                        <a:buFont typeface="Arial"/>
                        <a:buNone/>
                      </a:pPr>
                      <a:r>
                        <a:rPr lang="en-IN" sz="1400" b="0" i="0" u="none" strike="noStrike" noProof="0">
                          <a:effectLst/>
                          <a:latin typeface="Times New Roman" panose="02020603050405020304" pitchFamily="18" charset="0"/>
                          <a:cs typeface="Times New Roman" panose="02020603050405020304" pitchFamily="18" charset="0"/>
                        </a:rPr>
                        <a:t>Introduces the use of consensus algorithms and smart contracts to enhance financial transaction transparency and security.</a:t>
                      </a:r>
                    </a:p>
                    <a:p>
                      <a:pPr marL="0" lvl="0" indent="0" algn="just">
                        <a:buFont typeface="Arial"/>
                        <a:buNone/>
                      </a:pPr>
                      <a:endParaRPr lang="en-IN" sz="1400" b="0" i="0" u="none" strike="noStrike" noProof="0">
                        <a:effectLst/>
                        <a:latin typeface="Times New Roman" panose="02020603050405020304" pitchFamily="18" charset="0"/>
                        <a:cs typeface="Times New Roman" panose="02020603050405020304" pitchFamily="18" charset="0"/>
                      </a:endParaRPr>
                    </a:p>
                    <a:p>
                      <a:pPr marL="0" lvl="0" indent="0" algn="just">
                        <a:buFont typeface="Arial"/>
                        <a:buNone/>
                      </a:pPr>
                      <a:r>
                        <a:rPr lang="en-IN" sz="1400" b="0" i="0" u="none" strike="noStrike" noProof="0">
                          <a:effectLst/>
                          <a:latin typeface="Times New Roman" panose="02020603050405020304" pitchFamily="18" charset="0"/>
                          <a:cs typeface="Times New Roman" panose="02020603050405020304" pitchFamily="18" charset="0"/>
                        </a:rPr>
                        <a:t>Proposes the Byzantine Fault Tolerance algorithm for consensus.</a:t>
                      </a:r>
                    </a:p>
                    <a:p>
                      <a:pPr marL="0" lvl="0" indent="0" algn="just">
                        <a:buFont typeface="Arial"/>
                        <a:buNone/>
                      </a:pPr>
                      <a:endParaRPr lang="en-IN" sz="1400" b="0" i="0" u="none" strike="noStrike" noProof="0">
                        <a:effectLst/>
                        <a:latin typeface="Times New Roman" panose="02020603050405020304" pitchFamily="18" charset="0"/>
                        <a:cs typeface="Times New Roman" panose="02020603050405020304" pitchFamily="18" charset="0"/>
                      </a:endParaRPr>
                    </a:p>
                    <a:p>
                      <a:pPr marL="0" lvl="0" indent="0" algn="just">
                        <a:buFont typeface="Arial"/>
                        <a:buNone/>
                      </a:pPr>
                      <a:r>
                        <a:rPr lang="en-IN" sz="1400" b="0" i="0" u="none" strike="noStrike" noProof="0">
                          <a:effectLst/>
                          <a:latin typeface="Times New Roman" panose="02020603050405020304" pitchFamily="18" charset="0"/>
                          <a:cs typeface="Times New Roman" panose="02020603050405020304" pitchFamily="18" charset="0"/>
                        </a:rPr>
                        <a:t>Human-</a:t>
                      </a:r>
                      <a:r>
                        <a:rPr lang="en-IN" sz="1400" b="0" i="0" u="none" strike="noStrike" noProof="0" err="1">
                          <a:effectLst/>
                          <a:latin typeface="Times New Roman" panose="02020603050405020304" pitchFamily="18" charset="0"/>
                          <a:cs typeface="Times New Roman" panose="02020603050405020304" pitchFamily="18" charset="0"/>
                        </a:rPr>
                        <a:t>centered</a:t>
                      </a:r>
                      <a:r>
                        <a:rPr lang="en-IN" sz="1400" b="0" i="0" u="none" strike="noStrike" noProof="0">
                          <a:effectLst/>
                          <a:latin typeface="Times New Roman" panose="02020603050405020304" pitchFamily="18" charset="0"/>
                          <a:cs typeface="Times New Roman" panose="02020603050405020304" pitchFamily="18" charset="0"/>
                        </a:rPr>
                        <a:t> design principles based on considering regional language and user characteristics such as age, gender, literacy, and technology proficiency, for better acceptance and adoption in rural areas.</a:t>
                      </a:r>
                    </a:p>
                    <a:p>
                      <a:pPr marL="285750" lvl="0" indent="-285750" algn="just">
                        <a:buFont typeface="Arial"/>
                        <a:buChar char="•"/>
                      </a:pPr>
                      <a:endParaRPr lang="en-IN" sz="1400" b="0" i="0" u="none" strike="noStrike" noProof="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just">
                        <a:buNone/>
                      </a:pPr>
                      <a:r>
                        <a:rPr lang="en-IN" sz="1400" b="0" i="0" u="none" strike="noStrike" noProof="0">
                          <a:effectLst/>
                          <a:latin typeface="Times New Roman" panose="02020603050405020304" pitchFamily="18" charset="0"/>
                          <a:cs typeface="Times New Roman" panose="02020603050405020304" pitchFamily="18" charset="0"/>
                        </a:rPr>
                        <a:t>The need for community acceptance and understanding of digital ledger maintenance over physical ledgers, which may be hindered by varying user age groups and their technological capabilities. </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a:lnSpc>
                          <a:spcPct val="100000"/>
                        </a:lnSpc>
                        <a:spcBef>
                          <a:spcPts val="0"/>
                        </a:spcBef>
                        <a:spcAft>
                          <a:spcPts val="0"/>
                        </a:spcAft>
                        <a:buFont typeface="Arial"/>
                        <a:buNone/>
                      </a:pPr>
                      <a:r>
                        <a:rPr lang="en-IN" sz="1400" b="0" i="0" u="none" strike="noStrike" noProof="0">
                          <a:effectLst/>
                          <a:latin typeface="Times New Roman" panose="02020603050405020304" pitchFamily="18" charset="0"/>
                          <a:cs typeface="Times New Roman" panose="02020603050405020304" pitchFamily="18" charset="0"/>
                        </a:rPr>
                        <a:t>Design and implementation of the proposed blockchain based consensus agreement and smart contracts</a:t>
                      </a:r>
                    </a:p>
                    <a:p>
                      <a:pPr marL="0" marR="0" lvl="0" indent="0" algn="just">
                        <a:lnSpc>
                          <a:spcPct val="100000"/>
                        </a:lnSpc>
                        <a:spcBef>
                          <a:spcPts val="0"/>
                        </a:spcBef>
                        <a:spcAft>
                          <a:spcPts val="0"/>
                        </a:spcAft>
                        <a:buNone/>
                      </a:pPr>
                      <a:endParaRPr lang="en-IN" sz="1400" b="0" i="0" u="none" strike="noStrike" noProof="0">
                        <a:effectLst/>
                        <a:latin typeface="Times New Roman" panose="02020603050405020304" pitchFamily="18" charset="0"/>
                        <a:cs typeface="Times New Roman" panose="02020603050405020304" pitchFamily="18" charset="0"/>
                      </a:endParaRPr>
                    </a:p>
                    <a:p>
                      <a:pPr marL="0" marR="0" lvl="0" indent="0" algn="just">
                        <a:lnSpc>
                          <a:spcPct val="100000"/>
                        </a:lnSpc>
                        <a:spcBef>
                          <a:spcPts val="0"/>
                        </a:spcBef>
                        <a:spcAft>
                          <a:spcPts val="0"/>
                        </a:spcAft>
                        <a:buFont typeface="Arial"/>
                        <a:buNone/>
                      </a:pPr>
                      <a:r>
                        <a:rPr lang="en-IN" sz="1400" b="0" i="0" u="none" strike="noStrike" noProof="0">
                          <a:effectLst/>
                          <a:latin typeface="Times New Roman" panose="02020603050405020304" pitchFamily="18" charset="0"/>
                          <a:cs typeface="Times New Roman" panose="02020603050405020304" pitchFamily="18" charset="0"/>
                        </a:rPr>
                        <a:t>Explore the scalability and efficiency of the consensus mechanism in handling a larger volume of transactions.</a:t>
                      </a:r>
                      <a:endParaRPr lang="en-IN"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7319824"/>
                  </a:ext>
                </a:extLst>
              </a:tr>
            </a:tbl>
          </a:graphicData>
        </a:graphic>
      </p:graphicFrame>
    </p:spTree>
    <p:extLst>
      <p:ext uri="{BB962C8B-B14F-4D97-AF65-F5344CB8AC3E}">
        <p14:creationId xmlns:p14="http://schemas.microsoft.com/office/powerpoint/2010/main" val="259069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561666" y="535474"/>
            <a:ext cx="10515600" cy="421441"/>
          </a:xfrm>
        </p:spPr>
        <p:txBody>
          <a:bodyPr>
            <a:normAutofit fontScale="90000"/>
          </a:bodyPr>
          <a:lstStyle/>
          <a:p>
            <a:r>
              <a:rPr lang="en-US">
                <a:latin typeface="Georgia"/>
              </a:rPr>
              <a:t>Background Study/Related Work</a:t>
            </a:r>
            <a:endParaRPr lang="en-GB">
              <a:latin typeface="Georgia"/>
            </a:endParaRPr>
          </a:p>
          <a:p>
            <a:endParaRPr lang="en-GB"/>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3878733541"/>
              </p:ext>
            </p:extLst>
          </p:nvPr>
        </p:nvGraphicFramePr>
        <p:xfrm>
          <a:off x="699540" y="1350094"/>
          <a:ext cx="10792920" cy="4797892"/>
        </p:xfrm>
        <a:graphic>
          <a:graphicData uri="http://schemas.openxmlformats.org/drawingml/2006/table">
            <a:tbl>
              <a:tblPr/>
              <a:tblGrid>
                <a:gridCol w="2158584">
                  <a:extLst>
                    <a:ext uri="{9D8B030D-6E8A-4147-A177-3AD203B41FA5}">
                      <a16:colId xmlns:a16="http://schemas.microsoft.com/office/drawing/2014/main" val="1337618479"/>
                    </a:ext>
                  </a:extLst>
                </a:gridCol>
                <a:gridCol w="2225153">
                  <a:extLst>
                    <a:ext uri="{9D8B030D-6E8A-4147-A177-3AD203B41FA5}">
                      <a16:colId xmlns:a16="http://schemas.microsoft.com/office/drawing/2014/main" val="2786992942"/>
                    </a:ext>
                  </a:extLst>
                </a:gridCol>
                <a:gridCol w="2222091">
                  <a:extLst>
                    <a:ext uri="{9D8B030D-6E8A-4147-A177-3AD203B41FA5}">
                      <a16:colId xmlns:a16="http://schemas.microsoft.com/office/drawing/2014/main" val="3853498532"/>
                    </a:ext>
                  </a:extLst>
                </a:gridCol>
                <a:gridCol w="2113935">
                  <a:extLst>
                    <a:ext uri="{9D8B030D-6E8A-4147-A177-3AD203B41FA5}">
                      <a16:colId xmlns:a16="http://schemas.microsoft.com/office/drawing/2014/main" val="2150754490"/>
                    </a:ext>
                  </a:extLst>
                </a:gridCol>
                <a:gridCol w="2073157">
                  <a:extLst>
                    <a:ext uri="{9D8B030D-6E8A-4147-A177-3AD203B41FA5}">
                      <a16:colId xmlns:a16="http://schemas.microsoft.com/office/drawing/2014/main" val="2118826406"/>
                    </a:ext>
                  </a:extLst>
                </a:gridCol>
              </a:tblGrid>
              <a:tr h="561172">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just"/>
                      <a:r>
                        <a:rPr lang="en-US" sz="1400" kern="1200">
                          <a:solidFill>
                            <a:schemeClr val="tx1"/>
                          </a:solidFill>
                          <a:effectLst/>
                          <a:latin typeface="Times New Roman" panose="02020603050405020304" pitchFamily="18" charset="0"/>
                          <a:ea typeface="+mn-ea"/>
                          <a:cs typeface="Times New Roman" panose="02020603050405020304" pitchFamily="18" charset="0"/>
                        </a:rPr>
                        <a:t>Blockchain, adoption, and financial inclusion in India: Research opportunities</a:t>
                      </a:r>
                      <a:endParaRPr lang="en-IN" sz="1400" kern="120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sz="1400" kern="1200">
                        <a:solidFill>
                          <a:schemeClr val="tx1"/>
                        </a:solidFill>
                        <a:effectLst/>
                        <a:latin typeface="Times New Roman" panose="02020603050405020304" pitchFamily="18" charset="0"/>
                        <a:ea typeface="+mn-ea"/>
                        <a:cs typeface="Times New Roman" panose="02020603050405020304" pitchFamily="18" charset="0"/>
                      </a:endParaRPr>
                    </a:p>
                    <a:p>
                      <a:pPr algn="just"/>
                      <a:r>
                        <a:rPr lang="en-US" sz="1400" kern="1200">
                          <a:solidFill>
                            <a:schemeClr val="tx1"/>
                          </a:solidFill>
                          <a:effectLst/>
                          <a:latin typeface="Times New Roman" panose="02020603050405020304" pitchFamily="18" charset="0"/>
                          <a:ea typeface="+mn-ea"/>
                          <a:cs typeface="Times New Roman" panose="02020603050405020304" pitchFamily="18" charset="0"/>
                        </a:rPr>
                        <a:t>2020</a:t>
                      </a:r>
                      <a:endParaRPr lang="en-IN" sz="1400" b="0" i="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base"/>
                      <a:r>
                        <a:rPr lang="en-US" sz="1400" b="0" i="0" kern="1200">
                          <a:solidFill>
                            <a:schemeClr val="tx1"/>
                          </a:solidFill>
                          <a:effectLst/>
                          <a:latin typeface="Times New Roman" panose="02020603050405020304" pitchFamily="18" charset="0"/>
                          <a:ea typeface="+mn-ea"/>
                          <a:cs typeface="Times New Roman" panose="02020603050405020304" pitchFamily="18" charset="0"/>
                        </a:rPr>
                        <a:t>Understanding user behavior and fostering acceptance of blockchain-based financial services in digital landscape. In India, where the digital divide poses a significant challenge, meeting the diverse needs of users is paramount to ensure financial inclusion. </a:t>
                      </a:r>
                      <a:endParaRPr lang="en-IN" sz="1400" b="0" i="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base"/>
                      <a:r>
                        <a:rPr lang="en-US" sz="1400" kern="1200">
                          <a:solidFill>
                            <a:schemeClr val="tx1"/>
                          </a:solidFill>
                          <a:effectLst/>
                          <a:latin typeface="Times New Roman" panose="02020603050405020304" pitchFamily="18" charset="0"/>
                          <a:ea typeface="+mn-ea"/>
                          <a:cs typeface="Times New Roman" panose="02020603050405020304" pitchFamily="18" charset="0"/>
                        </a:rPr>
                        <a:t>The novel part of the paper lies in its exploration of blockchain technology's potential for promoting financial inclusion in India. </a:t>
                      </a:r>
                    </a:p>
                    <a:p>
                      <a:pPr algn="just" rtl="0" fontAlgn="base"/>
                      <a:endParaRPr lang="en-US" sz="1400" kern="1200">
                        <a:solidFill>
                          <a:schemeClr val="tx1"/>
                        </a:solidFill>
                        <a:effectLst/>
                        <a:latin typeface="Times New Roman" panose="02020603050405020304" pitchFamily="18" charset="0"/>
                        <a:ea typeface="+mn-ea"/>
                        <a:cs typeface="Times New Roman" panose="02020603050405020304" pitchFamily="18" charset="0"/>
                      </a:endParaRPr>
                    </a:p>
                    <a:p>
                      <a:pPr algn="just" rtl="0" fontAlgn="base"/>
                      <a:r>
                        <a:rPr lang="en-US" sz="1400" kern="1200">
                          <a:solidFill>
                            <a:schemeClr val="tx1"/>
                          </a:solidFill>
                          <a:effectLst/>
                          <a:latin typeface="Times New Roman" panose="02020603050405020304" pitchFamily="18" charset="0"/>
                          <a:ea typeface="+mn-ea"/>
                          <a:cs typeface="Times New Roman" panose="02020603050405020304" pitchFamily="18" charset="0"/>
                        </a:rPr>
                        <a:t>By focusing on financial inclusion and addressing specific research opportunities in India, the paper contributes valuable knowledge to the blockchain literature and offers practical insights for policymakers and industry stakeholders.</a:t>
                      </a:r>
                      <a:endParaRPr lang="en-IN" sz="1400" b="0" i="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base"/>
                      <a:r>
                        <a:rPr lang="en-US" sz="1400" kern="1200">
                          <a:solidFill>
                            <a:schemeClr val="tx1"/>
                          </a:solidFill>
                          <a:effectLst/>
                          <a:latin typeface="Times New Roman" panose="02020603050405020304" pitchFamily="18" charset="0"/>
                          <a:ea typeface="+mn-ea"/>
                          <a:cs typeface="Times New Roman" panose="02020603050405020304" pitchFamily="18" charset="0"/>
                        </a:rPr>
                        <a:t>While the paper identifies research opportunities, it does not delve deeply into the practical challenges of implementing blockchain solutions in the Indian financial system. </a:t>
                      </a:r>
                    </a:p>
                    <a:p>
                      <a:pPr algn="just" rtl="0" fontAlgn="base"/>
                      <a:endParaRPr lang="en-US" sz="1400" kern="1200">
                        <a:solidFill>
                          <a:schemeClr val="tx1"/>
                        </a:solidFill>
                        <a:effectLst/>
                        <a:latin typeface="Times New Roman" panose="02020603050405020304" pitchFamily="18" charset="0"/>
                        <a:ea typeface="+mn-ea"/>
                        <a:cs typeface="Times New Roman" panose="02020603050405020304" pitchFamily="18" charset="0"/>
                      </a:endParaRPr>
                    </a:p>
                    <a:p>
                      <a:pPr algn="just" rtl="0" fontAlgn="base"/>
                      <a:r>
                        <a:rPr lang="en-US" sz="1400" kern="1200">
                          <a:solidFill>
                            <a:schemeClr val="tx1"/>
                          </a:solidFill>
                          <a:effectLst/>
                          <a:latin typeface="Times New Roman" panose="02020603050405020304" pitchFamily="18" charset="0"/>
                          <a:ea typeface="+mn-ea"/>
                          <a:cs typeface="Times New Roman" panose="02020603050405020304" pitchFamily="18" charset="0"/>
                        </a:rPr>
                        <a:t>The research does not rely on a limited perspective, potentially impacting the findings and limiting the representation of diverse perspectives.</a:t>
                      </a:r>
                      <a:endParaRPr lang="en-IN" sz="1400" b="0" i="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kern="1200">
                          <a:solidFill>
                            <a:schemeClr val="tx1"/>
                          </a:solidFill>
                          <a:effectLst/>
                          <a:latin typeface="Times New Roman" panose="02020603050405020304" pitchFamily="18" charset="0"/>
                          <a:ea typeface="+mn-ea"/>
                          <a:cs typeface="Times New Roman" panose="02020603050405020304" pitchFamily="18" charset="0"/>
                        </a:rPr>
                        <a:t>Technology adoption in emerging markets such as rural India can be more researched.</a:t>
                      </a:r>
                      <a:endParaRPr lang="en-IN" sz="1400" kern="120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ts val="0"/>
                        </a:spcBef>
                        <a:spcAft>
                          <a:spcPts val="0"/>
                        </a:spcAft>
                        <a:buClrTx/>
                        <a:buSzTx/>
                        <a:buFontTx/>
                        <a:buNone/>
                        <a:tabLst/>
                        <a:defRPr/>
                      </a:pPr>
                      <a:endParaRPr lang="en-IN" sz="1400" kern="120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ts val="0"/>
                        </a:spcBef>
                        <a:spcAft>
                          <a:spcPts val="0"/>
                        </a:spcAft>
                        <a:buClrTx/>
                        <a:buSzTx/>
                        <a:buFontTx/>
                        <a:buNone/>
                        <a:tabLst/>
                        <a:defRPr/>
                      </a:pPr>
                      <a:r>
                        <a:rPr lang="en-US" sz="1400" kern="1200">
                          <a:solidFill>
                            <a:schemeClr val="tx1"/>
                          </a:solidFill>
                          <a:effectLst/>
                          <a:latin typeface="Times New Roman" panose="02020603050405020304" pitchFamily="18" charset="0"/>
                          <a:ea typeface="+mn-ea"/>
                          <a:cs typeface="Times New Roman" panose="02020603050405020304" pitchFamily="18" charset="0"/>
                        </a:rPr>
                        <a:t>Research to identify unique opportunities and challenges for adopting blockchain and user behavior to technological infrastructure. </a:t>
                      </a:r>
                      <a:endParaRPr lang="en-IN" sz="1400" b="0" i="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7319824"/>
                  </a:ext>
                </a:extLst>
              </a:tr>
              <a:tr h="561172">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73559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561666" y="535474"/>
            <a:ext cx="10515600" cy="421441"/>
          </a:xfrm>
        </p:spPr>
        <p:txBody>
          <a:bodyPr>
            <a:normAutofit fontScale="90000"/>
          </a:bodyPr>
          <a:lstStyle/>
          <a:p>
            <a:r>
              <a:rPr lang="en-US">
                <a:latin typeface="Georgia"/>
              </a:rPr>
              <a:t>Background Study/Related Work</a:t>
            </a:r>
            <a:endParaRPr lang="en-GB">
              <a:latin typeface="Georgia"/>
            </a:endParaRPr>
          </a:p>
          <a:p>
            <a:endParaRPr lang="en-GB"/>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2125233102"/>
              </p:ext>
            </p:extLst>
          </p:nvPr>
        </p:nvGraphicFramePr>
        <p:xfrm>
          <a:off x="699540" y="1350094"/>
          <a:ext cx="10792915" cy="4797892"/>
        </p:xfrm>
        <a:graphic>
          <a:graphicData uri="http://schemas.openxmlformats.org/drawingml/2006/table">
            <a:tbl>
              <a:tblPr/>
              <a:tblGrid>
                <a:gridCol w="1950903">
                  <a:extLst>
                    <a:ext uri="{9D8B030D-6E8A-4147-A177-3AD203B41FA5}">
                      <a16:colId xmlns:a16="http://schemas.microsoft.com/office/drawing/2014/main" val="1337618479"/>
                    </a:ext>
                  </a:extLst>
                </a:gridCol>
                <a:gridCol w="2145994">
                  <a:extLst>
                    <a:ext uri="{9D8B030D-6E8A-4147-A177-3AD203B41FA5}">
                      <a16:colId xmlns:a16="http://schemas.microsoft.com/office/drawing/2014/main" val="2786992942"/>
                    </a:ext>
                  </a:extLst>
                </a:gridCol>
                <a:gridCol w="2639457">
                  <a:extLst>
                    <a:ext uri="{9D8B030D-6E8A-4147-A177-3AD203B41FA5}">
                      <a16:colId xmlns:a16="http://schemas.microsoft.com/office/drawing/2014/main" val="3853498532"/>
                    </a:ext>
                  </a:extLst>
                </a:gridCol>
                <a:gridCol w="1983404">
                  <a:extLst>
                    <a:ext uri="{9D8B030D-6E8A-4147-A177-3AD203B41FA5}">
                      <a16:colId xmlns:a16="http://schemas.microsoft.com/office/drawing/2014/main" val="2150754490"/>
                    </a:ext>
                  </a:extLst>
                </a:gridCol>
                <a:gridCol w="2073157">
                  <a:extLst>
                    <a:ext uri="{9D8B030D-6E8A-4147-A177-3AD203B41FA5}">
                      <a16:colId xmlns:a16="http://schemas.microsoft.com/office/drawing/2014/main" val="2118826406"/>
                    </a:ext>
                  </a:extLst>
                </a:gridCol>
              </a:tblGrid>
              <a:tr h="561172">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lvl="0" algn="l">
                        <a:buNone/>
                      </a:pPr>
                      <a:r>
                        <a:rPr lang="en-IN" sz="1400" b="0" i="0" u="none" strike="noStrike" noProof="0">
                          <a:effectLst/>
                          <a:latin typeface="Times New Roman" panose="02020603050405020304" pitchFamily="18" charset="0"/>
                          <a:cs typeface="Times New Roman" panose="02020603050405020304" pitchFamily="18" charset="0"/>
                        </a:rPr>
                        <a:t>A survey of breakthrough in blockchain technology: Adoptions, applications, challenges and future research.</a:t>
                      </a:r>
                    </a:p>
                    <a:p>
                      <a:pPr lvl="0" algn="l">
                        <a:buNone/>
                      </a:pPr>
                      <a:endParaRPr lang="en-IN" sz="1400" b="0" i="0" u="none" strike="noStrike" noProof="0">
                        <a:effectLst/>
                        <a:latin typeface="Times New Roman" panose="02020603050405020304" pitchFamily="18" charset="0"/>
                        <a:cs typeface="Times New Roman" panose="02020603050405020304" pitchFamily="18" charset="0"/>
                      </a:endParaRPr>
                    </a:p>
                    <a:p>
                      <a:pPr lvl="0" algn="l">
                        <a:buNone/>
                      </a:pPr>
                      <a:r>
                        <a:rPr lang="en-IN" sz="1400" b="0" i="0" u="none" strike="noStrike" noProof="0">
                          <a:effectLst/>
                          <a:latin typeface="Times New Roman" panose="02020603050405020304" pitchFamily="18" charset="0"/>
                          <a:cs typeface="Times New Roman" panose="02020603050405020304" pitchFamily="18" charset="0"/>
                        </a:rPr>
                        <a:t>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just">
                        <a:buNone/>
                      </a:pPr>
                      <a:r>
                        <a:rPr lang="en-IN" sz="1400" b="0" i="0" u="none" strike="noStrike" noProof="0">
                          <a:effectLst/>
                          <a:latin typeface="Times New Roman" panose="02020603050405020304" pitchFamily="18" charset="0"/>
                          <a:cs typeface="Times New Roman" panose="02020603050405020304" pitchFamily="18" charset="0"/>
                        </a:rPr>
                        <a:t>Challenges in the adoption and implementation of blockchain technology, despite its significant potential benefits across various industries. The study highlights the need to address these challenges to fully realize the potential of blockchain technology in applications beyond cryptocurrencies, including finance, healthcare, supply chain, insurance, and the internet of things.</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just">
                        <a:buFont typeface="Arial"/>
                        <a:buNone/>
                      </a:pPr>
                      <a:r>
                        <a:rPr lang="en-IN" sz="1400" b="0" i="0" u="none" strike="noStrike" noProof="0">
                          <a:effectLst/>
                          <a:latin typeface="Times New Roman" panose="02020603050405020304" pitchFamily="18" charset="0"/>
                          <a:cs typeface="Times New Roman" panose="02020603050405020304" pitchFamily="18" charset="0"/>
                        </a:rPr>
                        <a:t>Comprehensive overview of blockchain technology and  its applications beyond cryptocurrencies, highlighting its transformative potential in various sectors.</a:t>
                      </a:r>
                    </a:p>
                    <a:p>
                      <a:pPr marL="0" lvl="0" indent="0" algn="just">
                        <a:buFont typeface="Arial"/>
                        <a:buNone/>
                      </a:pPr>
                      <a:endParaRPr lang="en-IN" sz="1400" b="0" i="0" u="none" strike="noStrike" noProof="0">
                        <a:effectLst/>
                        <a:latin typeface="Times New Roman" panose="02020603050405020304" pitchFamily="18" charset="0"/>
                        <a:cs typeface="Times New Roman" panose="02020603050405020304" pitchFamily="18" charset="0"/>
                      </a:endParaRPr>
                    </a:p>
                    <a:p>
                      <a:pPr marL="0" lvl="0" indent="0" algn="just">
                        <a:buFont typeface="Arial"/>
                        <a:buNone/>
                      </a:pPr>
                      <a:r>
                        <a:rPr lang="en-IN" sz="1400" b="0" i="0" u="none" strike="noStrike" noProof="0">
                          <a:effectLst/>
                          <a:latin typeface="Times New Roman" panose="02020603050405020304" pitchFamily="18" charset="0"/>
                          <a:cs typeface="Times New Roman" panose="02020603050405020304" pitchFamily="18" charset="0"/>
                        </a:rPr>
                        <a:t>Insights into recent developments, adoptions, and challenges, addressing key issues in security, privacy, scalability, and more.</a:t>
                      </a:r>
                      <a:endParaRPr lang="en-IN"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just">
                        <a:buNone/>
                      </a:pPr>
                      <a:r>
                        <a:rPr lang="en-IN" sz="1400" b="0" i="0" u="none" strike="noStrike" noProof="0">
                          <a:effectLst/>
                          <a:latin typeface="Times New Roman" panose="02020603050405020304" pitchFamily="18" charset="0"/>
                          <a:cs typeface="Times New Roman" panose="02020603050405020304" pitchFamily="18" charset="0"/>
                        </a:rPr>
                        <a:t>Doesn't delve deeply into specific technical details in the case studies.</a:t>
                      </a:r>
                      <a:endParaRPr 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buFont typeface="Arial"/>
                        <a:buNone/>
                      </a:pPr>
                      <a:r>
                        <a:rPr lang="en-IN" sz="1400" b="0" i="0" u="none" strike="noStrike" noProof="0">
                          <a:effectLst/>
                          <a:latin typeface="Times New Roman" panose="02020603050405020304" pitchFamily="18" charset="0"/>
                          <a:cs typeface="Times New Roman" panose="02020603050405020304" pitchFamily="18" charset="0"/>
                        </a:rPr>
                        <a:t>Continued research and development efforts to address the existing and upcoming challenges in blockchain technology</a:t>
                      </a:r>
                      <a:endParaRPr lang="en-US" sz="1400">
                        <a:latin typeface="Times New Roman" panose="02020603050405020304" pitchFamily="18" charset="0"/>
                        <a:cs typeface="Times New Roman" panose="02020603050405020304" pitchFamily="18" charset="0"/>
                      </a:endParaRPr>
                    </a:p>
                    <a:p>
                      <a:pPr marL="0" lvl="0" indent="0" algn="l">
                        <a:buFont typeface="Arial"/>
                        <a:buNone/>
                      </a:pPr>
                      <a:endParaRPr lang="en-IN" sz="1400" b="0" i="0" u="none" strike="noStrike" noProof="0">
                        <a:effectLst/>
                        <a:latin typeface="Times New Roman" panose="02020603050405020304" pitchFamily="18" charset="0"/>
                        <a:cs typeface="Times New Roman" panose="02020603050405020304" pitchFamily="18" charset="0"/>
                      </a:endParaRPr>
                    </a:p>
                    <a:p>
                      <a:pPr marL="0" lvl="0" indent="0" algn="l">
                        <a:buFont typeface="Arial"/>
                        <a:buNone/>
                      </a:pPr>
                      <a:r>
                        <a:rPr lang="en-IN" sz="1400" b="0" i="0" u="none" strike="noStrike" noProof="0">
                          <a:effectLst/>
                          <a:latin typeface="Times New Roman" panose="02020603050405020304" pitchFamily="18" charset="0"/>
                          <a:cs typeface="Times New Roman" panose="02020603050405020304" pitchFamily="18" charset="0"/>
                        </a:rPr>
                        <a:t>As blockchain adoption continues to grow, a need for comprehensive regulatory frameworks that can ensure both security and compliance in various industries.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7319824"/>
                  </a:ext>
                </a:extLst>
              </a:tr>
              <a:tr h="561172">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just" fontAlgn="ctr"/>
                      <a:endParaRPr lang="en-IN" sz="140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35765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561666" y="535474"/>
            <a:ext cx="10515600" cy="421441"/>
          </a:xfrm>
        </p:spPr>
        <p:txBody>
          <a:bodyPr>
            <a:normAutofit fontScale="90000"/>
          </a:bodyPr>
          <a:lstStyle/>
          <a:p>
            <a:r>
              <a:rPr lang="en-US">
                <a:latin typeface="Georgia"/>
              </a:rPr>
              <a:t>Background Study/Related Work</a:t>
            </a:r>
            <a:endParaRPr lang="en-GB">
              <a:latin typeface="Georgia"/>
            </a:endParaRPr>
          </a:p>
          <a:p>
            <a:endParaRPr lang="en-GB"/>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639809232"/>
              </p:ext>
            </p:extLst>
          </p:nvPr>
        </p:nvGraphicFramePr>
        <p:xfrm>
          <a:off x="699540" y="1133784"/>
          <a:ext cx="10792920" cy="5011252"/>
        </p:xfrm>
        <a:graphic>
          <a:graphicData uri="http://schemas.openxmlformats.org/drawingml/2006/table">
            <a:tbl>
              <a:tblPr/>
              <a:tblGrid>
                <a:gridCol w="2158584">
                  <a:extLst>
                    <a:ext uri="{9D8B030D-6E8A-4147-A177-3AD203B41FA5}">
                      <a16:colId xmlns:a16="http://schemas.microsoft.com/office/drawing/2014/main" val="1337618479"/>
                    </a:ext>
                  </a:extLst>
                </a:gridCol>
                <a:gridCol w="2225153">
                  <a:extLst>
                    <a:ext uri="{9D8B030D-6E8A-4147-A177-3AD203B41FA5}">
                      <a16:colId xmlns:a16="http://schemas.microsoft.com/office/drawing/2014/main" val="2786992942"/>
                    </a:ext>
                  </a:extLst>
                </a:gridCol>
                <a:gridCol w="2222091">
                  <a:extLst>
                    <a:ext uri="{9D8B030D-6E8A-4147-A177-3AD203B41FA5}">
                      <a16:colId xmlns:a16="http://schemas.microsoft.com/office/drawing/2014/main" val="3853498532"/>
                    </a:ext>
                  </a:extLst>
                </a:gridCol>
                <a:gridCol w="2113935">
                  <a:extLst>
                    <a:ext uri="{9D8B030D-6E8A-4147-A177-3AD203B41FA5}">
                      <a16:colId xmlns:a16="http://schemas.microsoft.com/office/drawing/2014/main" val="2150754490"/>
                    </a:ext>
                  </a:extLst>
                </a:gridCol>
                <a:gridCol w="2073157">
                  <a:extLst>
                    <a:ext uri="{9D8B030D-6E8A-4147-A177-3AD203B41FA5}">
                      <a16:colId xmlns:a16="http://schemas.microsoft.com/office/drawing/2014/main" val="2118826406"/>
                    </a:ext>
                  </a:extLst>
                </a:gridCol>
              </a:tblGrid>
              <a:tr h="561172">
                <a:tc>
                  <a:txBody>
                    <a:bodyPr/>
                    <a:lstStyle/>
                    <a:p>
                      <a:pPr algn="just" fontAlgn="ctr"/>
                      <a:endParaRPr lang="en-IN" sz="1400" b="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b="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b="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b="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endParaRPr lang="en-IN" sz="1400" b="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just"/>
                      <a:r>
                        <a:rPr lang="en-US" sz="1400" b="0" i="0" kern="1200">
                          <a:solidFill>
                            <a:schemeClr val="tx1"/>
                          </a:solidFill>
                          <a:effectLst/>
                          <a:latin typeface="Times New Roman" panose="02020603050405020304" pitchFamily="18" charset="0"/>
                          <a:ea typeface="+mn-ea"/>
                          <a:cs typeface="Times New Roman" panose="02020603050405020304" pitchFamily="18" charset="0"/>
                        </a:rPr>
                        <a:t>Key principles for user-</a:t>
                      </a:r>
                      <a:r>
                        <a:rPr lang="en-US" sz="1400" b="0" i="0" kern="1200" err="1">
                          <a:solidFill>
                            <a:schemeClr val="tx1"/>
                          </a:solidFill>
                          <a:effectLst/>
                          <a:latin typeface="Times New Roman" panose="02020603050405020304" pitchFamily="18" charset="0"/>
                          <a:ea typeface="+mn-ea"/>
                          <a:cs typeface="Times New Roman" panose="02020603050405020304" pitchFamily="18" charset="0"/>
                        </a:rPr>
                        <a:t>centred</a:t>
                      </a:r>
                      <a:r>
                        <a:rPr lang="en-US" sz="1400" b="0" i="0" kern="1200">
                          <a:solidFill>
                            <a:schemeClr val="tx1"/>
                          </a:solidFill>
                          <a:effectLst/>
                          <a:latin typeface="Times New Roman" panose="02020603050405020304" pitchFamily="18" charset="0"/>
                          <a:ea typeface="+mn-ea"/>
                          <a:cs typeface="Times New Roman" panose="02020603050405020304" pitchFamily="18" charset="0"/>
                        </a:rPr>
                        <a:t> systems design </a:t>
                      </a:r>
                    </a:p>
                    <a:p>
                      <a:pPr algn="just"/>
                      <a:endParaRPr lang="en-US" sz="1400" b="0" kern="1200">
                        <a:solidFill>
                          <a:schemeClr val="tx1"/>
                        </a:solidFill>
                        <a:effectLst/>
                        <a:latin typeface="Times New Roman" panose="02020603050405020304" pitchFamily="18" charset="0"/>
                        <a:ea typeface="+mn-ea"/>
                        <a:cs typeface="Times New Roman" panose="02020603050405020304" pitchFamily="18" charset="0"/>
                      </a:endParaRPr>
                    </a:p>
                    <a:p>
                      <a:pPr algn="just"/>
                      <a:r>
                        <a:rPr lang="en-US" sz="1400" b="0" kern="1200">
                          <a:solidFill>
                            <a:schemeClr val="tx1"/>
                          </a:solidFill>
                          <a:effectLst/>
                          <a:latin typeface="Times New Roman" panose="02020603050405020304" pitchFamily="18" charset="0"/>
                          <a:ea typeface="+mn-ea"/>
                          <a:cs typeface="Times New Roman" panose="02020603050405020304" pitchFamily="18" charset="0"/>
                        </a:rPr>
                        <a:t>2010 </a:t>
                      </a:r>
                      <a:endParaRPr lang="en-IN" sz="1400" b="0" i="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0" i="0" kern="1200">
                          <a:solidFill>
                            <a:schemeClr val="tx1"/>
                          </a:solidFill>
                          <a:effectLst/>
                          <a:latin typeface="Times New Roman" panose="02020603050405020304" pitchFamily="18" charset="0"/>
                          <a:ea typeface="+mn-ea"/>
                          <a:cs typeface="Times New Roman" panose="02020603050405020304" pitchFamily="18" charset="0"/>
                        </a:rPr>
                        <a:t>The problem discussed in paper is research that typically revolves around the challenges of creating technology systems and interfaces that prioritize user needs, preferences, and usability. </a:t>
                      </a:r>
                    </a:p>
                    <a:p>
                      <a:pPr algn="just"/>
                      <a:endParaRPr lang="en-US" sz="1400" b="0" i="0" kern="1200">
                        <a:solidFill>
                          <a:schemeClr val="tx1"/>
                        </a:solidFill>
                        <a:effectLst/>
                        <a:latin typeface="Times New Roman" panose="02020603050405020304" pitchFamily="18" charset="0"/>
                        <a:ea typeface="+mn-ea"/>
                        <a:cs typeface="Times New Roman" panose="02020603050405020304" pitchFamily="18" charset="0"/>
                      </a:endParaRPr>
                    </a:p>
                    <a:p>
                      <a:pPr algn="just"/>
                      <a:r>
                        <a:rPr lang="en-US" sz="1400" b="0" i="0" kern="1200">
                          <a:solidFill>
                            <a:schemeClr val="tx1"/>
                          </a:solidFill>
                          <a:effectLst/>
                          <a:latin typeface="Times New Roman" panose="02020603050405020304" pitchFamily="18" charset="0"/>
                          <a:ea typeface="+mn-ea"/>
                          <a:cs typeface="Times New Roman" panose="02020603050405020304" pitchFamily="18" charset="0"/>
                        </a:rPr>
                        <a:t>These challenges often include issues related to user interface design, user behavior analysis, accessibility. </a:t>
                      </a:r>
                      <a:br>
                        <a:rPr lang="en-US" sz="1400" b="0" i="0" kern="1200">
                          <a:solidFill>
                            <a:schemeClr val="tx1"/>
                          </a:solidFill>
                          <a:effectLst/>
                          <a:latin typeface="Times New Roman" panose="02020603050405020304" pitchFamily="18" charset="0"/>
                          <a:ea typeface="+mn-ea"/>
                          <a:cs typeface="Times New Roman" panose="02020603050405020304" pitchFamily="18" charset="0"/>
                        </a:rPr>
                      </a:br>
                      <a:endParaRPr lang="en-IN" sz="1400" b="0" i="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base"/>
                      <a:r>
                        <a:rPr lang="en-US" sz="1400" b="0" i="0" kern="1200">
                          <a:solidFill>
                            <a:schemeClr val="tx1"/>
                          </a:solidFill>
                          <a:effectLst/>
                          <a:latin typeface="Times New Roman" panose="02020603050405020304" pitchFamily="18" charset="0"/>
                          <a:ea typeface="+mn-ea"/>
                          <a:cs typeface="Times New Roman" panose="02020603050405020304" pitchFamily="18" charset="0"/>
                        </a:rPr>
                        <a:t>The paper identifies and presents key principles for user-centered systems design. how these principles can be effectively integrated into the design and development process of IOT systems. </a:t>
                      </a:r>
                    </a:p>
                    <a:p>
                      <a:pPr algn="just" rtl="0" fontAlgn="base"/>
                      <a:endParaRPr lang="en-US" sz="1400" b="0" i="0" kern="1200">
                        <a:solidFill>
                          <a:schemeClr val="tx1"/>
                        </a:solidFill>
                        <a:effectLst/>
                        <a:latin typeface="Times New Roman" panose="02020603050405020304" pitchFamily="18" charset="0"/>
                        <a:ea typeface="+mn-ea"/>
                        <a:cs typeface="Times New Roman" panose="02020603050405020304" pitchFamily="18" charset="0"/>
                      </a:endParaRPr>
                    </a:p>
                    <a:p>
                      <a:pPr algn="just" rtl="0" fontAlgn="base"/>
                      <a:r>
                        <a:rPr lang="en-US" sz="1400" b="0" i="0" kern="1200">
                          <a:solidFill>
                            <a:schemeClr val="tx1"/>
                          </a:solidFill>
                          <a:effectLst/>
                          <a:latin typeface="Times New Roman" panose="02020603050405020304" pitchFamily="18" charset="0"/>
                          <a:ea typeface="+mn-ea"/>
                          <a:cs typeface="Times New Roman" panose="02020603050405020304" pitchFamily="18" charset="0"/>
                        </a:rPr>
                        <a:t>It provides valuable insights into usability testing, user feedback collection, and iterative design processes. main aim of our definition and key principles is to support the development process.</a:t>
                      </a:r>
                      <a:endParaRPr lang="en-IN" sz="1400" b="0" i="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rtl="0" fontAlgn="base"/>
                      <a:r>
                        <a:rPr lang="en-US" sz="1400" b="0" i="0" kern="1200">
                          <a:solidFill>
                            <a:schemeClr val="tx1"/>
                          </a:solidFill>
                          <a:effectLst/>
                          <a:latin typeface="Times New Roman" panose="02020603050405020304" pitchFamily="18" charset="0"/>
                          <a:ea typeface="+mn-ea"/>
                          <a:cs typeface="Times New Roman" panose="02020603050405020304" pitchFamily="18" charset="0"/>
                        </a:rPr>
                        <a:t>The principles outlined may not be universally applicable, and their effectiveness might vary depending on the nature of the system or project.</a:t>
                      </a:r>
                    </a:p>
                    <a:p>
                      <a:pPr algn="just" rtl="0" fontAlgn="base"/>
                      <a:endParaRPr lang="en-US" sz="1400" b="0" i="0" kern="1200">
                        <a:solidFill>
                          <a:schemeClr val="tx1"/>
                        </a:solidFill>
                        <a:effectLst/>
                        <a:latin typeface="Times New Roman" panose="02020603050405020304" pitchFamily="18" charset="0"/>
                        <a:ea typeface="+mn-ea"/>
                        <a:cs typeface="Times New Roman" panose="02020603050405020304" pitchFamily="18" charset="0"/>
                      </a:endParaRPr>
                    </a:p>
                    <a:p>
                      <a:pPr algn="just" rtl="0" fontAlgn="base"/>
                      <a:r>
                        <a:rPr lang="en-US" sz="1400" b="0" i="0" kern="1200">
                          <a:solidFill>
                            <a:schemeClr val="tx1"/>
                          </a:solidFill>
                          <a:effectLst/>
                          <a:latin typeface="Times New Roman" panose="02020603050405020304" pitchFamily="18" charset="0"/>
                          <a:ea typeface="+mn-ea"/>
                          <a:cs typeface="Times New Roman" panose="02020603050405020304" pitchFamily="18" charset="0"/>
                        </a:rPr>
                        <a:t>The field of user-centered design is continually evolving and changes in user behavior. The paper's principles and recommendations have become outdated over time</a:t>
                      </a:r>
                      <a:endParaRPr lang="en-US" sz="1400" b="0" kern="120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kern="1200">
                          <a:solidFill>
                            <a:schemeClr val="tx1"/>
                          </a:solidFill>
                          <a:effectLst/>
                          <a:latin typeface="Times New Roman" panose="02020603050405020304" pitchFamily="18" charset="0"/>
                          <a:ea typeface="+mn-ea"/>
                          <a:cs typeface="Times New Roman" panose="02020603050405020304" pitchFamily="18" charset="0"/>
                        </a:rPr>
                        <a:t>The field of user-centered design is continually evolving and changes in user behavior. The paper's principles and recommendations have become outdated over time thus the other aspects of the design based on requirement engineering can be researched</a:t>
                      </a:r>
                      <a:r>
                        <a:rPr lang="en-US" sz="1400" b="0" kern="1200">
                          <a:solidFill>
                            <a:schemeClr val="tx1"/>
                          </a:solidFill>
                          <a:effectLst/>
                          <a:latin typeface="Times New Roman" panose="02020603050405020304" pitchFamily="18" charset="0"/>
                          <a:ea typeface="+mn-ea"/>
                          <a:cs typeface="Times New Roman" panose="02020603050405020304" pitchFamily="18" charset="0"/>
                        </a:rPr>
                        <a:t>. </a:t>
                      </a:r>
                      <a:endParaRPr lang="en-IN" sz="1400" b="0" i="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7319824"/>
                  </a:ext>
                </a:extLst>
              </a:tr>
              <a:tr h="561172">
                <a:tc>
                  <a:txBody>
                    <a:bodyPr/>
                    <a:lstStyle/>
                    <a:p>
                      <a:pPr algn="just" fontAlgn="ctr"/>
                      <a:endParaRPr lang="en-IN" sz="1400" b="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just" fontAlgn="ctr"/>
                      <a:endParaRPr lang="en-IN" sz="1400" b="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just" fontAlgn="ctr"/>
                      <a:endParaRPr lang="en-IN" sz="1400" b="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just" fontAlgn="ctr"/>
                      <a:endParaRPr lang="en-IN" sz="1400" b="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just" fontAlgn="ctr"/>
                      <a:endParaRPr lang="en-IN" sz="1400" b="0">
                        <a:effectLst/>
                        <a:latin typeface="Times New Roman" panose="02020603050405020304" pitchFamily="18" charset="0"/>
                        <a:cs typeface="Times New Roman" panose="02020603050405020304" pitchFamily="18" charset="0"/>
                      </a:endParaRPr>
                    </a:p>
                    <a:p>
                      <a:pPr algn="just" rtl="0" fontAlgn="base"/>
                      <a:r>
                        <a:rPr lang="en-IN" sz="1400" b="0" i="0">
                          <a:effectLst/>
                          <a:latin typeface="Times New Roman" panose="02020603050405020304" pitchFamily="18" charset="0"/>
                          <a:cs typeface="Times New Roman" panose="02020603050405020304" pitchFamily="18" charset="0"/>
                        </a:rPr>
                        <a:t>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328316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C3C4DE-D87F-11B0-9148-7D5846E306A7}"/>
              </a:ext>
            </a:extLst>
          </p:cNvPr>
          <p:cNvSpPr>
            <a:spLocks noGrp="1"/>
          </p:cNvSpPr>
          <p:nvPr>
            <p:ph idx="1"/>
          </p:nvPr>
        </p:nvSpPr>
        <p:spPr>
          <a:xfrm>
            <a:off x="571498" y="974959"/>
            <a:ext cx="10980035" cy="4908082"/>
          </a:xfrm>
        </p:spPr>
        <p:txBody>
          <a:bodyPr>
            <a:noAutofit/>
          </a:bodyPr>
          <a:lstStyle/>
          <a:p>
            <a:pPr algn="just">
              <a:lnSpc>
                <a:spcPct val="115000"/>
              </a:lnSpc>
              <a:spcAft>
                <a:spcPts val="1000"/>
              </a:spcAft>
              <a:tabLst>
                <a:tab pos="92075" algn="l"/>
              </a:tabLst>
            </a:pPr>
            <a:r>
              <a:rPr lang="en-US" sz="1800" b="0" i="0">
                <a:effectLst/>
                <a:latin typeface="Times New Roman" panose="02020603050405020304" pitchFamily="18" charset="0"/>
                <a:cs typeface="Times New Roman" panose="02020603050405020304" pitchFamily="18" charset="0"/>
              </a:rPr>
              <a:t>Designing a user-friendly interface for rural women, who may not be familiar with smartphones and apps, is vital. </a:t>
            </a:r>
          </a:p>
          <a:p>
            <a:pPr algn="just">
              <a:lnSpc>
                <a:spcPct val="115000"/>
              </a:lnSpc>
              <a:spcAft>
                <a:spcPts val="1000"/>
              </a:spcAft>
              <a:tabLst>
                <a:tab pos="92075" algn="l"/>
              </a:tabLst>
            </a:pPr>
            <a:r>
              <a:rPr lang="en-US" sz="1800" b="0" i="0">
                <a:effectLst/>
                <a:latin typeface="Times New Roman" panose="02020603050405020304" pitchFamily="18" charset="0"/>
                <a:cs typeface="Times New Roman" panose="02020603050405020304" pitchFamily="18" charset="0"/>
              </a:rPr>
              <a:t>Addressing the diversity of languages and cultures within rural communities is a challenge. To engagement, the app's content and user interface must be available in local languages of target audience.</a:t>
            </a:r>
          </a:p>
          <a:p>
            <a:pPr algn="just">
              <a:lnSpc>
                <a:spcPct val="115000"/>
              </a:lnSpc>
              <a:spcAft>
                <a:spcPts val="1000"/>
              </a:spcAft>
              <a:tabLst>
                <a:tab pos="92075" algn="l"/>
              </a:tabLst>
            </a:pPr>
            <a:r>
              <a:rPr lang="en-US" sz="1800" b="0" i="0">
                <a:effectLst/>
                <a:latin typeface="Times New Roman" panose="02020603050405020304" pitchFamily="18" charset="0"/>
                <a:cs typeface="Times New Roman" panose="02020603050405020304" pitchFamily="18" charset="0"/>
              </a:rPr>
              <a:t>Integrating mobile applications with blockchain technology presents another significant challenge. Finding ways and methods to achieve this integration is crucial for the app's success</a:t>
            </a:r>
            <a:r>
              <a:rPr lang="en-US" sz="1800">
                <a:latin typeface="Times New Roman" panose="02020603050405020304" pitchFamily="18" charset="0"/>
                <a:cs typeface="Times New Roman" panose="02020603050405020304" pitchFamily="18" charset="0"/>
              </a:rPr>
              <a:t>.</a:t>
            </a:r>
            <a:endParaRPr lang="en-US" sz="1800" b="0" i="0">
              <a:effectLst/>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4C292F-69AB-6307-6EEF-22A06CB5FEE2}"/>
              </a:ext>
            </a:extLst>
          </p:cNvPr>
          <p:cNvSpPr>
            <a:spLocks noGrp="1"/>
          </p:cNvSpPr>
          <p:nvPr>
            <p:ph type="title"/>
          </p:nvPr>
        </p:nvSpPr>
        <p:spPr/>
        <p:txBody>
          <a:bodyPr>
            <a:normAutofit fontScale="90000"/>
          </a:bodyPr>
          <a:lstStyle/>
          <a:p>
            <a:r>
              <a:rPr lang="en-US"/>
              <a:t>Persisting Challenges</a:t>
            </a:r>
            <a:endParaRPr lang="en-IN"/>
          </a:p>
        </p:txBody>
      </p:sp>
    </p:spTree>
    <p:extLst>
      <p:ext uri="{BB962C8B-B14F-4D97-AF65-F5344CB8AC3E}">
        <p14:creationId xmlns:p14="http://schemas.microsoft.com/office/powerpoint/2010/main" val="2021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5CD8440837E14597F1F893CF095E19" ma:contentTypeVersion="15" ma:contentTypeDescription="Create a new document." ma:contentTypeScope="" ma:versionID="6177399a38235e40b4f713f908e11d7e">
  <xsd:schema xmlns:xsd="http://www.w3.org/2001/XMLSchema" xmlns:xs="http://www.w3.org/2001/XMLSchema" xmlns:p="http://schemas.microsoft.com/office/2006/metadata/properties" xmlns:ns3="2c03f6f1-c232-4f4f-9f3f-e742ccc241fa" xmlns:ns4="eadf95b4-58c6-417b-b8cd-ac3b80f78c8e" targetNamespace="http://schemas.microsoft.com/office/2006/metadata/properties" ma:root="true" ma:fieldsID="23fb496bc07acd099cbe3c6213705ece" ns3:_="" ns4:_="">
    <xsd:import namespace="2c03f6f1-c232-4f4f-9f3f-e742ccc241fa"/>
    <xsd:import namespace="eadf95b4-58c6-417b-b8cd-ac3b80f78c8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03f6f1-c232-4f4f-9f3f-e742ccc241f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df95b4-58c6-417b-b8cd-ac3b80f78c8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adf95b4-58c6-417b-b8cd-ac3b80f78c8e" xsi:nil="true"/>
  </documentManagement>
</p:properties>
</file>

<file path=customXml/itemProps1.xml><?xml version="1.0" encoding="utf-8"?>
<ds:datastoreItem xmlns:ds="http://schemas.openxmlformats.org/officeDocument/2006/customXml" ds:itemID="{1A98C9A5-C777-4E0F-BE5B-F4C020B5A802}">
  <ds:schemaRefs>
    <ds:schemaRef ds:uri="2c03f6f1-c232-4f4f-9f3f-e742ccc241fa"/>
    <ds:schemaRef ds:uri="eadf95b4-58c6-417b-b8cd-ac3b80f78c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14EAF80-A9B1-4397-8673-948369AFEFED}">
  <ds:schemaRefs>
    <ds:schemaRef ds:uri="http://schemas.microsoft.com/sharepoint/v3/contenttype/forms"/>
  </ds:schemaRefs>
</ds:datastoreItem>
</file>

<file path=customXml/itemProps3.xml><?xml version="1.0" encoding="utf-8"?>
<ds:datastoreItem xmlns:ds="http://schemas.openxmlformats.org/officeDocument/2006/customXml" ds:itemID="{CC86E6DA-5186-4C2D-B67F-DA1E8DD817FC}">
  <ds:schemaRefs>
    <ds:schemaRef ds:uri="http://purl.org/dc/elements/1.1/"/>
    <ds:schemaRef ds:uri="2c03f6f1-c232-4f4f-9f3f-e742ccc241fa"/>
    <ds:schemaRef ds:uri="http://purl.org/dc/terms/"/>
    <ds:schemaRef ds:uri="http://www.w3.org/XML/1998/namespace"/>
    <ds:schemaRef ds:uri="http://purl.org/dc/dcmitype/"/>
    <ds:schemaRef ds:uri="eadf95b4-58c6-417b-b8cd-ac3b80f78c8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TotalTime>
  <Words>1904</Words>
  <Application>Microsoft Office PowerPoint</Application>
  <PresentationFormat>Widescreen</PresentationFormat>
  <Paragraphs>224</Paragraphs>
  <Slides>16</Slides>
  <Notes>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16</vt:i4>
      </vt:variant>
    </vt:vector>
  </HeadingPairs>
  <TitlesOfParts>
    <vt:vector size="32" baseType="lpstr">
      <vt:lpstr>Arial</vt:lpstr>
      <vt:lpstr>Avenir Next LT Pro</vt:lpstr>
      <vt:lpstr>Calibri</vt:lpstr>
      <vt:lpstr>Calibri Light</vt:lpstr>
      <vt:lpstr>Futura</vt:lpstr>
      <vt:lpstr>Garamond</vt:lpstr>
      <vt:lpstr>Georgia</vt:lpstr>
      <vt:lpstr>Poppins</vt:lpstr>
      <vt:lpstr>Raleway Medium</vt:lpstr>
      <vt:lpstr>Raleway SemiBold</vt:lpstr>
      <vt:lpstr>Symbol</vt:lpstr>
      <vt:lpstr>Times New Roman</vt:lpstr>
      <vt:lpstr>Wingdings</vt:lpstr>
      <vt:lpstr>Presentation Cover page</vt:lpstr>
      <vt:lpstr>Presentation slides</vt:lpstr>
      <vt:lpstr>Office Theme</vt:lpstr>
      <vt:lpstr>PowerPoint Presentation</vt:lpstr>
      <vt:lpstr>Introduction</vt:lpstr>
      <vt:lpstr>Motivation</vt:lpstr>
      <vt:lpstr>Background Study/Related Work </vt:lpstr>
      <vt:lpstr>Background Study/Related Work </vt:lpstr>
      <vt:lpstr>Background Study/Related Work </vt:lpstr>
      <vt:lpstr>Background Study/Related Work </vt:lpstr>
      <vt:lpstr>Background Study/Related Work </vt:lpstr>
      <vt:lpstr>Persisting Challenges</vt:lpstr>
      <vt:lpstr>High Level Design</vt:lpstr>
      <vt:lpstr>High Level Design</vt:lpstr>
      <vt:lpstr>Project Contributions</vt:lpstr>
      <vt:lpstr>Project Contributions</vt:lpstr>
      <vt:lpstr>Current status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V Naga Sushanth Kumar- AM.EN.U4AIE20171</cp:lastModifiedBy>
  <cp:revision>1</cp:revision>
  <dcterms:created xsi:type="dcterms:W3CDTF">2020-07-03T08:40:50Z</dcterms:created>
  <dcterms:modified xsi:type="dcterms:W3CDTF">2023-09-25T08:51:32Z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0x0101004D5CD8440837E14597F1F893CF095E19</vt:lpwstr>
  </property>
</Properties>
</file>