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3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notesSlides/_rels/notesSlide19.xml.rels" ContentType="application/vnd.openxmlformats-package.relationships+xml"/>
  <Override PartName="/ppt/notesSlides/notesSlide1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4630400" cy="82296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ldImg"/>
          </p:nvPr>
        </p:nvSpPr>
        <p:spPr>
          <a:xfrm>
            <a:off x="0" y="76428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move the slide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notes format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&lt;header&gt;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dt" idx="37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ftr" idx="38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PlaceHolder 6"/>
          <p:cNvSpPr>
            <a:spLocks noGrp="1"/>
          </p:cNvSpPr>
          <p:nvPr>
            <p:ph type="sldNum" idx="39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0F50A83C-9D2F-47E6-A6C2-5B1DE0F1AA35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L'utilisateur peut insérer un exemple de brain.png. Cette diapositive consolide l'exemple de visualisation séparé précédent.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E42039C-839A-4690-969A-423800CC0176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8CFE09D4-9AC1-4209-9B3C-071E8B90AE72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6640" cy="477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776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776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88D5BACF-3311-4DE7-B5AF-3B4DAD2552E4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560" cy="63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560" cy="3950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000" cy="63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000" cy="3950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PlaceHolder 8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E682EF0E-5998-4C65-B6C7-3688F0192849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dt" idx="34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ftr" idx="35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sldNum" idx="36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31178F78-9198-4345-81FF-87CAFB0D9CF9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6640" cy="477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CB1CA7E6-A188-41AD-A345-38E61676E36C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440" cy="1161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0920" cy="585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440" cy="469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PlaceHolder 6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3FECE516-24CE-4E6F-9D55-3506EE9321E6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5680" cy="56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5680" cy="80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6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BA9466F0-6307-4A70-A3D3-78BDB06DF8A7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C536E1CC-163D-456D-B9E5-901056962CBB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6640" cy="477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22B5B4C8-3A67-414C-943A-8B054A75F3E4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6680" cy="585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200" cy="585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FB8E049B-EDA1-423C-9012-955CCCA7A83F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BE911AE2-F4DC-40A9-9605-F703C5023A7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1680" cy="1361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trike="noStrike" u="none" cap="all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1680" cy="149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F8C46A0E-CE7B-4007-860C-10C62A2107B0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6f0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325844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trike="noStrike" u="none">
                <a:solidFill>
                  <a:srgbClr val="00529b"/>
                </a:solidFill>
                <a:effectLst/>
                <a:uFillTx/>
                <a:latin typeface="Calibri"/>
              </a:rPr>
              <a:t>Projet de Simulation de Fourmis : </a:t>
            </a:r>
            <a:br>
              <a:rPr sz="4000"/>
            </a:br>
            <a:r>
              <a:rPr b="1" lang="en-US" sz="4000" strike="noStrike" u="none">
                <a:solidFill>
                  <a:srgbClr val="00529b"/>
                </a:solidFill>
                <a:effectLst/>
                <a:uFillTx/>
                <a:latin typeface="Calibri"/>
              </a:rPr>
              <a:t>Code &amp; Aperçu Architectural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457200" y="2820960"/>
            <a:ext cx="4722480" cy="47224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8458560" y="2972160"/>
            <a:ext cx="4571640" cy="4571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8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2"/>
          <p:cNvSpPr/>
          <p:nvPr/>
        </p:nvSpPr>
        <p:spPr>
          <a:xfrm>
            <a:off x="457200" y="182880"/>
            <a:ext cx="11331360" cy="64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3000" strike="noStrike" u="none">
                <a:solidFill>
                  <a:srgbClr val="00529b"/>
                </a:solidFill>
                <a:effectLst/>
                <a:uFillTx/>
                <a:latin typeface="Calibri"/>
              </a:rPr>
              <a:t>Module : world.py - Environnement de Simulation &amp; Entités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9" name="Block Arc 3"/>
          <p:cNvSpPr/>
          <p:nvPr/>
        </p:nvSpPr>
        <p:spPr>
          <a:xfrm>
            <a:off x="457200" y="868680"/>
            <a:ext cx="13715280" cy="828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gradFill rotWithShape="0"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19050">
            <a:solidFill>
              <a:srgbClr val="0078d2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-40680" bIns="-4068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00" name="TextBox 4"/>
          <p:cNvSpPr/>
          <p:nvPr/>
        </p:nvSpPr>
        <p:spPr>
          <a:xfrm>
            <a:off x="457200" y="1005840"/>
            <a:ext cx="13715280" cy="676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001"/>
              </a:spcBef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Aperçu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5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Définit les classes `World`, `Entity`, et `Ant` : la grille de simulation et ses habitants.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5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Gère la grille 2D, la nourriture, les signaux chimiques (phéromones) et les interactions entre entités.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  <a:spcBef>
                <a:spcPts val="1001"/>
              </a:spcBef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Classe `World` : L'Environnement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5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Attributs : `width`, `height`, `foodgrid` (np.ndarray), `chemgrid` (np.ndarray), compteur `food`, liste `entities`.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5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Méthodes Clés : `reset()`, gestion nourriture (`add/remove/get_food`), gestion signaux chimiques, `add_entity()`.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8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2"/>
          <p:cNvSpPr/>
          <p:nvPr/>
        </p:nvSpPr>
        <p:spPr>
          <a:xfrm>
            <a:off x="457200" y="182880"/>
            <a:ext cx="6566040" cy="64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3000" strike="noStrike" u="none">
                <a:solidFill>
                  <a:srgbClr val="00529b"/>
                </a:solidFill>
                <a:effectLst/>
                <a:uFillTx/>
                <a:latin typeface="Calibri"/>
              </a:rPr>
              <a:t>world.py : Classes `Entity` et `Ant`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2" name="Block Arc 3"/>
          <p:cNvSpPr/>
          <p:nvPr/>
        </p:nvSpPr>
        <p:spPr>
          <a:xfrm>
            <a:off x="457200" y="868680"/>
            <a:ext cx="13715280" cy="828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gradFill rotWithShape="0"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19050">
            <a:solidFill>
              <a:srgbClr val="0078d2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-40680" bIns="-4068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03" name="TextBox 4"/>
          <p:cNvSpPr/>
          <p:nvPr/>
        </p:nvSpPr>
        <p:spPr>
          <a:xfrm>
            <a:off x="457200" y="1005840"/>
            <a:ext cx="13715280" cy="676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001"/>
              </a:spcBef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Classe `Entity` : Base pour les Objets du Monde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5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Objet générique avec une position (`x`, `y`) et `size` (taille) dans le monde.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5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Méthodes : `move(dx,dy)` (avec vérif. limites), `get/set_position()`.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  <a:spcBef>
                <a:spcPts val="1001"/>
              </a:spcBef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Classe `Ant(Entity)` : L'Agent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5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Représente une fourmi individuelle, héritant de `Entity`.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5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Attributs Clés : `food` (transportée), `brain` (`AntBrain` pour décisions).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5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Méthodes Clés :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914400" defTabSz="457200">
              <a:lnSpc>
                <a:spcPct val="100000"/>
              </a:lnSpc>
            </a:pPr>
            <a:r>
              <a:rPr b="0" lang="en-US" sz="13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`__init__(...)` : Crée une fourmi, typiquement avec un cerveau aléatoire.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914400" defTabSz="457200">
              <a:lnSpc>
                <a:spcPct val="100000"/>
              </a:lnSpc>
            </a:pPr>
            <a:r>
              <a:rPr b="0" lang="en-US" sz="13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`copy()` : Crée une copie (cerveau copié superficiellement par code utilisateur).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914400" defTabSz="457200">
              <a:lnSpc>
                <a:spcPct val="100000"/>
              </a:lnSpc>
            </a:pPr>
            <a:r>
              <a:rPr b="0" lang="en-US" sz="13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`mutate()` : Déclenche la mutation du cerveau via son génome.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914400" defTabSz="457200">
              <a:lnSpc>
                <a:spcPct val="100000"/>
              </a:lnSpc>
            </a:pPr>
            <a:r>
              <a:rPr b="0" lang="en-US" sz="13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`pick_up_food(world)`, `drop_food(world)` : Interagir avec la nourriture de la grille.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914400" defTabSz="457200">
              <a:lnSpc>
                <a:spcPct val="100000"/>
              </a:lnSpc>
            </a:pPr>
            <a:r>
              <a:rPr b="0" lang="en-US" sz="13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`put_pheromone(world)` : Dépose un signal chimique (si implémenté).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8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2"/>
          <p:cNvSpPr/>
          <p:nvPr/>
        </p:nvSpPr>
        <p:spPr>
          <a:xfrm>
            <a:off x="457200" y="182880"/>
            <a:ext cx="11411640" cy="64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3000" strike="noStrike" u="none">
                <a:solidFill>
                  <a:srgbClr val="00529b"/>
                </a:solidFill>
                <a:effectLst/>
                <a:uFillTx/>
                <a:latin typeface="Calibri"/>
              </a:rPr>
              <a:t>world.py : `Ant.step()` - Logique Comportementale Centrale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5" name="Block Arc 3"/>
          <p:cNvSpPr/>
          <p:nvPr/>
        </p:nvSpPr>
        <p:spPr>
          <a:xfrm>
            <a:off x="457200" y="868680"/>
            <a:ext cx="13715280" cy="828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gradFill rotWithShape="0"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19050">
            <a:solidFill>
              <a:srgbClr val="0078d2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-40680" bIns="-4068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06" name="TextBox 4"/>
          <p:cNvSpPr/>
          <p:nvPr/>
        </p:nvSpPr>
        <p:spPr>
          <a:xfrm>
            <a:off x="457200" y="1005840"/>
            <a:ext cx="13715280" cy="676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001"/>
              </a:spcBef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Ant.step(world, logger=None) : Définit le Tour de la Fourmi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5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Exécuté à chaque pas de simulation pour chaque fourmi.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5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1. Perception: Obtient la vue locale 3x3 de `foodgrid`.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914400" defTabSz="457200">
              <a:lnSpc>
                <a:spcPct val="100000"/>
              </a:lnSpc>
              <a:spcBef>
                <a:spcPts val="499"/>
              </a:spcBef>
              <a:spcAft>
                <a:spcPts val="499"/>
              </a:spcAft>
            </a:pPr>
            <a:r>
              <a:rPr b="0" lang="en-US" sz="1100" strike="noStrike" u="none">
                <a:solidFill>
                  <a:srgbClr val="c81478"/>
                </a:solidFill>
                <a:effectLst/>
                <a:uFillTx/>
                <a:latin typeface="Courier New"/>
              </a:rPr>
              <a:t>vue = world.get_local_view(self.x, self.y, radius=1) # Concept simplifié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5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2. Décision: Aplatit la vue, `brain.act(vue_aplatie)` obtient la direction (0-3).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914400" defTabSz="457200">
              <a:lnSpc>
                <a:spcPct val="100000"/>
              </a:lnSpc>
              <a:spcBef>
                <a:spcPts val="499"/>
              </a:spcBef>
              <a:spcAft>
                <a:spcPts val="499"/>
              </a:spcAft>
            </a:pPr>
            <a:r>
              <a:rPr b="0" lang="en-US" sz="1100" strike="noStrike" u="none">
                <a:solidFill>
                  <a:srgbClr val="c81478"/>
                </a:solidFill>
                <a:effectLst/>
                <a:uFillTx/>
                <a:latin typeface="Courier New"/>
              </a:rPr>
              <a:t>direction = self.brain.act(vue.flatten())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5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3. Action (Mouvement): Met à jour `x, y` selon `direction`.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914400" defTabSz="457200">
              <a:lnSpc>
                <a:spcPct val="100000"/>
              </a:lnSpc>
              <a:spcBef>
                <a:spcPts val="499"/>
              </a:spcBef>
              <a:spcAft>
                <a:spcPts val="499"/>
              </a:spcAft>
            </a:pPr>
            <a:r>
              <a:rPr b="0" lang="en-US" sz="1100" strike="noStrike" u="none">
                <a:solidFill>
                  <a:srgbClr val="c81478"/>
                </a:solidFill>
                <a:effectLst/>
                <a:uFillTx/>
                <a:latin typeface="Courier New"/>
              </a:rPr>
              <a:t>if direction == 0: self.move(world, 0, -1) # Haut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5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4. Interaction: Tente `pick_up_food()` au nouvel emplacement.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5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5. Journalisation (Optionnel): Enregistre état/actions si `logger` fourni.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8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Box 2"/>
          <p:cNvSpPr/>
          <p:nvPr/>
        </p:nvSpPr>
        <p:spPr>
          <a:xfrm>
            <a:off x="457200" y="182880"/>
            <a:ext cx="11260080" cy="64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3000" strike="noStrike" u="none">
                <a:solidFill>
                  <a:srgbClr val="00529b"/>
                </a:solidFill>
                <a:effectLst/>
                <a:uFillTx/>
                <a:latin typeface="Calibri"/>
              </a:rPr>
              <a:t>Module : food.py - Stratégies de Distribution de Nourriture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8" name="Block Arc 3"/>
          <p:cNvSpPr/>
          <p:nvPr/>
        </p:nvSpPr>
        <p:spPr>
          <a:xfrm>
            <a:off x="457200" y="868680"/>
            <a:ext cx="13715280" cy="828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gradFill rotWithShape="0"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19050">
            <a:solidFill>
              <a:srgbClr val="0078d2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-40680" bIns="-4068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09" name="TextBox 4"/>
          <p:cNvSpPr/>
          <p:nvPr/>
        </p:nvSpPr>
        <p:spPr>
          <a:xfrm>
            <a:off x="457200" y="1005840"/>
            <a:ext cx="13715280" cy="676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001"/>
              </a:spcBef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Objectif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5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Fournit des fonctions pour distribuer les ressources alimentaires dans le `World`.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5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`distribute(world, chaine_config, ...)` : Dispatcheur sélectionnant une stratégie.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  <a:spcBef>
                <a:spcPts val="1001"/>
              </a:spcBef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Stratégies de Distribution (Exemples)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5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`spoty(world, density)` : Place aléatoirement la nourriture avec probabilité `density`.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5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`patchy(world, density, patch_size)` : Crée des zones de nourriture.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5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`line(world)` : Nourriture le long de lignes aléatoires.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5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`circle(world)` : Nourriture dans une zone circulaire centrale.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  <a:spcBef>
                <a:spcPts val="1001"/>
              </a:spcBef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Exemple d'Utilisation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  <a:spcBef>
                <a:spcPts val="499"/>
              </a:spcBef>
              <a:spcAft>
                <a:spcPts val="499"/>
              </a:spcAft>
            </a:pPr>
            <a:r>
              <a:rPr b="0" lang="en-US" sz="1100" strike="noStrike" u="none">
                <a:solidFill>
                  <a:srgbClr val="c81478"/>
                </a:solidFill>
                <a:effectLst/>
                <a:uFillTx/>
                <a:latin typeface="Courier New"/>
              </a:rPr>
              <a:t>food.distribute(world, config="spoty", density=0.05)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8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2"/>
          <p:cNvSpPr/>
          <p:nvPr/>
        </p:nvSpPr>
        <p:spPr>
          <a:xfrm>
            <a:off x="457200" y="182880"/>
            <a:ext cx="9603360" cy="64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3000" strike="noStrike" u="none">
                <a:solidFill>
                  <a:srgbClr val="00529b"/>
                </a:solidFill>
                <a:effectLst/>
                <a:uFillTx/>
                <a:latin typeface="Calibri"/>
              </a:rPr>
              <a:t>Module : render.py - Visualisation de la Simulation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1" name="Block Arc 3"/>
          <p:cNvSpPr/>
          <p:nvPr/>
        </p:nvSpPr>
        <p:spPr>
          <a:xfrm>
            <a:off x="457200" y="868680"/>
            <a:ext cx="13715280" cy="828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gradFill rotWithShape="0"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19050">
            <a:solidFill>
              <a:srgbClr val="0078d2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-40680" bIns="-4068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12" name="TextBox 4"/>
          <p:cNvSpPr/>
          <p:nvPr/>
        </p:nvSpPr>
        <p:spPr>
          <a:xfrm>
            <a:off x="457200" y="1005840"/>
            <a:ext cx="13715280" cy="676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001"/>
              </a:spcBef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Objectif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5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Gère le rendu graphique de l'état de la simulation avec Pygame.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5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Permet l'observation en temps réel des mouvements des fourmis et de la nourriture.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  <a:spcBef>
                <a:spcPts val="1001"/>
              </a:spcBef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Fonctions Clés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5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`set_sq(screen, pos, color, zoom=1)` : Utilitaire pour dessiner un carré zoomé.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5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`render(screen, world, zoom=1)` : Boucle de rendu principale.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914400" defTabSz="457200">
              <a:lnSpc>
                <a:spcPct val="100000"/>
              </a:lnSpc>
            </a:pPr>
            <a:r>
              <a:rPr b="0" lang="en-US" sz="13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  1. Efface l'écran.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914400" defTabSz="457200">
              <a:lnSpc>
                <a:spcPct val="100000"/>
              </a:lnSpc>
            </a:pPr>
            <a:r>
              <a:rPr b="0" lang="en-US" sz="13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  2. Dessine les fourmis (ex: carrés blancs) de `world.entities`.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914400" defTabSz="457200">
              <a:lnSpc>
                <a:spcPct val="100000"/>
              </a:lnSpc>
            </a:pPr>
            <a:r>
              <a:rPr b="0" lang="en-US" sz="13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  3. Dessine la nourriture (ex: carrés verts) de `world.foodgrid`.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914400" defTabSz="457200">
              <a:lnSpc>
                <a:spcPct val="100000"/>
              </a:lnSpc>
              <a:spcBef>
                <a:spcPts val="1001"/>
              </a:spcBef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Contexte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5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Appelé dans la boucle de `simulation.py` si `config['render_frequency']` est défini.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8686800" y="1892520"/>
            <a:ext cx="5888520" cy="58791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8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2"/>
          <p:cNvSpPr/>
          <p:nvPr/>
        </p:nvSpPr>
        <p:spPr>
          <a:xfrm>
            <a:off x="457200" y="182880"/>
            <a:ext cx="10760400" cy="64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3000" strike="noStrike" u="none">
                <a:solidFill>
                  <a:srgbClr val="00529b"/>
                </a:solidFill>
                <a:effectLst/>
                <a:uFillTx/>
                <a:latin typeface="Calibri"/>
              </a:rPr>
              <a:t>Module : graph.py - Tracé des Statistiques de Simulation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" name="Block Arc 3"/>
          <p:cNvSpPr/>
          <p:nvPr/>
        </p:nvSpPr>
        <p:spPr>
          <a:xfrm>
            <a:off x="457200" y="868680"/>
            <a:ext cx="13715280" cy="828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gradFill rotWithShape="0"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19050">
            <a:solidFill>
              <a:srgbClr val="0078d2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-40680" bIns="-4068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16" name="TextBox 4"/>
          <p:cNvSpPr/>
          <p:nvPr/>
        </p:nvSpPr>
        <p:spPr>
          <a:xfrm>
            <a:off x="457200" y="1005840"/>
            <a:ext cx="13715280" cy="676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001"/>
              </a:spcBef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Objectif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5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Classe `simDataGraph` : Génère et met à jour les graphiques Matplotlib des statistiques clés par époque.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5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Visualise la performance de la colonie et les tendances évolutives.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  <a:spcBef>
                <a:spcPts val="1001"/>
              </a:spcBef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Classe `simDataGraph`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5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Attributs : `fig`, `ax` (Matplotlib), lignes de tracé (`max_line`, `mean_line`, etc.), listes de données.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5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Statistiques Clés Tracées : Nourriture Max/Moy par époque, nourriture moyenne cumulative.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  <a:spcBef>
                <a:spcPts val="1001"/>
              </a:spcBef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Méthodes Clés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5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`__init__(config)` : Configure le tracé (libellés, légende).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5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`update(nourriture_max, nourriture_moy, epoque)` : Ajoute nouvelles données, redessine le tracé.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5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`save(nom_fichier)`, `close()` : Sauvegarde le tracé, ferme la fenêtre.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8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2"/>
          <p:cNvSpPr/>
          <p:nvPr/>
        </p:nvSpPr>
        <p:spPr>
          <a:xfrm>
            <a:off x="457200" y="182880"/>
            <a:ext cx="12432960" cy="64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3000" strike="noStrike" u="none">
                <a:solidFill>
                  <a:srgbClr val="00529b"/>
                </a:solidFill>
                <a:effectLst/>
                <a:uFillTx/>
                <a:latin typeface="Calibri"/>
              </a:rPr>
              <a:t>Module : simulation.py - Orchestrateur Principal de la Simulation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8" name="Block Arc 3"/>
          <p:cNvSpPr/>
          <p:nvPr/>
        </p:nvSpPr>
        <p:spPr>
          <a:xfrm>
            <a:off x="457200" y="868680"/>
            <a:ext cx="13715280" cy="828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gradFill rotWithShape="0"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19050">
            <a:solidFill>
              <a:srgbClr val="0078d2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-40680" bIns="-4068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19" name="TextBox 4"/>
          <p:cNvSpPr/>
          <p:nvPr/>
        </p:nvSpPr>
        <p:spPr>
          <a:xfrm>
            <a:off x="457200" y="1005840"/>
            <a:ext cx="13715280" cy="676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001"/>
              </a:spcBef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Aperçu &amp; Initialisation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5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Pilote la simulation des fourmis : initialise monde, fourmis, et gère le flux par époques.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5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Gère comportement, survie, reproduction, journalisation et visualisation.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5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`init(config)` : Initialise Pygame pour le rendu si configuré.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5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`SEED` Global : Défini par `time.time()` ou `config` pour la reproductibilité.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  <a:spcBef>
                <a:spcPts val="1001"/>
              </a:spcBef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Exécution d'Époque : `run(world, ants, n_steps, config, ...)`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5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Simule une époque pendant `n_steps`.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914400" defTabSz="457200">
              <a:lnSpc>
                <a:spcPct val="100000"/>
              </a:lnSpc>
            </a:pPr>
            <a:r>
              <a:rPr b="0" lang="en-US" sz="13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  1. `food.distribute()` : Place la nourriture dans le `world`.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914400" defTabSz="457200">
              <a:lnSpc>
                <a:spcPct val="100000"/>
              </a:lnSpc>
            </a:pPr>
            <a:r>
              <a:rPr b="0" lang="en-US" sz="13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  2. Boucle de pas principale : Pour chaque `ant`, appelle `ant.step(world)`.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914400" defTabSz="457200">
              <a:lnSpc>
                <a:spcPct val="100000"/>
              </a:lnSpc>
            </a:pPr>
            <a:r>
              <a:rPr b="0" lang="en-US" sz="13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  3. Rendu (si actif) : `render.render()`, affiche stats, gère événements Pygame.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8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Box 2"/>
          <p:cNvSpPr/>
          <p:nvPr/>
        </p:nvSpPr>
        <p:spPr>
          <a:xfrm>
            <a:off x="457200" y="182880"/>
            <a:ext cx="10265400" cy="64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3000" strike="noStrike" u="none">
                <a:solidFill>
                  <a:srgbClr val="00529b"/>
                </a:solidFill>
                <a:effectLst/>
                <a:uFillTx/>
                <a:latin typeface="Calibri"/>
              </a:rPr>
              <a:t>simulation.py : Boucle Évolutive - Survie &amp; Population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1" name="Block Arc 3"/>
          <p:cNvSpPr/>
          <p:nvPr/>
        </p:nvSpPr>
        <p:spPr>
          <a:xfrm>
            <a:off x="457200" y="868680"/>
            <a:ext cx="13715280" cy="828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gradFill rotWithShape="0"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19050">
            <a:solidFill>
              <a:srgbClr val="0078d2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-40680" bIns="-4068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22" name="TextBox 4"/>
          <p:cNvSpPr/>
          <p:nvPr/>
        </p:nvSpPr>
        <p:spPr>
          <a:xfrm>
            <a:off x="457200" y="1005840"/>
            <a:ext cx="13715280" cy="676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001"/>
              </a:spcBef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Phase de Survie : `survive(world, ants, config)`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5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Sélectionne les fourmis pour la reproduction en fonction de la nourriture collectée.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914400" defTabSz="457200">
              <a:lnSpc>
                <a:spcPct val="100000"/>
              </a:lnSpc>
            </a:pPr>
            <a:r>
              <a:rPr b="0" lang="en-US" sz="13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  1. Trie `ants` par `ant.food` (décroissant).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914400" defTabSz="457200">
              <a:lnSpc>
                <a:spcPct val="100000"/>
              </a:lnSpc>
            </a:pPr>
            <a:r>
              <a:rPr b="0" lang="en-US" sz="13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  2. Cerveau de la meilleure fourmi visualisé : `ants[0].brain.visualize()` (voir diapo suivante).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914400" defTabSz="457200">
              <a:lnSpc>
                <a:spcPct val="100000"/>
              </a:lnSpc>
            </a:pPr>
            <a:r>
              <a:rPr b="0" lang="en-US" sz="13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  3. La meilleure fraction `config['survive']` devient `survivors` (survivants).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914400" defTabSz="457200">
              <a:lnSpc>
                <a:spcPct val="100000"/>
              </a:lnSpc>
            </a:pPr>
            <a:r>
              <a:rPr b="0" lang="en-US" sz="13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  4. (Optionnel) Calcule le score de diversité parmi les survivants.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914400" defTabSz="457200">
              <a:lnSpc>
                <a:spcPct val="100000"/>
              </a:lnSpc>
              <a:spcBef>
                <a:spcPts val="1001"/>
              </a:spcBef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Phase de Population : `populate(survivors, n_ants, config)`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5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Crée la nouvelle génération de `n_ants`.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914400" defTabSz="457200">
              <a:lnSpc>
                <a:spcPct val="100000"/>
              </a:lnSpc>
            </a:pPr>
            <a:r>
              <a:rPr b="0" lang="en-US" sz="13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  - Pas de survivants : Crée `n_ants` nouvelles fourmis aléatoires.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914400" defTabSz="457200">
              <a:lnSpc>
                <a:spcPct val="100000"/>
              </a:lnSpc>
            </a:pPr>
            <a:r>
              <a:rPr b="0" lang="en-US" sz="13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  - Avec survivants : Meilleur survivant copié ; les autres sont des copies de survivants (cyclés), potentiellement mutés.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371600" defTabSz="457200">
              <a:lnSpc>
                <a:spcPct val="100000"/>
              </a:lnSpc>
            </a:pPr>
            <a:r>
              <a:rPr b="0" lang="en-US" sz="11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    - Mutation : Chance `config['mutation_percent']`, appelle `new_ant.brain.mutate(...)`.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914400" defTabSz="457200">
              <a:lnSpc>
                <a:spcPct val="100000"/>
              </a:lnSpc>
            </a:pPr>
            <a:r>
              <a:rPr b="0" lang="en-US" sz="13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  - Nouvelles fourmis placées selon `config['position']`.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10567080" y="4343400"/>
            <a:ext cx="3605400" cy="27428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8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2"/>
          <p:cNvSpPr/>
          <p:nvPr/>
        </p:nvSpPr>
        <p:spPr>
          <a:xfrm>
            <a:off x="457200" y="182880"/>
            <a:ext cx="9459000" cy="64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3000" strike="noStrike" u="none">
                <a:solidFill>
                  <a:srgbClr val="00529b"/>
                </a:solidFill>
                <a:effectLst/>
                <a:uFillTx/>
                <a:latin typeface="Calibri"/>
              </a:rPr>
              <a:t>simulation.py : Boucle Principale &amp; Configuration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5" name="Block Arc 3"/>
          <p:cNvSpPr/>
          <p:nvPr/>
        </p:nvSpPr>
        <p:spPr>
          <a:xfrm>
            <a:off x="457200" y="868680"/>
            <a:ext cx="13715280" cy="828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gradFill rotWithShape="0"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19050">
            <a:solidFill>
              <a:srgbClr val="0078d2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-40680" bIns="-4068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26" name="TextBox 4"/>
          <p:cNvSpPr/>
          <p:nvPr/>
        </p:nvSpPr>
        <p:spPr>
          <a:xfrm>
            <a:off x="457200" y="1005840"/>
            <a:ext cx="13715280" cy="676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001"/>
              </a:spcBef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Boucle de Simulation Principale : `simulate(config)`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5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Orchestre l'ensemble du processus de simulation.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914400" defTabSz="457200">
              <a:lnSpc>
                <a:spcPct val="100000"/>
              </a:lnSpc>
            </a:pPr>
            <a:r>
              <a:rPr b="0" lang="en-US" sz="13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  1. Initialise `World`, `Ants` (via `position_distribution`), Pygame (`init()`), `simDataGraph`.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914400" defTabSz="457200">
              <a:lnSpc>
                <a:spcPct val="100000"/>
              </a:lnSpc>
            </a:pPr>
            <a:r>
              <a:rPr b="0" lang="en-US" sz="13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  2. Boucle d'Époques (`config['epochs']` fois) :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371600" defTabSz="457200">
              <a:lnSpc>
                <a:spcPct val="100000"/>
              </a:lnSpc>
            </a:pPr>
            <a:r>
              <a:rPr b="0" lang="en-US" sz="11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     - `run()` : Exécute les pas de l'époque.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371600" defTabSz="457200">
              <a:lnSpc>
                <a:spcPct val="100000"/>
              </a:lnSpc>
            </a:pPr>
            <a:r>
              <a:rPr b="0" lang="en-US" sz="11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     - Enregistre stats, met à jour `simDataGraph`.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371600" defTabSz="457200">
              <a:lnSpc>
                <a:spcPct val="100000"/>
              </a:lnSpc>
            </a:pPr>
            <a:r>
              <a:rPr b="0" lang="en-US" sz="11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     - `survive()` : Sélectionne les parents.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371600" defTabSz="457200">
              <a:lnSpc>
                <a:spcPct val="100000"/>
              </a:lnSpc>
            </a:pPr>
            <a:r>
              <a:rPr b="0" lang="en-US" sz="11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     - `world.reset()`.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371600" defTabSz="457200">
              <a:lnSpc>
                <a:spcPct val="100000"/>
              </a:lnSpc>
            </a:pPr>
            <a:r>
              <a:rPr b="0" lang="en-US" sz="11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     - `populate()` : Crée une nouvelle génération.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914400" defTabSz="457200">
              <a:lnSpc>
                <a:spcPct val="100000"/>
              </a:lnSpc>
            </a:pPr>
            <a:r>
              <a:rPr b="0" lang="en-US" sz="13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  3. Post-simulation : Affiche temps, sauvegarde graphe, quitte Pygame.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914400" defTabSz="457200">
              <a:lnSpc>
                <a:spcPct val="100000"/>
              </a:lnSpc>
              <a:spcBef>
                <a:spcPts val="1001"/>
              </a:spcBef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Exécution du Script (`if __name__ == '__main__':`)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5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  - Configure `config` (souvent en surchargeant `DEFAULT_CONFIG`).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5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  - Appelle `simulate(config)` pour démarrer.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  <a:spcBef>
                <a:spcPts val="499"/>
              </a:spcBef>
              <a:spcAft>
                <a:spcPts val="499"/>
              </a:spcAft>
            </a:pPr>
            <a:r>
              <a:rPr b="0" lang="en-US" sz="1100" strike="noStrike" u="none">
                <a:solidFill>
                  <a:srgbClr val="c81478"/>
                </a:solidFill>
                <a:effectLst/>
                <a:uFillTx/>
                <a:latin typeface="Courier New"/>
              </a:rPr>
              <a:t>if __name__ == "__main__":</a:t>
            </a:r>
            <a:br>
              <a:rPr sz="1100"/>
            </a:br>
            <a:r>
              <a:rPr b="0" lang="en-US" sz="1100" strike="noStrike" u="none">
                <a:solidFill>
                  <a:srgbClr val="c81478"/>
                </a:solidFill>
                <a:effectLst/>
                <a:uFillTx/>
                <a:latin typeface="Courier New"/>
              </a:rPr>
              <a:t>    config = DEFAULT_CONFIG.copy()</a:t>
            </a:r>
            <a:br>
              <a:rPr sz="1100"/>
            </a:br>
            <a:r>
              <a:rPr b="0" lang="en-US" sz="1100" strike="noStrike" u="none">
                <a:solidFill>
                  <a:srgbClr val="c81478"/>
                </a:solidFill>
                <a:effectLst/>
                <a:uFillTx/>
                <a:latin typeface="Courier New"/>
              </a:rPr>
              <a:t>    config.update({"epochs": 20, "num_ants": 75, ...})</a:t>
            </a:r>
            <a:br>
              <a:rPr sz="1100"/>
            </a:br>
            <a:r>
              <a:rPr b="0" lang="en-US" sz="1100" strike="noStrike" u="none">
                <a:solidFill>
                  <a:srgbClr val="c81478"/>
                </a:solidFill>
                <a:effectLst/>
                <a:uFillTx/>
                <a:latin typeface="Courier New"/>
              </a:rPr>
              <a:t>    simulate(config=config)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8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Box 2"/>
          <p:cNvSpPr/>
          <p:nvPr/>
        </p:nvSpPr>
        <p:spPr>
          <a:xfrm>
            <a:off x="457200" y="182880"/>
            <a:ext cx="9556560" cy="64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3000" strike="noStrike" u="none">
                <a:solidFill>
                  <a:srgbClr val="00529b"/>
                </a:solidFill>
                <a:effectLst/>
                <a:uFillTx/>
                <a:latin typeface="Calibri"/>
              </a:rPr>
              <a:t>simulation.py : Sortie de Visualisation du Cerveau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8" name="Block Arc 3"/>
          <p:cNvSpPr/>
          <p:nvPr/>
        </p:nvSpPr>
        <p:spPr>
          <a:xfrm>
            <a:off x="457200" y="868680"/>
            <a:ext cx="13715280" cy="828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gradFill rotWithShape="0"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19050">
            <a:solidFill>
              <a:srgbClr val="0078d2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-40680" bIns="-4068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29" name="TextBox 4"/>
          <p:cNvSpPr/>
          <p:nvPr/>
        </p:nvSpPr>
        <p:spPr>
          <a:xfrm>
            <a:off x="457200" y="1005840"/>
            <a:ext cx="13715280" cy="676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001"/>
              </a:spcBef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Visualisation du Cerveau de Fourmi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5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Après chaque époque, le cerveau de la 'meilleure' fourmi est visualisé avec `ant.brain.visualize()`.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5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Ceci génère une image (ex : `brain.png`) montrant le réseau neuronal.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5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Structure : Nœuds d'entrée, neurones cachés (si existants), nœuds de sortie.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5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Les connexions (arêtes) sont typiquement pondérées, montrées par épaisseur ou étiquettes.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5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Fournit un aperçu des structures de prise de décision évoluées.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1143000" y="3200400"/>
            <a:ext cx="4571280" cy="45712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1" name="" descr=""/>
          <p:cNvPicPr/>
          <p:nvPr/>
        </p:nvPicPr>
        <p:blipFill>
          <a:blip r:embed="rId2"/>
          <a:stretch/>
        </p:blipFill>
        <p:spPr>
          <a:xfrm>
            <a:off x="8458200" y="3200760"/>
            <a:ext cx="4571280" cy="45712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8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2"/>
          <p:cNvSpPr/>
          <p:nvPr/>
        </p:nvSpPr>
        <p:spPr>
          <a:xfrm>
            <a:off x="457200" y="182880"/>
            <a:ext cx="7765920" cy="64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3000" strike="noStrike" u="none">
                <a:solidFill>
                  <a:srgbClr val="00529b"/>
                </a:solidFill>
                <a:effectLst/>
                <a:uFillTx/>
                <a:latin typeface="Calibri"/>
              </a:rPr>
              <a:t>Buts du Projet &amp; Objectifs de Simulation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4" name="Block Arc 3"/>
          <p:cNvSpPr/>
          <p:nvPr/>
        </p:nvSpPr>
        <p:spPr>
          <a:xfrm>
            <a:off x="457200" y="868680"/>
            <a:ext cx="13715280" cy="828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gradFill rotWithShape="0"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19050">
            <a:solidFill>
              <a:srgbClr val="0078d2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-40680" bIns="-4068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75" name="TextBox 4"/>
          <p:cNvSpPr/>
          <p:nvPr/>
        </p:nvSpPr>
        <p:spPr>
          <a:xfrm>
            <a:off x="457200" y="1005840"/>
            <a:ext cx="13715280" cy="676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001"/>
              </a:spcBef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Émergence de mécanismes complexes à partir de règles simples 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defTabSz="4572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Sélection naturelle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defTabSz="4572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Optimisation d’une fonction de mouvement/perception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defTabSz="4572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Interprétation des différent paramètres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8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Box 2"/>
          <p:cNvSpPr/>
          <p:nvPr/>
        </p:nvSpPr>
        <p:spPr>
          <a:xfrm>
            <a:off x="457200" y="182880"/>
            <a:ext cx="5020920" cy="54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3000" strike="noStrike" u="none">
                <a:solidFill>
                  <a:srgbClr val="00529b"/>
                </a:solidFill>
                <a:effectLst/>
                <a:uFillTx/>
                <a:latin typeface="Calibri"/>
              </a:rPr>
              <a:t>Résultats et observations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3" name="Block Arc 3"/>
          <p:cNvSpPr/>
          <p:nvPr/>
        </p:nvSpPr>
        <p:spPr>
          <a:xfrm>
            <a:off x="457200" y="868680"/>
            <a:ext cx="13715280" cy="828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gradFill rotWithShape="0"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19050">
            <a:solidFill>
              <a:srgbClr val="0078d2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-40680" bIns="-4068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34" name="TextBox 4"/>
          <p:cNvSpPr/>
          <p:nvPr/>
        </p:nvSpPr>
        <p:spPr>
          <a:xfrm>
            <a:off x="457200" y="1005840"/>
            <a:ext cx="13715280" cy="676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001"/>
              </a:spcBef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5" name="PlaceHolder 1"/>
          <p:cNvSpPr>
            <a:spLocks noGrp="1"/>
          </p:cNvSpPr>
          <p:nvPr>
            <p:ph/>
          </p:nvPr>
        </p:nvSpPr>
        <p:spPr>
          <a:xfrm>
            <a:off x="731520" y="1925640"/>
            <a:ext cx="6424920" cy="477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Résultats concordant mes anticipations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i="1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Exemples de convergence vers un modèle de cerveau optimal dans une population. (amélioration 7X)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7478280" y="1925640"/>
            <a:ext cx="642492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Optimisation des fonction de mouvement/perception vers la recherche de nourriture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7478280" y="4418640"/>
            <a:ext cx="6424920" cy="227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Vitesse de convergence variable en fonction de différent paramètres environnementaux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609840" y="3840840"/>
            <a:ext cx="5562000" cy="43884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8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2"/>
          <p:cNvSpPr/>
          <p:nvPr/>
        </p:nvSpPr>
        <p:spPr>
          <a:xfrm>
            <a:off x="457200" y="182880"/>
            <a:ext cx="12015720" cy="64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3000" strike="noStrike" u="none">
                <a:solidFill>
                  <a:srgbClr val="00529b"/>
                </a:solidFill>
                <a:effectLst/>
                <a:uFillTx/>
                <a:latin typeface="Calibri"/>
              </a:rPr>
              <a:t>Module : config.py - Configuration Centralisée de la Simulation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7" name="Block Arc 3"/>
          <p:cNvSpPr/>
          <p:nvPr/>
        </p:nvSpPr>
        <p:spPr>
          <a:xfrm>
            <a:off x="457200" y="868680"/>
            <a:ext cx="13715280" cy="828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gradFill rotWithShape="0"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19050">
            <a:solidFill>
              <a:srgbClr val="0078d2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-40680" bIns="-4068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78" name="TextBox 4"/>
          <p:cNvSpPr/>
          <p:nvPr/>
        </p:nvSpPr>
        <p:spPr>
          <a:xfrm>
            <a:off x="457200" y="1005840"/>
            <a:ext cx="13715280" cy="676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001"/>
              </a:spcBef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Objectif &amp; Structure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5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Centralise les paramètres de simulation par défaut pour une modification aisée sans altérer la logique principale.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5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`DEFAULT_CONFIG` : Un dictionnaire Python contenant des paires clé-valeur pour les paramètres de la simulation.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  <a:spcBef>
                <a:spcPts val="1001"/>
              </a:spcBef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Catégories Clés de Paramètres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5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Monde : `width` (largeur), `height` (hauteur)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5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Simulation : `num_ants` (nb fourmis), `steps_per_epoch` (pas/époque), `epochs` (époques), `seed` (graine)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5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Comportement/Évolution : `mutation_size` (taille mut.), `mutation_percent` (% mut.), `survive` (survie)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5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Initialisation : `position` (placement fourmis), `food_distribution` (distrib. nourriture), `food_density` (densité nourriture)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5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Technique : `render_frequency` (fréq. rendu), `zoom`, paramètres de journalisation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  <a:spcBef>
                <a:spcPts val="1001"/>
              </a:spcBef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Exemple d'Extrait :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  <a:spcBef>
                <a:spcPts val="499"/>
              </a:spcBef>
              <a:spcAft>
                <a:spcPts val="499"/>
              </a:spcAft>
            </a:pPr>
            <a:r>
              <a:rPr b="0" lang="en-US" sz="1100" strike="noStrike" u="none">
                <a:solidFill>
                  <a:srgbClr val="c81478"/>
                </a:solidFill>
                <a:effectLst/>
                <a:uFillTx/>
                <a:latin typeface="Courier New"/>
              </a:rPr>
              <a:t>DEFAULT_CONFIG = {</a:t>
            </a:r>
            <a:br>
              <a:rPr sz="1100"/>
            </a:br>
            <a:r>
              <a:rPr b="0" lang="en-US" sz="1100" strike="noStrike" u="none">
                <a:solidFill>
                  <a:srgbClr val="c81478"/>
                </a:solidFill>
                <a:effectLst/>
                <a:uFillTx/>
                <a:latin typeface="Courier New"/>
              </a:rPr>
              <a:t>    "width": 100, "height": 100, "num_ants": 50,</a:t>
            </a:r>
            <a:br>
              <a:rPr sz="1100"/>
            </a:br>
            <a:r>
              <a:rPr b="0" lang="en-US" sz="1100" strike="noStrike" u="none">
                <a:solidFill>
                  <a:srgbClr val="c81478"/>
                </a:solidFill>
                <a:effectLst/>
                <a:uFillTx/>
                <a:latin typeface="Courier New"/>
              </a:rPr>
              <a:t>    "steps_per_epoch": 200, "epochs": 10,</a:t>
            </a:r>
            <a:br>
              <a:rPr sz="1100"/>
            </a:br>
            <a:r>
              <a:rPr b="0" lang="en-US" sz="1100" strike="noStrike" u="none">
                <a:solidFill>
                  <a:srgbClr val="c81478"/>
                </a:solidFill>
                <a:effectLst/>
                <a:uFillTx/>
                <a:latin typeface="Courier New"/>
              </a:rPr>
              <a:t>    "food_distribution": "spoty", "food_density": 0.01,</a:t>
            </a:r>
            <a:br>
              <a:rPr sz="1100"/>
            </a:br>
            <a:r>
              <a:rPr b="0" lang="en-US" sz="1100" strike="noStrike" u="none">
                <a:solidFill>
                  <a:srgbClr val="c81478"/>
                </a:solidFill>
                <a:effectLst/>
                <a:uFillTx/>
                <a:latin typeface="Courier New"/>
              </a:rPr>
              <a:t>    "mutation_percent": 0.2, "survive": 0.25, </a:t>
            </a:r>
            <a:br>
              <a:rPr sz="1100"/>
            </a:br>
            <a:r>
              <a:rPr b="0" lang="en-US" sz="1100" strike="noStrike" u="none">
                <a:solidFill>
                  <a:srgbClr val="c81478"/>
                </a:solidFill>
                <a:effectLst/>
                <a:uFillTx/>
                <a:latin typeface="Courier New"/>
              </a:rPr>
              <a:t>    # ... et autres paramètres</a:t>
            </a:r>
            <a:br>
              <a:rPr sz="1100"/>
            </a:br>
            <a:r>
              <a:rPr b="0" lang="en-US" sz="1100" strike="noStrike" u="none">
                <a:solidFill>
                  <a:srgbClr val="c81478"/>
                </a:solidFill>
                <a:effectLst/>
                <a:uFillTx/>
                <a:latin typeface="Courier New"/>
              </a:rPr>
              <a:t>}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8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2"/>
          <p:cNvSpPr/>
          <p:nvPr/>
        </p:nvSpPr>
        <p:spPr>
          <a:xfrm>
            <a:off x="457200" y="182880"/>
            <a:ext cx="10512720" cy="64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3000" strike="noStrike" u="none">
                <a:solidFill>
                  <a:srgbClr val="00529b"/>
                </a:solidFill>
                <a:effectLst/>
                <a:uFillTx/>
                <a:latin typeface="Calibri"/>
              </a:rPr>
              <a:t>Module : genome.py - Blueprint Génétique &amp; Encodage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0" name="Block Arc 3"/>
          <p:cNvSpPr/>
          <p:nvPr/>
        </p:nvSpPr>
        <p:spPr>
          <a:xfrm>
            <a:off x="457200" y="868680"/>
            <a:ext cx="13715280" cy="828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gradFill rotWithShape="0"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19050">
            <a:solidFill>
              <a:srgbClr val="0078d2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-40680" bIns="-4068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81" name="TextBox 4"/>
          <p:cNvSpPr/>
          <p:nvPr/>
        </p:nvSpPr>
        <p:spPr>
          <a:xfrm>
            <a:off x="457200" y="1005840"/>
            <a:ext cx="13715280" cy="676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001"/>
              </a:spcBef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Aperçu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5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Définit `Genome` : le matériel génétique d'une fourmi (séquence type ADN : A,T,C,G,X).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5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Gère la conversion ADN &lt;-&gt; flottant pour les paramètres du cerveau.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5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Supporte les opérations génétiques comme la mutation et le croisement.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  <a:spcBef>
                <a:spcPts val="1001"/>
              </a:spcBef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Conversions Clés ADN/Flottant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5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`table` : Associe les caractères ADN à des flottants (ex : 'A': 0.5, 'T': 0.05).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5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`dna_to_f32(chaine_adn)` : Somme les valeurs des caractères de `chaine_adn` en un flottant.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5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`f32_to_dna(val_flottante, taille)` : Convertit de manière gloutonne un flottant en `chaine_adn` de `taille`.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  <a:spcBef>
                <a:spcPts val="1001"/>
              </a:spcBef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Structure de la Classe `Genome`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5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Attributs : `n` (nœuds), `m` (arêtes/nœud), `edge_size` (car./arête), `genome` (liste de car. ADN).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5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Longueur totale : `n * m * edge_size`.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  <a:spcBef>
                <a:spcPts val="499"/>
              </a:spcBef>
              <a:spcAft>
                <a:spcPts val="499"/>
              </a:spcAft>
            </a:pPr>
            <a:r>
              <a:rPr b="0" lang="en-US" sz="1100" strike="noStrike" u="none">
                <a:solidFill>
                  <a:srgbClr val="c81478"/>
                </a:solidFill>
                <a:effectLst/>
                <a:uFillTx/>
                <a:latin typeface="Courier New"/>
              </a:rPr>
              <a:t>g = Genome.rand(n=2, m=3, precision=4) # Génome aléatoire de 24 car.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8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2"/>
          <p:cNvSpPr/>
          <p:nvPr/>
        </p:nvSpPr>
        <p:spPr>
          <a:xfrm>
            <a:off x="457200" y="182880"/>
            <a:ext cx="8262360" cy="64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3000" strike="noStrike" u="none">
                <a:solidFill>
                  <a:srgbClr val="00529b"/>
                </a:solidFill>
                <a:effectLst/>
                <a:uFillTx/>
                <a:latin typeface="Calibri"/>
              </a:rPr>
              <a:t>genome.py : Opérations Clés sur `Genome`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3" name="Block Arc 3"/>
          <p:cNvSpPr/>
          <p:nvPr/>
        </p:nvSpPr>
        <p:spPr>
          <a:xfrm>
            <a:off x="457200" y="868680"/>
            <a:ext cx="13715280" cy="828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gradFill rotWithShape="0"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19050">
            <a:solidFill>
              <a:srgbClr val="0078d2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-40680" bIns="-4068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84" name="TextBox 4"/>
          <p:cNvSpPr/>
          <p:nvPr/>
        </p:nvSpPr>
        <p:spPr>
          <a:xfrm>
            <a:off x="457200" y="1005840"/>
            <a:ext cx="13715280" cy="676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001"/>
              </a:spcBef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Manipulation des Arêtes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5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`get_edge(idx)`, `set_edge(idx, str)` : Accéder/modifier un segment ADN (arête).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5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`rm_edge(idx)`, `rand_edge(idx)` : Effacer ou randomiser une arête.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  <a:spcBef>
                <a:spcPts val="1001"/>
              </a:spcBef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Mutation : `mutate(distance, dispersion, high_mod, rm_char)`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5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`distance` : Changements de car. par arête mutée.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5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`dispersion` : Fraction d'arêtes à muter.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5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`high_mod` : Nombre d'arêtes à randomiser/effacer complètement.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5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`rm_char` : Probabilité qu'un car. devienne 'X' (inconnu).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  <a:spcBef>
                <a:spcPts val="1001"/>
              </a:spcBef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Recombinaison Génétique &amp; Comparaison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5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`crossover(autre)` : Combine les génomes ; les différences deviennent 'X'.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5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`merge(autre)` : Croisement, puis remplit les 'X' à partir des parents.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5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`distance(autre)` : Calcule la distance Euclidienne basée sur les valeurs de `table`.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8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2"/>
          <p:cNvSpPr/>
          <p:nvPr/>
        </p:nvSpPr>
        <p:spPr>
          <a:xfrm>
            <a:off x="457200" y="182880"/>
            <a:ext cx="7490520" cy="64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3000" strike="noStrike" u="none">
                <a:solidFill>
                  <a:srgbClr val="00529b"/>
                </a:solidFill>
                <a:effectLst/>
                <a:uFillTx/>
                <a:latin typeface="Calibri"/>
              </a:rPr>
              <a:t>genome.py : Sérialisation de `Genome`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" name="Block Arc 3"/>
          <p:cNvSpPr/>
          <p:nvPr/>
        </p:nvSpPr>
        <p:spPr>
          <a:xfrm>
            <a:off x="457200" y="868680"/>
            <a:ext cx="13715280" cy="828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gradFill rotWithShape="0"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19050">
            <a:solidFill>
              <a:srgbClr val="0078d2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-40680" bIns="-4068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87" name="TextBox 4"/>
          <p:cNvSpPr/>
          <p:nvPr/>
        </p:nvSpPr>
        <p:spPr>
          <a:xfrm>
            <a:off x="457200" y="1005840"/>
            <a:ext cx="13715280" cy="676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001"/>
              </a:spcBef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Sérialisation : `to_binary()`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5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Convertit le génome entier en une chaîne binaire compacte.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914400" defTabSz="457200">
              <a:lnSpc>
                <a:spcPct val="100000"/>
              </a:lnSpc>
            </a:pPr>
            <a:r>
              <a:rPr b="0" lang="en-US" sz="13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Processus : Chaque arête ADN -&gt; `dna_to_f32()` -&gt; flottant -&gt; représentation binaire 32 bits.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914400" defTabSz="457200">
              <a:lnSpc>
                <a:spcPct val="100000"/>
              </a:lnSpc>
              <a:spcBef>
                <a:spcPts val="1001"/>
              </a:spcBef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Désérialisation : `from_binary(chaine_binaire, n, m, precision)` (Statique)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5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Reconstruit un `Genome` à partir de sa chaîne binaire.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914400" defTabSz="457200">
              <a:lnSpc>
                <a:spcPct val="100000"/>
              </a:lnSpc>
            </a:pPr>
            <a:r>
              <a:rPr b="0" lang="en-US" sz="13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Processus : Morceaux binaires -&gt; flottant -&gt; `f32_to_dna()` -&gt; segment d'arête ADN.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914400" defTabSz="457200">
              <a:lnSpc>
                <a:spcPct val="100000"/>
              </a:lnSpc>
            </a:pPr>
            <a:r>
              <a:rPr b="0" lang="en-US" sz="13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Gère les différences entre les données du génome et les besoins de la structure cérébrale.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8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2"/>
          <p:cNvSpPr/>
          <p:nvPr/>
        </p:nvSpPr>
        <p:spPr>
          <a:xfrm>
            <a:off x="457200" y="182880"/>
            <a:ext cx="10027080" cy="64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3000" strike="noStrike" u="none">
                <a:solidFill>
                  <a:srgbClr val="00529b"/>
                </a:solidFill>
                <a:effectLst/>
                <a:uFillTx/>
                <a:latin typeface="Calibri"/>
              </a:rPr>
              <a:t>Module : brain.py - Le Réseau Neuronal de la Fourmi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9" name="Block Arc 3"/>
          <p:cNvSpPr/>
          <p:nvPr/>
        </p:nvSpPr>
        <p:spPr>
          <a:xfrm>
            <a:off x="457200" y="868680"/>
            <a:ext cx="13715280" cy="828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gradFill rotWithShape="0"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19050">
            <a:solidFill>
              <a:srgbClr val="0078d2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-40680" bIns="-4068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90" name="TextBox 4"/>
          <p:cNvSpPr/>
          <p:nvPr/>
        </p:nvSpPr>
        <p:spPr>
          <a:xfrm>
            <a:off x="457200" y="1005840"/>
            <a:ext cx="13715280" cy="676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001"/>
              </a:spcBef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Aperçu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5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Définit `AntBrain` : le réseau neuronal contrôlant les décisions des fourmis.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5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Gère la structure du réseau (poids, biais), l'activation et l'évolution via `Genome`.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  <a:spcBef>
                <a:spcPts val="1001"/>
              </a:spcBef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Composants Clés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5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Constantes : `INPUT_SIZE` (vue sensorielle), `HIDDEN_SIZE`, `OUTPUT_SIZE` (actions).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5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`FP_SIZE` : Taille en bits pour conversions flottant &lt;-&gt; binaire (ex : 32 bits).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5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`BrainData` (dataclass) : Conteneur pour `weights` (liste de np.ndarray) et `biases` (liste de np.ndarray).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5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Fonctions utilitaires : `float_to_bin()`, `bin_to_float()` pour représentation binaire à virgule fixe personnalisée.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8915400" y="1143000"/>
            <a:ext cx="4114080" cy="41140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8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2"/>
          <p:cNvSpPr/>
          <p:nvPr/>
        </p:nvSpPr>
        <p:spPr>
          <a:xfrm>
            <a:off x="457200" y="182880"/>
            <a:ext cx="8455680" cy="64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3000" strike="noStrike" u="none">
                <a:solidFill>
                  <a:srgbClr val="00529b"/>
                </a:solidFill>
                <a:effectLst/>
                <a:uFillTx/>
                <a:latin typeface="Calibri"/>
              </a:rPr>
              <a:t>brain.py : `AntBrain` - Initialisation &amp; Action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3" name="Block Arc 3"/>
          <p:cNvSpPr/>
          <p:nvPr/>
        </p:nvSpPr>
        <p:spPr>
          <a:xfrm>
            <a:off x="457200" y="868680"/>
            <a:ext cx="13715280" cy="828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gradFill rotWithShape="0"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19050">
            <a:solidFill>
              <a:srgbClr val="0078d2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-40680" bIns="-4068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94" name="TextBox 4"/>
          <p:cNvSpPr/>
          <p:nvPr/>
        </p:nvSpPr>
        <p:spPr>
          <a:xfrm>
            <a:off x="457200" y="1005840"/>
            <a:ext cx="13715280" cy="676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001"/>
              </a:spcBef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Initialisation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5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`__init__(data: BrainData)` : Initialise avec les `weights` et `biases` spécifiés.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5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`random()` (Statique) : Crée `AntBrain` avec poids/biais aléatoires basés sur les constantes de taille.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914400" defTabSz="457200">
              <a:lnSpc>
                <a:spcPct val="100000"/>
              </a:lnSpc>
              <a:spcBef>
                <a:spcPts val="499"/>
              </a:spcBef>
              <a:spcAft>
                <a:spcPts val="499"/>
              </a:spcAft>
            </a:pPr>
            <a:r>
              <a:rPr b="0" lang="en-US" sz="1100" strike="noStrike" u="none">
                <a:solidFill>
                  <a:srgbClr val="c81478"/>
                </a:solidFill>
                <a:effectLst/>
                <a:uFillTx/>
                <a:latin typeface="Courier New"/>
              </a:rPr>
              <a:t>cerveau_aleatoire = AntBrain.random()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914400" defTabSz="457200">
              <a:lnSpc>
                <a:spcPct val="100000"/>
              </a:lnSpc>
              <a:spcBef>
                <a:spcPts val="1001"/>
              </a:spcBef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Prise de Décision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5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`__call__(inputs)` : Passe avant. Traite le vecteur d'entrée à travers les couches (op. matricielles, biais, activation ReLU/max(0.1)).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5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`act(vue)` : Convertit la `vue` sensorielle 2D en entrée 1D, appelle `__call__`, retourne l'indice de la sortie max (action).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914400" defTabSz="457200">
              <a:lnSpc>
                <a:spcPct val="100000"/>
              </a:lnSpc>
              <a:spcBef>
                <a:spcPts val="499"/>
              </a:spcBef>
              <a:spcAft>
                <a:spcPts val="499"/>
              </a:spcAft>
            </a:pPr>
            <a:r>
              <a:rPr b="0" lang="en-US" sz="1100" strike="noStrike" u="none">
                <a:solidFill>
                  <a:srgbClr val="c81478"/>
                </a:solidFill>
                <a:effectLst/>
                <a:uFillTx/>
                <a:latin typeface="Courier New"/>
              </a:rPr>
              <a:t>index_action = cerveau.act(tableau_vue_sensorielle)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8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2"/>
          <p:cNvSpPr/>
          <p:nvPr/>
        </p:nvSpPr>
        <p:spPr>
          <a:xfrm>
            <a:off x="457200" y="182880"/>
            <a:ext cx="11393640" cy="64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3000" strike="noStrike" u="none">
                <a:solidFill>
                  <a:srgbClr val="00529b"/>
                </a:solidFill>
                <a:effectLst/>
                <a:uFillTx/>
                <a:latin typeface="Calibri"/>
              </a:rPr>
              <a:t>brain.py : `AntBrain` - Évolution &amp; Interaction avec Génome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6" name="Block Arc 3"/>
          <p:cNvSpPr/>
          <p:nvPr/>
        </p:nvSpPr>
        <p:spPr>
          <a:xfrm>
            <a:off x="457200" y="868680"/>
            <a:ext cx="13715280" cy="828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gradFill rotWithShape="0"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 w="19050">
            <a:solidFill>
              <a:srgbClr val="0078d2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-40680" bIns="-4068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457200" y="1005840"/>
            <a:ext cx="13715280" cy="676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001"/>
              </a:spcBef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Mutation : `mutate(distance, dispersion, ...)`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5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Modifie les paramètres du cerveau via son génome :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914400" defTabSz="457200">
              <a:lnSpc>
                <a:spcPct val="100000"/>
              </a:lnSpc>
            </a:pPr>
            <a:r>
              <a:rPr b="0" lang="en-US" sz="13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1. Convertir cerveau en `Genome` : `to_genome()`.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914400" defTabSz="457200">
              <a:lnSpc>
                <a:spcPct val="100000"/>
              </a:lnSpc>
            </a:pPr>
            <a:r>
              <a:rPr b="0" lang="en-US" sz="13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2. Muter `Genome` : `genome.mutate(...)`.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914400" defTabSz="457200">
              <a:lnSpc>
                <a:spcPct val="100000"/>
              </a:lnSpc>
            </a:pPr>
            <a:r>
              <a:rPr b="0" lang="en-US" sz="13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3. Reconstruire cerveau depuis `Genome` muté : `from_genome(genome_mute)`.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914400" defTabSz="457200">
              <a:lnSpc>
                <a:spcPct val="100000"/>
              </a:lnSpc>
              <a:spcBef>
                <a:spcPts val="1001"/>
              </a:spcBef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Encodage en Génome : `to_genome() -&gt; Genome`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5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Encode les poids/biais du cerveau en un `Genome`.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914400" defTabSz="457200">
              <a:lnSpc>
                <a:spcPct val="100000"/>
              </a:lnSpc>
            </a:pPr>
            <a:r>
              <a:rPr b="0" lang="en-US" sz="13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Chaque paramètre flottant -&gt; `f32_to_dna()` -&gt; chaîne ADN -&gt; défini comme arête `Genome`.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914400" defTabSz="457200">
              <a:lnSpc>
                <a:spcPct val="100000"/>
              </a:lnSpc>
            </a:pPr>
            <a:r>
              <a:rPr b="0" lang="en-US" sz="13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`n`, `m` pour le génome dérivés de la structure cérébrale ; logique de mappage spécifique.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914400" defTabSz="457200">
              <a:lnSpc>
                <a:spcPct val="100000"/>
              </a:lnSpc>
              <a:spcBef>
                <a:spcPts val="1001"/>
              </a:spcBef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Décodage depuis Génome : `from_genome(genome: Genome)` (Statique)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457200">
              <a:lnSpc>
                <a:spcPct val="100000"/>
              </a:lnSpc>
            </a:pPr>
            <a:r>
              <a:rPr b="0" lang="en-US" sz="15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Reconstruit un `AntBrain` à partir d'un `Genome`.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914400" defTabSz="457200">
              <a:lnSpc>
                <a:spcPct val="100000"/>
              </a:lnSpc>
            </a:pPr>
            <a:r>
              <a:rPr b="0" lang="en-US" sz="13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`genome.to_binary()` -&gt; chaîne binaire -&gt; analysée en flottants -&gt; reconstruit poids/biais.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914400" defTabSz="457200">
              <a:lnSpc>
                <a:spcPct val="100000"/>
              </a:lnSpc>
            </a:pPr>
            <a:r>
              <a:rPr b="0" lang="en-US" sz="1300" strike="noStrike" u="none">
                <a:solidFill>
                  <a:srgbClr val="1e1e1e"/>
                </a:solidFill>
                <a:effectLst/>
                <a:uFillTx/>
                <a:latin typeface="Calibri"/>
              </a:rPr>
              <a:t>Gère le remplissage/troncature si la longueur des données binaires ne correspond pas à la taille du cerveau.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Application>LibreOffice/25.2.2.2$Linux_X86_64 LibreOffice_project/520$Build-2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cp:lastPrinted>2025-05-11T21:05:06Z</cp:lastPrinted>
  <dcterms:modified xsi:type="dcterms:W3CDTF">2025-05-11T21:05:40Z</dcterms:modified>
  <cp:revision>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