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1" r:id="rId7"/>
    <p:sldId id="265" r:id="rId8"/>
    <p:sldId id="263" r:id="rId9"/>
    <p:sldId id="264" r:id="rId10"/>
    <p:sldId id="269" r:id="rId11"/>
    <p:sldId id="262" r:id="rId12"/>
    <p:sldId id="268" r:id="rId13"/>
    <p:sldId id="25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_string_handling#wchar_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nststube.net/encoding/" TargetMode="External"/><Relationship Id="rId2" Type="http://schemas.openxmlformats.org/officeDocument/2006/relationships/hyperlink" Target="https://www.joelonsoftware.com/2003/10/08/the-absolute-minimum-every-software-developer-absolutely-positively-must-know-about-unicode-and-character-sets-no-excus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office.com/en-us/article/insert-ascii-or-unicode-latin-based-symbols-and-characters-d13f58d3-7bcb-44a7-a4d5-972ee12e50e0" TargetMode="External"/><Relationship Id="rId5" Type="http://schemas.openxmlformats.org/officeDocument/2006/relationships/hyperlink" Target="https://docs.microsoft.com/en-us/archive/msdn-magazine/2016/september/c-unicode-encoding-conversions-with-stl-strings-and-win32-apis" TargetMode="External"/><Relationship Id="rId4" Type="http://schemas.openxmlformats.org/officeDocument/2006/relationships/hyperlink" Target="https://docs.microsoft.com/en-us/windows/win32/intl/unicode-and-character-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cii-cod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-1252" TargetMode="External"/><Relationship Id="rId2" Type="http://schemas.openxmlformats.org/officeDocument/2006/relationships/hyperlink" Target="https://en.wikipedia.org/wiki/Code_p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Windows-125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jibak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icode" TargetMode="External"/><Relationship Id="rId2" Type="http://schemas.openxmlformats.org/officeDocument/2006/relationships/hyperlink" Target="https://home.unicod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Unicode essentials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V1.0</a:t>
            </a:r>
            <a:endParaRPr lang="bg-BG" dirty="0"/>
          </a:p>
          <a:p>
            <a:r>
              <a:rPr lang="en-US" i="1" dirty="0"/>
              <a:t>By Petar Georgiev</a:t>
            </a:r>
          </a:p>
        </p:txBody>
      </p:sp>
    </p:spTree>
    <p:extLst>
      <p:ext uri="{BB962C8B-B14F-4D97-AF65-F5344CB8AC3E}">
        <p14:creationId xmlns:p14="http://schemas.microsoft.com/office/powerpoint/2010/main" val="2836134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order mark (BOM)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6753"/>
            <a:ext cx="8596668" cy="4454609"/>
          </a:xfrm>
        </p:spPr>
        <p:txBody>
          <a:bodyPr/>
          <a:lstStyle/>
          <a:p>
            <a:r>
              <a:rPr lang="en-US" dirty="0"/>
              <a:t>Used to specify the order of bytes in files (UTF-16 &amp; UTF-32)</a:t>
            </a:r>
          </a:p>
          <a:p>
            <a:pPr lvl="1"/>
            <a:r>
              <a:rPr lang="en-US" dirty="0"/>
              <a:t>Big endian (BE)</a:t>
            </a:r>
          </a:p>
          <a:p>
            <a:pPr lvl="1"/>
            <a:r>
              <a:rPr lang="en-US" dirty="0"/>
              <a:t>Little endian (LE)</a:t>
            </a:r>
          </a:p>
          <a:p>
            <a:r>
              <a:rPr lang="en-US" dirty="0"/>
              <a:t>UTF-8 is single byte encoding</a:t>
            </a:r>
          </a:p>
          <a:p>
            <a:pPr lvl="1"/>
            <a:r>
              <a:rPr lang="en-US" dirty="0"/>
              <a:t>Endianness is not relevant</a:t>
            </a:r>
          </a:p>
          <a:p>
            <a:pPr lvl="1"/>
            <a:r>
              <a:rPr lang="en-US" dirty="0"/>
              <a:t>Easy to detect</a:t>
            </a:r>
          </a:p>
          <a:p>
            <a:pPr lvl="1"/>
            <a:r>
              <a:rPr lang="en-US" dirty="0"/>
              <a:t>UTF-8 BOM should be avoided especially in web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16108"/>
            <a:ext cx="8197725" cy="192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6969"/>
            <a:ext cx="8596668" cy="4554394"/>
          </a:xfrm>
        </p:spPr>
        <p:txBody>
          <a:bodyPr/>
          <a:lstStyle/>
          <a:p>
            <a:r>
              <a:rPr lang="en-US" dirty="0"/>
              <a:t>ASCII to Unicode</a:t>
            </a:r>
          </a:p>
          <a:p>
            <a:pPr lvl="1"/>
            <a:r>
              <a:rPr lang="en-US" dirty="0"/>
              <a:t>Almost always possible</a:t>
            </a:r>
          </a:p>
          <a:p>
            <a:r>
              <a:rPr lang="en-US" dirty="0"/>
              <a:t>Unicode to Unicode (UTF-8 to UTF-16, UTF-16 to UTF-8 etc.)</a:t>
            </a:r>
          </a:p>
          <a:p>
            <a:pPr lvl="1"/>
            <a:r>
              <a:rPr lang="en-US" dirty="0"/>
              <a:t>Lossless</a:t>
            </a:r>
          </a:p>
          <a:p>
            <a:r>
              <a:rPr lang="en-US" dirty="0"/>
              <a:t>Unicode to ASCII</a:t>
            </a:r>
          </a:p>
          <a:p>
            <a:pPr lvl="1"/>
            <a:r>
              <a:rPr lang="en-US" dirty="0"/>
              <a:t>When a character cannot be represented in the character set into which it is being converted, a </a:t>
            </a:r>
            <a:r>
              <a:rPr lang="en-US" b="1" dirty="0"/>
              <a:t>substitution character</a:t>
            </a:r>
            <a:r>
              <a:rPr lang="en-US" dirty="0"/>
              <a:t> is used instead. </a:t>
            </a:r>
          </a:p>
          <a:p>
            <a:pPr lvl="1"/>
            <a:r>
              <a:rPr lang="en-US" dirty="0"/>
              <a:t>Conversions of this type are considered </a:t>
            </a:r>
            <a:r>
              <a:rPr lang="en-US" b="1" dirty="0" err="1"/>
              <a:t>lossy</a:t>
            </a:r>
            <a:r>
              <a:rPr lang="en-US" dirty="0"/>
              <a:t>; </a:t>
            </a:r>
            <a:r>
              <a:rPr lang="en-US" b="1" dirty="0"/>
              <a:t>the original character is lost </a:t>
            </a:r>
            <a:r>
              <a:rPr lang="en-US" dirty="0"/>
              <a:t>if it cannot be represented in the destination character set.</a:t>
            </a:r>
          </a:p>
          <a:p>
            <a:pPr lvl="2"/>
            <a:r>
              <a:rPr lang="en-US" dirty="0"/>
              <a:t>? – the char was lost</a:t>
            </a:r>
          </a:p>
          <a:p>
            <a:pPr lvl="2"/>
            <a:r>
              <a:rPr lang="en-US" dirty="0"/>
              <a:t>□ - the char cannot be displayed using current font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5539864"/>
            <a:ext cx="8262454" cy="1002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445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Unicode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796"/>
            <a:ext cx="8596668" cy="430656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HTML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$#</a:t>
            </a:r>
            <a:r>
              <a:rPr lang="en-US" b="1" i="1" dirty="0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 where N is a number in hex or decimal form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U+5408 becomes: &amp;#</a:t>
            </a:r>
            <a:r>
              <a:rPr lang="en-US" b="1" i="1" dirty="0">
                <a:latin typeface="Consolas" panose="020B0609020204030204" pitchFamily="49" charset="0"/>
              </a:rPr>
              <a:t>x5408</a:t>
            </a:r>
          </a:p>
          <a:p>
            <a:r>
              <a:rPr lang="en-US" b="1" dirty="0"/>
              <a:t>MS Word</a:t>
            </a:r>
          </a:p>
          <a:p>
            <a:pPr lvl="1"/>
            <a:r>
              <a:rPr lang="en-US" dirty="0" err="1"/>
              <a:t>ALT+</a:t>
            </a:r>
            <a:r>
              <a:rPr lang="en-US" i="1" dirty="0" err="1"/>
              <a:t>ascii_code</a:t>
            </a:r>
            <a:r>
              <a:rPr lang="en-US" i="1" dirty="0"/>
              <a:t> (should use the </a:t>
            </a:r>
            <a:r>
              <a:rPr lang="en-US" b="1" i="1" dirty="0" err="1"/>
              <a:t>numpad</a:t>
            </a:r>
            <a:r>
              <a:rPr lang="en-US" i="1" dirty="0"/>
              <a:t> to enter </a:t>
            </a:r>
            <a:r>
              <a:rPr lang="en-US" i="1" dirty="0" err="1"/>
              <a:t>ascii</a:t>
            </a:r>
            <a:r>
              <a:rPr lang="en-US" i="1" dirty="0"/>
              <a:t> codes)</a:t>
            </a:r>
            <a:endParaRPr lang="en-US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ALT+065 =&gt; prints ‘A’</a:t>
            </a:r>
          </a:p>
          <a:p>
            <a:pPr lvl="1"/>
            <a:r>
              <a:rPr lang="en-US" i="1" dirty="0" err="1"/>
              <a:t>hex_code</a:t>
            </a:r>
            <a:r>
              <a:rPr lang="en-US" dirty="0"/>
              <a:t> + ALT + X</a:t>
            </a:r>
          </a:p>
          <a:p>
            <a:pPr lvl="2"/>
            <a:r>
              <a:rPr lang="en-US" dirty="0"/>
              <a:t> typing "1B5" and pressing ALT+X will return the text "Ƶ“</a:t>
            </a:r>
          </a:p>
          <a:p>
            <a:r>
              <a:rPr lang="en-US" b="1" dirty="0"/>
              <a:t>C++</a:t>
            </a:r>
          </a:p>
          <a:p>
            <a:pPr lvl="1"/>
            <a:r>
              <a:rPr lang="en-US" b="1" dirty="0"/>
              <a:t>\</a:t>
            </a:r>
            <a:r>
              <a:rPr lang="en-US" b="1" dirty="0" err="1"/>
              <a:t>u</a:t>
            </a:r>
            <a:r>
              <a:rPr lang="en-US" i="1" dirty="0" err="1"/>
              <a:t>HHHH</a:t>
            </a:r>
            <a:r>
              <a:rPr lang="en-US" dirty="0"/>
              <a:t>, where </a:t>
            </a:r>
            <a:r>
              <a:rPr lang="en-US" i="1" dirty="0"/>
              <a:t>H</a:t>
            </a:r>
            <a:r>
              <a:rPr lang="en-US" dirty="0"/>
              <a:t> is a hex number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"Hello, ф or \u0444!\n";</a:t>
            </a:r>
          </a:p>
          <a:p>
            <a:r>
              <a:rPr lang="en-US" b="1" dirty="0"/>
              <a:t>JavaScript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omega = '\u03A9';</a:t>
            </a:r>
          </a:p>
          <a:p>
            <a:r>
              <a:rPr lang="en-US" b="1" dirty="0"/>
              <a:t>C#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omega = '\u03A9';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8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and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vs. </a:t>
            </a:r>
            <a:r>
              <a:rPr lang="en-US" dirty="0" err="1"/>
              <a:t>WideStrings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::string  =&gt; 1 char == 1 byte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wstring</a:t>
            </a:r>
            <a:r>
              <a:rPr lang="en-US" dirty="0">
                <a:latin typeface="Consolas" panose="020B0609020204030204" pitchFamily="49" charset="0"/>
              </a:rPr>
              <a:t> =&gt; 1 char == ? bytes</a:t>
            </a:r>
          </a:p>
          <a:p>
            <a:pPr lvl="2"/>
            <a:r>
              <a:rPr lang="en-US" dirty="0"/>
              <a:t>MS compilers – 2 bytes</a:t>
            </a:r>
          </a:p>
          <a:p>
            <a:pPr lvl="2"/>
            <a:r>
              <a:rPr lang="en-US" dirty="0"/>
              <a:t>Other compilers – up to 4 bytes</a:t>
            </a:r>
          </a:p>
          <a:p>
            <a:r>
              <a:rPr lang="en-US" dirty="0"/>
              <a:t>String literals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L</a:t>
            </a:r>
            <a:r>
              <a:rPr lang="en-US" dirty="0" err="1">
                <a:latin typeface="Consolas" panose="020B0609020204030204" pitchFamily="49" charset="0"/>
              </a:rPr>
              <a:t>"This</a:t>
            </a:r>
            <a:r>
              <a:rPr lang="en-US" dirty="0">
                <a:latin typeface="Consolas" panose="020B0609020204030204" pitchFamily="49" charset="0"/>
              </a:rPr>
              <a:t> string literal is stored as Unicode"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u8</a:t>
            </a:r>
            <a:r>
              <a:rPr lang="en-US" dirty="0">
                <a:latin typeface="Consolas" panose="020B0609020204030204" pitchFamily="49" charset="0"/>
              </a:rPr>
              <a:t>"This literal is stored as UTF-8"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wcout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linkClick r:id="rId2"/>
              </a:rPr>
              <a:t>https://en.wikipedia.org/wiki/C_string_handling#wchar_t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9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Programmer’s must read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https://www.joelonsoftware.com/2003/10/08/the-absolute-minimum-every-software-developer-absolutely-positively-must-know-about-unicode-and-character-sets-no-excuses/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https://kunststube.net/encoding/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https://docs.microsoft.com/en-us/windows/win32/intl/unicode-and-character-sets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https://docs.microsoft.com/en-us/archive/msdn-magazine/2016/september/c-unicode-encoding-conversions-with-stl-strings-and-win32-apis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https://support.office.com/en-us/article/insert-ascii-or-unicode-latin-based-symbols-and-characters-d13f58d3-7bcb-44a7-a4d5-972ee12e50e0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2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ASCII, stands for American Standard Code for Information Interchange</a:t>
            </a:r>
          </a:p>
          <a:p>
            <a:pPr lvl="1"/>
            <a:r>
              <a:rPr lang="en-US" dirty="0"/>
              <a:t>7-bit character code where every single bit represents a unique character</a:t>
            </a:r>
          </a:p>
          <a:p>
            <a:r>
              <a:rPr lang="en-US" dirty="0"/>
              <a:t>ASCII Table</a:t>
            </a:r>
          </a:p>
          <a:p>
            <a:pPr lvl="1"/>
            <a:r>
              <a:rPr lang="en-US" dirty="0">
                <a:hlinkClick r:id="rId2"/>
              </a:rPr>
              <a:t>https://www.ascii-code.com/</a:t>
            </a:r>
            <a:endParaRPr lang="en-US" dirty="0"/>
          </a:p>
          <a:p>
            <a:pPr lvl="1"/>
            <a:r>
              <a:rPr lang="en-US" dirty="0"/>
              <a:t>Control characters</a:t>
            </a:r>
          </a:p>
          <a:p>
            <a:pPr lvl="1"/>
            <a:r>
              <a:rPr lang="en-US" dirty="0"/>
              <a:t>Printable characters</a:t>
            </a:r>
          </a:p>
          <a:p>
            <a:pPr lvl="1"/>
            <a:r>
              <a:rPr lang="en-US" dirty="0"/>
              <a:t>Extended ASCII table (using 8 bits)</a:t>
            </a:r>
          </a:p>
          <a:p>
            <a:pPr lvl="2"/>
            <a:r>
              <a:rPr lang="en-US" dirty="0"/>
              <a:t>Codes are interpreted according to a Code Page</a:t>
            </a:r>
          </a:p>
        </p:txBody>
      </p:sp>
    </p:spTree>
    <p:extLst>
      <p:ext uri="{BB962C8B-B14F-4D97-AF65-F5344CB8AC3E}">
        <p14:creationId xmlns:p14="http://schemas.microsoft.com/office/powerpoint/2010/main" val="371407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ANSI standard</a:t>
            </a:r>
          </a:p>
          <a:p>
            <a:pPr lvl="1"/>
            <a:r>
              <a:rPr lang="en-US" dirty="0"/>
              <a:t>Codes &lt; 128 =&gt; same as ASCII (agreed by all)</a:t>
            </a:r>
          </a:p>
          <a:p>
            <a:pPr lvl="1"/>
            <a:r>
              <a:rPr lang="en-US" dirty="0"/>
              <a:t>Codes &gt; 127 =&gt; different meaning, depending on where you live</a:t>
            </a:r>
          </a:p>
          <a:p>
            <a:pPr lvl="2"/>
            <a:r>
              <a:rPr lang="en-US" dirty="0"/>
              <a:t>130 would display as </a:t>
            </a:r>
            <a:r>
              <a:rPr lang="en-US" sz="2000" b="1" dirty="0"/>
              <a:t>é </a:t>
            </a:r>
            <a:r>
              <a:rPr lang="en-US" dirty="0"/>
              <a:t>or 130 would display as Hebrew letter Gimel </a:t>
            </a:r>
            <a:r>
              <a:rPr lang="he-IL" dirty="0"/>
              <a:t>ג)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These different systems were called code pages</a:t>
            </a:r>
          </a:p>
          <a:p>
            <a:pPr lvl="2"/>
            <a:r>
              <a:rPr lang="en-US" dirty="0">
                <a:hlinkClick r:id="rId2"/>
              </a:rPr>
              <a:t>https://en.wikipedia.org/wiki/Code_page</a:t>
            </a:r>
            <a:endParaRPr lang="en-US" dirty="0"/>
          </a:p>
          <a:p>
            <a:pPr lvl="2"/>
            <a:r>
              <a:rPr lang="en-US" dirty="0"/>
              <a:t>Windows-1252 (ISO 8859-1)</a:t>
            </a:r>
          </a:p>
          <a:p>
            <a:pPr lvl="3"/>
            <a:r>
              <a:rPr lang="en-US" dirty="0">
                <a:hlinkClick r:id="rId3"/>
              </a:rPr>
              <a:t>https://en.wikipedia.org/wiki/Windows-1252</a:t>
            </a:r>
            <a:endParaRPr lang="en-US" dirty="0"/>
          </a:p>
          <a:p>
            <a:pPr lvl="2"/>
            <a:r>
              <a:rPr lang="en-US" dirty="0"/>
              <a:t>Windows-1251 (Cyrillic)</a:t>
            </a:r>
          </a:p>
          <a:p>
            <a:pPr lvl="3"/>
            <a:r>
              <a:rPr lang="en-US" dirty="0">
                <a:hlinkClick r:id="rId4"/>
              </a:rPr>
              <a:t>https://en.wikipedia.org/wiki/Windows-1251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2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Chars with same ASCII codes (&gt; 127) can be displayed as different symbols depending on current </a:t>
            </a:r>
            <a:r>
              <a:rPr lang="en-US" dirty="0" err="1"/>
              <a:t>codepage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17" y="3015168"/>
            <a:ext cx="7856901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6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Mojibake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2" y="1673373"/>
            <a:ext cx="9135302" cy="43679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7334" y="6271551"/>
            <a:ext cx="4381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https://en.wikipedia.org/wiki/Mojibake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23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Unicode is an information technology (IT) standard for the consistent encoding, representation, and handling of text expressed in most of the world's writing systems.</a:t>
            </a:r>
          </a:p>
          <a:p>
            <a:pPr lvl="1"/>
            <a:r>
              <a:rPr lang="en-US" dirty="0">
                <a:hlinkClick r:id="rId2"/>
              </a:rPr>
              <a:t>https://home.unicode.org/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https://en.wikipedia.org/wiki/Unicode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Unicode, a letter maps to something called a </a:t>
            </a:r>
            <a:r>
              <a:rPr lang="en-US" b="1" i="1" dirty="0"/>
              <a:t>code point</a:t>
            </a:r>
            <a:r>
              <a:rPr lang="en-US" dirty="0"/>
              <a:t> which is still just a theoretical concept. How that code point is represented in memory or on disk is a whole another 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4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points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850083"/>
            <a:ext cx="7834198" cy="2097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934" y="4858950"/>
            <a:ext cx="1664497" cy="1897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192044"/>
            <a:ext cx="3713630" cy="2929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7333" y="1695518"/>
            <a:ext cx="76975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Unicode, a letter maps to something called a </a:t>
            </a:r>
            <a:r>
              <a:rPr lang="en-US" b="1" i="1" dirty="0"/>
              <a:t>code point</a:t>
            </a:r>
            <a:r>
              <a:rPr lang="en-US" dirty="0"/>
              <a:t> which is still just a theoretical concept. How that code point is represented in memory or on disk is a whole another story.</a:t>
            </a:r>
          </a:p>
        </p:txBody>
      </p:sp>
    </p:spTree>
    <p:extLst>
      <p:ext uri="{BB962C8B-B14F-4D97-AF65-F5344CB8AC3E}">
        <p14:creationId xmlns:p14="http://schemas.microsoft.com/office/powerpoint/2010/main" val="138832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Unicode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2613"/>
            <a:ext cx="8596668" cy="5074022"/>
          </a:xfrm>
        </p:spPr>
        <p:txBody>
          <a:bodyPr>
            <a:normAutofit/>
          </a:bodyPr>
          <a:lstStyle/>
          <a:p>
            <a:r>
              <a:rPr lang="en-US" dirty="0"/>
              <a:t>How to represent Unicode codes as bytes?</a:t>
            </a:r>
          </a:p>
          <a:p>
            <a:pPr lvl="1"/>
            <a:r>
              <a:rPr lang="en-US" dirty="0"/>
              <a:t>UTF-32</a:t>
            </a:r>
          </a:p>
          <a:p>
            <a:pPr lvl="2"/>
            <a:r>
              <a:rPr lang="en-US" dirty="0"/>
              <a:t>1 code point == 4 bytes</a:t>
            </a:r>
          </a:p>
          <a:p>
            <a:pPr lvl="1"/>
            <a:r>
              <a:rPr lang="en-US" dirty="0"/>
              <a:t>UTF-16</a:t>
            </a:r>
          </a:p>
          <a:p>
            <a:pPr lvl="2"/>
            <a:r>
              <a:rPr lang="en-US" dirty="0" err="1"/>
              <a:t>Multibyte</a:t>
            </a:r>
            <a:r>
              <a:rPr lang="en-US" dirty="0"/>
              <a:t> string, variable length</a:t>
            </a:r>
          </a:p>
          <a:p>
            <a:pPr lvl="2"/>
            <a:r>
              <a:rPr lang="en-US" dirty="0"/>
              <a:t>1 code point &gt;= 2 bytes (wide char)</a:t>
            </a:r>
          </a:p>
          <a:p>
            <a:pPr lvl="2"/>
            <a:r>
              <a:rPr lang="en-US" dirty="0" err="1"/>
              <a:t>WideStrings</a:t>
            </a:r>
            <a:endParaRPr lang="en-US" dirty="0"/>
          </a:p>
          <a:p>
            <a:pPr lvl="1"/>
            <a:r>
              <a:rPr lang="en-US" dirty="0"/>
              <a:t>UTF-8</a:t>
            </a:r>
          </a:p>
          <a:p>
            <a:pPr lvl="2"/>
            <a:r>
              <a:rPr lang="en-US" dirty="0" err="1"/>
              <a:t>Multibyte</a:t>
            </a:r>
            <a:r>
              <a:rPr lang="en-US" dirty="0"/>
              <a:t> string, variable length</a:t>
            </a:r>
          </a:p>
          <a:p>
            <a:pPr lvl="2"/>
            <a:r>
              <a:rPr lang="en-US" dirty="0"/>
              <a:t>1 code point &gt;= 1 byte</a:t>
            </a:r>
          </a:p>
          <a:p>
            <a:pPr lvl="2"/>
            <a:r>
              <a:rPr lang="en-US" dirty="0"/>
              <a:t>Compatible with ASCII</a:t>
            </a:r>
          </a:p>
          <a:p>
            <a:pPr lvl="2"/>
            <a:r>
              <a:rPr lang="en-US" dirty="0"/>
              <a:t>Code page: 65001</a:t>
            </a:r>
          </a:p>
          <a:p>
            <a:pPr lvl="2"/>
            <a:r>
              <a:rPr lang="en-US" dirty="0"/>
              <a:t>In UTF-8, every code point from 0-127 is stored </a:t>
            </a:r>
            <a:r>
              <a:rPr lang="en-US" i="1" dirty="0"/>
              <a:t>in a single byte</a:t>
            </a:r>
            <a:r>
              <a:rPr lang="en-US" dirty="0"/>
              <a:t>. Only code points 128 and above are stored using 2, 3, in fact, up to 6 bytes.</a:t>
            </a:r>
          </a:p>
        </p:txBody>
      </p:sp>
    </p:spTree>
    <p:extLst>
      <p:ext uri="{BB962C8B-B14F-4D97-AF65-F5344CB8AC3E}">
        <p14:creationId xmlns:p14="http://schemas.microsoft.com/office/powerpoint/2010/main" val="390398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Unicode encodings</a:t>
            </a:r>
            <a:br>
              <a:rPr lang="en-US" dirty="0"/>
            </a:br>
            <a:r>
              <a:rPr lang="en-US" sz="2200" dirty="0"/>
              <a:t>How characters are being stored in different encodings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374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16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820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Gisha</vt:lpstr>
      <vt:lpstr>Trebuchet MS</vt:lpstr>
      <vt:lpstr>Wingdings 3</vt:lpstr>
      <vt:lpstr>Facet</vt:lpstr>
      <vt:lpstr>Unicode essentials</vt:lpstr>
      <vt:lpstr>ASCII</vt:lpstr>
      <vt:lpstr>Codepages</vt:lpstr>
      <vt:lpstr>Codepages</vt:lpstr>
      <vt:lpstr>Mojibake</vt:lpstr>
      <vt:lpstr>Unicode</vt:lpstr>
      <vt:lpstr>Code points</vt:lpstr>
      <vt:lpstr>Unicode encodings</vt:lpstr>
      <vt:lpstr>Unicode encodings How characters are being stored in different encodings</vt:lpstr>
      <vt:lpstr>Byte order mark (BOM)</vt:lpstr>
      <vt:lpstr>Conversions</vt:lpstr>
      <vt:lpstr>Inserting Unicode symbols</vt:lpstr>
      <vt:lpstr>Unicode and C++</vt:lpstr>
      <vt:lpstr>Programmer’s must read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2025-07-28T10:09:53Z</dcterms:created>
  <dcterms:modified xsi:type="dcterms:W3CDTF">2025-07-28T10:10:00Z</dcterms:modified>
</cp:coreProperties>
</file>