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57" r:id="rId3"/>
    <p:sldId id="324" r:id="rId4"/>
    <p:sldId id="296" r:id="rId5"/>
    <p:sldId id="297" r:id="rId6"/>
    <p:sldId id="328" r:id="rId7"/>
    <p:sldId id="326" r:id="rId8"/>
    <p:sldId id="327" r:id="rId9"/>
    <p:sldId id="301" r:id="rId10"/>
    <p:sldId id="325" r:id="rId11"/>
    <p:sldId id="317" r:id="rId12"/>
    <p:sldId id="329" r:id="rId13"/>
    <p:sldId id="316" r:id="rId14"/>
    <p:sldId id="299" r:id="rId15"/>
    <p:sldId id="300" r:id="rId16"/>
    <p:sldId id="293" r:id="rId17"/>
    <p:sldId id="303" r:id="rId18"/>
    <p:sldId id="310" r:id="rId19"/>
    <p:sldId id="336" r:id="rId20"/>
    <p:sldId id="334" r:id="rId21"/>
    <p:sldId id="294" r:id="rId22"/>
    <p:sldId id="295" r:id="rId23"/>
    <p:sldId id="298" r:id="rId24"/>
    <p:sldId id="330" r:id="rId25"/>
    <p:sldId id="333" r:id="rId26"/>
    <p:sldId id="331" r:id="rId27"/>
    <p:sldId id="332" r:id="rId28"/>
    <p:sldId id="335" r:id="rId29"/>
    <p:sldId id="311" r:id="rId30"/>
    <p:sldId id="312" r:id="rId31"/>
    <p:sldId id="302" r:id="rId32"/>
    <p:sldId id="307" r:id="rId33"/>
    <p:sldId id="315" r:id="rId34"/>
    <p:sldId id="309" r:id="rId35"/>
    <p:sldId id="313" r:id="rId36"/>
    <p:sldId id="304" r:id="rId37"/>
    <p:sldId id="318" r:id="rId38"/>
    <p:sldId id="305" r:id="rId39"/>
    <p:sldId id="306" r:id="rId40"/>
    <p:sldId id="314" r:id="rId41"/>
    <p:sldId id="319" r:id="rId42"/>
    <p:sldId id="320" r:id="rId43"/>
    <p:sldId id="323" r:id="rId44"/>
    <p:sldId id="322" r:id="rId45"/>
    <p:sldId id="321" r:id="rId46"/>
    <p:sldId id="267" r:id="rId47"/>
    <p:sldId id="30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C72A9-0F9A-7BBB-11C7-FEF458F714AB}" v="226" dt="2022-10-08T09:47:58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topics/computer-science/multiprogramming" TargetMode="External"/><Relationship Id="rId3" Type="http://schemas.openxmlformats.org/officeDocument/2006/relationships/hyperlink" Target="https://pclt.sites.yale.edu/cpu-instructions" TargetMode="External"/><Relationship Id="rId7" Type="http://schemas.openxmlformats.org/officeDocument/2006/relationships/hyperlink" Target="https://www.eeweb.com/building-a-4-bit-computer-the-instruction-set/" TargetMode="External"/><Relationship Id="rId12" Type="http://schemas.openxmlformats.org/officeDocument/2006/relationships/hyperlink" Target="https://en.wikipedia.org/wiki/Cooperative_multitasking" TargetMode="External"/><Relationship Id="rId2" Type="http://schemas.openxmlformats.org/officeDocument/2006/relationships/hyperlink" Target="https://vivadifferences.com/8-different-between-memory-and-regist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org/details/locksmith_v5.0" TargetMode="External"/><Relationship Id="rId11" Type="http://schemas.openxmlformats.org/officeDocument/2006/relationships/hyperlink" Target="https://en.wikipedia.org/wiki/Preemption_(computing)#PREEMPTIVE" TargetMode="External"/><Relationship Id="rId5" Type="http://schemas.openxmlformats.org/officeDocument/2006/relationships/hyperlink" Target="https://github.com/AppleWin/AppleWin" TargetMode="External"/><Relationship Id="rId10" Type="http://schemas.openxmlformats.org/officeDocument/2006/relationships/hyperlink" Target="http://techimind.blogspot.com/2016/12/multiprogramming-operating-system.html" TargetMode="External"/><Relationship Id="rId4" Type="http://schemas.openxmlformats.org/officeDocument/2006/relationships/hyperlink" Target="https://math.hws.edu/javanotes/c1/s1.html" TargetMode="External"/><Relationship Id="rId9" Type="http://schemas.openxmlformats.org/officeDocument/2006/relationships/hyperlink" Target="https://docs.microsoft.com/en-us/windows-hardware/drivers/kernel/multiprocessor-safe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rom-the-scratch/wtf-is-synchronous-and-asynchronous-1a75afd039df" TargetMode="External"/><Relationship Id="rId7" Type="http://schemas.openxmlformats.org/officeDocument/2006/relationships/hyperlink" Target="https://www.koyeb.com/blog/introduction-to-synchronous-and-asynchronous-processing" TargetMode="External"/><Relationship Id="rId2" Type="http://schemas.openxmlformats.org/officeDocument/2006/relationships/hyperlink" Target="https://cfsamson.github.io/book-exploring-async-basics/1_concurrent_vs_paralle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avec8.agatcomp.ru/obrazi_svalka.htm" TargetMode="External"/><Relationship Id="rId5" Type="http://schemas.openxmlformats.org/officeDocument/2006/relationships/hyperlink" Target="https://mirrors.apple2.org.za/ftp.apple.asimov.net/images/" TargetMode="External"/><Relationship Id="rId4" Type="http://schemas.openxmlformats.org/officeDocument/2006/relationships/hyperlink" Target="https://github.com/AppleWin/AppleWin/releas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Concurrent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i="1" dirty="0"/>
              <a:t>By </a:t>
            </a:r>
            <a:r>
              <a:rPr lang="en-US" sz="1200" i="1" dirty="0" err="1"/>
              <a:t>Petar</a:t>
            </a:r>
            <a:r>
              <a:rPr lang="en-US" sz="1200" i="1" dirty="0"/>
              <a:t> </a:t>
            </a:r>
            <a:r>
              <a:rPr lang="en-US" sz="1200" i="1" dirty="0" err="1"/>
              <a:t>Georgiev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919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 process is a running instance of a program.</a:t>
            </a:r>
          </a:p>
          <a:p>
            <a:r>
              <a:rPr lang="en-US"/>
              <a:t>A typical “life” of a process:</a:t>
            </a:r>
          </a:p>
          <a:p>
            <a:pPr lvl="1"/>
            <a:r>
              <a:rPr lang="en-US"/>
              <a:t>The program is loaded into memory</a:t>
            </a:r>
          </a:p>
          <a:p>
            <a:pPr lvl="1"/>
            <a:r>
              <a:rPr lang="en-US"/>
              <a:t>The program is then executed by the CPU</a:t>
            </a:r>
          </a:p>
          <a:p>
            <a:pPr lvl="1"/>
            <a:r>
              <a:rPr lang="en-US"/>
              <a:t>At later point the program terminates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139" y="2015732"/>
            <a:ext cx="3240560" cy="3687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416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process?</a:t>
            </a:r>
            <a:br>
              <a:rPr lang="en-US"/>
            </a:br>
            <a:r>
              <a:rPr lang="en-US" sz="2000"/>
              <a:t>States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4360746" cy="4004822"/>
          </a:xfrm>
        </p:spPr>
        <p:txBody>
          <a:bodyPr>
            <a:normAutofit/>
          </a:bodyPr>
          <a:lstStyle/>
          <a:p>
            <a:r>
              <a:rPr lang="en-US"/>
              <a:t>Processes have different states (depends on the OS)</a:t>
            </a:r>
          </a:p>
          <a:p>
            <a:r>
              <a:rPr lang="en-US"/>
              <a:t>A process always exists in exactly one process state</a:t>
            </a:r>
          </a:p>
          <a:p>
            <a:pPr lvl="1"/>
            <a:r>
              <a:rPr lang="en-US"/>
              <a:t>During its lifetime, the process can switch (cycle) between some of the states</a:t>
            </a:r>
          </a:p>
          <a:p>
            <a:pPr lvl="1"/>
            <a:r>
              <a:rPr lang="en-US"/>
              <a:t>The </a:t>
            </a:r>
            <a:r>
              <a:rPr lang="en-US" b="1" i="1"/>
              <a:t>new</a:t>
            </a:r>
            <a:r>
              <a:rPr lang="en-US"/>
              <a:t> and </a:t>
            </a:r>
            <a:r>
              <a:rPr lang="en-US" b="1" i="1"/>
              <a:t>terminated</a:t>
            </a:r>
            <a:r>
              <a:rPr lang="en-US"/>
              <a:t> states happen only once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913" y="2457248"/>
            <a:ext cx="5142941" cy="2567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11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process?</a:t>
            </a:r>
            <a:br>
              <a:rPr lang="en-US"/>
            </a:br>
            <a:r>
              <a:rPr lang="en-US" sz="2000"/>
              <a:t>A memory layout of a running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2015732"/>
            <a:ext cx="6995304" cy="3450613"/>
          </a:xfrm>
        </p:spPr>
        <p:txBody>
          <a:bodyPr>
            <a:normAutofit lnSpcReduction="10000"/>
          </a:bodyPr>
          <a:lstStyle/>
          <a:p>
            <a:r>
              <a:rPr lang="en-US"/>
              <a:t>Every process has a dedicated memory</a:t>
            </a:r>
          </a:p>
          <a:p>
            <a:r>
              <a:rPr lang="en-US"/>
              <a:t>A typical memory layout of a process is:</a:t>
            </a:r>
          </a:p>
          <a:p>
            <a:pPr lvl="1"/>
            <a:r>
              <a:rPr lang="en-US"/>
              <a:t>Stack (for local variables)</a:t>
            </a:r>
          </a:p>
          <a:p>
            <a:pPr lvl="2"/>
            <a:r>
              <a:rPr lang="en-US"/>
              <a:t>On Windows stack size if 1MB</a:t>
            </a:r>
          </a:p>
          <a:p>
            <a:pPr lvl="1"/>
            <a:r>
              <a:rPr lang="en-US"/>
              <a:t>Heap (dynamic memory). </a:t>
            </a:r>
          </a:p>
          <a:p>
            <a:pPr lvl="2"/>
            <a:r>
              <a:rPr lang="en-US"/>
              <a:t>Much bigger than the stack!</a:t>
            </a:r>
          </a:p>
          <a:p>
            <a:pPr lvl="1"/>
            <a:r>
              <a:rPr lang="en-US"/>
              <a:t>Place for static data</a:t>
            </a:r>
          </a:p>
          <a:p>
            <a:pPr lvl="1"/>
            <a:r>
              <a:rPr lang="en-US"/>
              <a:t>Place for literals (constants in our code)</a:t>
            </a:r>
          </a:p>
          <a:p>
            <a:pPr lvl="1"/>
            <a:r>
              <a:rPr lang="en-US"/>
              <a:t>Place for instructions (the code that performs actions)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739" y="2015732"/>
            <a:ext cx="2463115" cy="387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4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process?</a:t>
            </a:r>
            <a:br>
              <a:rPr lang="en-US"/>
            </a:br>
            <a:r>
              <a:rPr lang="en-US" sz="2000"/>
              <a:t>A memory layout of a running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2757566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Bytes in computer's memory are accessible via a unique address</a:t>
            </a:r>
          </a:p>
          <a:p>
            <a:pPr lvl="1"/>
            <a:r>
              <a:rPr lang="en-US" dirty="0"/>
              <a:t>"Low memory" means lower memory addresses</a:t>
            </a:r>
          </a:p>
          <a:p>
            <a:pPr lvl="1"/>
            <a:r>
              <a:rPr lang="en-US" dirty="0"/>
              <a:t>"High memory" means higher memory addresses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56" y="2168736"/>
            <a:ext cx="6582694" cy="34104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64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Single-tasking</a:t>
            </a:r>
            <a:br>
              <a:rPr lang="en-US" dirty="0"/>
            </a:br>
            <a:r>
              <a:rPr lang="en-US" sz="2000" dirty="0" err="1"/>
              <a:t>Еднопрограмност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940688"/>
          </a:xfrm>
        </p:spPr>
        <p:txBody>
          <a:bodyPr>
            <a:normAutofit/>
          </a:bodyPr>
          <a:lstStyle/>
          <a:p>
            <a:r>
              <a:rPr lang="en-US"/>
              <a:t>Only one program is loaded into the memory</a:t>
            </a:r>
          </a:p>
          <a:p>
            <a:pPr lvl="1"/>
            <a:r>
              <a:rPr lang="en-US"/>
              <a:t>Load the program (into memory)</a:t>
            </a:r>
          </a:p>
          <a:p>
            <a:pPr lvl="1"/>
            <a:r>
              <a:rPr lang="en-US"/>
              <a:t>Execute the program</a:t>
            </a:r>
          </a:p>
          <a:p>
            <a:pPr lvl="1"/>
            <a:r>
              <a:rPr lang="en-US"/>
              <a:t>Exit the program (unload from memory)</a:t>
            </a:r>
          </a:p>
          <a:p>
            <a:r>
              <a:rPr lang="en-US" b="1"/>
              <a:t>E.g. only one program is executed at a given time</a:t>
            </a:r>
          </a:p>
          <a:p>
            <a:r>
              <a:rPr lang="en-US"/>
              <a:t>Examples:  </a:t>
            </a:r>
          </a:p>
          <a:p>
            <a:pPr lvl="1"/>
            <a:r>
              <a:rPr lang="en-US"/>
              <a:t>DOS – Disk Operating Systems</a:t>
            </a:r>
          </a:p>
          <a:p>
            <a:pPr lvl="2"/>
            <a:r>
              <a:rPr lang="en-US"/>
              <a:t>Apple II, </a:t>
            </a:r>
            <a:r>
              <a:rPr lang="en-US" err="1"/>
              <a:t>Pravetz</a:t>
            </a:r>
            <a:r>
              <a:rPr lang="en-US"/>
              <a:t> 8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054" y="2293997"/>
            <a:ext cx="2923800" cy="266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8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Multiprogramming</a:t>
            </a:r>
            <a:br>
              <a:rPr lang="en-US" sz="3600" dirty="0"/>
            </a:br>
            <a:r>
              <a:rPr lang="bg-BG" sz="2200" dirty="0" err="1"/>
              <a:t>многопрограмност</a:t>
            </a:r>
            <a:br>
              <a:rPr lang="en-US" sz="2700" dirty="0"/>
            </a:b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6000354" cy="4060329"/>
          </a:xfrm>
        </p:spPr>
        <p:txBody>
          <a:bodyPr>
            <a:normAutofit/>
          </a:bodyPr>
          <a:lstStyle/>
          <a:p>
            <a:r>
              <a:rPr lang="en-US"/>
              <a:t>Multiple programs are loaded into the memory</a:t>
            </a:r>
            <a:r>
              <a:rPr lang="bg-BG"/>
              <a:t>.</a:t>
            </a:r>
            <a:endParaRPr lang="en-US"/>
          </a:p>
          <a:p>
            <a:r>
              <a:rPr lang="en-US"/>
              <a:t>Multiple programs run </a:t>
            </a:r>
            <a:r>
              <a:rPr lang="bg-BG"/>
              <a:t>„</a:t>
            </a:r>
            <a:r>
              <a:rPr lang="en-US"/>
              <a:t>simultaneously</a:t>
            </a:r>
            <a:r>
              <a:rPr lang="bg-BG"/>
              <a:t>“</a:t>
            </a:r>
            <a:r>
              <a:rPr lang="en-US"/>
              <a:t> on one CPU</a:t>
            </a:r>
            <a:r>
              <a:rPr lang="bg-BG"/>
              <a:t>.</a:t>
            </a:r>
            <a:endParaRPr lang="en-US"/>
          </a:p>
          <a:p>
            <a:r>
              <a:rPr lang="en-US"/>
              <a:t>Workflow:</a:t>
            </a:r>
          </a:p>
          <a:p>
            <a:pPr lvl="1"/>
            <a:r>
              <a:rPr lang="en-US"/>
              <a:t>The first program is started</a:t>
            </a:r>
            <a:r>
              <a:rPr lang="bg-BG"/>
              <a:t>.</a:t>
            </a:r>
            <a:endParaRPr lang="en-US"/>
          </a:p>
          <a:p>
            <a:pPr lvl="1"/>
            <a:r>
              <a:rPr lang="en-US"/>
              <a:t>If the program need to wait on I/O, the execution is transferred to the next process</a:t>
            </a:r>
            <a:r>
              <a:rPr lang="bg-BG"/>
              <a:t>.</a:t>
            </a:r>
          </a:p>
          <a:p>
            <a:r>
              <a:rPr lang="en-US"/>
              <a:t>Multiprogramming is an </a:t>
            </a:r>
            <a:r>
              <a:rPr lang="en-US" b="1"/>
              <a:t>older form </a:t>
            </a:r>
            <a:r>
              <a:rPr lang="en-US"/>
              <a:t>of multitasking</a:t>
            </a:r>
            <a:r>
              <a:rPr lang="bg-BG"/>
              <a:t>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332" y="2015731"/>
            <a:ext cx="3291521" cy="29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  <a:br>
              <a:rPr lang="en-US" dirty="0"/>
            </a:br>
            <a:r>
              <a:rPr lang="bg-BG" sz="2000" dirty="0" err="1"/>
              <a:t>многозадачност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43145"/>
          </a:xfrm>
        </p:spPr>
        <p:txBody>
          <a:bodyPr>
            <a:normAutofit/>
          </a:bodyPr>
          <a:lstStyle/>
          <a:p>
            <a:r>
              <a:rPr lang="en-US" dirty="0"/>
              <a:t>Multitasking is a logical extension of multiprogramming.</a:t>
            </a:r>
          </a:p>
          <a:p>
            <a:r>
              <a:rPr lang="en-US" dirty="0"/>
              <a:t>Multitasking is a process of executing multiple tasks simultaneously.</a:t>
            </a:r>
          </a:p>
          <a:p>
            <a:r>
              <a:rPr lang="en-US" dirty="0"/>
              <a:t>It’s about time-sharing</a:t>
            </a:r>
          </a:p>
          <a:p>
            <a:r>
              <a:rPr lang="en-US" b="1" dirty="0"/>
              <a:t>We use multitasking to utilize the CPU.</a:t>
            </a:r>
          </a:p>
          <a:p>
            <a:r>
              <a:rPr lang="en-US" dirty="0"/>
              <a:t>Every process has a context (internal state)</a:t>
            </a:r>
          </a:p>
          <a:p>
            <a:r>
              <a:rPr lang="en-US" dirty="0"/>
              <a:t>The CPU saves the </a:t>
            </a:r>
            <a:r>
              <a:rPr lang="en-US" i="1" dirty="0"/>
              <a:t>current context (state)</a:t>
            </a:r>
            <a:r>
              <a:rPr lang="en-US" dirty="0"/>
              <a:t>, loads the </a:t>
            </a:r>
            <a:br>
              <a:rPr lang="en-US" dirty="0"/>
            </a:br>
            <a:r>
              <a:rPr lang="en-US" i="1" dirty="0"/>
              <a:t>context</a:t>
            </a:r>
            <a:r>
              <a:rPr lang="en-US" dirty="0"/>
              <a:t> of the next process and executes it.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context switching</a:t>
            </a:r>
          </a:p>
          <a:p>
            <a:endParaRPr lang="en-US" dirty="0"/>
          </a:p>
        </p:txBody>
      </p:sp>
      <p:pic>
        <p:nvPicPr>
          <p:cNvPr id="4104" name="Picture 8" descr="multitas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004" y="3106563"/>
            <a:ext cx="33718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00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Multitasking (</a:t>
            </a:r>
            <a:r>
              <a:rPr lang="bg-BG" err="1"/>
              <a:t>многозадачност</a:t>
            </a:r>
            <a:r>
              <a:rPr lang="bg-BG"/>
              <a:t>)</a:t>
            </a:r>
            <a:br>
              <a:rPr lang="en-US"/>
            </a:br>
            <a:r>
              <a:rPr lang="en-US" sz="2000"/>
              <a:t>Types of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342340"/>
          </a:xfrm>
        </p:spPr>
        <p:txBody>
          <a:bodyPr>
            <a:normAutofit lnSpcReduction="10000"/>
          </a:bodyPr>
          <a:lstStyle/>
          <a:p>
            <a:r>
              <a:rPr lang="en-US"/>
              <a:t>There are two types of multitasking (via time-sharing):</a:t>
            </a:r>
          </a:p>
          <a:p>
            <a:pPr lvl="1"/>
            <a:r>
              <a:rPr lang="en-US" b="1"/>
              <a:t>Cooperative</a:t>
            </a:r>
            <a:r>
              <a:rPr lang="en-US"/>
              <a:t> (non-preemptive) multitasking</a:t>
            </a:r>
            <a:r>
              <a:rPr lang="bg-BG"/>
              <a:t> (</a:t>
            </a:r>
            <a:r>
              <a:rPr lang="bg-BG" i="1"/>
              <a:t>кооперативна </a:t>
            </a:r>
            <a:r>
              <a:rPr lang="bg-BG" i="1" err="1"/>
              <a:t>многозадачност</a:t>
            </a:r>
            <a:r>
              <a:rPr lang="bg-BG"/>
              <a:t>)</a:t>
            </a:r>
            <a:endParaRPr lang="en-US"/>
          </a:p>
          <a:p>
            <a:pPr lvl="2"/>
            <a:r>
              <a:rPr lang="en-US"/>
              <a:t>the OS never initiates a context switch from a running process to another process</a:t>
            </a:r>
          </a:p>
          <a:p>
            <a:pPr lvl="2"/>
            <a:r>
              <a:rPr lang="en-US"/>
              <a:t>processes voluntarily yield control periodically</a:t>
            </a:r>
          </a:p>
          <a:p>
            <a:pPr lvl="2"/>
            <a:r>
              <a:rPr lang="en-US"/>
              <a:t>Watchdog timer – to resolve potential system hang</a:t>
            </a:r>
          </a:p>
          <a:p>
            <a:pPr lvl="1"/>
            <a:r>
              <a:rPr lang="en-US" b="1"/>
              <a:t>Preemptive multitasking</a:t>
            </a:r>
            <a:r>
              <a:rPr lang="bg-BG" b="1"/>
              <a:t> </a:t>
            </a:r>
            <a:r>
              <a:rPr lang="bg-BG"/>
              <a:t>(</a:t>
            </a:r>
            <a:r>
              <a:rPr lang="bg-BG" i="1"/>
              <a:t>изпреварващата </a:t>
            </a:r>
            <a:r>
              <a:rPr lang="bg-BG" i="1" err="1"/>
              <a:t>многозадачност</a:t>
            </a:r>
            <a:r>
              <a:rPr lang="bg-BG"/>
              <a:t>)</a:t>
            </a:r>
            <a:endParaRPr lang="en-US"/>
          </a:p>
          <a:p>
            <a:pPr lvl="2"/>
            <a:r>
              <a:rPr lang="en-US"/>
              <a:t>Preemption is the act of temporarily interrupting an executing task</a:t>
            </a:r>
          </a:p>
          <a:p>
            <a:pPr lvl="2"/>
            <a:r>
              <a:rPr lang="en-US"/>
              <a:t>Every process is allowed to run during a </a:t>
            </a:r>
            <a:r>
              <a:rPr lang="en-US" b="1"/>
              <a:t>time slice </a:t>
            </a:r>
            <a:r>
              <a:rPr lang="en-US"/>
              <a:t>(</a:t>
            </a:r>
            <a:r>
              <a:rPr lang="en-US" b="1" i="1"/>
              <a:t>quantum</a:t>
            </a:r>
            <a:r>
              <a:rPr lang="en-US"/>
              <a:t>) - ns</a:t>
            </a:r>
          </a:p>
          <a:p>
            <a:pPr lvl="3"/>
            <a:r>
              <a:rPr lang="en-US"/>
              <a:t>The time slice can vary depending on the OS </a:t>
            </a:r>
            <a:endParaRPr lang="bg-BG"/>
          </a:p>
          <a:p>
            <a:pPr lvl="3"/>
            <a:r>
              <a:rPr lang="en-US"/>
              <a:t>The time slice can be dynamic</a:t>
            </a:r>
          </a:p>
          <a:p>
            <a:pPr lvl="2"/>
            <a:r>
              <a:rPr lang="en-US" b="1"/>
              <a:t>Requires a scheduler (</a:t>
            </a:r>
            <a:r>
              <a:rPr lang="en-US" b="1" err="1"/>
              <a:t>планировчик</a:t>
            </a:r>
            <a:r>
              <a:rPr lang="en-US" b="1"/>
              <a:t> </a:t>
            </a:r>
            <a:r>
              <a:rPr lang="en-US" b="1" err="1"/>
              <a:t>на</a:t>
            </a:r>
            <a:r>
              <a:rPr lang="en-US" b="1"/>
              <a:t> </a:t>
            </a:r>
            <a:r>
              <a:rPr lang="en-US" b="1" err="1"/>
              <a:t>задачите</a:t>
            </a:r>
            <a:r>
              <a:rPr lang="en-US" b="1"/>
              <a:t>)</a:t>
            </a:r>
          </a:p>
          <a:p>
            <a:pPr lvl="2"/>
            <a:r>
              <a:rPr lang="en-US"/>
              <a:t>Processes / threads have priority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Multitasking (</a:t>
            </a:r>
            <a:r>
              <a:rPr lang="bg-BG"/>
              <a:t>многозадачност)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81555"/>
          </a:xfrm>
        </p:spPr>
        <p:txBody>
          <a:bodyPr>
            <a:normAutofit/>
          </a:bodyPr>
          <a:lstStyle/>
          <a:p>
            <a:r>
              <a:rPr lang="en-US"/>
              <a:t>  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16" y="2015731"/>
            <a:ext cx="7465199" cy="38373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030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Multitasking (</a:t>
            </a:r>
            <a:r>
              <a:rPr lang="bg-BG" err="1"/>
              <a:t>многозадачност</a:t>
            </a:r>
            <a:r>
              <a:rPr lang="bg-BG"/>
              <a:t>)</a:t>
            </a:r>
            <a:br>
              <a:rPr lang="en-US"/>
            </a:br>
            <a:r>
              <a:rPr lang="en-US" sz="2000"/>
              <a:t>Scheduling (</a:t>
            </a:r>
            <a:r>
              <a:rPr lang="bg-BG" sz="2000"/>
              <a:t>назначаване)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5130289" cy="40772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Scheduling is the action of assigning resources to perform tasks</a:t>
            </a:r>
          </a:p>
          <a:p>
            <a:pPr lvl="1"/>
            <a:r>
              <a:rPr lang="en-US" dirty="0"/>
              <a:t>The resources may be processors, network links or expansion card</a:t>
            </a:r>
          </a:p>
          <a:p>
            <a:pPr lvl="1"/>
            <a:r>
              <a:rPr lang="en-US" dirty="0"/>
              <a:t>The tasks may be threads, processes or data flows</a:t>
            </a:r>
          </a:p>
          <a:p>
            <a:r>
              <a:rPr lang="en-US" dirty="0"/>
              <a:t>The scheduling activity is carried out by a process called </a:t>
            </a:r>
            <a:r>
              <a:rPr lang="en-US" b="1" dirty="0"/>
              <a:t>scheduler</a:t>
            </a:r>
          </a:p>
          <a:p>
            <a:pPr lvl="1"/>
            <a:r>
              <a:rPr lang="en-US" dirty="0"/>
              <a:t>Long-term scheduling</a:t>
            </a:r>
          </a:p>
          <a:p>
            <a:pPr lvl="1"/>
            <a:r>
              <a:rPr lang="en-US" dirty="0"/>
              <a:t>Medium-term scheduling</a:t>
            </a:r>
          </a:p>
          <a:p>
            <a:pPr lvl="1"/>
            <a:r>
              <a:rPr lang="en-US" dirty="0"/>
              <a:t>Short-term scheduling</a:t>
            </a:r>
          </a:p>
          <a:p>
            <a:pPr lvl="2"/>
            <a:r>
              <a:rPr lang="en-US" dirty="0"/>
              <a:t>Dispatcher</a:t>
            </a:r>
          </a:p>
          <a:p>
            <a:pPr lvl="1"/>
            <a:endParaRPr lang="en-US" dirty="0"/>
          </a:p>
        </p:txBody>
      </p:sp>
      <p:pic>
        <p:nvPicPr>
          <p:cNvPr id="3076" name="Picture 4" descr="CPU Scheduling in OS | Scheduler and Dispatc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868" y="2514984"/>
            <a:ext cx="4472985" cy="2493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76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animation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81555"/>
          </a:xfrm>
        </p:spPr>
        <p:txBody>
          <a:bodyPr>
            <a:normAutofit/>
          </a:bodyPr>
          <a:lstStyle/>
          <a:p>
            <a:r>
              <a:rPr lang="en-US"/>
              <a:t>Animation works by using an </a:t>
            </a:r>
            <a:r>
              <a:rPr lang="en-US" b="1"/>
              <a:t>optical illusion</a:t>
            </a:r>
          </a:p>
          <a:p>
            <a:pPr lvl="1"/>
            <a:r>
              <a:rPr lang="en-US"/>
              <a:t>By presenting a sequence of </a:t>
            </a:r>
            <a:r>
              <a:rPr lang="en-US" b="1"/>
              <a:t>still images </a:t>
            </a:r>
            <a:r>
              <a:rPr lang="en-US"/>
              <a:t>in </a:t>
            </a:r>
            <a:r>
              <a:rPr lang="en-US" b="1"/>
              <a:t>quick enough succession</a:t>
            </a:r>
            <a:r>
              <a:rPr lang="en-US"/>
              <a:t>, the viewer interprets them as a continuous moving image;</a:t>
            </a:r>
          </a:p>
          <a:p>
            <a:pPr lvl="1"/>
            <a:r>
              <a:rPr lang="en-US"/>
              <a:t>At least 24 frames per second (why?)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3753018"/>
            <a:ext cx="5718766" cy="1744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041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Multitasking (</a:t>
            </a:r>
            <a:r>
              <a:rPr lang="bg-BG" err="1"/>
              <a:t>многозадачност</a:t>
            </a:r>
            <a:r>
              <a:rPr lang="bg-BG"/>
              <a:t>)</a:t>
            </a:r>
            <a:br>
              <a:rPr lang="en-US"/>
            </a:br>
            <a:r>
              <a:rPr lang="en-US" sz="2000"/>
              <a:t>How to achieve multitasking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239790"/>
          </a:xfrm>
        </p:spPr>
        <p:txBody>
          <a:bodyPr>
            <a:normAutofit/>
          </a:bodyPr>
          <a:lstStyle/>
          <a:p>
            <a:r>
              <a:rPr lang="en-US"/>
              <a:t>Multitasking can be achieved in two ways:</a:t>
            </a:r>
          </a:p>
          <a:p>
            <a:pPr lvl="1"/>
            <a:r>
              <a:rPr lang="en-US"/>
              <a:t>Process-based Multitasking (Multiprocessing);</a:t>
            </a:r>
          </a:p>
          <a:p>
            <a:pPr lvl="1"/>
            <a:r>
              <a:rPr lang="en-US"/>
              <a:t>Thread-based Multitasking (Multithreading) – </a:t>
            </a:r>
            <a:r>
              <a:rPr lang="en-US" b="1"/>
              <a:t>used in modern operating systems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4104" name="Picture 8" descr="multitas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017" y="3452663"/>
            <a:ext cx="3371850" cy="2552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ultithrea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78" y="3547913"/>
            <a:ext cx="3714750" cy="236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315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Process-based Multitasking </a:t>
            </a:r>
            <a:br>
              <a:rPr lang="en-US"/>
            </a:br>
            <a:r>
              <a:rPr lang="en-US" sz="2700"/>
              <a:t>(</a:t>
            </a:r>
            <a:r>
              <a:rPr lang="en-US" sz="2700" b="1"/>
              <a:t>Multiprocessing</a:t>
            </a:r>
            <a:r>
              <a:rPr lang="en-US" sz="2700"/>
              <a:t> / </a:t>
            </a:r>
            <a:r>
              <a:rPr lang="bg-BG" sz="2700" err="1"/>
              <a:t>многопроцесна</a:t>
            </a:r>
            <a:r>
              <a:rPr lang="bg-BG" sz="2700"/>
              <a:t> </a:t>
            </a:r>
            <a:r>
              <a:rPr lang="bg-BG" sz="2700" err="1"/>
              <a:t>многозадачност</a:t>
            </a:r>
            <a:r>
              <a:rPr lang="en-US" sz="2700"/>
              <a:t>)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128695"/>
          </a:xfrm>
        </p:spPr>
        <p:txBody>
          <a:bodyPr>
            <a:normAutofit/>
          </a:bodyPr>
          <a:lstStyle/>
          <a:p>
            <a:r>
              <a:rPr lang="en-US"/>
              <a:t>Each process has own memory</a:t>
            </a:r>
          </a:p>
          <a:p>
            <a:pPr lvl="1"/>
            <a:r>
              <a:rPr lang="en-US"/>
              <a:t>It is protected from other processes</a:t>
            </a:r>
          </a:p>
          <a:p>
            <a:pPr lvl="1"/>
            <a:r>
              <a:rPr lang="en-US"/>
              <a:t>Crashes in the current program do not affect other programs</a:t>
            </a:r>
          </a:p>
          <a:p>
            <a:pPr lvl="1"/>
            <a:r>
              <a:rPr lang="en-US"/>
              <a:t>Does not have access to other processes’ memory</a:t>
            </a:r>
          </a:p>
          <a:p>
            <a:r>
              <a:rPr lang="en-US" b="1"/>
              <a:t>A process is heavyweight.</a:t>
            </a:r>
          </a:p>
          <a:p>
            <a:r>
              <a:rPr lang="en-US"/>
              <a:t>Cost of communication between processes is high.</a:t>
            </a:r>
            <a:endParaRPr lang="bg-BG"/>
          </a:p>
          <a:p>
            <a:pPr lvl="1"/>
            <a:r>
              <a:rPr lang="en-US"/>
              <a:t>IPC – Inter Process Communication</a:t>
            </a:r>
          </a:p>
          <a:p>
            <a:r>
              <a:rPr lang="en-US"/>
              <a:t>Switching from one process to another requires some time for saving and loading </a:t>
            </a:r>
            <a:r>
              <a:rPr lang="en-US" b="1"/>
              <a:t>registers</a:t>
            </a:r>
            <a:r>
              <a:rPr lang="en-US"/>
              <a:t>, memory maps, updating lists, etc.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331" y="2092644"/>
            <a:ext cx="1593523" cy="25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Thread-based Multitasking </a:t>
            </a:r>
            <a:br>
              <a:rPr lang="bg-BG"/>
            </a:br>
            <a:r>
              <a:rPr lang="en-US" sz="2700"/>
              <a:t>(</a:t>
            </a:r>
            <a:r>
              <a:rPr lang="en-US" sz="2700" b="1"/>
              <a:t>Multithreading</a:t>
            </a:r>
            <a:r>
              <a:rPr lang="bg-BG" sz="2700"/>
              <a:t> / </a:t>
            </a:r>
            <a:r>
              <a:rPr lang="bg-BG" sz="2700" err="1"/>
              <a:t>многонишков</a:t>
            </a:r>
            <a:r>
              <a:rPr lang="bg-BG" sz="2700"/>
              <a:t> / </a:t>
            </a:r>
            <a:r>
              <a:rPr lang="bg-BG" sz="2700" err="1"/>
              <a:t>многопоточен</a:t>
            </a:r>
            <a:r>
              <a:rPr lang="en-US" sz="2700"/>
              <a:t>)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5888525" cy="4041037"/>
          </a:xfrm>
        </p:spPr>
        <p:txBody>
          <a:bodyPr>
            <a:normAutofit/>
          </a:bodyPr>
          <a:lstStyle/>
          <a:p>
            <a:r>
              <a:rPr lang="en-US"/>
              <a:t>Threads are lightweight processes</a:t>
            </a:r>
          </a:p>
          <a:p>
            <a:r>
              <a:rPr lang="en-US"/>
              <a:t>A threads belongs to a process (only one process)</a:t>
            </a:r>
            <a:endParaRPr lang="bg-BG"/>
          </a:p>
          <a:p>
            <a:r>
              <a:rPr lang="en-US"/>
              <a:t>Threads share the same address space</a:t>
            </a:r>
          </a:p>
          <a:p>
            <a:pPr lvl="1"/>
            <a:r>
              <a:rPr lang="en-US"/>
              <a:t>The address space of the process they belong</a:t>
            </a:r>
          </a:p>
          <a:p>
            <a:r>
              <a:rPr lang="en-US"/>
              <a:t>A thread is </a:t>
            </a:r>
            <a:r>
              <a:rPr lang="en-US" b="1"/>
              <a:t>lightweight</a:t>
            </a:r>
            <a:r>
              <a:rPr lang="en-US"/>
              <a:t> system object.</a:t>
            </a:r>
          </a:p>
          <a:p>
            <a:r>
              <a:rPr lang="en-US"/>
              <a:t>Cost of communication between threads is low.</a:t>
            </a:r>
          </a:p>
          <a:p>
            <a:r>
              <a:rPr lang="en-US"/>
              <a:t>Fibers</a:t>
            </a:r>
          </a:p>
          <a:p>
            <a:pPr lvl="1"/>
            <a:r>
              <a:rPr lang="en-US"/>
              <a:t>Even lighter unit of scheduling which are </a:t>
            </a:r>
            <a:r>
              <a:rPr lang="en-US" b="1"/>
              <a:t>cooperatively scheduled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 descr="multith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04" y="2438675"/>
            <a:ext cx="3714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644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Multiprocessing 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273974"/>
          </a:xfrm>
        </p:spPr>
        <p:txBody>
          <a:bodyPr>
            <a:normAutofit/>
          </a:bodyPr>
          <a:lstStyle/>
          <a:p>
            <a:r>
              <a:rPr lang="en-US"/>
              <a:t>Multiprocessing is the use of </a:t>
            </a:r>
            <a:r>
              <a:rPr lang="en-US" b="1"/>
              <a:t>two or more</a:t>
            </a:r>
            <a:r>
              <a:rPr lang="en-US"/>
              <a:t> central processing units (CPUs).</a:t>
            </a:r>
          </a:p>
          <a:p>
            <a:r>
              <a:rPr lang="en-US"/>
              <a:t>I.e. running multiple processes on multiple CPUs.</a:t>
            </a:r>
          </a:p>
          <a:p>
            <a:r>
              <a:rPr lang="en-US"/>
              <a:t>There are two types of multiprocessing:</a:t>
            </a:r>
          </a:p>
          <a:p>
            <a:pPr lvl="1"/>
            <a:r>
              <a:rPr lang="en-US"/>
              <a:t>Symmetric Multiprocessing (SMP):</a:t>
            </a:r>
          </a:p>
          <a:p>
            <a:pPr lvl="2"/>
            <a:r>
              <a:rPr lang="en-US"/>
              <a:t>All CPUs are threated equally.</a:t>
            </a:r>
          </a:p>
          <a:p>
            <a:pPr lvl="2"/>
            <a:r>
              <a:rPr lang="en-US"/>
              <a:t>All CPUs share memory and have uniform access to memory.</a:t>
            </a:r>
          </a:p>
          <a:p>
            <a:pPr lvl="1"/>
            <a:r>
              <a:rPr lang="en-US"/>
              <a:t>Asymmetric Multiprocessing (AMP):</a:t>
            </a:r>
          </a:p>
          <a:p>
            <a:pPr lvl="2"/>
            <a:r>
              <a:rPr lang="en-US"/>
              <a:t>All CPUs are </a:t>
            </a:r>
            <a:r>
              <a:rPr lang="en-US" b="1"/>
              <a:t>NOT</a:t>
            </a:r>
            <a:r>
              <a:rPr lang="en-US"/>
              <a:t> threated equally</a:t>
            </a:r>
          </a:p>
          <a:p>
            <a:pPr lvl="3"/>
            <a:r>
              <a:rPr lang="en-US"/>
              <a:t>One CPU can run the OS</a:t>
            </a:r>
          </a:p>
          <a:p>
            <a:pPr lvl="3"/>
            <a:r>
              <a:rPr lang="en-US"/>
              <a:t>One CPU can handle I/O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Processes</a:t>
            </a:r>
            <a:br>
              <a:rPr lang="bg-BG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4342639" cy="3481555"/>
          </a:xfrm>
        </p:spPr>
        <p:txBody>
          <a:bodyPr>
            <a:normAutofit/>
          </a:bodyPr>
          <a:lstStyle/>
          <a:p>
            <a:r>
              <a:rPr lang="en-US"/>
              <a:t>A process is the instance of a computer program that is being executed</a:t>
            </a:r>
          </a:p>
          <a:p>
            <a:r>
              <a:rPr lang="en-US"/>
              <a:t>Each process has an ID (PID)</a:t>
            </a:r>
          </a:p>
        </p:txBody>
      </p:sp>
      <p:pic>
        <p:nvPicPr>
          <p:cNvPr id="4" name="Picture 2" descr="https://upload.wikimedia.org/wikipedia/commons/thumb/2/25/Concepts-_Program_vs._Process_vs._Thread.jpg/400px-Concepts-_Program_vs._Process_vs._Thre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19" y="2015731"/>
            <a:ext cx="5178935" cy="299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950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Processes</a:t>
            </a:r>
            <a:br>
              <a:rPr lang="bg-BG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3198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In general, a process consists of:</a:t>
            </a:r>
          </a:p>
          <a:p>
            <a:pPr lvl="1"/>
            <a:r>
              <a:rPr lang="en-US"/>
              <a:t>An image of the executable machine code</a:t>
            </a:r>
          </a:p>
          <a:p>
            <a:pPr lvl="1"/>
            <a:r>
              <a:rPr lang="en-US"/>
              <a:t>Memory</a:t>
            </a:r>
          </a:p>
          <a:p>
            <a:pPr lvl="1"/>
            <a:r>
              <a:rPr lang="en-US"/>
              <a:t>Operating system descriptors of resources that are allocated to the process</a:t>
            </a:r>
          </a:p>
          <a:p>
            <a:pPr lvl="1"/>
            <a:r>
              <a:rPr lang="en-US"/>
              <a:t>Security attributes</a:t>
            </a:r>
          </a:p>
          <a:p>
            <a:pPr lvl="1"/>
            <a:r>
              <a:rPr lang="en-US"/>
              <a:t>Processor state (context) </a:t>
            </a:r>
          </a:p>
          <a:p>
            <a:pPr lvl="2"/>
            <a:r>
              <a:rPr lang="en-US"/>
              <a:t>if the OS supports threads it holds info about threads’ state</a:t>
            </a:r>
          </a:p>
          <a:p>
            <a:pPr lvl="1"/>
            <a:r>
              <a:rPr lang="en-US"/>
              <a:t>Other metadata</a:t>
            </a:r>
          </a:p>
          <a:p>
            <a:r>
              <a:rPr lang="en-US"/>
              <a:t>The operating system holds most of this information about active processes in data structures called process control blocks (PCBs)</a:t>
            </a:r>
          </a:p>
          <a:p>
            <a:r>
              <a:rPr lang="en-US"/>
              <a:t>The operating system may also provide mechanisms for inter-process communication (IPC)</a:t>
            </a:r>
          </a:p>
        </p:txBody>
      </p:sp>
    </p:spTree>
    <p:extLst>
      <p:ext uri="{BB962C8B-B14F-4D97-AF65-F5344CB8AC3E}">
        <p14:creationId xmlns:p14="http://schemas.microsoft.com/office/powerpoint/2010/main" val="1833334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Threads</a:t>
            </a:r>
            <a:br>
              <a:rPr lang="bg-BG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5888525" cy="3481555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thread is a single unit of execution</a:t>
            </a:r>
          </a:p>
          <a:p>
            <a:r>
              <a:rPr lang="en-US"/>
              <a:t>Threads share owning process’s memory</a:t>
            </a:r>
          </a:p>
          <a:p>
            <a:r>
              <a:rPr lang="en-US"/>
              <a:t>Each thread has own stack, registers and thread-local storage (TLS)</a:t>
            </a:r>
          </a:p>
          <a:p>
            <a:pPr lvl="1"/>
            <a:r>
              <a:rPr lang="en-US"/>
              <a:t>This is known as</a:t>
            </a:r>
            <a:r>
              <a:rPr lang="en-US" b="1"/>
              <a:t> context</a:t>
            </a:r>
          </a:p>
          <a:p>
            <a:pPr lvl="1"/>
            <a:r>
              <a:rPr lang="en-US"/>
              <a:t>Can be seen as a little virtual CPU</a:t>
            </a:r>
          </a:p>
          <a:p>
            <a:r>
              <a:rPr lang="en-US"/>
              <a:t>Two types:</a:t>
            </a:r>
          </a:p>
          <a:p>
            <a:pPr lvl="1"/>
            <a:r>
              <a:rPr lang="en-US"/>
              <a:t>Kernel threads (live in the Kernel)</a:t>
            </a:r>
          </a:p>
          <a:p>
            <a:pPr lvl="1"/>
            <a:r>
              <a:rPr lang="en-US"/>
              <a:t>User threads (live in the </a:t>
            </a:r>
            <a:r>
              <a:rPr lang="en-US" err="1"/>
              <a:t>userspace</a:t>
            </a:r>
            <a:r>
              <a:rPr lang="en-US"/>
              <a:t>)</a:t>
            </a:r>
          </a:p>
        </p:txBody>
      </p:sp>
      <p:pic>
        <p:nvPicPr>
          <p:cNvPr id="2050" name="Picture 2" descr="multith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04" y="2438675"/>
            <a:ext cx="3714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Threads</a:t>
            </a:r>
            <a:br>
              <a:rPr lang="bg-BG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5888525" cy="398671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Every thread has an ID (TID)</a:t>
            </a:r>
          </a:p>
          <a:p>
            <a:r>
              <a:rPr lang="en-US"/>
              <a:t>Threads have priority</a:t>
            </a:r>
          </a:p>
          <a:p>
            <a:r>
              <a:rPr lang="en-US"/>
              <a:t>Each thread has own stack, registers and thread-local storage (TLS)</a:t>
            </a:r>
          </a:p>
          <a:p>
            <a:pPr lvl="1"/>
            <a:r>
              <a:rPr lang="en-US"/>
              <a:t>This is known as</a:t>
            </a:r>
            <a:r>
              <a:rPr lang="en-US" b="1"/>
              <a:t> context</a:t>
            </a:r>
          </a:p>
          <a:p>
            <a:r>
              <a:rPr lang="en-US"/>
              <a:t>Two types:</a:t>
            </a:r>
          </a:p>
          <a:p>
            <a:pPr lvl="1"/>
            <a:r>
              <a:rPr lang="en-US"/>
              <a:t>Kernel threads (live in the Kernel)</a:t>
            </a:r>
          </a:p>
          <a:p>
            <a:pPr lvl="1"/>
            <a:r>
              <a:rPr lang="en-US"/>
              <a:t>User threads (live in the </a:t>
            </a:r>
            <a:r>
              <a:rPr lang="en-US" err="1"/>
              <a:t>userspace</a:t>
            </a:r>
            <a:r>
              <a:rPr lang="en-US"/>
              <a:t>)</a:t>
            </a:r>
          </a:p>
          <a:p>
            <a:r>
              <a:rPr lang="en-US" b="1"/>
              <a:t>111 rule:</a:t>
            </a:r>
          </a:p>
          <a:p>
            <a:pPr lvl="1"/>
            <a:r>
              <a:rPr lang="en-US" b="1"/>
              <a:t>One</a:t>
            </a:r>
            <a:r>
              <a:rPr lang="en-US"/>
              <a:t> thread can do </a:t>
            </a:r>
            <a:r>
              <a:rPr lang="en-US" b="1"/>
              <a:t>one</a:t>
            </a:r>
            <a:r>
              <a:rPr lang="en-US"/>
              <a:t> thing at </a:t>
            </a:r>
            <a:r>
              <a:rPr lang="en-US" b="1"/>
              <a:t>one</a:t>
            </a:r>
            <a:r>
              <a:rPr lang="en-US"/>
              <a:t> particular moment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 descr="multith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04" y="2438675"/>
            <a:ext cx="3714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230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Threads</a:t>
            </a:r>
            <a:br>
              <a:rPr lang="bg-BG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5888525" cy="3986717"/>
          </a:xfrm>
        </p:spPr>
        <p:txBody>
          <a:bodyPr>
            <a:normAutofit/>
          </a:bodyPr>
          <a:lstStyle/>
          <a:p>
            <a:r>
              <a:rPr lang="en-US"/>
              <a:t>Every process can have one or more threads</a:t>
            </a:r>
          </a:p>
          <a:p>
            <a:r>
              <a:rPr lang="en-US"/>
              <a:t>When the program is loaded into memory, the OS creates the so called </a:t>
            </a:r>
            <a:r>
              <a:rPr lang="en-US" b="1"/>
              <a:t>Main thread </a:t>
            </a:r>
            <a:r>
              <a:rPr lang="en-US"/>
              <a:t>and schedules it for execution</a:t>
            </a:r>
          </a:p>
          <a:p>
            <a:r>
              <a:rPr lang="en-US"/>
              <a:t>The Main thread executes program’s entry method</a:t>
            </a:r>
          </a:p>
          <a:p>
            <a:pPr lvl="1"/>
            <a:r>
              <a:rPr lang="en-US" b="1" err="1"/>
              <a:t>int</a:t>
            </a:r>
            <a:r>
              <a:rPr lang="en-US" b="1"/>
              <a:t> void main()</a:t>
            </a:r>
          </a:p>
          <a:p>
            <a:pPr lvl="1"/>
            <a:r>
              <a:rPr lang="en-US"/>
              <a:t>That’s why a program can have only one method, called main()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 descr="multith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104" y="2438675"/>
            <a:ext cx="37147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517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switching (Threads)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179970"/>
          </a:xfrm>
        </p:spPr>
        <p:txBody>
          <a:bodyPr>
            <a:normAutofit lnSpcReduction="10000"/>
          </a:bodyPr>
          <a:lstStyle/>
          <a:p>
            <a:r>
              <a:rPr lang="en-US"/>
              <a:t>As we know each thread is allowed by the OS to execute for a certain time period</a:t>
            </a:r>
          </a:p>
          <a:p>
            <a:r>
              <a:rPr lang="en-US"/>
              <a:t>After this period ends, the thread is </a:t>
            </a:r>
            <a:r>
              <a:rPr lang="en-US" b="1"/>
              <a:t>paused</a:t>
            </a:r>
            <a:r>
              <a:rPr lang="en-US"/>
              <a:t>:</a:t>
            </a:r>
          </a:p>
          <a:p>
            <a:pPr lvl="1"/>
            <a:r>
              <a:rPr lang="en-US"/>
              <a:t>The stack, registers etc. (the so called </a:t>
            </a:r>
            <a:r>
              <a:rPr lang="en-US" i="1"/>
              <a:t>context</a:t>
            </a:r>
            <a:r>
              <a:rPr lang="en-US"/>
              <a:t>) are saved</a:t>
            </a:r>
          </a:p>
          <a:p>
            <a:r>
              <a:rPr lang="en-US"/>
              <a:t>The OS switches to another thread:</a:t>
            </a:r>
          </a:p>
          <a:p>
            <a:pPr lvl="1"/>
            <a:r>
              <a:rPr lang="en-US"/>
              <a:t>The stack and registers (the context) are restored</a:t>
            </a:r>
          </a:p>
          <a:p>
            <a:pPr lvl="1"/>
            <a:r>
              <a:rPr lang="en-US"/>
              <a:t>The thread is then </a:t>
            </a:r>
            <a:r>
              <a:rPr lang="en-US" b="1"/>
              <a:t>resumed</a:t>
            </a:r>
          </a:p>
          <a:p>
            <a:r>
              <a:rPr lang="en-US"/>
              <a:t>This process is called </a:t>
            </a:r>
            <a:r>
              <a:rPr lang="en-US" b="1"/>
              <a:t>context switching</a:t>
            </a:r>
            <a:r>
              <a:rPr lang="en-US"/>
              <a:t>.</a:t>
            </a:r>
          </a:p>
          <a:p>
            <a:pPr lvl="1"/>
            <a:r>
              <a:rPr lang="en-US"/>
              <a:t>Can be viewed with the “Process Explorer” tool</a:t>
            </a:r>
          </a:p>
          <a:p>
            <a:pPr lvl="1"/>
            <a:r>
              <a:rPr lang="en-US"/>
              <a:t>Context switching is a costly process</a:t>
            </a:r>
          </a:p>
          <a:p>
            <a:pPr lvl="1"/>
            <a:r>
              <a:rPr lang="en-US"/>
              <a:t>Usually, the context switching is initiated by the OS’ Scheduler (</a:t>
            </a:r>
            <a:r>
              <a:rPr lang="bg-BG" err="1"/>
              <a:t>планировчикът</a:t>
            </a:r>
            <a:r>
              <a:rPr lang="bg-BG"/>
              <a:t> на задачи)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programs run in an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81555"/>
          </a:xfrm>
        </p:spPr>
        <p:txBody>
          <a:bodyPr>
            <a:normAutofit/>
          </a:bodyPr>
          <a:lstStyle/>
          <a:p>
            <a:r>
              <a:rPr lang="en-US"/>
              <a:t>The OS gives the user the “sense” that programs run continuously</a:t>
            </a:r>
            <a:endParaRPr lang="en-US" b="1"/>
          </a:p>
          <a:p>
            <a:r>
              <a:rPr lang="en-US"/>
              <a:t>In reality,  programs’ code runs for a small period of time (</a:t>
            </a:r>
            <a:r>
              <a:rPr lang="en-US" b="1"/>
              <a:t>nanoseconds</a:t>
            </a:r>
            <a:r>
              <a:rPr lang="en-US"/>
              <a:t>)</a:t>
            </a:r>
          </a:p>
          <a:p>
            <a:pPr lvl="1"/>
            <a:r>
              <a:rPr lang="en-US"/>
              <a:t>Switching between processes happens </a:t>
            </a:r>
            <a:r>
              <a:rPr lang="en-US" b="1"/>
              <a:t>very fast </a:t>
            </a:r>
          </a:p>
          <a:p>
            <a:r>
              <a:rPr lang="en-US"/>
              <a:t>So the OS creates </a:t>
            </a:r>
            <a:r>
              <a:rPr lang="en-US" b="1"/>
              <a:t>an illusion</a:t>
            </a:r>
            <a:r>
              <a:rPr lang="en-US"/>
              <a:t> of continuously running processes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179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91" y="2281460"/>
            <a:ext cx="68008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26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Concurrency 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81555"/>
          </a:xfrm>
        </p:spPr>
        <p:txBody>
          <a:bodyPr>
            <a:normAutofit/>
          </a:bodyPr>
          <a:lstStyle/>
          <a:p>
            <a:r>
              <a:rPr lang="en-US"/>
              <a:t>Concurrency is about</a:t>
            </a:r>
            <a:r>
              <a:rPr lang="x-none"/>
              <a:t> </a:t>
            </a:r>
            <a:r>
              <a:rPr lang="x-none" b="1"/>
              <a:t>dealing</a:t>
            </a:r>
            <a:r>
              <a:rPr lang="x-none"/>
              <a:t> with a lot of things at the same time</a:t>
            </a:r>
            <a:endParaRPr lang="en-US"/>
          </a:p>
          <a:p>
            <a:r>
              <a:rPr lang="en-US"/>
              <a:t>Supporting two or more actions in progress at the same time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Making a cake?</a:t>
            </a:r>
          </a:p>
          <a:p>
            <a:pPr lvl="1"/>
            <a:r>
              <a:rPr lang="en-US"/>
              <a:t>Gophers burning (C++) manuals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/>
          </a:p>
          <a:p>
            <a:pPr lvl="2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430" y="2015731"/>
            <a:ext cx="1781424" cy="3724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877" y="4373959"/>
            <a:ext cx="5233498" cy="1520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228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Parallelism 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15731"/>
            <a:ext cx="9655699" cy="3481555"/>
          </a:xfrm>
        </p:spPr>
        <p:txBody>
          <a:bodyPr>
            <a:normAutofit/>
          </a:bodyPr>
          <a:lstStyle/>
          <a:p>
            <a:r>
              <a:rPr lang="en-US"/>
              <a:t>Parallelism is about</a:t>
            </a:r>
            <a:r>
              <a:rPr lang="x-none"/>
              <a:t> </a:t>
            </a:r>
            <a:r>
              <a:rPr lang="x-none" b="1"/>
              <a:t>doing</a:t>
            </a:r>
            <a:r>
              <a:rPr lang="x-none"/>
              <a:t> a lot of things at the same time.</a:t>
            </a:r>
            <a:endParaRPr lang="en-US"/>
          </a:p>
          <a:p>
            <a:r>
              <a:rPr lang="en-US"/>
              <a:t>Possible only on multicore / multiprocessor systems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Jogging outside while listening a song</a:t>
            </a:r>
          </a:p>
          <a:p>
            <a:pPr lvl="1"/>
            <a:r>
              <a:rPr lang="en-US"/>
              <a:t>Students going to school in two or more schools</a:t>
            </a:r>
          </a:p>
          <a:p>
            <a:pPr lvl="1"/>
            <a:r>
              <a:rPr lang="en-US"/>
              <a:t>Talking on your mobile phone while cooking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409" y="2680059"/>
            <a:ext cx="3099869" cy="3238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8456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Parallelism 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015731"/>
            <a:ext cx="9655699" cy="3481555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474" y="2116907"/>
            <a:ext cx="6335905" cy="36754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263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Parallelism 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81555"/>
          </a:xfrm>
        </p:spPr>
        <p:txBody>
          <a:bodyPr>
            <a:normAutofit/>
          </a:bodyPr>
          <a:lstStyle/>
          <a:p>
            <a:r>
              <a:rPr lang="bg-BG"/>
              <a:t> </a:t>
            </a:r>
            <a:endParaRPr lang="en-US"/>
          </a:p>
        </p:txBody>
      </p:sp>
      <p:pic>
        <p:nvPicPr>
          <p:cNvPr id="2050" name="Picture 2" descr="Cheatsheet: Concurrency &amp; Parallel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608" y="2096912"/>
            <a:ext cx="3543300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807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Concurrency  vs.  Parallelism 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81555"/>
          </a:xfrm>
        </p:spPr>
        <p:txBody>
          <a:bodyPr>
            <a:normAutofit/>
          </a:bodyPr>
          <a:lstStyle/>
          <a:p>
            <a:r>
              <a:rPr lang="bg-BG"/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926" y="2015731"/>
            <a:ext cx="5254580" cy="39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77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Synchronous and asynchronous 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81555"/>
          </a:xfrm>
        </p:spPr>
        <p:txBody>
          <a:bodyPr>
            <a:normAutofit/>
          </a:bodyPr>
          <a:lstStyle/>
          <a:p>
            <a:r>
              <a:rPr lang="en-US"/>
              <a:t>D</a:t>
            </a:r>
            <a:r>
              <a:rPr lang="x-none"/>
              <a:t>ifferent programming concepts</a:t>
            </a:r>
            <a:endParaRPr lang="en-US"/>
          </a:p>
          <a:p>
            <a:r>
              <a:rPr lang="en-US"/>
              <a:t>Sync and </a:t>
            </a:r>
            <a:r>
              <a:rPr lang="en-US" err="1"/>
              <a:t>async</a:t>
            </a:r>
            <a:r>
              <a:rPr lang="en-US"/>
              <a:t> are programming models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6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Synchronous and asynchronous 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pic>
        <p:nvPicPr>
          <p:cNvPr id="1026" name="Picture 2" descr="Sync vs async schem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098" y="2016125"/>
            <a:ext cx="5832129" cy="348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992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Synchronous execution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81555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</a:p>
          <a:p>
            <a:pPr lvl="2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955" y="2151321"/>
            <a:ext cx="2857899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95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ASynchronous</a:t>
            </a:r>
            <a:r>
              <a:rPr lang="en-US"/>
              <a:t> execution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81555"/>
          </a:xfrm>
        </p:spPr>
        <p:txBody>
          <a:bodyPr>
            <a:normAutofit/>
          </a:bodyPr>
          <a:lstStyle/>
          <a:p>
            <a:r>
              <a:rPr lang="en-US"/>
              <a:t> </a:t>
            </a:r>
          </a:p>
          <a:p>
            <a:pPr lvl="2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797" y="2165611"/>
            <a:ext cx="2915057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6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a computer system</a:t>
            </a:r>
            <a:br>
              <a:rPr lang="en-US"/>
            </a:br>
            <a:r>
              <a:rPr lang="en-US" sz="2000" err="1"/>
              <a:t>CpU</a:t>
            </a:r>
            <a:r>
              <a:rPr lang="en-US" sz="2000"/>
              <a:t>, memory, i/o</a:t>
            </a:r>
            <a:endParaRPr lang="en-US"/>
          </a:p>
        </p:txBody>
      </p:sp>
      <p:pic>
        <p:nvPicPr>
          <p:cNvPr id="1026" name="Picture 2" descr="8 Different Between Memory And Registers - Viva Differenc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68" y="2154810"/>
            <a:ext cx="6544588" cy="31722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20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Types of tasks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316703"/>
          </a:xfrm>
        </p:spPr>
        <p:txBody>
          <a:bodyPr>
            <a:normAutofit/>
          </a:bodyPr>
          <a:lstStyle/>
          <a:p>
            <a:r>
              <a:rPr lang="en-US"/>
              <a:t>CPU-bound tasks (CPU intensive tasks)</a:t>
            </a:r>
          </a:p>
          <a:p>
            <a:pPr lvl="1"/>
            <a:r>
              <a:rPr lang="en-US"/>
              <a:t>when performing intensive calculations</a:t>
            </a:r>
          </a:p>
          <a:p>
            <a:pPr lvl="1"/>
            <a:r>
              <a:rPr lang="en-US"/>
              <a:t>always use some thread to execute their work</a:t>
            </a:r>
          </a:p>
          <a:p>
            <a:pPr lvl="1"/>
            <a:r>
              <a:rPr lang="en-US"/>
              <a:t>usually uses the entire time slice (quantum)</a:t>
            </a:r>
          </a:p>
          <a:p>
            <a:r>
              <a:rPr lang="en-US"/>
              <a:t>I/O-bound tasks</a:t>
            </a:r>
          </a:p>
          <a:p>
            <a:pPr lvl="1"/>
            <a:r>
              <a:rPr lang="en-US"/>
              <a:t>When the thread make use of external devices (HDD, USB, Network adapters etc.)</a:t>
            </a:r>
          </a:p>
          <a:p>
            <a:pPr lvl="2"/>
            <a:r>
              <a:rPr lang="en-US"/>
              <a:t>Writing file to a disk</a:t>
            </a:r>
          </a:p>
          <a:p>
            <a:pPr lvl="2"/>
            <a:r>
              <a:rPr lang="en-US"/>
              <a:t>Downloading file from the Internet</a:t>
            </a:r>
          </a:p>
          <a:p>
            <a:pPr lvl="1"/>
            <a:r>
              <a:rPr lang="en-US"/>
              <a:t>doesn’t use a thread until the I/O is finished</a:t>
            </a:r>
          </a:p>
          <a:p>
            <a:pPr lvl="1"/>
            <a:r>
              <a:rPr lang="en-US"/>
              <a:t>usually uses a part of the time slice (quantum)</a:t>
            </a:r>
          </a:p>
        </p:txBody>
      </p:sp>
    </p:spTree>
    <p:extLst>
      <p:ext uri="{BB962C8B-B14F-4D97-AF65-F5344CB8AC3E}">
        <p14:creationId xmlns:p14="http://schemas.microsoft.com/office/powerpoint/2010/main" val="2510884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/>
              <a:t>Multithreading in C#</a:t>
            </a:r>
            <a:br>
              <a:rPr lang="en-US" sz="2700"/>
            </a:b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81555"/>
          </a:xfrm>
        </p:spPr>
        <p:txBody>
          <a:bodyPr>
            <a:normAutofit/>
          </a:bodyPr>
          <a:lstStyle/>
          <a:p>
            <a:r>
              <a:rPr lang="en-US"/>
              <a:t>Managed threads</a:t>
            </a:r>
          </a:p>
          <a:p>
            <a:pPr lvl="1"/>
            <a:r>
              <a:rPr lang="en-US"/>
              <a:t>Threads, managed by the CLR</a:t>
            </a:r>
          </a:p>
          <a:p>
            <a:r>
              <a:rPr lang="en-US"/>
              <a:t>Types of threads</a:t>
            </a:r>
          </a:p>
          <a:p>
            <a:pPr lvl="1"/>
            <a:r>
              <a:rPr lang="en-US"/>
              <a:t>Foreground threads</a:t>
            </a:r>
          </a:p>
          <a:p>
            <a:pPr lvl="2"/>
            <a:r>
              <a:rPr lang="en-US" b="1"/>
              <a:t>new  Thread() </a:t>
            </a:r>
            <a:r>
              <a:rPr lang="en-US"/>
              <a:t>creates a foreground thread by default</a:t>
            </a:r>
          </a:p>
          <a:p>
            <a:pPr lvl="1"/>
            <a:r>
              <a:rPr lang="en-US"/>
              <a:t>Background threads </a:t>
            </a:r>
          </a:p>
          <a:p>
            <a:r>
              <a:rPr lang="en-US"/>
              <a:t>Exceptions thrown within the threads?</a:t>
            </a:r>
          </a:p>
          <a:p>
            <a:pPr lvl="2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310" y="1918183"/>
            <a:ext cx="3252544" cy="15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95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Synchronization primitives in C#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81555"/>
          </a:xfrm>
        </p:spPr>
        <p:txBody>
          <a:bodyPr>
            <a:normAutofit lnSpcReduction="10000"/>
          </a:bodyPr>
          <a:lstStyle/>
          <a:p>
            <a:r>
              <a:rPr lang="en-US"/>
              <a:t>Used to control access to a shared resource by multiple threads</a:t>
            </a:r>
          </a:p>
          <a:p>
            <a:r>
              <a:rPr lang="en-US"/>
              <a:t>They help to avoid </a:t>
            </a:r>
            <a:r>
              <a:rPr lang="en-US" b="1"/>
              <a:t>race conditions</a:t>
            </a:r>
          </a:p>
          <a:p>
            <a:r>
              <a:rPr lang="en-US"/>
              <a:t>Represented by classes</a:t>
            </a:r>
          </a:p>
          <a:p>
            <a:pPr lvl="1"/>
            <a:r>
              <a:rPr lang="en-US"/>
              <a:t>Language and OS specific!</a:t>
            </a:r>
          </a:p>
          <a:p>
            <a:r>
              <a:rPr lang="en-US"/>
              <a:t>Laws</a:t>
            </a:r>
          </a:p>
          <a:p>
            <a:pPr lvl="1"/>
            <a:r>
              <a:rPr lang="en-US"/>
              <a:t>Must use </a:t>
            </a:r>
            <a:r>
              <a:rPr lang="en-US" b="1"/>
              <a:t>try / finally </a:t>
            </a:r>
            <a:r>
              <a:rPr lang="en-US"/>
              <a:t>or </a:t>
            </a:r>
            <a:r>
              <a:rPr lang="en-US" b="1"/>
              <a:t>using()</a:t>
            </a:r>
            <a:r>
              <a:rPr lang="en-US"/>
              <a:t> constructs</a:t>
            </a:r>
          </a:p>
          <a:p>
            <a:r>
              <a:rPr lang="en-US"/>
              <a:t>Waiting</a:t>
            </a:r>
          </a:p>
          <a:p>
            <a:pPr lvl="1"/>
            <a:r>
              <a:rPr lang="en-US"/>
              <a:t>Timeout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6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Synchronization primitives in C#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815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/>
              <a:t>“A blocked thread is wasted thread”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25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Synchronization primitives in C#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043237"/>
          </a:xfrm>
        </p:spPr>
        <p:txBody>
          <a:bodyPr>
            <a:normAutofit/>
          </a:bodyPr>
          <a:lstStyle/>
          <a:p>
            <a:r>
              <a:rPr lang="en-US" b="1"/>
              <a:t>The Monitor class</a:t>
            </a:r>
          </a:p>
          <a:p>
            <a:pPr lvl="1"/>
            <a:r>
              <a:rPr lang="en-US"/>
              <a:t>Grants mutually exclusive access to a shared resource</a:t>
            </a:r>
          </a:p>
          <a:p>
            <a:pPr lvl="2"/>
            <a:r>
              <a:rPr lang="en-US"/>
              <a:t>Serializes access to specific region of code</a:t>
            </a:r>
          </a:p>
          <a:p>
            <a:pPr lvl="2"/>
            <a:r>
              <a:rPr lang="en-US"/>
              <a:t>Only one thread at a time can execute the protected code</a:t>
            </a:r>
          </a:p>
          <a:p>
            <a:pPr lvl="1"/>
            <a:r>
              <a:rPr lang="en-US"/>
              <a:t>We can acquire or release a lock </a:t>
            </a:r>
            <a:r>
              <a:rPr lang="en-US" b="1"/>
              <a:t>on a specific object</a:t>
            </a:r>
          </a:p>
          <a:p>
            <a:pPr lvl="1"/>
            <a:r>
              <a:rPr lang="en-US"/>
              <a:t>Avoid using </a:t>
            </a:r>
            <a:r>
              <a:rPr lang="en-US" b="1"/>
              <a:t>this </a:t>
            </a:r>
            <a:r>
              <a:rPr lang="en-US"/>
              <a:t>keyword! Create new lock object.</a:t>
            </a:r>
          </a:p>
          <a:p>
            <a:pPr lvl="1"/>
            <a:r>
              <a:rPr lang="en-US"/>
              <a:t>Avoid using </a:t>
            </a:r>
            <a:r>
              <a:rPr lang="en-US" b="1"/>
              <a:t>literals</a:t>
            </a:r>
            <a:r>
              <a:rPr lang="en-US"/>
              <a:t>! (boxing / unboxing issues)</a:t>
            </a:r>
          </a:p>
          <a:p>
            <a:r>
              <a:rPr lang="en-US"/>
              <a:t>The</a:t>
            </a:r>
            <a:r>
              <a:rPr lang="en-US" b="1"/>
              <a:t> lock</a:t>
            </a:r>
            <a:r>
              <a:rPr lang="en-US"/>
              <a:t> keyword</a:t>
            </a:r>
          </a:p>
          <a:p>
            <a:pPr lvl="1"/>
            <a:r>
              <a:rPr lang="en-US"/>
              <a:t>Synthetic sugar around </a:t>
            </a:r>
            <a:r>
              <a:rPr lang="en-US" b="1" i="1"/>
              <a:t>Monitor</a:t>
            </a:r>
            <a:r>
              <a:rPr lang="en-US"/>
              <a:t> </a:t>
            </a:r>
            <a:r>
              <a:rPr lang="en-US" b="1" i="1"/>
              <a:t>+ try / finally</a:t>
            </a:r>
          </a:p>
          <a:p>
            <a:pPr lvl="1"/>
            <a:r>
              <a:rPr lang="en-US"/>
              <a:t>Needs an instance of an object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30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Synchronization primitives in C#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481555"/>
          </a:xfrm>
        </p:spPr>
        <p:txBody>
          <a:bodyPr>
            <a:normAutofit lnSpcReduction="10000"/>
          </a:bodyPr>
          <a:lstStyle/>
          <a:p>
            <a:r>
              <a:rPr lang="en-US" b="1"/>
              <a:t>The </a:t>
            </a:r>
            <a:r>
              <a:rPr lang="en-US" b="1" err="1"/>
              <a:t>Mutex</a:t>
            </a:r>
            <a:r>
              <a:rPr lang="en-US" b="1"/>
              <a:t> class </a:t>
            </a:r>
            <a:r>
              <a:rPr lang="en-US"/>
              <a:t>(mutually exclusive / </a:t>
            </a:r>
            <a:r>
              <a:rPr lang="bg-BG"/>
              <a:t>взаимно изключващ</a:t>
            </a:r>
            <a:r>
              <a:rPr lang="en-US"/>
              <a:t>)</a:t>
            </a:r>
          </a:p>
          <a:p>
            <a:pPr lvl="1"/>
            <a:r>
              <a:rPr lang="en-US"/>
              <a:t>Provides exclusive access to a shared resource</a:t>
            </a:r>
          </a:p>
          <a:p>
            <a:pPr lvl="1"/>
            <a:r>
              <a:rPr lang="en-US"/>
              <a:t>Uses more system resources that the Monitor class</a:t>
            </a:r>
          </a:p>
          <a:p>
            <a:pPr lvl="1"/>
            <a:r>
              <a:rPr lang="en-US"/>
              <a:t>It can be used to synchronize threads in different processes</a:t>
            </a:r>
            <a:endParaRPr lang="bg-BG"/>
          </a:p>
          <a:p>
            <a:pPr lvl="1"/>
            <a:r>
              <a:rPr lang="en-US"/>
              <a:t>OS wide </a:t>
            </a:r>
            <a:endParaRPr lang="bg-BG"/>
          </a:p>
          <a:p>
            <a:pPr lvl="2"/>
            <a:r>
              <a:rPr lang="en-US"/>
              <a:t>Per session (visible to processes in the same session)</a:t>
            </a:r>
          </a:p>
          <a:p>
            <a:pPr lvl="2"/>
            <a:r>
              <a:rPr lang="en-US"/>
              <a:t>Global (visible to all processes)</a:t>
            </a:r>
          </a:p>
          <a:p>
            <a:pPr lvl="1"/>
            <a:r>
              <a:rPr lang="en-US"/>
              <a:t>Has security attributes</a:t>
            </a:r>
          </a:p>
          <a:p>
            <a:pPr lvl="1"/>
            <a:r>
              <a:rPr lang="en-US"/>
              <a:t>Ownership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1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>
                <a:hlinkClick r:id="rId2"/>
              </a:rPr>
              <a:t>https://vivadifferences.com/8-different-between-memory-and-registers/</a:t>
            </a:r>
            <a:endParaRPr lang="en-US"/>
          </a:p>
          <a:p>
            <a:r>
              <a:rPr lang="en-US">
                <a:hlinkClick r:id="rId3"/>
              </a:rPr>
              <a:t>https://pclt.sites.yale.edu/cpu-instructions</a:t>
            </a:r>
            <a:r>
              <a:rPr lang="en-US"/>
              <a:t> </a:t>
            </a:r>
          </a:p>
          <a:p>
            <a:r>
              <a:rPr lang="en-US">
                <a:hlinkClick r:id="rId4"/>
              </a:rPr>
              <a:t>https://math.hws.edu/javanotes/c1/s1.html</a:t>
            </a:r>
            <a:r>
              <a:rPr lang="en-US"/>
              <a:t> </a:t>
            </a:r>
          </a:p>
          <a:p>
            <a:r>
              <a:rPr lang="en-US">
                <a:hlinkClick r:id="rId5"/>
              </a:rPr>
              <a:t>https://github.com/AppleWin/AppleWin</a:t>
            </a:r>
            <a:r>
              <a:rPr lang="en-US"/>
              <a:t> </a:t>
            </a:r>
          </a:p>
          <a:p>
            <a:r>
              <a:rPr lang="en-US">
                <a:hlinkClick r:id="rId6"/>
              </a:rPr>
              <a:t>https://archive.org/details/locksmith_v5.0</a:t>
            </a:r>
            <a:r>
              <a:rPr lang="en-US"/>
              <a:t> </a:t>
            </a:r>
          </a:p>
          <a:p>
            <a:r>
              <a:rPr lang="en-US">
                <a:hlinkClick r:id="rId7"/>
              </a:rPr>
              <a:t>https://www.eeweb.com/building-a-4-bit-computer-the-instruction-set/</a:t>
            </a:r>
            <a:r>
              <a:rPr lang="en-US"/>
              <a:t> </a:t>
            </a:r>
          </a:p>
          <a:p>
            <a:r>
              <a:rPr lang="en-US">
                <a:hlinkClick r:id="rId8"/>
              </a:rPr>
              <a:t>https://www.sciencedirect.com/topics/computer-science/multiprogramming</a:t>
            </a:r>
            <a:r>
              <a:rPr lang="en-US"/>
              <a:t> </a:t>
            </a:r>
          </a:p>
          <a:p>
            <a:r>
              <a:rPr lang="en-US">
                <a:hlinkClick r:id="rId9"/>
              </a:rPr>
              <a:t>https://docs.microsoft.com/en-us/windows-hardware/drivers/kernel/multiprocessor-safe</a:t>
            </a:r>
            <a:endParaRPr lang="en-US"/>
          </a:p>
          <a:p>
            <a:r>
              <a:rPr lang="en-US">
                <a:hlinkClick r:id="rId10"/>
              </a:rPr>
              <a:t>http://techimind.blogspot.com/2016/12/multiprogramming-operating-system.html</a:t>
            </a:r>
            <a:r>
              <a:rPr lang="en-US"/>
              <a:t>    </a:t>
            </a:r>
          </a:p>
          <a:p>
            <a:r>
              <a:rPr lang="en-US">
                <a:hlinkClick r:id="rId11"/>
              </a:rPr>
              <a:t>https://en.wikipedia.org/wiki/Preemption_(computing)#PREEMPTIVE</a:t>
            </a:r>
            <a:r>
              <a:rPr lang="en-US"/>
              <a:t> </a:t>
            </a:r>
          </a:p>
          <a:p>
            <a:r>
              <a:rPr lang="en-US">
                <a:hlinkClick r:id="rId12"/>
              </a:rPr>
              <a:t>https://en.wikipedia.org/wiki/Cooperative_multitasking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280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https://cfsamson.github.io/book-exploring-async-basics/1_concurrent_vs_parallel.html</a:t>
            </a:r>
            <a:endParaRPr lang="en-US"/>
          </a:p>
          <a:p>
            <a:r>
              <a:rPr lang="en-US">
                <a:hlinkClick r:id="rId3"/>
              </a:rPr>
              <a:t>https://medium.com/from-the-scratch/wtf-is-synchronous-and-asynchronous-1a75afd039df</a:t>
            </a:r>
            <a:endParaRPr lang="en-US"/>
          </a:p>
          <a:p>
            <a:r>
              <a:rPr lang="en-US">
                <a:hlinkClick r:id="rId4"/>
              </a:rPr>
              <a:t>https://github.com/AppleWin/AppleWin/releases</a:t>
            </a:r>
            <a:endParaRPr lang="en-US"/>
          </a:p>
          <a:p>
            <a:r>
              <a:rPr lang="en-US">
                <a:hlinkClick r:id="rId5"/>
              </a:rPr>
              <a:t>https://mirrors.apple2.org.za/ftp.apple.asimov.net/images/</a:t>
            </a:r>
            <a:endParaRPr lang="en-US"/>
          </a:p>
          <a:p>
            <a:r>
              <a:rPr lang="en-US">
                <a:hlinkClick r:id="rId6"/>
              </a:rPr>
              <a:t>http://pravec8.agatcomp.ru/obrazi_svalka.htm</a:t>
            </a:r>
            <a:endParaRPr lang="en-US"/>
          </a:p>
          <a:p>
            <a:r>
              <a:rPr lang="en-US">
                <a:hlinkClick r:id="rId7"/>
              </a:rPr>
              <a:t>https://www.koyeb.com/blog/introduction-to-synchronous-and-asynchronous-processing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723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Central Processing Unit (CPU)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90095"/>
            <a:ext cx="5057864" cy="4057620"/>
          </a:xfrm>
        </p:spPr>
        <p:txBody>
          <a:bodyPr>
            <a:normAutofit/>
          </a:bodyPr>
          <a:lstStyle/>
          <a:p>
            <a:r>
              <a:rPr lang="en-US"/>
              <a:t>The CPU executes instructions</a:t>
            </a:r>
          </a:p>
          <a:p>
            <a:pPr lvl="1"/>
            <a:r>
              <a:rPr lang="en-US" i="1"/>
              <a:t>Usually our program code is compiled (+linked) to a bunch of instructions that the CPU can “understand”</a:t>
            </a:r>
          </a:p>
          <a:p>
            <a:r>
              <a:rPr lang="en-US"/>
              <a:t>Each instruction tells the CPU to perform operations (like addition, subtraction, moving numbers between CPU and a location in memory etc.)</a:t>
            </a:r>
          </a:p>
          <a:p>
            <a:r>
              <a:rPr lang="en-US"/>
              <a:t>The group of instructions that a CPU supports is called an </a:t>
            </a:r>
            <a:r>
              <a:rPr lang="en-US" b="1"/>
              <a:t>instruction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515" y="2082297"/>
            <a:ext cx="4345339" cy="39654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37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Central Processing Unit (CPU)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90095"/>
            <a:ext cx="3980501" cy="4057620"/>
          </a:xfrm>
        </p:spPr>
        <p:txBody>
          <a:bodyPr>
            <a:normAutofit/>
          </a:bodyPr>
          <a:lstStyle/>
          <a:p>
            <a:r>
              <a:rPr lang="en-US"/>
              <a:t>The CPU reads or writes data from / to memory locations</a:t>
            </a:r>
          </a:p>
          <a:p>
            <a:r>
              <a:rPr lang="en-US"/>
              <a:t>The CPU controls which address is about to be accessed for reading / writing</a:t>
            </a:r>
          </a:p>
          <a:p>
            <a:r>
              <a:rPr lang="en-US"/>
              <a:t>The data is fetched or written at that particular address (depending of program’s code)</a:t>
            </a:r>
          </a:p>
        </p:txBody>
      </p:sp>
      <p:pic>
        <p:nvPicPr>
          <p:cNvPr id="1030" name="Picture 6" descr="Basic diagram of the CPU and 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04" y="2390130"/>
            <a:ext cx="5543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0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registers</a:t>
            </a:r>
          </a:p>
        </p:txBody>
      </p:sp>
      <p:pic>
        <p:nvPicPr>
          <p:cNvPr id="1030" name="Picture 6" descr="Register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21" y="2196448"/>
            <a:ext cx="4420232" cy="303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90095"/>
            <a:ext cx="4894901" cy="4012353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A register is a temporary storage area, built into a CPU</a:t>
            </a:r>
          </a:p>
          <a:p>
            <a:r>
              <a:rPr lang="en-US"/>
              <a:t>They are used by the CPU for performing calculations, comparisons etc.</a:t>
            </a:r>
          </a:p>
          <a:p>
            <a:r>
              <a:rPr lang="en-US"/>
              <a:t>Types:</a:t>
            </a:r>
          </a:p>
          <a:p>
            <a:pPr lvl="1"/>
            <a:r>
              <a:rPr lang="en-US"/>
              <a:t>Data registers</a:t>
            </a:r>
          </a:p>
          <a:p>
            <a:pPr lvl="1"/>
            <a:r>
              <a:rPr lang="en-US"/>
              <a:t>Address registers</a:t>
            </a:r>
          </a:p>
          <a:p>
            <a:pPr lvl="1"/>
            <a:r>
              <a:rPr lang="en-US"/>
              <a:t>General-purpose registers</a:t>
            </a:r>
          </a:p>
          <a:p>
            <a:pPr lvl="1"/>
            <a:r>
              <a:rPr lang="en-US"/>
              <a:t>Status registers</a:t>
            </a:r>
          </a:p>
          <a:p>
            <a:pPr lvl="1"/>
            <a:r>
              <a:rPr lang="en-US"/>
              <a:t>Floating-point registers</a:t>
            </a:r>
          </a:p>
          <a:p>
            <a:pPr lvl="1"/>
            <a:r>
              <a:rPr lang="en-US"/>
              <a:t>Special-purpose registers</a:t>
            </a:r>
          </a:p>
          <a:p>
            <a:pPr lvl="1"/>
            <a:r>
              <a:rPr lang="en-US" i="1"/>
              <a:t>Many more…</a:t>
            </a:r>
          </a:p>
        </p:txBody>
      </p:sp>
    </p:spTree>
    <p:extLst>
      <p:ext uri="{BB962C8B-B14F-4D97-AF65-F5344CB8AC3E}">
        <p14:creationId xmlns:p14="http://schemas.microsoft.com/office/powerpoint/2010/main" val="343012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CPU registers</a:t>
            </a:r>
          </a:p>
        </p:txBody>
      </p:sp>
      <p:pic>
        <p:nvPicPr>
          <p:cNvPr id="1030" name="Picture 6" descr="Register Defi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621" y="2196448"/>
            <a:ext cx="4420232" cy="3037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90095"/>
            <a:ext cx="4915039" cy="345061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register is a temporary storage area, built into a CPU</a:t>
            </a:r>
          </a:p>
          <a:p>
            <a:r>
              <a:rPr lang="en-US"/>
              <a:t>Examples for CPU registers:</a:t>
            </a:r>
          </a:p>
          <a:p>
            <a:pPr lvl="1"/>
            <a:r>
              <a:rPr lang="en-US"/>
              <a:t>Accumulator (ACC)</a:t>
            </a:r>
          </a:p>
          <a:p>
            <a:pPr lvl="1"/>
            <a:r>
              <a:rPr lang="en-US"/>
              <a:t>Program counter (PC)</a:t>
            </a:r>
          </a:p>
          <a:p>
            <a:pPr lvl="1"/>
            <a:r>
              <a:rPr lang="en-US"/>
              <a:t>Current Instruction Register (CIR)</a:t>
            </a:r>
          </a:p>
          <a:p>
            <a:pPr lvl="1"/>
            <a:r>
              <a:rPr lang="en-US"/>
              <a:t>Stack Pointer (SP)</a:t>
            </a:r>
          </a:p>
          <a:p>
            <a:pPr lvl="1"/>
            <a:r>
              <a:rPr lang="en-US"/>
              <a:t>General purpose registers (GP)</a:t>
            </a:r>
          </a:p>
          <a:p>
            <a:pPr lvl="1"/>
            <a:r>
              <a:rPr lang="en-US" i="1"/>
              <a:t>Many more…</a:t>
            </a:r>
          </a:p>
        </p:txBody>
      </p:sp>
    </p:spTree>
    <p:extLst>
      <p:ext uri="{BB962C8B-B14F-4D97-AF65-F5344CB8AC3E}">
        <p14:creationId xmlns:p14="http://schemas.microsoft.com/office/powerpoint/2010/main" val="299673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computer program is a </a:t>
            </a:r>
            <a:r>
              <a:rPr lang="en-US" b="1"/>
              <a:t>collection of instructions </a:t>
            </a:r>
            <a:r>
              <a:rPr lang="en-US"/>
              <a:t>that can be executed by a computer to perform a specific task.</a:t>
            </a:r>
          </a:p>
          <a:p>
            <a:r>
              <a:rPr lang="en-US"/>
              <a:t>A program is </a:t>
            </a:r>
            <a:r>
              <a:rPr lang="en-US" b="1"/>
              <a:t>code + data.</a:t>
            </a:r>
          </a:p>
          <a:p>
            <a:pPr lvl="1"/>
            <a:r>
              <a:rPr lang="en-US" b="1" i="1"/>
              <a:t>Code:</a:t>
            </a:r>
          </a:p>
          <a:p>
            <a:pPr lvl="2"/>
            <a:r>
              <a:rPr lang="en-US"/>
              <a:t>The part of our program that performs actions / calculations</a:t>
            </a:r>
          </a:p>
          <a:p>
            <a:pPr lvl="3"/>
            <a:r>
              <a:rPr lang="en-US"/>
              <a:t>Functions, methods etc.</a:t>
            </a:r>
          </a:p>
          <a:p>
            <a:pPr lvl="1"/>
            <a:r>
              <a:rPr lang="en-US" b="1" i="1"/>
              <a:t>Data:</a:t>
            </a:r>
          </a:p>
          <a:p>
            <a:pPr lvl="2"/>
            <a:r>
              <a:rPr lang="en-US"/>
              <a:t>The strings, numbers and other constants in our code</a:t>
            </a:r>
          </a:p>
          <a:p>
            <a:pPr lvl="3"/>
            <a:r>
              <a:rPr lang="en-US"/>
              <a:t>Literals etc.</a:t>
            </a:r>
          </a:p>
        </p:txBody>
      </p:sp>
    </p:spTree>
    <p:extLst>
      <p:ext uri="{BB962C8B-B14F-4D97-AF65-F5344CB8AC3E}">
        <p14:creationId xmlns:p14="http://schemas.microsoft.com/office/powerpoint/2010/main" val="15687915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2307</Words>
  <Application>Microsoft Office PowerPoint</Application>
  <PresentationFormat>Widescreen</PresentationFormat>
  <Paragraphs>305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Gill Sans MT</vt:lpstr>
      <vt:lpstr>Wingdings</vt:lpstr>
      <vt:lpstr>Gallery</vt:lpstr>
      <vt:lpstr>Concurrent programming</vt:lpstr>
      <vt:lpstr>How does animation work?</vt:lpstr>
      <vt:lpstr>How do programs run in an OS?</vt:lpstr>
      <vt:lpstr>Components of a computer system CpU, memory, i/o</vt:lpstr>
      <vt:lpstr>The Central Processing Unit (CPU)</vt:lpstr>
      <vt:lpstr>The Central Processing Unit (CPU)</vt:lpstr>
      <vt:lpstr>CPU registers</vt:lpstr>
      <vt:lpstr>CPU registers</vt:lpstr>
      <vt:lpstr>What is a program?</vt:lpstr>
      <vt:lpstr>What is a process?</vt:lpstr>
      <vt:lpstr>What is a process? States</vt:lpstr>
      <vt:lpstr>What is a process? A memory layout of a running process</vt:lpstr>
      <vt:lpstr>What is a process? A memory layout of a running process</vt:lpstr>
      <vt:lpstr>Single-tasking Еднопрограмност</vt:lpstr>
      <vt:lpstr>Multiprogramming многопрограмност  </vt:lpstr>
      <vt:lpstr>Multitasking многозадачност</vt:lpstr>
      <vt:lpstr>Multitasking (многозадачност) Types of multitasking</vt:lpstr>
      <vt:lpstr>Multitasking (многозадачност)</vt:lpstr>
      <vt:lpstr>Multitasking (многозадачност) Scheduling (назначаване)</vt:lpstr>
      <vt:lpstr>Multitasking (многозадачност) How to achieve multitasking</vt:lpstr>
      <vt:lpstr>Process-based Multitasking  (Multiprocessing / многопроцесна многозадачност) </vt:lpstr>
      <vt:lpstr>Thread-based Multitasking  (Multithreading / многонишков / многопоточен)  </vt:lpstr>
      <vt:lpstr>Multiprocessing   </vt:lpstr>
      <vt:lpstr>Processes  </vt:lpstr>
      <vt:lpstr>Processes  </vt:lpstr>
      <vt:lpstr>Threads  </vt:lpstr>
      <vt:lpstr>Threads  </vt:lpstr>
      <vt:lpstr>Threads  </vt:lpstr>
      <vt:lpstr>Context switching (Threads)</vt:lpstr>
      <vt:lpstr>Context switching</vt:lpstr>
      <vt:lpstr>Concurrency   </vt:lpstr>
      <vt:lpstr>Parallelism   </vt:lpstr>
      <vt:lpstr>Parallelism   </vt:lpstr>
      <vt:lpstr>Parallelism   </vt:lpstr>
      <vt:lpstr>Concurrency  vs.  Parallelism   </vt:lpstr>
      <vt:lpstr>Synchronous and asynchronous   </vt:lpstr>
      <vt:lpstr>Synchronous and asynchronous   </vt:lpstr>
      <vt:lpstr>Synchronous execution  </vt:lpstr>
      <vt:lpstr>ASynchronous execution  </vt:lpstr>
      <vt:lpstr>Types of tasks  </vt:lpstr>
      <vt:lpstr>Multithreading in C#  </vt:lpstr>
      <vt:lpstr>Synchronization primitives in C# </vt:lpstr>
      <vt:lpstr>Synchronization primitives in C# </vt:lpstr>
      <vt:lpstr>Synchronization primitives in C# </vt:lpstr>
      <vt:lpstr>Synchronization primitives in C# </vt:lpstr>
      <vt:lpstr>Resources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2025-07-10T06:24:54Z</dcterms:created>
  <dcterms:modified xsi:type="dcterms:W3CDTF">2025-07-10T06:24:59Z</dcterms:modified>
</cp:coreProperties>
</file>