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9" r:id="rId11"/>
    <p:sldId id="262" r:id="rId12"/>
    <p:sldId id="268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416F-9230-4B57-BE80-CB558DA3B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CDC0-7559-45E3-96B9-BF6F55593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Wait / Notify / </a:t>
            </a:r>
            <a:r>
              <a:rPr lang="en-US" dirty="0" err="1"/>
              <a:t>NotifyAll</a:t>
            </a:r>
            <a:r>
              <a:rPr lang="en-US" dirty="0"/>
              <a:t> methods in Java</a:t>
            </a:r>
            <a:br>
              <a:rPr lang="en-US" dirty="0"/>
            </a:br>
            <a:r>
              <a:rPr lang="en-US" sz="1400" i="1" dirty="0"/>
              <a:t>By </a:t>
            </a:r>
            <a:r>
              <a:rPr lang="en-US" sz="1400" i="1" dirty="0" err="1"/>
              <a:t>Petar</a:t>
            </a:r>
            <a:r>
              <a:rPr lang="en-US" sz="1400" i="1" dirty="0"/>
              <a:t> </a:t>
            </a:r>
            <a:r>
              <a:rPr lang="en-US" sz="1400" i="1" dirty="0" err="1"/>
              <a:t>Georgiev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043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2CE0-F00D-4A59-AFCF-A5D8CD52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/ 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D3F1-5972-4206-ACC7-F35B085F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the Producer-Consumer problem?">
            <a:extLst>
              <a:ext uri="{FF2B5EF4-FFF2-40B4-BE49-F238E27FC236}">
                <a16:creationId xmlns:a16="http://schemas.microsoft.com/office/drawing/2014/main" id="{EB921D8F-45DD-485E-88CD-87C6FE12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5518447" cy="4114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6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C67D-696D-49CC-8BF8-18559C74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30F2-4094-4700-ADB6-D303FF16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9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wait() and notify() methods are often used in a producer-consumer scenario, where one or more producer threads generate data and put it into a shared buffer, while one or more consumer threads read the data from the buffer.</a:t>
            </a:r>
          </a:p>
          <a:p>
            <a:endParaRPr lang="en-US" dirty="0"/>
          </a:p>
          <a:p>
            <a:r>
              <a:rPr lang="en-US" dirty="0"/>
              <a:t>The buffer is protected by a lock that the producers and consumers acquire before accessing the buffer.</a:t>
            </a:r>
          </a:p>
          <a:p>
            <a:endParaRPr lang="en-US" dirty="0"/>
          </a:p>
          <a:p>
            <a:r>
              <a:rPr lang="en-US" dirty="0"/>
              <a:t>Producers call </a:t>
            </a:r>
            <a:r>
              <a:rPr lang="en-US" b="1" dirty="0"/>
              <a:t>wait() </a:t>
            </a:r>
            <a:r>
              <a:rPr lang="en-US" dirty="0"/>
              <a:t>when the buffer is full, and consumers call </a:t>
            </a:r>
            <a:r>
              <a:rPr lang="en-US" b="1" dirty="0"/>
              <a:t>wait() </a:t>
            </a:r>
            <a:r>
              <a:rPr lang="en-US" dirty="0"/>
              <a:t>when the buffer is empty.</a:t>
            </a:r>
          </a:p>
          <a:p>
            <a:endParaRPr lang="en-US" dirty="0"/>
          </a:p>
          <a:p>
            <a:r>
              <a:rPr lang="en-US" dirty="0"/>
              <a:t>When a producer adds an item to the buffer, it calls </a:t>
            </a:r>
            <a:r>
              <a:rPr lang="en-US" dirty="0" err="1"/>
              <a:t>notifyAll</a:t>
            </a:r>
            <a:r>
              <a:rPr lang="en-US" dirty="0"/>
              <a:t>() to wake up all waiting consumers, and when a consumer removes an item from the buffer, it calls </a:t>
            </a:r>
            <a:r>
              <a:rPr lang="en-US" b="1" dirty="0" err="1"/>
              <a:t>notifyAll</a:t>
            </a:r>
            <a:r>
              <a:rPr lang="en-US" b="1" dirty="0"/>
              <a:t>() </a:t>
            </a:r>
            <a:r>
              <a:rPr lang="en-US" dirty="0"/>
              <a:t>to wake up all waiting producers.</a:t>
            </a:r>
          </a:p>
        </p:txBody>
      </p:sp>
    </p:spTree>
    <p:extLst>
      <p:ext uri="{BB962C8B-B14F-4D97-AF65-F5344CB8AC3E}">
        <p14:creationId xmlns:p14="http://schemas.microsoft.com/office/powerpoint/2010/main" val="180955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2CE0-F00D-4A59-AFCF-A5D8CD52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/ 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D3F1-5972-4206-ACC7-F35B085F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readMentor: The Producer/Consumer (or Bounded-Buffer) Problem">
            <a:extLst>
              <a:ext uri="{FF2B5EF4-FFF2-40B4-BE49-F238E27FC236}">
                <a16:creationId xmlns:a16="http://schemas.microsoft.com/office/drawing/2014/main" id="{16771DDD-B36E-4C54-A00B-F84B5E20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09" y="2133600"/>
            <a:ext cx="3514725" cy="3790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8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3E53-6C3C-4E3E-97A1-31D7C3DA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/ 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0DB2-F335-45A3-8B66-D116E29B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ensors | Free Full-Text | Sensor Information Sharing Using a Producer- Consumer Algorithm on Small Vehicles">
            <a:extLst>
              <a:ext uri="{FF2B5EF4-FFF2-40B4-BE49-F238E27FC236}">
                <a16:creationId xmlns:a16="http://schemas.microsoft.com/office/drawing/2014/main" id="{73B80A21-8534-40C2-B002-AC080832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59" y="1999738"/>
            <a:ext cx="6599905" cy="4045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6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7E7-E5D1-458F-A9B4-605BA98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C2F8-194D-40CD-9D60-BCE61EC8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wait() and notify() methods are an important tool for managing concurrent access to shared resources in Java.</a:t>
            </a:r>
          </a:p>
          <a:p>
            <a:endParaRPr lang="en-US" sz="2000" dirty="0"/>
          </a:p>
          <a:p>
            <a:r>
              <a:rPr lang="en-US" sz="2000" dirty="0"/>
              <a:t>Proper use of these methods can help to avoid race conditions and deadlocks, and can ensure that threads cooperate and avoid conflicts over shared resources.</a:t>
            </a:r>
          </a:p>
        </p:txBody>
      </p:sp>
    </p:spTree>
    <p:extLst>
      <p:ext uri="{BB962C8B-B14F-4D97-AF65-F5344CB8AC3E}">
        <p14:creationId xmlns:p14="http://schemas.microsoft.com/office/powerpoint/2010/main" val="352422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AE6C-D2D4-4304-B11A-AC8A1534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C07B-D31C-4114-8F0F-89F746E2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Java thread model | Thread life cycle">
            <a:extLst>
              <a:ext uri="{FF2B5EF4-FFF2-40B4-BE49-F238E27FC236}">
                <a16:creationId xmlns:a16="http://schemas.microsoft.com/office/drawing/2014/main" id="{3499079D-B3C8-45C1-80D4-2DE2AF9A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905000"/>
            <a:ext cx="7695805" cy="4328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BF13-0D34-4F4E-A485-8C4C70CF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942E-3165-4F16-9AB5-3EB7CD09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 provides </a:t>
            </a:r>
            <a:r>
              <a:rPr lang="en-US" sz="2000" b="1" dirty="0"/>
              <a:t>wait(), notify() and </a:t>
            </a:r>
            <a:r>
              <a:rPr lang="en-US" sz="2000" b="1" dirty="0" err="1"/>
              <a:t>notifyAll</a:t>
            </a:r>
            <a:r>
              <a:rPr lang="en-US" sz="2000" b="1"/>
              <a:t>() </a:t>
            </a:r>
            <a:r>
              <a:rPr lang="en-US" sz="2000" dirty="0"/>
              <a:t>methods to enable threads to communicate and cooperate with each other in a synchronized environment.</a:t>
            </a:r>
          </a:p>
          <a:p>
            <a:endParaRPr lang="en-US" sz="2000" dirty="0"/>
          </a:p>
          <a:p>
            <a:r>
              <a:rPr lang="en-US" sz="2000" dirty="0"/>
              <a:t>These methods are defined in the Object class and can be used by any class that needs to synchronize access to shared resources.</a:t>
            </a:r>
          </a:p>
        </p:txBody>
      </p:sp>
    </p:spTree>
    <p:extLst>
      <p:ext uri="{BB962C8B-B14F-4D97-AF65-F5344CB8AC3E}">
        <p14:creationId xmlns:p14="http://schemas.microsoft.com/office/powerpoint/2010/main" val="175785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2DE5-0B9D-4306-9C56-EE0A24F6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2CDD-BD57-47FB-98AE-BAE0969F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wait() </a:t>
            </a:r>
            <a:r>
              <a:rPr lang="en-US" sz="2000" dirty="0"/>
              <a:t>method causes the current thread to </a:t>
            </a:r>
            <a:r>
              <a:rPr lang="en-US" sz="2000" b="1" dirty="0"/>
              <a:t>release the lock </a:t>
            </a:r>
            <a:r>
              <a:rPr lang="en-US" sz="2000" dirty="0"/>
              <a:t>on the object it is synchronized on and wait for another thread to notify it.</a:t>
            </a:r>
          </a:p>
          <a:p>
            <a:endParaRPr lang="en-US" sz="2000" dirty="0"/>
          </a:p>
          <a:p>
            <a:r>
              <a:rPr lang="en-US" sz="2000" dirty="0"/>
              <a:t>While waiting, the thread is in a waiting state and does not consume CPU resources.</a:t>
            </a:r>
          </a:p>
          <a:p>
            <a:endParaRPr lang="en-US" sz="2000" dirty="0"/>
          </a:p>
          <a:p>
            <a:r>
              <a:rPr lang="en-US" sz="2000" dirty="0"/>
              <a:t>The method can take an </a:t>
            </a:r>
            <a:r>
              <a:rPr lang="en-US" sz="2000" b="1" dirty="0"/>
              <a:t>optional timeout parameter</a:t>
            </a:r>
            <a:r>
              <a:rPr lang="en-US" sz="2000" dirty="0"/>
              <a:t>, after which the thread will automatically resume execution.</a:t>
            </a:r>
          </a:p>
        </p:txBody>
      </p:sp>
    </p:spTree>
    <p:extLst>
      <p:ext uri="{BB962C8B-B14F-4D97-AF65-F5344CB8AC3E}">
        <p14:creationId xmlns:p14="http://schemas.microsoft.com/office/powerpoint/2010/main" val="49205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8A54-196D-4497-B764-0E91C13A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notify()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89E-057D-4011-8554-397D2D9D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notify() </a:t>
            </a:r>
            <a:r>
              <a:rPr lang="en-US" sz="2000" dirty="0"/>
              <a:t>method wakes up a single thread that is waiting on the object it is synchronized on.</a:t>
            </a:r>
          </a:p>
          <a:p>
            <a:endParaRPr lang="en-US" sz="2000" dirty="0"/>
          </a:p>
          <a:p>
            <a:r>
              <a:rPr lang="en-US" sz="2000" dirty="0"/>
              <a:t>If multiple threads are waiting, the method will wake up one of them, but it is not specified which one.</a:t>
            </a:r>
          </a:p>
        </p:txBody>
      </p:sp>
    </p:spTree>
    <p:extLst>
      <p:ext uri="{BB962C8B-B14F-4D97-AF65-F5344CB8AC3E}">
        <p14:creationId xmlns:p14="http://schemas.microsoft.com/office/powerpoint/2010/main" val="3673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8E63-E14C-484B-A428-896F19EA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notifyAll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AEFC-C61E-456E-8924-B6A15ED5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notifyAll</a:t>
            </a:r>
            <a:r>
              <a:rPr lang="en-US" sz="2000" dirty="0"/>
              <a:t>() method wakes up all threads waiting on the object it is synchronized on.</a:t>
            </a:r>
          </a:p>
        </p:txBody>
      </p:sp>
    </p:spTree>
    <p:extLst>
      <p:ext uri="{BB962C8B-B14F-4D97-AF65-F5344CB8AC3E}">
        <p14:creationId xmlns:p14="http://schemas.microsoft.com/office/powerpoint/2010/main" val="341304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8E63-E14C-484B-A428-896F19EA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AEFC-C61E-456E-8924-B6A15ED5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0127A-BCB7-496B-A5C9-E00F5535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6529151" cy="45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B2BC-E029-4E49-ABD0-E17940EA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6092-59D6-417C-96A5-56C6FA40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reading in C# - Part 4 - Advanced Threading">
            <a:extLst>
              <a:ext uri="{FF2B5EF4-FFF2-40B4-BE49-F238E27FC236}">
                <a16:creationId xmlns:a16="http://schemas.microsoft.com/office/drawing/2014/main" id="{034F5404-0555-4949-8A37-65C1EF4F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290" y="2939752"/>
            <a:ext cx="6614216" cy="216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5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964-B5A8-448D-9FAD-D4899EE1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37BE-0AB0-4FFD-93CB-6EE54C10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wait(), notify() </a:t>
            </a:r>
            <a:r>
              <a:rPr lang="en-US" sz="2000" dirty="0"/>
              <a:t>and </a:t>
            </a:r>
            <a:r>
              <a:rPr lang="en-US" sz="2000" b="1" dirty="0" err="1"/>
              <a:t>notifyAll</a:t>
            </a:r>
            <a:r>
              <a:rPr lang="en-US" sz="2000" b="1" dirty="0"/>
              <a:t>()</a:t>
            </a:r>
            <a:r>
              <a:rPr lang="en-US" sz="2000" dirty="0"/>
              <a:t> methods </a:t>
            </a:r>
            <a:r>
              <a:rPr lang="en-US" sz="2000" b="1" dirty="0"/>
              <a:t>should always be used inside a synchronized block</a:t>
            </a:r>
            <a:r>
              <a:rPr lang="en-US" sz="2000" dirty="0"/>
              <a:t> to ensure that the thread holds the lock on the object it is waiting or notifying on.</a:t>
            </a:r>
          </a:p>
          <a:p>
            <a:endParaRPr lang="en-US" sz="2000" dirty="0"/>
          </a:p>
          <a:p>
            <a:r>
              <a:rPr lang="en-US" sz="2000" dirty="0"/>
              <a:t>If a thread calls </a:t>
            </a:r>
            <a:r>
              <a:rPr lang="en-US" sz="2000" b="1" dirty="0"/>
              <a:t>wait()</a:t>
            </a:r>
            <a:r>
              <a:rPr lang="en-US" sz="2000" dirty="0"/>
              <a:t> or </a:t>
            </a:r>
            <a:r>
              <a:rPr lang="en-US" sz="2000" b="1" dirty="0"/>
              <a:t>notify() </a:t>
            </a:r>
            <a:r>
              <a:rPr lang="en-US" sz="2000" dirty="0"/>
              <a:t>outside of a synchronized block, an </a:t>
            </a:r>
            <a:r>
              <a:rPr lang="en-US" sz="2000" i="1" dirty="0" err="1"/>
              <a:t>IllegalMonitorStateException</a:t>
            </a:r>
            <a:r>
              <a:rPr lang="en-US" sz="2000" dirty="0"/>
              <a:t> will be thrown.</a:t>
            </a:r>
          </a:p>
        </p:txBody>
      </p:sp>
    </p:spTree>
    <p:extLst>
      <p:ext uri="{BB962C8B-B14F-4D97-AF65-F5344CB8AC3E}">
        <p14:creationId xmlns:p14="http://schemas.microsoft.com/office/powerpoint/2010/main" val="538288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448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Thread synchronization</vt:lpstr>
      <vt:lpstr>Thread lifecycle</vt:lpstr>
      <vt:lpstr>Introduction</vt:lpstr>
      <vt:lpstr>The wait() method</vt:lpstr>
      <vt:lpstr>The notify() method</vt:lpstr>
      <vt:lpstr>The notifyAll() method</vt:lpstr>
      <vt:lpstr>Sequence diagram</vt:lpstr>
      <vt:lpstr>PowerPoint Presentation</vt:lpstr>
      <vt:lpstr>Proper use</vt:lpstr>
      <vt:lpstr>Producer / Consumer problem</vt:lpstr>
      <vt:lpstr>Producer-consumer scenario</vt:lpstr>
      <vt:lpstr>Producer / Consumer problem</vt:lpstr>
      <vt:lpstr>Producer / Consumer problem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2025-07-10T06:20:09Z</dcterms:created>
  <dcterms:modified xsi:type="dcterms:W3CDTF">2025-07-10T06:21:23Z</dcterms:modified>
</cp:coreProperties>
</file>