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2" r:id="rId4"/>
    <p:sldId id="283" r:id="rId5"/>
    <p:sldId id="284" r:id="rId6"/>
    <p:sldId id="285" r:id="rId7"/>
    <p:sldId id="286" r:id="rId8"/>
    <p:sldId id="287" r:id="rId9"/>
    <p:sldId id="288" r:id="rId10"/>
    <p:sldId id="290" r:id="rId11"/>
    <p:sldId id="292" r:id="rId12"/>
    <p:sldId id="293" r:id="rId13"/>
    <p:sldId id="294" r:id="rId14"/>
    <p:sldId id="295" r:id="rId15"/>
    <p:sldId id="316" r:id="rId16"/>
    <p:sldId id="317" r:id="rId17"/>
    <p:sldId id="318" r:id="rId18"/>
    <p:sldId id="304" r:id="rId19"/>
    <p:sldId id="307" r:id="rId20"/>
    <p:sldId id="308" r:id="rId21"/>
    <p:sldId id="309" r:id="rId22"/>
    <p:sldId id="310" r:id="rId23"/>
    <p:sldId id="314"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2A45-36B8-C95F-38F2-4E5C0712CE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8710C6-123A-275D-2FEB-78B70C177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D549D6-1489-AAF7-A754-E0C3CBBDD797}"/>
              </a:ext>
            </a:extLst>
          </p:cNvPr>
          <p:cNvSpPr>
            <a:spLocks noGrp="1"/>
          </p:cNvSpPr>
          <p:nvPr>
            <p:ph type="dt" sz="half" idx="10"/>
          </p:nvPr>
        </p:nvSpPr>
        <p:spPr/>
        <p:txBody>
          <a:bodyPr/>
          <a:lstStyle/>
          <a:p>
            <a:fld id="{143BE8FF-C66C-46E9-96F1-4D14639B3E35}" type="datetimeFigureOut">
              <a:rPr lang="en-IN" smtClean="0"/>
              <a:t>05-04-2023</a:t>
            </a:fld>
            <a:endParaRPr lang="en-IN"/>
          </a:p>
        </p:txBody>
      </p:sp>
      <p:sp>
        <p:nvSpPr>
          <p:cNvPr id="5" name="Footer Placeholder 4">
            <a:extLst>
              <a:ext uri="{FF2B5EF4-FFF2-40B4-BE49-F238E27FC236}">
                <a16:creationId xmlns:a16="http://schemas.microsoft.com/office/drawing/2014/main" id="{F4E15EDB-8519-1670-68DC-323D94C88D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C20A83-B9F2-7DFC-8F7C-6094365D893D}"/>
              </a:ext>
            </a:extLst>
          </p:cNvPr>
          <p:cNvSpPr>
            <a:spLocks noGrp="1"/>
          </p:cNvSpPr>
          <p:nvPr>
            <p:ph type="sldNum" sz="quarter" idx="12"/>
          </p:nvPr>
        </p:nvSpPr>
        <p:spPr/>
        <p:txBody>
          <a:bodyPr/>
          <a:lstStyle/>
          <a:p>
            <a:fld id="{9FE5E794-AAE9-4260-8741-D75764314B5F}" type="slidenum">
              <a:rPr lang="en-IN" smtClean="0"/>
              <a:t>‹#›</a:t>
            </a:fld>
            <a:endParaRPr lang="en-IN"/>
          </a:p>
        </p:txBody>
      </p:sp>
    </p:spTree>
    <p:extLst>
      <p:ext uri="{BB962C8B-B14F-4D97-AF65-F5344CB8AC3E}">
        <p14:creationId xmlns:p14="http://schemas.microsoft.com/office/powerpoint/2010/main" val="353638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B335-E6DA-FF6C-FA0E-417206AB50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457A34-5308-5365-4913-D74F112439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F9BD5F-6946-B833-57EF-BF00C1D7F9D2}"/>
              </a:ext>
            </a:extLst>
          </p:cNvPr>
          <p:cNvSpPr>
            <a:spLocks noGrp="1"/>
          </p:cNvSpPr>
          <p:nvPr>
            <p:ph type="dt" sz="half" idx="10"/>
          </p:nvPr>
        </p:nvSpPr>
        <p:spPr/>
        <p:txBody>
          <a:bodyPr/>
          <a:lstStyle/>
          <a:p>
            <a:fld id="{143BE8FF-C66C-46E9-96F1-4D14639B3E35}" type="datetimeFigureOut">
              <a:rPr lang="en-IN" smtClean="0"/>
              <a:t>05-04-2023</a:t>
            </a:fld>
            <a:endParaRPr lang="en-IN"/>
          </a:p>
        </p:txBody>
      </p:sp>
      <p:sp>
        <p:nvSpPr>
          <p:cNvPr id="5" name="Footer Placeholder 4">
            <a:extLst>
              <a:ext uri="{FF2B5EF4-FFF2-40B4-BE49-F238E27FC236}">
                <a16:creationId xmlns:a16="http://schemas.microsoft.com/office/drawing/2014/main" id="{FC6959E1-CB5B-A1CF-F361-4F7B2558F2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797E94-7BBA-1134-F760-DBAAF00284D5}"/>
              </a:ext>
            </a:extLst>
          </p:cNvPr>
          <p:cNvSpPr>
            <a:spLocks noGrp="1"/>
          </p:cNvSpPr>
          <p:nvPr>
            <p:ph type="sldNum" sz="quarter" idx="12"/>
          </p:nvPr>
        </p:nvSpPr>
        <p:spPr/>
        <p:txBody>
          <a:bodyPr/>
          <a:lstStyle/>
          <a:p>
            <a:fld id="{9FE5E794-AAE9-4260-8741-D75764314B5F}" type="slidenum">
              <a:rPr lang="en-IN" smtClean="0"/>
              <a:t>‹#›</a:t>
            </a:fld>
            <a:endParaRPr lang="en-IN"/>
          </a:p>
        </p:txBody>
      </p:sp>
    </p:spTree>
    <p:extLst>
      <p:ext uri="{BB962C8B-B14F-4D97-AF65-F5344CB8AC3E}">
        <p14:creationId xmlns:p14="http://schemas.microsoft.com/office/powerpoint/2010/main" val="35064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3AC74A-B25E-49E7-5C70-87D8778C07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D5E8DF-CFF0-B5C5-F8A8-7F182627E4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C6F385-325E-FA66-AA3B-9ABAA1120666}"/>
              </a:ext>
            </a:extLst>
          </p:cNvPr>
          <p:cNvSpPr>
            <a:spLocks noGrp="1"/>
          </p:cNvSpPr>
          <p:nvPr>
            <p:ph type="dt" sz="half" idx="10"/>
          </p:nvPr>
        </p:nvSpPr>
        <p:spPr/>
        <p:txBody>
          <a:bodyPr/>
          <a:lstStyle/>
          <a:p>
            <a:fld id="{143BE8FF-C66C-46E9-96F1-4D14639B3E35}" type="datetimeFigureOut">
              <a:rPr lang="en-IN" smtClean="0"/>
              <a:t>05-04-2023</a:t>
            </a:fld>
            <a:endParaRPr lang="en-IN"/>
          </a:p>
        </p:txBody>
      </p:sp>
      <p:sp>
        <p:nvSpPr>
          <p:cNvPr id="5" name="Footer Placeholder 4">
            <a:extLst>
              <a:ext uri="{FF2B5EF4-FFF2-40B4-BE49-F238E27FC236}">
                <a16:creationId xmlns:a16="http://schemas.microsoft.com/office/drawing/2014/main" id="{A3194EBF-9B45-9826-F50A-2DA02977B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9EC1EC-A0FF-AA3C-F317-E98FE9C0BACC}"/>
              </a:ext>
            </a:extLst>
          </p:cNvPr>
          <p:cNvSpPr>
            <a:spLocks noGrp="1"/>
          </p:cNvSpPr>
          <p:nvPr>
            <p:ph type="sldNum" sz="quarter" idx="12"/>
          </p:nvPr>
        </p:nvSpPr>
        <p:spPr/>
        <p:txBody>
          <a:bodyPr/>
          <a:lstStyle/>
          <a:p>
            <a:fld id="{9FE5E794-AAE9-4260-8741-D75764314B5F}" type="slidenum">
              <a:rPr lang="en-IN" smtClean="0"/>
              <a:t>‹#›</a:t>
            </a:fld>
            <a:endParaRPr lang="en-IN"/>
          </a:p>
        </p:txBody>
      </p:sp>
    </p:spTree>
    <p:extLst>
      <p:ext uri="{BB962C8B-B14F-4D97-AF65-F5344CB8AC3E}">
        <p14:creationId xmlns:p14="http://schemas.microsoft.com/office/powerpoint/2010/main" val="3501134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9668-1A10-7ED2-A6EE-F1C1D55D13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BC4834-49F8-849B-55A5-35D4ECE3AF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22EB4A-142A-30F8-BF26-076CF272B785}"/>
              </a:ext>
            </a:extLst>
          </p:cNvPr>
          <p:cNvSpPr>
            <a:spLocks noGrp="1"/>
          </p:cNvSpPr>
          <p:nvPr>
            <p:ph type="dt" sz="half" idx="10"/>
          </p:nvPr>
        </p:nvSpPr>
        <p:spPr/>
        <p:txBody>
          <a:bodyPr/>
          <a:lstStyle/>
          <a:p>
            <a:fld id="{143BE8FF-C66C-46E9-96F1-4D14639B3E35}" type="datetimeFigureOut">
              <a:rPr lang="en-IN" smtClean="0"/>
              <a:t>05-04-2023</a:t>
            </a:fld>
            <a:endParaRPr lang="en-IN"/>
          </a:p>
        </p:txBody>
      </p:sp>
      <p:sp>
        <p:nvSpPr>
          <p:cNvPr id="5" name="Footer Placeholder 4">
            <a:extLst>
              <a:ext uri="{FF2B5EF4-FFF2-40B4-BE49-F238E27FC236}">
                <a16:creationId xmlns:a16="http://schemas.microsoft.com/office/drawing/2014/main" id="{B954A149-3216-68A1-6C68-9A8174D7B9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DD723F-95D1-491D-A296-2395EB9CED0A}"/>
              </a:ext>
            </a:extLst>
          </p:cNvPr>
          <p:cNvSpPr>
            <a:spLocks noGrp="1"/>
          </p:cNvSpPr>
          <p:nvPr>
            <p:ph type="sldNum" sz="quarter" idx="12"/>
          </p:nvPr>
        </p:nvSpPr>
        <p:spPr/>
        <p:txBody>
          <a:bodyPr/>
          <a:lstStyle/>
          <a:p>
            <a:fld id="{9FE5E794-AAE9-4260-8741-D75764314B5F}" type="slidenum">
              <a:rPr lang="en-IN" smtClean="0"/>
              <a:t>‹#›</a:t>
            </a:fld>
            <a:endParaRPr lang="en-IN"/>
          </a:p>
        </p:txBody>
      </p:sp>
    </p:spTree>
    <p:extLst>
      <p:ext uri="{BB962C8B-B14F-4D97-AF65-F5344CB8AC3E}">
        <p14:creationId xmlns:p14="http://schemas.microsoft.com/office/powerpoint/2010/main" val="320060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F29F-9FAF-5946-D13C-2D2EFF603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361E00-3121-A9EA-1870-E61D536F6B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E709D-6D81-AFEC-0CEE-BC22EF659CE5}"/>
              </a:ext>
            </a:extLst>
          </p:cNvPr>
          <p:cNvSpPr>
            <a:spLocks noGrp="1"/>
          </p:cNvSpPr>
          <p:nvPr>
            <p:ph type="dt" sz="half" idx="10"/>
          </p:nvPr>
        </p:nvSpPr>
        <p:spPr/>
        <p:txBody>
          <a:bodyPr/>
          <a:lstStyle/>
          <a:p>
            <a:fld id="{143BE8FF-C66C-46E9-96F1-4D14639B3E35}" type="datetimeFigureOut">
              <a:rPr lang="en-IN" smtClean="0"/>
              <a:t>05-04-2023</a:t>
            </a:fld>
            <a:endParaRPr lang="en-IN"/>
          </a:p>
        </p:txBody>
      </p:sp>
      <p:sp>
        <p:nvSpPr>
          <p:cNvPr id="5" name="Footer Placeholder 4">
            <a:extLst>
              <a:ext uri="{FF2B5EF4-FFF2-40B4-BE49-F238E27FC236}">
                <a16:creationId xmlns:a16="http://schemas.microsoft.com/office/drawing/2014/main" id="{673B1ECA-8549-DF1E-EE2A-50E069AB4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293C1-3CA5-30B3-F91B-AFCC77E9A111}"/>
              </a:ext>
            </a:extLst>
          </p:cNvPr>
          <p:cNvSpPr>
            <a:spLocks noGrp="1"/>
          </p:cNvSpPr>
          <p:nvPr>
            <p:ph type="sldNum" sz="quarter" idx="12"/>
          </p:nvPr>
        </p:nvSpPr>
        <p:spPr/>
        <p:txBody>
          <a:bodyPr/>
          <a:lstStyle/>
          <a:p>
            <a:fld id="{9FE5E794-AAE9-4260-8741-D75764314B5F}" type="slidenum">
              <a:rPr lang="en-IN" smtClean="0"/>
              <a:t>‹#›</a:t>
            </a:fld>
            <a:endParaRPr lang="en-IN"/>
          </a:p>
        </p:txBody>
      </p:sp>
    </p:spTree>
    <p:extLst>
      <p:ext uri="{BB962C8B-B14F-4D97-AF65-F5344CB8AC3E}">
        <p14:creationId xmlns:p14="http://schemas.microsoft.com/office/powerpoint/2010/main" val="320538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1CD1-12F2-4BC7-C4C7-95E5B51A06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40FB16-B92A-453A-F975-7F3C2ACD1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A1C37C-FE7A-05CB-4870-C57A191C5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2FE0F8-234E-801C-52CD-A3788A543118}"/>
              </a:ext>
            </a:extLst>
          </p:cNvPr>
          <p:cNvSpPr>
            <a:spLocks noGrp="1"/>
          </p:cNvSpPr>
          <p:nvPr>
            <p:ph type="dt" sz="half" idx="10"/>
          </p:nvPr>
        </p:nvSpPr>
        <p:spPr/>
        <p:txBody>
          <a:bodyPr/>
          <a:lstStyle/>
          <a:p>
            <a:fld id="{143BE8FF-C66C-46E9-96F1-4D14639B3E35}" type="datetimeFigureOut">
              <a:rPr lang="en-IN" smtClean="0"/>
              <a:t>05-04-2023</a:t>
            </a:fld>
            <a:endParaRPr lang="en-IN"/>
          </a:p>
        </p:txBody>
      </p:sp>
      <p:sp>
        <p:nvSpPr>
          <p:cNvPr id="6" name="Footer Placeholder 5">
            <a:extLst>
              <a:ext uri="{FF2B5EF4-FFF2-40B4-BE49-F238E27FC236}">
                <a16:creationId xmlns:a16="http://schemas.microsoft.com/office/drawing/2014/main" id="{2A241E2B-7E99-D1BA-CA9B-DE53A1A30D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F9E928-1F31-FB94-09EB-03B8EF14BEF9}"/>
              </a:ext>
            </a:extLst>
          </p:cNvPr>
          <p:cNvSpPr>
            <a:spLocks noGrp="1"/>
          </p:cNvSpPr>
          <p:nvPr>
            <p:ph type="sldNum" sz="quarter" idx="12"/>
          </p:nvPr>
        </p:nvSpPr>
        <p:spPr/>
        <p:txBody>
          <a:bodyPr/>
          <a:lstStyle/>
          <a:p>
            <a:fld id="{9FE5E794-AAE9-4260-8741-D75764314B5F}" type="slidenum">
              <a:rPr lang="en-IN" smtClean="0"/>
              <a:t>‹#›</a:t>
            </a:fld>
            <a:endParaRPr lang="en-IN"/>
          </a:p>
        </p:txBody>
      </p:sp>
    </p:spTree>
    <p:extLst>
      <p:ext uri="{BB962C8B-B14F-4D97-AF65-F5344CB8AC3E}">
        <p14:creationId xmlns:p14="http://schemas.microsoft.com/office/powerpoint/2010/main" val="1301468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2152-24AF-31E3-06DF-D35A67C9E0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2F6DF4-C018-C28A-8BDA-F5376EF45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928F10-BB05-81F1-6C67-F5CCA8DE1B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F7E4F8-1256-3A86-8EE3-AFBC5E9D7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B2AAF4-C03F-680D-F30D-68C5C86A9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B2EE68-359B-6D6B-2C91-6CAB57AFCD32}"/>
              </a:ext>
            </a:extLst>
          </p:cNvPr>
          <p:cNvSpPr>
            <a:spLocks noGrp="1"/>
          </p:cNvSpPr>
          <p:nvPr>
            <p:ph type="dt" sz="half" idx="10"/>
          </p:nvPr>
        </p:nvSpPr>
        <p:spPr/>
        <p:txBody>
          <a:bodyPr/>
          <a:lstStyle/>
          <a:p>
            <a:fld id="{143BE8FF-C66C-46E9-96F1-4D14639B3E35}" type="datetimeFigureOut">
              <a:rPr lang="en-IN" smtClean="0"/>
              <a:t>05-04-2023</a:t>
            </a:fld>
            <a:endParaRPr lang="en-IN"/>
          </a:p>
        </p:txBody>
      </p:sp>
      <p:sp>
        <p:nvSpPr>
          <p:cNvPr id="8" name="Footer Placeholder 7">
            <a:extLst>
              <a:ext uri="{FF2B5EF4-FFF2-40B4-BE49-F238E27FC236}">
                <a16:creationId xmlns:a16="http://schemas.microsoft.com/office/drawing/2014/main" id="{C625BEB9-9359-A546-1AD9-196B9DAEBD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272618-F864-AC1A-4267-173B78EF04D6}"/>
              </a:ext>
            </a:extLst>
          </p:cNvPr>
          <p:cNvSpPr>
            <a:spLocks noGrp="1"/>
          </p:cNvSpPr>
          <p:nvPr>
            <p:ph type="sldNum" sz="quarter" idx="12"/>
          </p:nvPr>
        </p:nvSpPr>
        <p:spPr/>
        <p:txBody>
          <a:bodyPr/>
          <a:lstStyle/>
          <a:p>
            <a:fld id="{9FE5E794-AAE9-4260-8741-D75764314B5F}" type="slidenum">
              <a:rPr lang="en-IN" smtClean="0"/>
              <a:t>‹#›</a:t>
            </a:fld>
            <a:endParaRPr lang="en-IN"/>
          </a:p>
        </p:txBody>
      </p:sp>
    </p:spTree>
    <p:extLst>
      <p:ext uri="{BB962C8B-B14F-4D97-AF65-F5344CB8AC3E}">
        <p14:creationId xmlns:p14="http://schemas.microsoft.com/office/powerpoint/2010/main" val="188802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1033-B0FE-EF54-C42A-CDC62053E1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106B59-7639-C201-3C4B-790B7CD6410D}"/>
              </a:ext>
            </a:extLst>
          </p:cNvPr>
          <p:cNvSpPr>
            <a:spLocks noGrp="1"/>
          </p:cNvSpPr>
          <p:nvPr>
            <p:ph type="dt" sz="half" idx="10"/>
          </p:nvPr>
        </p:nvSpPr>
        <p:spPr/>
        <p:txBody>
          <a:bodyPr/>
          <a:lstStyle/>
          <a:p>
            <a:fld id="{143BE8FF-C66C-46E9-96F1-4D14639B3E35}" type="datetimeFigureOut">
              <a:rPr lang="en-IN" smtClean="0"/>
              <a:t>05-04-2023</a:t>
            </a:fld>
            <a:endParaRPr lang="en-IN"/>
          </a:p>
        </p:txBody>
      </p:sp>
      <p:sp>
        <p:nvSpPr>
          <p:cNvPr id="4" name="Footer Placeholder 3">
            <a:extLst>
              <a:ext uri="{FF2B5EF4-FFF2-40B4-BE49-F238E27FC236}">
                <a16:creationId xmlns:a16="http://schemas.microsoft.com/office/drawing/2014/main" id="{4E5600B3-D81B-713A-F97D-5202058EEB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E151CB-D5C9-7B1D-226E-F91DB8561CC0}"/>
              </a:ext>
            </a:extLst>
          </p:cNvPr>
          <p:cNvSpPr>
            <a:spLocks noGrp="1"/>
          </p:cNvSpPr>
          <p:nvPr>
            <p:ph type="sldNum" sz="quarter" idx="12"/>
          </p:nvPr>
        </p:nvSpPr>
        <p:spPr/>
        <p:txBody>
          <a:bodyPr/>
          <a:lstStyle/>
          <a:p>
            <a:fld id="{9FE5E794-AAE9-4260-8741-D75764314B5F}" type="slidenum">
              <a:rPr lang="en-IN" smtClean="0"/>
              <a:t>‹#›</a:t>
            </a:fld>
            <a:endParaRPr lang="en-IN"/>
          </a:p>
        </p:txBody>
      </p:sp>
    </p:spTree>
    <p:extLst>
      <p:ext uri="{BB962C8B-B14F-4D97-AF65-F5344CB8AC3E}">
        <p14:creationId xmlns:p14="http://schemas.microsoft.com/office/powerpoint/2010/main" val="42163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7EA0E-3FC9-FDC0-4673-644FB50C387E}"/>
              </a:ext>
            </a:extLst>
          </p:cNvPr>
          <p:cNvSpPr>
            <a:spLocks noGrp="1"/>
          </p:cNvSpPr>
          <p:nvPr>
            <p:ph type="dt" sz="half" idx="10"/>
          </p:nvPr>
        </p:nvSpPr>
        <p:spPr/>
        <p:txBody>
          <a:bodyPr/>
          <a:lstStyle/>
          <a:p>
            <a:fld id="{143BE8FF-C66C-46E9-96F1-4D14639B3E35}" type="datetimeFigureOut">
              <a:rPr lang="en-IN" smtClean="0"/>
              <a:t>05-04-2023</a:t>
            </a:fld>
            <a:endParaRPr lang="en-IN"/>
          </a:p>
        </p:txBody>
      </p:sp>
      <p:sp>
        <p:nvSpPr>
          <p:cNvPr id="3" name="Footer Placeholder 2">
            <a:extLst>
              <a:ext uri="{FF2B5EF4-FFF2-40B4-BE49-F238E27FC236}">
                <a16:creationId xmlns:a16="http://schemas.microsoft.com/office/drawing/2014/main" id="{D2F5A4A6-CE8E-392C-7640-1BAF036E40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A50C6B-3C28-929B-1FBC-02CECF29CC84}"/>
              </a:ext>
            </a:extLst>
          </p:cNvPr>
          <p:cNvSpPr>
            <a:spLocks noGrp="1"/>
          </p:cNvSpPr>
          <p:nvPr>
            <p:ph type="sldNum" sz="quarter" idx="12"/>
          </p:nvPr>
        </p:nvSpPr>
        <p:spPr/>
        <p:txBody>
          <a:bodyPr/>
          <a:lstStyle/>
          <a:p>
            <a:fld id="{9FE5E794-AAE9-4260-8741-D75764314B5F}" type="slidenum">
              <a:rPr lang="en-IN" smtClean="0"/>
              <a:t>‹#›</a:t>
            </a:fld>
            <a:endParaRPr lang="en-IN"/>
          </a:p>
        </p:txBody>
      </p:sp>
    </p:spTree>
    <p:extLst>
      <p:ext uri="{BB962C8B-B14F-4D97-AF65-F5344CB8AC3E}">
        <p14:creationId xmlns:p14="http://schemas.microsoft.com/office/powerpoint/2010/main" val="244454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3E22-5390-8D98-0A18-01BB5484F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924924-0C65-F8B6-C575-9EED4FA9F2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759D6E-0A47-1E2A-E3E4-965F3BAEF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EF889-CFF0-CCF3-68BB-886CCA123F40}"/>
              </a:ext>
            </a:extLst>
          </p:cNvPr>
          <p:cNvSpPr>
            <a:spLocks noGrp="1"/>
          </p:cNvSpPr>
          <p:nvPr>
            <p:ph type="dt" sz="half" idx="10"/>
          </p:nvPr>
        </p:nvSpPr>
        <p:spPr/>
        <p:txBody>
          <a:bodyPr/>
          <a:lstStyle/>
          <a:p>
            <a:fld id="{143BE8FF-C66C-46E9-96F1-4D14639B3E35}" type="datetimeFigureOut">
              <a:rPr lang="en-IN" smtClean="0"/>
              <a:t>05-04-2023</a:t>
            </a:fld>
            <a:endParaRPr lang="en-IN"/>
          </a:p>
        </p:txBody>
      </p:sp>
      <p:sp>
        <p:nvSpPr>
          <p:cNvPr id="6" name="Footer Placeholder 5">
            <a:extLst>
              <a:ext uri="{FF2B5EF4-FFF2-40B4-BE49-F238E27FC236}">
                <a16:creationId xmlns:a16="http://schemas.microsoft.com/office/drawing/2014/main" id="{2BC86792-A5EE-AB4F-4441-864D825845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6156FE-7819-75D6-3D3F-58910274DA6A}"/>
              </a:ext>
            </a:extLst>
          </p:cNvPr>
          <p:cNvSpPr>
            <a:spLocks noGrp="1"/>
          </p:cNvSpPr>
          <p:nvPr>
            <p:ph type="sldNum" sz="quarter" idx="12"/>
          </p:nvPr>
        </p:nvSpPr>
        <p:spPr/>
        <p:txBody>
          <a:bodyPr/>
          <a:lstStyle/>
          <a:p>
            <a:fld id="{9FE5E794-AAE9-4260-8741-D75764314B5F}" type="slidenum">
              <a:rPr lang="en-IN" smtClean="0"/>
              <a:t>‹#›</a:t>
            </a:fld>
            <a:endParaRPr lang="en-IN"/>
          </a:p>
        </p:txBody>
      </p:sp>
    </p:spTree>
    <p:extLst>
      <p:ext uri="{BB962C8B-B14F-4D97-AF65-F5344CB8AC3E}">
        <p14:creationId xmlns:p14="http://schemas.microsoft.com/office/powerpoint/2010/main" val="279424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96BF-CB9E-2FD4-B9E4-015F2C1D6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61B6F5-734A-96D7-AD1A-129EE02E6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52AD7F-227A-6111-6A82-595BFE0CD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34C90-F064-60AF-0654-D764FBC7ED7F}"/>
              </a:ext>
            </a:extLst>
          </p:cNvPr>
          <p:cNvSpPr>
            <a:spLocks noGrp="1"/>
          </p:cNvSpPr>
          <p:nvPr>
            <p:ph type="dt" sz="half" idx="10"/>
          </p:nvPr>
        </p:nvSpPr>
        <p:spPr/>
        <p:txBody>
          <a:bodyPr/>
          <a:lstStyle/>
          <a:p>
            <a:fld id="{143BE8FF-C66C-46E9-96F1-4D14639B3E35}" type="datetimeFigureOut">
              <a:rPr lang="en-IN" smtClean="0"/>
              <a:t>05-04-2023</a:t>
            </a:fld>
            <a:endParaRPr lang="en-IN"/>
          </a:p>
        </p:txBody>
      </p:sp>
      <p:sp>
        <p:nvSpPr>
          <p:cNvPr id="6" name="Footer Placeholder 5">
            <a:extLst>
              <a:ext uri="{FF2B5EF4-FFF2-40B4-BE49-F238E27FC236}">
                <a16:creationId xmlns:a16="http://schemas.microsoft.com/office/drawing/2014/main" id="{10352D44-6F58-C97A-53CE-9F0213C89D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AE9B21-C148-89CB-C09D-54DDD3222676}"/>
              </a:ext>
            </a:extLst>
          </p:cNvPr>
          <p:cNvSpPr>
            <a:spLocks noGrp="1"/>
          </p:cNvSpPr>
          <p:nvPr>
            <p:ph type="sldNum" sz="quarter" idx="12"/>
          </p:nvPr>
        </p:nvSpPr>
        <p:spPr/>
        <p:txBody>
          <a:bodyPr/>
          <a:lstStyle/>
          <a:p>
            <a:fld id="{9FE5E794-AAE9-4260-8741-D75764314B5F}" type="slidenum">
              <a:rPr lang="en-IN" smtClean="0"/>
              <a:t>‹#›</a:t>
            </a:fld>
            <a:endParaRPr lang="en-IN"/>
          </a:p>
        </p:txBody>
      </p:sp>
    </p:spTree>
    <p:extLst>
      <p:ext uri="{BB962C8B-B14F-4D97-AF65-F5344CB8AC3E}">
        <p14:creationId xmlns:p14="http://schemas.microsoft.com/office/powerpoint/2010/main" val="254798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16816-8E17-2A0B-8630-E85A28527D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E10ED6-E527-532B-59B6-10228C4F1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B43B1-97E0-70C2-7885-8AF3F6424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BE8FF-C66C-46E9-96F1-4D14639B3E35}" type="datetimeFigureOut">
              <a:rPr lang="en-IN" smtClean="0"/>
              <a:t>05-04-2023</a:t>
            </a:fld>
            <a:endParaRPr lang="en-IN"/>
          </a:p>
        </p:txBody>
      </p:sp>
      <p:sp>
        <p:nvSpPr>
          <p:cNvPr id="5" name="Footer Placeholder 4">
            <a:extLst>
              <a:ext uri="{FF2B5EF4-FFF2-40B4-BE49-F238E27FC236}">
                <a16:creationId xmlns:a16="http://schemas.microsoft.com/office/drawing/2014/main" id="{02A01D47-10CC-B6E1-C780-F6C9F800C9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8B9DB4-E39F-59D8-1A0C-78AEB7E52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5E794-AAE9-4260-8741-D75764314B5F}" type="slidenum">
              <a:rPr lang="en-IN" smtClean="0"/>
              <a:t>‹#›</a:t>
            </a:fld>
            <a:endParaRPr lang="en-IN"/>
          </a:p>
        </p:txBody>
      </p:sp>
    </p:spTree>
    <p:extLst>
      <p:ext uri="{BB962C8B-B14F-4D97-AF65-F5344CB8AC3E}">
        <p14:creationId xmlns:p14="http://schemas.microsoft.com/office/powerpoint/2010/main" val="1048697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95FC-2296-3860-1735-EBCC7AE9C997}"/>
              </a:ext>
            </a:extLst>
          </p:cNvPr>
          <p:cNvSpPr>
            <a:spLocks noGrp="1"/>
          </p:cNvSpPr>
          <p:nvPr>
            <p:ph type="ctrTitle"/>
          </p:nvPr>
        </p:nvSpPr>
        <p:spPr>
          <a:xfrm>
            <a:off x="1524000" y="1322012"/>
            <a:ext cx="9144000" cy="1688029"/>
          </a:xfrm>
        </p:spPr>
        <p:txBody>
          <a:bodyPr>
            <a:noAutofit/>
          </a:bodyPr>
          <a:lstStyle/>
          <a:p>
            <a:r>
              <a:rPr lang="en-US" sz="4400" b="1" dirty="0">
                <a:ln w="0"/>
                <a:solidFill>
                  <a:schemeClr val="accent1"/>
                </a:solidFill>
                <a:effectLst>
                  <a:outerShdw blurRad="38100" dist="25400" dir="5400000" algn="ctr" rotWithShape="0">
                    <a:srgbClr val="6E747A">
                      <a:alpha val="43000"/>
                    </a:srgbClr>
                  </a:outerShdw>
                </a:effectLst>
              </a:rPr>
              <a:t>Convex Hull Using K-Means Clustering in </a:t>
            </a:r>
            <a:br>
              <a:rPr lang="en-US" sz="4400" b="1" dirty="0">
                <a:ln w="0"/>
                <a:solidFill>
                  <a:schemeClr val="accent1"/>
                </a:solidFill>
                <a:effectLst>
                  <a:outerShdw blurRad="38100" dist="25400" dir="5400000" algn="ctr" rotWithShape="0">
                    <a:srgbClr val="6E747A">
                      <a:alpha val="43000"/>
                    </a:srgbClr>
                  </a:outerShdw>
                </a:effectLst>
              </a:rPr>
            </a:br>
            <a:r>
              <a:rPr lang="en-US" sz="4400" b="1" dirty="0">
                <a:ln w="0"/>
                <a:solidFill>
                  <a:schemeClr val="accent1"/>
                </a:solidFill>
                <a:effectLst>
                  <a:outerShdw blurRad="38100" dist="25400" dir="5400000" algn="ctr" rotWithShape="0">
                    <a:srgbClr val="6E747A">
                      <a:alpha val="43000"/>
                    </a:srgbClr>
                  </a:outerShdw>
                </a:effectLst>
              </a:rPr>
              <a:t>Hybrid(MPI/OpenMP) Environment</a:t>
            </a:r>
          </a:p>
        </p:txBody>
      </p:sp>
      <p:sp>
        <p:nvSpPr>
          <p:cNvPr id="3" name="Subtitle 2">
            <a:extLst>
              <a:ext uri="{FF2B5EF4-FFF2-40B4-BE49-F238E27FC236}">
                <a16:creationId xmlns:a16="http://schemas.microsoft.com/office/drawing/2014/main" id="{B205F51C-F92A-0430-3581-D1ABE1E2E8A3}"/>
              </a:ext>
            </a:extLst>
          </p:cNvPr>
          <p:cNvSpPr>
            <a:spLocks noGrp="1"/>
          </p:cNvSpPr>
          <p:nvPr>
            <p:ph type="subTitle" idx="1"/>
          </p:nvPr>
        </p:nvSpPr>
        <p:spPr>
          <a:xfrm>
            <a:off x="1524000" y="3188284"/>
            <a:ext cx="9144000" cy="1655762"/>
          </a:xfrm>
        </p:spPr>
        <p:txBody>
          <a:bodyPr/>
          <a:lstStyle/>
          <a:p>
            <a:endParaRPr lang="en-US" dirty="0"/>
          </a:p>
          <a:p>
            <a:r>
              <a:rPr lang="en-IN" dirty="0"/>
              <a:t>Pankaj Kumar Magar, Vedant Parwal</a:t>
            </a:r>
          </a:p>
          <a:p>
            <a:r>
              <a:rPr lang="en-IN" dirty="0"/>
              <a:t>222IT018, 222IT034</a:t>
            </a:r>
          </a:p>
        </p:txBody>
      </p:sp>
      <p:grpSp>
        <p:nvGrpSpPr>
          <p:cNvPr id="9" name="Group 8">
            <a:extLst>
              <a:ext uri="{FF2B5EF4-FFF2-40B4-BE49-F238E27FC236}">
                <a16:creationId xmlns:a16="http://schemas.microsoft.com/office/drawing/2014/main" id="{FD8F785F-9D44-A6BE-FD33-9CA4BCDD0520}"/>
              </a:ext>
            </a:extLst>
          </p:cNvPr>
          <p:cNvGrpSpPr/>
          <p:nvPr/>
        </p:nvGrpSpPr>
        <p:grpSpPr>
          <a:xfrm>
            <a:off x="1523999" y="1122363"/>
            <a:ext cx="9144001" cy="199650"/>
            <a:chOff x="1523999" y="1122363"/>
            <a:chExt cx="9144001" cy="199650"/>
          </a:xfrm>
        </p:grpSpPr>
        <p:sp>
          <p:nvSpPr>
            <p:cNvPr id="5" name="Rectangle 4">
              <a:extLst>
                <a:ext uri="{FF2B5EF4-FFF2-40B4-BE49-F238E27FC236}">
                  <a16:creationId xmlns:a16="http://schemas.microsoft.com/office/drawing/2014/main" id="{90792FC9-54BE-62D7-0C0E-600E61B1A1D1}"/>
                </a:ext>
              </a:extLst>
            </p:cNvPr>
            <p:cNvSpPr/>
            <p:nvPr/>
          </p:nvSpPr>
          <p:spPr>
            <a:xfrm>
              <a:off x="1523999" y="1122363"/>
              <a:ext cx="9144001"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DCAAEF5A-E51F-8A70-52B7-D3BE96798221}"/>
                </a:ext>
              </a:extLst>
            </p:cNvPr>
            <p:cNvCxnSpPr/>
            <p:nvPr/>
          </p:nvCxnSpPr>
          <p:spPr>
            <a:xfrm>
              <a:off x="1523999" y="1322013"/>
              <a:ext cx="9144001"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grpSp>
      <p:grpSp>
        <p:nvGrpSpPr>
          <p:cNvPr id="16" name="Group 15">
            <a:extLst>
              <a:ext uri="{FF2B5EF4-FFF2-40B4-BE49-F238E27FC236}">
                <a16:creationId xmlns:a16="http://schemas.microsoft.com/office/drawing/2014/main" id="{42358B5B-A7B9-9EFC-E2FD-D9D0AFCCD0D7}"/>
              </a:ext>
            </a:extLst>
          </p:cNvPr>
          <p:cNvGrpSpPr/>
          <p:nvPr/>
        </p:nvGrpSpPr>
        <p:grpSpPr>
          <a:xfrm>
            <a:off x="1523999" y="5058150"/>
            <a:ext cx="9144001" cy="199650"/>
            <a:chOff x="1523999" y="5058150"/>
            <a:chExt cx="9144001" cy="199650"/>
          </a:xfrm>
        </p:grpSpPr>
        <p:sp>
          <p:nvSpPr>
            <p:cNvPr id="11" name="Rectangle 10">
              <a:extLst>
                <a:ext uri="{FF2B5EF4-FFF2-40B4-BE49-F238E27FC236}">
                  <a16:creationId xmlns:a16="http://schemas.microsoft.com/office/drawing/2014/main" id="{CA3EFEFE-D430-AB52-5F8F-6067DC1DDE92}"/>
                </a:ext>
              </a:extLst>
            </p:cNvPr>
            <p:cNvSpPr/>
            <p:nvPr/>
          </p:nvSpPr>
          <p:spPr>
            <a:xfrm rot="10800000">
              <a:off x="1523999" y="5150225"/>
              <a:ext cx="9144001"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9A018A6E-5636-8A53-31C0-ADBE5CCB05AC}"/>
                </a:ext>
              </a:extLst>
            </p:cNvPr>
            <p:cNvCxnSpPr/>
            <p:nvPr/>
          </p:nvCxnSpPr>
          <p:spPr>
            <a:xfrm rot="10800000">
              <a:off x="1523999" y="5058150"/>
              <a:ext cx="9144001"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grpSp>
      <p:sp>
        <p:nvSpPr>
          <p:cNvPr id="13" name="Rectangle 12">
            <a:extLst>
              <a:ext uri="{FF2B5EF4-FFF2-40B4-BE49-F238E27FC236}">
                <a16:creationId xmlns:a16="http://schemas.microsoft.com/office/drawing/2014/main" id="{DF9D5B28-B299-EDD1-AA7F-938BB5D54C7C}"/>
              </a:ext>
            </a:extLst>
          </p:cNvPr>
          <p:cNvSpPr/>
          <p:nvPr/>
        </p:nvSpPr>
        <p:spPr>
          <a:xfrm>
            <a:off x="2187389" y="4014829"/>
            <a:ext cx="824753" cy="107574"/>
          </a:xfrm>
          <a:prstGeom prst="rect">
            <a:avLst/>
          </a:prstGeom>
          <a:solidFill>
            <a:srgbClr val="B3A77D"/>
          </a:solidFill>
          <a:ln>
            <a:solidFill>
              <a:srgbClr val="B3A7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B04C2B8B-1012-6182-C5B3-BE96795FB507}"/>
              </a:ext>
            </a:extLst>
          </p:cNvPr>
          <p:cNvSpPr/>
          <p:nvPr/>
        </p:nvSpPr>
        <p:spPr>
          <a:xfrm>
            <a:off x="9277275" y="4014829"/>
            <a:ext cx="824753" cy="107574"/>
          </a:xfrm>
          <a:prstGeom prst="rect">
            <a:avLst/>
          </a:prstGeom>
          <a:solidFill>
            <a:srgbClr val="B3A77D"/>
          </a:solidFill>
          <a:ln>
            <a:solidFill>
              <a:srgbClr val="B3A7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4C98521-E12C-DBA5-83C8-40FC8B231CA5}"/>
              </a:ext>
            </a:extLst>
          </p:cNvPr>
          <p:cNvSpPr txBox="1"/>
          <p:nvPr/>
        </p:nvSpPr>
        <p:spPr>
          <a:xfrm>
            <a:off x="7252448" y="5329134"/>
            <a:ext cx="3415554" cy="830997"/>
          </a:xfrm>
          <a:prstGeom prst="rect">
            <a:avLst/>
          </a:prstGeom>
          <a:noFill/>
        </p:spPr>
        <p:txBody>
          <a:bodyPr wrap="square" rtlCol="0">
            <a:spAutoFit/>
          </a:bodyPr>
          <a:lstStyle/>
          <a:p>
            <a:r>
              <a:rPr lang="en-US" sz="2400" dirty="0"/>
              <a:t>Guided By,</a:t>
            </a:r>
          </a:p>
          <a:p>
            <a:r>
              <a:rPr lang="en-US" sz="2400" dirty="0"/>
              <a:t>Prof Ananthanarayana V.S</a:t>
            </a:r>
            <a:endParaRPr lang="en-IN" sz="2400" dirty="0"/>
          </a:p>
        </p:txBody>
      </p:sp>
    </p:spTree>
    <p:extLst>
      <p:ext uri="{BB962C8B-B14F-4D97-AF65-F5344CB8AC3E}">
        <p14:creationId xmlns:p14="http://schemas.microsoft.com/office/powerpoint/2010/main" val="251089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Experiment setup</a:t>
            </a: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a:bodyPr>
          <a:lstStyle/>
          <a:p>
            <a:r>
              <a:rPr lang="en-US" dirty="0"/>
              <a:t>Programming Language: C++</a:t>
            </a:r>
          </a:p>
          <a:p>
            <a:r>
              <a:rPr lang="en-US" dirty="0"/>
              <a:t>No of Systems: 2 (Ubuntu 20.04.6 LTS)</a:t>
            </a:r>
          </a:p>
          <a:p>
            <a:r>
              <a:rPr lang="en-US" dirty="0"/>
              <a:t>No. of points in each cluster: 1000, 5000, 10000, 15000, 30000, 50000 </a:t>
            </a:r>
          </a:p>
          <a:p>
            <a:r>
              <a:rPr lang="en-US" dirty="0"/>
              <a:t>Experimented on Intel Core i7-9700 CPU @ 3.00GHz x 8.</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384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Results</a:t>
            </a: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a:bodyPr>
          <a:lstStyle/>
          <a:p>
            <a:r>
              <a:rPr lang="en-US" dirty="0"/>
              <a:t>The implemented algorithms are tested for different set of points and different number of clusters. As we can clearly see in below tables that the number of points increases the time required to solve the Convex Hull also increases.</a:t>
            </a:r>
          </a:p>
          <a:p>
            <a:pPr marL="0" indent="0">
              <a:buNone/>
            </a:pPr>
            <a:endParaRPr lang="en-US" dirty="0"/>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46C6F887-B270-E14E-84D9-5CE043768D50}"/>
              </a:ext>
            </a:extLst>
          </p:cNvPr>
          <p:cNvSpPr txBox="1"/>
          <p:nvPr/>
        </p:nvSpPr>
        <p:spPr>
          <a:xfrm>
            <a:off x="838200" y="5350787"/>
            <a:ext cx="10515600" cy="369332"/>
          </a:xfrm>
          <a:prstGeom prst="rect">
            <a:avLst/>
          </a:prstGeom>
          <a:noFill/>
        </p:spPr>
        <p:txBody>
          <a:bodyPr wrap="square">
            <a:spAutoFit/>
          </a:bodyPr>
          <a:lstStyle/>
          <a:p>
            <a:pPr algn="ctr"/>
            <a:r>
              <a:rPr lang="en-US" dirty="0"/>
              <a:t>TABLE I PERFORMANCE OF CLUSTERS CONVEX HULL FOR 2 CLUSTER AND DIFFERENT SET OF POINTS </a:t>
            </a:r>
            <a:endParaRPr lang="en-IN" dirty="0"/>
          </a:p>
        </p:txBody>
      </p:sp>
      <p:graphicFrame>
        <p:nvGraphicFramePr>
          <p:cNvPr id="8" name="Table 7">
            <a:extLst>
              <a:ext uri="{FF2B5EF4-FFF2-40B4-BE49-F238E27FC236}">
                <a16:creationId xmlns:a16="http://schemas.microsoft.com/office/drawing/2014/main" id="{0E0C07E4-AD22-86C0-9369-FA5B39DCD364}"/>
              </a:ext>
            </a:extLst>
          </p:cNvPr>
          <p:cNvGraphicFramePr>
            <a:graphicFrameLocks/>
          </p:cNvGraphicFramePr>
          <p:nvPr>
            <p:extLst>
              <p:ext uri="{D42A27DB-BD31-4B8C-83A1-F6EECF244321}">
                <p14:modId xmlns:p14="http://schemas.microsoft.com/office/powerpoint/2010/main" val="2516182671"/>
              </p:ext>
            </p:extLst>
          </p:nvPr>
        </p:nvGraphicFramePr>
        <p:xfrm>
          <a:off x="838204" y="3779915"/>
          <a:ext cx="10515596" cy="1483360"/>
        </p:xfrm>
        <a:graphic>
          <a:graphicData uri="http://schemas.openxmlformats.org/drawingml/2006/table">
            <a:tbl>
              <a:tblPr firstRow="1" bandRow="1">
                <a:tableStyleId>{5C22544A-7EE6-4342-B048-85BDC9FD1C3A}</a:tableStyleId>
              </a:tblPr>
              <a:tblGrid>
                <a:gridCol w="1698808">
                  <a:extLst>
                    <a:ext uri="{9D8B030D-6E8A-4147-A177-3AD203B41FA5}">
                      <a16:colId xmlns:a16="http://schemas.microsoft.com/office/drawing/2014/main" val="3361148052"/>
                    </a:ext>
                  </a:extLst>
                </a:gridCol>
                <a:gridCol w="1380564">
                  <a:extLst>
                    <a:ext uri="{9D8B030D-6E8A-4147-A177-3AD203B41FA5}">
                      <a16:colId xmlns:a16="http://schemas.microsoft.com/office/drawing/2014/main" val="1102952534"/>
                    </a:ext>
                  </a:extLst>
                </a:gridCol>
                <a:gridCol w="1427312">
                  <a:extLst>
                    <a:ext uri="{9D8B030D-6E8A-4147-A177-3AD203B41FA5}">
                      <a16:colId xmlns:a16="http://schemas.microsoft.com/office/drawing/2014/main" val="4011104963"/>
                    </a:ext>
                  </a:extLst>
                </a:gridCol>
                <a:gridCol w="1502228">
                  <a:extLst>
                    <a:ext uri="{9D8B030D-6E8A-4147-A177-3AD203B41FA5}">
                      <a16:colId xmlns:a16="http://schemas.microsoft.com/office/drawing/2014/main" val="1701085351"/>
                    </a:ext>
                  </a:extLst>
                </a:gridCol>
                <a:gridCol w="1502228">
                  <a:extLst>
                    <a:ext uri="{9D8B030D-6E8A-4147-A177-3AD203B41FA5}">
                      <a16:colId xmlns:a16="http://schemas.microsoft.com/office/drawing/2014/main" val="2581943821"/>
                    </a:ext>
                  </a:extLst>
                </a:gridCol>
                <a:gridCol w="1502228">
                  <a:extLst>
                    <a:ext uri="{9D8B030D-6E8A-4147-A177-3AD203B41FA5}">
                      <a16:colId xmlns:a16="http://schemas.microsoft.com/office/drawing/2014/main" val="3176600766"/>
                    </a:ext>
                  </a:extLst>
                </a:gridCol>
                <a:gridCol w="1502228">
                  <a:extLst>
                    <a:ext uri="{9D8B030D-6E8A-4147-A177-3AD203B41FA5}">
                      <a16:colId xmlns:a16="http://schemas.microsoft.com/office/drawing/2014/main" val="458336150"/>
                    </a:ext>
                  </a:extLst>
                </a:gridCol>
              </a:tblGrid>
              <a:tr h="370840">
                <a:tc>
                  <a:txBody>
                    <a:bodyPr/>
                    <a:lstStyle/>
                    <a:p>
                      <a:pPr algn="ctr"/>
                      <a:endParaRPr lang="en-IN" dirty="0"/>
                    </a:p>
                  </a:txBody>
                  <a:tcPr/>
                </a:tc>
                <a:tc>
                  <a:txBody>
                    <a:bodyPr/>
                    <a:lstStyle/>
                    <a:p>
                      <a:pPr algn="ctr"/>
                      <a:r>
                        <a:rPr lang="en-US" dirty="0"/>
                        <a:t>N = 1000</a:t>
                      </a:r>
                      <a:endParaRPr lang="en-IN" dirty="0"/>
                    </a:p>
                  </a:txBody>
                  <a:tcPr/>
                </a:tc>
                <a:tc>
                  <a:txBody>
                    <a:bodyPr/>
                    <a:lstStyle/>
                    <a:p>
                      <a:pPr algn="ctr"/>
                      <a:r>
                        <a:rPr lang="en-US" dirty="0"/>
                        <a:t>N = 5000</a:t>
                      </a:r>
                      <a:endParaRPr lang="en-IN" dirty="0"/>
                    </a:p>
                  </a:txBody>
                  <a:tcPr/>
                </a:tc>
                <a:tc>
                  <a:txBody>
                    <a:bodyPr/>
                    <a:lstStyle/>
                    <a:p>
                      <a:pPr algn="ctr"/>
                      <a:r>
                        <a:rPr lang="en-US" dirty="0"/>
                        <a:t>N = 10000</a:t>
                      </a:r>
                      <a:endParaRPr lang="en-IN" dirty="0"/>
                    </a:p>
                  </a:txBody>
                  <a:tcPr/>
                </a:tc>
                <a:tc>
                  <a:txBody>
                    <a:bodyPr/>
                    <a:lstStyle/>
                    <a:p>
                      <a:pPr algn="ctr"/>
                      <a:r>
                        <a:rPr lang="en-US" dirty="0"/>
                        <a:t>N = 15000</a:t>
                      </a:r>
                      <a:endParaRPr lang="en-IN" dirty="0"/>
                    </a:p>
                  </a:txBody>
                  <a:tcPr/>
                </a:tc>
                <a:tc>
                  <a:txBody>
                    <a:bodyPr/>
                    <a:lstStyle/>
                    <a:p>
                      <a:pPr algn="ctr"/>
                      <a:r>
                        <a:rPr lang="en-US" dirty="0"/>
                        <a:t>N = 30000</a:t>
                      </a:r>
                      <a:endParaRPr lang="en-IN" dirty="0"/>
                    </a:p>
                  </a:txBody>
                  <a:tcPr/>
                </a:tc>
                <a:tc>
                  <a:txBody>
                    <a:bodyPr/>
                    <a:lstStyle/>
                    <a:p>
                      <a:pPr algn="ctr"/>
                      <a:r>
                        <a:rPr lang="en-US" dirty="0"/>
                        <a:t>N = 50000</a:t>
                      </a:r>
                      <a:endParaRPr lang="en-IN" dirty="0"/>
                    </a:p>
                  </a:txBody>
                  <a:tcPr/>
                </a:tc>
                <a:extLst>
                  <a:ext uri="{0D108BD9-81ED-4DB2-BD59-A6C34878D82A}">
                    <a16:rowId xmlns:a16="http://schemas.microsoft.com/office/drawing/2014/main" val="4016616743"/>
                  </a:ext>
                </a:extLst>
              </a:tr>
              <a:tr h="370840">
                <a:tc>
                  <a:txBody>
                    <a:bodyPr/>
                    <a:lstStyle/>
                    <a:p>
                      <a:pPr algn="ctr"/>
                      <a:r>
                        <a:rPr lang="en-US" dirty="0"/>
                        <a:t>MPI (</a:t>
                      </a:r>
                      <a:r>
                        <a:rPr lang="en-IN" dirty="0"/>
                        <a:t>msec</a:t>
                      </a:r>
                      <a:r>
                        <a:rPr lang="en-US" dirty="0"/>
                        <a:t>)</a:t>
                      </a:r>
                      <a:endParaRPr lang="en-IN" dirty="0"/>
                    </a:p>
                  </a:txBody>
                  <a:tcPr/>
                </a:tc>
                <a:tc>
                  <a:txBody>
                    <a:bodyPr/>
                    <a:lstStyle/>
                    <a:p>
                      <a:pPr algn="ctr"/>
                      <a:r>
                        <a:rPr lang="en-US" dirty="0"/>
                        <a:t>0.061125</a:t>
                      </a:r>
                      <a:endParaRPr lang="en-IN" dirty="0"/>
                    </a:p>
                  </a:txBody>
                  <a:tcPr/>
                </a:tc>
                <a:tc>
                  <a:txBody>
                    <a:bodyPr/>
                    <a:lstStyle/>
                    <a:p>
                      <a:pPr algn="ctr"/>
                      <a:r>
                        <a:rPr lang="en-US" dirty="0"/>
                        <a:t>0.058254</a:t>
                      </a:r>
                      <a:endParaRPr lang="en-IN" dirty="0"/>
                    </a:p>
                  </a:txBody>
                  <a:tcPr/>
                </a:tc>
                <a:tc>
                  <a:txBody>
                    <a:bodyPr/>
                    <a:lstStyle/>
                    <a:p>
                      <a:pPr algn="ctr"/>
                      <a:r>
                        <a:rPr lang="en-US" dirty="0"/>
                        <a:t>0.069674</a:t>
                      </a:r>
                      <a:endParaRPr lang="en-IN" dirty="0"/>
                    </a:p>
                  </a:txBody>
                  <a:tcPr/>
                </a:tc>
                <a:tc>
                  <a:txBody>
                    <a:bodyPr/>
                    <a:lstStyle/>
                    <a:p>
                      <a:pPr algn="ctr"/>
                      <a:r>
                        <a:rPr lang="en-US" dirty="0"/>
                        <a:t>0.087355</a:t>
                      </a:r>
                      <a:endParaRPr lang="en-IN" dirty="0"/>
                    </a:p>
                  </a:txBody>
                  <a:tcPr/>
                </a:tc>
                <a:tc>
                  <a:txBody>
                    <a:bodyPr/>
                    <a:lstStyle/>
                    <a:p>
                      <a:pPr algn="ctr"/>
                      <a:r>
                        <a:rPr lang="en-US" dirty="0"/>
                        <a:t>0.121600</a:t>
                      </a:r>
                      <a:endParaRPr lang="en-IN" dirty="0"/>
                    </a:p>
                  </a:txBody>
                  <a:tcPr/>
                </a:tc>
                <a:tc>
                  <a:txBody>
                    <a:bodyPr/>
                    <a:lstStyle/>
                    <a:p>
                      <a:pPr algn="ctr"/>
                      <a:r>
                        <a:rPr lang="en-US" dirty="0"/>
                        <a:t>0.179826</a:t>
                      </a:r>
                      <a:endParaRPr lang="en-IN" dirty="0"/>
                    </a:p>
                  </a:txBody>
                  <a:tcPr/>
                </a:tc>
                <a:extLst>
                  <a:ext uri="{0D108BD9-81ED-4DB2-BD59-A6C34878D82A}">
                    <a16:rowId xmlns:a16="http://schemas.microsoft.com/office/drawing/2014/main" val="2576444992"/>
                  </a:ext>
                </a:extLst>
              </a:tr>
              <a:tr h="370840">
                <a:tc>
                  <a:txBody>
                    <a:bodyPr/>
                    <a:lstStyle/>
                    <a:p>
                      <a:pPr algn="ctr"/>
                      <a:r>
                        <a:rPr lang="en-US" dirty="0"/>
                        <a:t>Hybrid (</a:t>
                      </a:r>
                      <a:r>
                        <a:rPr lang="en-IN" dirty="0"/>
                        <a:t>msec</a:t>
                      </a:r>
                      <a:r>
                        <a:rPr lang="en-US" dirty="0"/>
                        <a:t>)</a:t>
                      </a:r>
                      <a:endParaRPr lang="en-IN" dirty="0"/>
                    </a:p>
                  </a:txBody>
                  <a:tcPr/>
                </a:tc>
                <a:tc>
                  <a:txBody>
                    <a:bodyPr/>
                    <a:lstStyle/>
                    <a:p>
                      <a:pPr algn="ctr"/>
                      <a:r>
                        <a:rPr lang="en-US" dirty="0"/>
                        <a:t>0.046512</a:t>
                      </a:r>
                      <a:endParaRPr lang="en-IN" dirty="0"/>
                    </a:p>
                  </a:txBody>
                  <a:tcPr/>
                </a:tc>
                <a:tc>
                  <a:txBody>
                    <a:bodyPr/>
                    <a:lstStyle/>
                    <a:p>
                      <a:pPr algn="ctr"/>
                      <a:r>
                        <a:rPr lang="en-US" dirty="0"/>
                        <a:t>0.057375</a:t>
                      </a:r>
                      <a:endParaRPr lang="en-IN" dirty="0"/>
                    </a:p>
                  </a:txBody>
                  <a:tcPr/>
                </a:tc>
                <a:tc>
                  <a:txBody>
                    <a:bodyPr/>
                    <a:lstStyle/>
                    <a:p>
                      <a:pPr algn="ctr"/>
                      <a:r>
                        <a:rPr lang="en-US" dirty="0"/>
                        <a:t>0.067524</a:t>
                      </a:r>
                      <a:endParaRPr lang="en-IN" dirty="0"/>
                    </a:p>
                  </a:txBody>
                  <a:tcPr/>
                </a:tc>
                <a:tc>
                  <a:txBody>
                    <a:bodyPr/>
                    <a:lstStyle/>
                    <a:p>
                      <a:pPr algn="ctr"/>
                      <a:r>
                        <a:rPr lang="en-US" dirty="0"/>
                        <a:t>0</a:t>
                      </a:r>
                      <a:r>
                        <a:rPr lang="en-IN" dirty="0"/>
                        <a:t>.085319</a:t>
                      </a:r>
                      <a:endParaRPr lang="en-US" dirty="0"/>
                    </a:p>
                  </a:txBody>
                  <a:tcPr/>
                </a:tc>
                <a:tc>
                  <a:txBody>
                    <a:bodyPr/>
                    <a:lstStyle/>
                    <a:p>
                      <a:pPr algn="ctr"/>
                      <a:r>
                        <a:rPr lang="en-US" dirty="0"/>
                        <a:t>0.117526</a:t>
                      </a:r>
                      <a:endParaRPr lang="en-IN" dirty="0"/>
                    </a:p>
                  </a:txBody>
                  <a:tcPr/>
                </a:tc>
                <a:tc>
                  <a:txBody>
                    <a:bodyPr/>
                    <a:lstStyle/>
                    <a:p>
                      <a:pPr algn="ctr"/>
                      <a:r>
                        <a:rPr lang="en-US" dirty="0"/>
                        <a:t>0.176027</a:t>
                      </a:r>
                      <a:endParaRPr lang="en-IN" dirty="0"/>
                    </a:p>
                  </a:txBody>
                  <a:tcPr/>
                </a:tc>
                <a:extLst>
                  <a:ext uri="{0D108BD9-81ED-4DB2-BD59-A6C34878D82A}">
                    <a16:rowId xmlns:a16="http://schemas.microsoft.com/office/drawing/2014/main" val="2839879674"/>
                  </a:ext>
                </a:extLst>
              </a:tr>
              <a:tr h="370840">
                <a:tc>
                  <a:txBody>
                    <a:bodyPr/>
                    <a:lstStyle/>
                    <a:p>
                      <a:pPr algn="ctr"/>
                      <a:r>
                        <a:rPr lang="en-US" dirty="0"/>
                        <a:t>OpenMP(</a:t>
                      </a:r>
                      <a:r>
                        <a:rPr lang="en-IN" dirty="0"/>
                        <a:t>msec</a:t>
                      </a:r>
                      <a:r>
                        <a:rPr lang="en-US" dirty="0"/>
                        <a:t>)</a:t>
                      </a:r>
                      <a:endParaRPr lang="en-IN" dirty="0"/>
                    </a:p>
                  </a:txBody>
                  <a:tcPr/>
                </a:tc>
                <a:tc>
                  <a:txBody>
                    <a:bodyPr/>
                    <a:lstStyle/>
                    <a:p>
                      <a:pPr algn="ctr"/>
                      <a:r>
                        <a:rPr lang="en-US" dirty="0"/>
                        <a:t>0.068262</a:t>
                      </a:r>
                      <a:endParaRPr lang="en-IN" dirty="0"/>
                    </a:p>
                  </a:txBody>
                  <a:tcPr/>
                </a:tc>
                <a:tc>
                  <a:txBody>
                    <a:bodyPr/>
                    <a:lstStyle/>
                    <a:p>
                      <a:pPr algn="ctr"/>
                      <a:r>
                        <a:rPr lang="en-US" dirty="0"/>
                        <a:t>0.068486</a:t>
                      </a:r>
                      <a:endParaRPr lang="en-IN" dirty="0"/>
                    </a:p>
                  </a:txBody>
                  <a:tcPr/>
                </a:tc>
                <a:tc>
                  <a:txBody>
                    <a:bodyPr/>
                    <a:lstStyle/>
                    <a:p>
                      <a:pPr algn="ctr"/>
                      <a:r>
                        <a:rPr lang="en-US" dirty="0"/>
                        <a:t>0.07652</a:t>
                      </a:r>
                      <a:endParaRPr lang="en-IN" dirty="0"/>
                    </a:p>
                  </a:txBody>
                  <a:tcPr/>
                </a:tc>
                <a:tc>
                  <a:txBody>
                    <a:bodyPr/>
                    <a:lstStyle/>
                    <a:p>
                      <a:pPr algn="ctr"/>
                      <a:r>
                        <a:rPr lang="en-US" dirty="0"/>
                        <a:t>0.09321</a:t>
                      </a:r>
                      <a:endParaRPr lang="en-IN" dirty="0"/>
                    </a:p>
                  </a:txBody>
                  <a:tcPr/>
                </a:tc>
                <a:tc>
                  <a:txBody>
                    <a:bodyPr/>
                    <a:lstStyle/>
                    <a:p>
                      <a:pPr algn="ctr"/>
                      <a:r>
                        <a:rPr lang="en-US" dirty="0"/>
                        <a:t>0.1853</a:t>
                      </a:r>
                      <a:endParaRPr lang="en-IN" dirty="0"/>
                    </a:p>
                  </a:txBody>
                  <a:tcPr/>
                </a:tc>
                <a:tc>
                  <a:txBody>
                    <a:bodyPr/>
                    <a:lstStyle/>
                    <a:p>
                      <a:pPr algn="ctr"/>
                      <a:r>
                        <a:rPr lang="en-US" dirty="0"/>
                        <a:t>0.32112</a:t>
                      </a:r>
                      <a:endParaRPr lang="en-IN" dirty="0"/>
                    </a:p>
                  </a:txBody>
                  <a:tcPr/>
                </a:tc>
                <a:extLst>
                  <a:ext uri="{0D108BD9-81ED-4DB2-BD59-A6C34878D82A}">
                    <a16:rowId xmlns:a16="http://schemas.microsoft.com/office/drawing/2014/main" val="1662731998"/>
                  </a:ext>
                </a:extLst>
              </a:tr>
            </a:tbl>
          </a:graphicData>
        </a:graphic>
      </p:graphicFrame>
    </p:spTree>
    <p:extLst>
      <p:ext uri="{BB962C8B-B14F-4D97-AF65-F5344CB8AC3E}">
        <p14:creationId xmlns:p14="http://schemas.microsoft.com/office/powerpoint/2010/main" val="74998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D61F0D5-1CC5-ADAA-0126-CBC744623E4F}"/>
              </a:ext>
            </a:extLst>
          </p:cNvPr>
          <p:cNvSpPr txBox="1"/>
          <p:nvPr/>
        </p:nvSpPr>
        <p:spPr>
          <a:xfrm>
            <a:off x="838196" y="2535228"/>
            <a:ext cx="10515598" cy="369332"/>
          </a:xfrm>
          <a:prstGeom prst="rect">
            <a:avLst/>
          </a:prstGeom>
          <a:noFill/>
        </p:spPr>
        <p:txBody>
          <a:bodyPr wrap="square">
            <a:spAutoFit/>
          </a:bodyPr>
          <a:lstStyle/>
          <a:p>
            <a:pPr algn="ctr"/>
            <a:r>
              <a:rPr lang="en-US" dirty="0"/>
              <a:t>TABLE 2 PERFORMANCE OF CLUSTERS CONVEX HULL FOR 3 CLUSTER AND DIFFERENT SET OF POINTS</a:t>
            </a:r>
            <a:endParaRPr lang="en-IN" dirty="0"/>
          </a:p>
        </p:txBody>
      </p:sp>
      <p:sp>
        <p:nvSpPr>
          <p:cNvPr id="15" name="TextBox 14">
            <a:extLst>
              <a:ext uri="{FF2B5EF4-FFF2-40B4-BE49-F238E27FC236}">
                <a16:creationId xmlns:a16="http://schemas.microsoft.com/office/drawing/2014/main" id="{796B3C02-4930-89E2-6846-2435ED8578AB}"/>
              </a:ext>
            </a:extLst>
          </p:cNvPr>
          <p:cNvSpPr txBox="1"/>
          <p:nvPr/>
        </p:nvSpPr>
        <p:spPr>
          <a:xfrm>
            <a:off x="838196" y="4845424"/>
            <a:ext cx="10515597" cy="369332"/>
          </a:xfrm>
          <a:prstGeom prst="rect">
            <a:avLst/>
          </a:prstGeom>
          <a:noFill/>
        </p:spPr>
        <p:txBody>
          <a:bodyPr wrap="square">
            <a:spAutoFit/>
          </a:bodyPr>
          <a:lstStyle/>
          <a:p>
            <a:pPr algn="ctr"/>
            <a:r>
              <a:rPr lang="en-US" dirty="0"/>
              <a:t>TABLE 3 PERFORMANCE OF CLUSTERS CONVEX HULL FOR 4 CLUSTER AND DIFFERENT SET OF POINTS </a:t>
            </a:r>
            <a:endParaRPr lang="en-IN" dirty="0"/>
          </a:p>
        </p:txBody>
      </p:sp>
      <p:graphicFrame>
        <p:nvGraphicFramePr>
          <p:cNvPr id="2" name="Table 7">
            <a:extLst>
              <a:ext uri="{FF2B5EF4-FFF2-40B4-BE49-F238E27FC236}">
                <a16:creationId xmlns:a16="http://schemas.microsoft.com/office/drawing/2014/main" id="{6FD1B23B-3CD2-8DB0-49F8-687E149F0928}"/>
              </a:ext>
            </a:extLst>
          </p:cNvPr>
          <p:cNvGraphicFramePr>
            <a:graphicFrameLocks/>
          </p:cNvGraphicFramePr>
          <p:nvPr>
            <p:extLst>
              <p:ext uri="{D42A27DB-BD31-4B8C-83A1-F6EECF244321}">
                <p14:modId xmlns:p14="http://schemas.microsoft.com/office/powerpoint/2010/main" val="3247539407"/>
              </p:ext>
            </p:extLst>
          </p:nvPr>
        </p:nvGraphicFramePr>
        <p:xfrm>
          <a:off x="838198" y="1026608"/>
          <a:ext cx="10515596" cy="1483360"/>
        </p:xfrm>
        <a:graphic>
          <a:graphicData uri="http://schemas.openxmlformats.org/drawingml/2006/table">
            <a:tbl>
              <a:tblPr firstRow="1" bandRow="1">
                <a:tableStyleId>{5C22544A-7EE6-4342-B048-85BDC9FD1C3A}</a:tableStyleId>
              </a:tblPr>
              <a:tblGrid>
                <a:gridCol w="1636061">
                  <a:extLst>
                    <a:ext uri="{9D8B030D-6E8A-4147-A177-3AD203B41FA5}">
                      <a16:colId xmlns:a16="http://schemas.microsoft.com/office/drawing/2014/main" val="3361148052"/>
                    </a:ext>
                  </a:extLst>
                </a:gridCol>
                <a:gridCol w="1368395">
                  <a:extLst>
                    <a:ext uri="{9D8B030D-6E8A-4147-A177-3AD203B41FA5}">
                      <a16:colId xmlns:a16="http://schemas.microsoft.com/office/drawing/2014/main" val="1102952534"/>
                    </a:ext>
                  </a:extLst>
                </a:gridCol>
                <a:gridCol w="1502228">
                  <a:extLst>
                    <a:ext uri="{9D8B030D-6E8A-4147-A177-3AD203B41FA5}">
                      <a16:colId xmlns:a16="http://schemas.microsoft.com/office/drawing/2014/main" val="4011104963"/>
                    </a:ext>
                  </a:extLst>
                </a:gridCol>
                <a:gridCol w="1502228">
                  <a:extLst>
                    <a:ext uri="{9D8B030D-6E8A-4147-A177-3AD203B41FA5}">
                      <a16:colId xmlns:a16="http://schemas.microsoft.com/office/drawing/2014/main" val="1701085351"/>
                    </a:ext>
                  </a:extLst>
                </a:gridCol>
                <a:gridCol w="1502228">
                  <a:extLst>
                    <a:ext uri="{9D8B030D-6E8A-4147-A177-3AD203B41FA5}">
                      <a16:colId xmlns:a16="http://schemas.microsoft.com/office/drawing/2014/main" val="2581943821"/>
                    </a:ext>
                  </a:extLst>
                </a:gridCol>
                <a:gridCol w="1502228">
                  <a:extLst>
                    <a:ext uri="{9D8B030D-6E8A-4147-A177-3AD203B41FA5}">
                      <a16:colId xmlns:a16="http://schemas.microsoft.com/office/drawing/2014/main" val="3176600766"/>
                    </a:ext>
                  </a:extLst>
                </a:gridCol>
                <a:gridCol w="1502228">
                  <a:extLst>
                    <a:ext uri="{9D8B030D-6E8A-4147-A177-3AD203B41FA5}">
                      <a16:colId xmlns:a16="http://schemas.microsoft.com/office/drawing/2014/main" val="458336150"/>
                    </a:ext>
                  </a:extLst>
                </a:gridCol>
              </a:tblGrid>
              <a:tr h="370840">
                <a:tc>
                  <a:txBody>
                    <a:bodyPr/>
                    <a:lstStyle/>
                    <a:p>
                      <a:pPr algn="ctr"/>
                      <a:endParaRPr lang="en-IN" dirty="0"/>
                    </a:p>
                  </a:txBody>
                  <a:tcPr/>
                </a:tc>
                <a:tc>
                  <a:txBody>
                    <a:bodyPr/>
                    <a:lstStyle/>
                    <a:p>
                      <a:pPr algn="ctr"/>
                      <a:r>
                        <a:rPr lang="en-US" dirty="0"/>
                        <a:t>N = 1000</a:t>
                      </a:r>
                      <a:endParaRPr lang="en-IN" dirty="0"/>
                    </a:p>
                  </a:txBody>
                  <a:tcPr/>
                </a:tc>
                <a:tc>
                  <a:txBody>
                    <a:bodyPr/>
                    <a:lstStyle/>
                    <a:p>
                      <a:pPr algn="ctr"/>
                      <a:r>
                        <a:rPr lang="en-US" dirty="0"/>
                        <a:t>N = 5000</a:t>
                      </a:r>
                      <a:endParaRPr lang="en-IN" dirty="0"/>
                    </a:p>
                  </a:txBody>
                  <a:tcPr/>
                </a:tc>
                <a:tc>
                  <a:txBody>
                    <a:bodyPr/>
                    <a:lstStyle/>
                    <a:p>
                      <a:pPr algn="ctr"/>
                      <a:r>
                        <a:rPr lang="en-US" dirty="0"/>
                        <a:t>N = 10000</a:t>
                      </a:r>
                      <a:endParaRPr lang="en-IN" dirty="0"/>
                    </a:p>
                  </a:txBody>
                  <a:tcPr/>
                </a:tc>
                <a:tc>
                  <a:txBody>
                    <a:bodyPr/>
                    <a:lstStyle/>
                    <a:p>
                      <a:pPr algn="ctr"/>
                      <a:r>
                        <a:rPr lang="en-US" dirty="0"/>
                        <a:t>N = 15000</a:t>
                      </a:r>
                      <a:endParaRPr lang="en-IN" dirty="0"/>
                    </a:p>
                  </a:txBody>
                  <a:tcPr/>
                </a:tc>
                <a:tc>
                  <a:txBody>
                    <a:bodyPr/>
                    <a:lstStyle/>
                    <a:p>
                      <a:pPr algn="ctr"/>
                      <a:r>
                        <a:rPr lang="en-US" dirty="0"/>
                        <a:t>N = 30000</a:t>
                      </a:r>
                      <a:endParaRPr lang="en-IN" dirty="0"/>
                    </a:p>
                  </a:txBody>
                  <a:tcPr/>
                </a:tc>
                <a:tc>
                  <a:txBody>
                    <a:bodyPr/>
                    <a:lstStyle/>
                    <a:p>
                      <a:pPr algn="ctr"/>
                      <a:r>
                        <a:rPr lang="en-US" dirty="0"/>
                        <a:t>N = 50000</a:t>
                      </a:r>
                      <a:endParaRPr lang="en-IN" dirty="0"/>
                    </a:p>
                  </a:txBody>
                  <a:tcPr/>
                </a:tc>
                <a:extLst>
                  <a:ext uri="{0D108BD9-81ED-4DB2-BD59-A6C34878D82A}">
                    <a16:rowId xmlns:a16="http://schemas.microsoft.com/office/drawing/2014/main" val="4016616743"/>
                  </a:ext>
                </a:extLst>
              </a:tr>
              <a:tr h="370840">
                <a:tc>
                  <a:txBody>
                    <a:bodyPr/>
                    <a:lstStyle/>
                    <a:p>
                      <a:pPr algn="ctr"/>
                      <a:r>
                        <a:rPr lang="en-US" dirty="0"/>
                        <a:t>MPI (</a:t>
                      </a:r>
                      <a:r>
                        <a:rPr lang="en-IN" dirty="0"/>
                        <a:t>msec</a:t>
                      </a:r>
                      <a:r>
                        <a:rPr lang="en-US" dirty="0"/>
                        <a:t>)</a:t>
                      </a:r>
                      <a:endParaRPr lang="en-IN" dirty="0"/>
                    </a:p>
                  </a:txBody>
                  <a:tcPr/>
                </a:tc>
                <a:tc>
                  <a:txBody>
                    <a:bodyPr/>
                    <a:lstStyle/>
                    <a:p>
                      <a:pPr algn="ctr"/>
                      <a:r>
                        <a:rPr lang="en-US" dirty="0"/>
                        <a:t>0.04648</a:t>
                      </a:r>
                      <a:endParaRPr lang="en-IN" dirty="0"/>
                    </a:p>
                  </a:txBody>
                  <a:tcPr/>
                </a:tc>
                <a:tc>
                  <a:txBody>
                    <a:bodyPr/>
                    <a:lstStyle/>
                    <a:p>
                      <a:pPr algn="ctr"/>
                      <a:r>
                        <a:rPr lang="en-US" dirty="0"/>
                        <a:t>0.065248</a:t>
                      </a:r>
                      <a:endParaRPr lang="en-IN" dirty="0"/>
                    </a:p>
                  </a:txBody>
                  <a:tcPr/>
                </a:tc>
                <a:tc>
                  <a:txBody>
                    <a:bodyPr/>
                    <a:lstStyle/>
                    <a:p>
                      <a:pPr algn="ctr"/>
                      <a:r>
                        <a:rPr lang="en-US" dirty="0"/>
                        <a:t>0.071285</a:t>
                      </a:r>
                      <a:endParaRPr lang="en-IN" dirty="0"/>
                    </a:p>
                  </a:txBody>
                  <a:tcPr/>
                </a:tc>
                <a:tc>
                  <a:txBody>
                    <a:bodyPr/>
                    <a:lstStyle/>
                    <a:p>
                      <a:pPr algn="ctr"/>
                      <a:r>
                        <a:rPr lang="en-US" dirty="0"/>
                        <a:t>0.086689</a:t>
                      </a:r>
                      <a:endParaRPr lang="en-IN" dirty="0"/>
                    </a:p>
                  </a:txBody>
                  <a:tcPr/>
                </a:tc>
                <a:tc>
                  <a:txBody>
                    <a:bodyPr/>
                    <a:lstStyle/>
                    <a:p>
                      <a:pPr algn="ctr"/>
                      <a:r>
                        <a:rPr lang="en-US" dirty="0"/>
                        <a:t>0.129460</a:t>
                      </a:r>
                      <a:endParaRPr lang="en-IN" dirty="0"/>
                    </a:p>
                  </a:txBody>
                  <a:tcPr/>
                </a:tc>
                <a:tc>
                  <a:txBody>
                    <a:bodyPr/>
                    <a:lstStyle/>
                    <a:p>
                      <a:pPr algn="ctr"/>
                      <a:r>
                        <a:rPr lang="en-US" dirty="0"/>
                        <a:t>0.169628</a:t>
                      </a:r>
                      <a:endParaRPr lang="en-IN" dirty="0"/>
                    </a:p>
                  </a:txBody>
                  <a:tcPr/>
                </a:tc>
                <a:extLst>
                  <a:ext uri="{0D108BD9-81ED-4DB2-BD59-A6C34878D82A}">
                    <a16:rowId xmlns:a16="http://schemas.microsoft.com/office/drawing/2014/main" val="2576444992"/>
                  </a:ext>
                </a:extLst>
              </a:tr>
              <a:tr h="370840">
                <a:tc>
                  <a:txBody>
                    <a:bodyPr/>
                    <a:lstStyle/>
                    <a:p>
                      <a:pPr algn="ctr"/>
                      <a:r>
                        <a:rPr lang="en-US" dirty="0"/>
                        <a:t>Hybrid (</a:t>
                      </a:r>
                      <a:r>
                        <a:rPr lang="en-IN" dirty="0"/>
                        <a:t>msec</a:t>
                      </a:r>
                      <a:r>
                        <a:rPr lang="en-US" dirty="0"/>
                        <a:t>)</a:t>
                      </a:r>
                      <a:endParaRPr lang="en-IN" dirty="0"/>
                    </a:p>
                  </a:txBody>
                  <a:tcPr/>
                </a:tc>
                <a:tc>
                  <a:txBody>
                    <a:bodyPr/>
                    <a:lstStyle/>
                    <a:p>
                      <a:pPr algn="ctr"/>
                      <a:r>
                        <a:rPr lang="en-US" dirty="0"/>
                        <a:t>0.024965</a:t>
                      </a:r>
                      <a:endParaRPr lang="en-IN" dirty="0"/>
                    </a:p>
                  </a:txBody>
                  <a:tcPr/>
                </a:tc>
                <a:tc>
                  <a:txBody>
                    <a:bodyPr/>
                    <a:lstStyle/>
                    <a:p>
                      <a:pPr algn="ctr"/>
                      <a:r>
                        <a:rPr lang="en-US" dirty="0"/>
                        <a:t>0.056091</a:t>
                      </a:r>
                      <a:endParaRPr lang="en-IN" dirty="0"/>
                    </a:p>
                  </a:txBody>
                  <a:tcPr/>
                </a:tc>
                <a:tc>
                  <a:txBody>
                    <a:bodyPr/>
                    <a:lstStyle/>
                    <a:p>
                      <a:pPr algn="ctr"/>
                      <a:r>
                        <a:rPr lang="en-US" dirty="0"/>
                        <a:t>0.069087</a:t>
                      </a:r>
                      <a:endParaRPr lang="en-IN" dirty="0"/>
                    </a:p>
                  </a:txBody>
                  <a:tcPr/>
                </a:tc>
                <a:tc>
                  <a:txBody>
                    <a:bodyPr/>
                    <a:lstStyle/>
                    <a:p>
                      <a:pPr algn="ctr"/>
                      <a:r>
                        <a:rPr lang="en-US" dirty="0"/>
                        <a:t>0.083868</a:t>
                      </a:r>
                    </a:p>
                  </a:txBody>
                  <a:tcPr/>
                </a:tc>
                <a:tc>
                  <a:txBody>
                    <a:bodyPr/>
                    <a:lstStyle/>
                    <a:p>
                      <a:pPr algn="ctr"/>
                      <a:r>
                        <a:rPr lang="en-US" dirty="0"/>
                        <a:t>0.118051</a:t>
                      </a:r>
                      <a:endParaRPr lang="en-IN" dirty="0"/>
                    </a:p>
                  </a:txBody>
                  <a:tcPr/>
                </a:tc>
                <a:tc>
                  <a:txBody>
                    <a:bodyPr/>
                    <a:lstStyle/>
                    <a:p>
                      <a:pPr algn="ctr"/>
                      <a:r>
                        <a:rPr lang="en-US" dirty="0"/>
                        <a:t>0.166575</a:t>
                      </a:r>
                      <a:endParaRPr lang="en-IN" dirty="0"/>
                    </a:p>
                  </a:txBody>
                  <a:tcPr/>
                </a:tc>
                <a:extLst>
                  <a:ext uri="{0D108BD9-81ED-4DB2-BD59-A6C34878D82A}">
                    <a16:rowId xmlns:a16="http://schemas.microsoft.com/office/drawing/2014/main" val="2839879674"/>
                  </a:ext>
                </a:extLst>
              </a:tr>
              <a:tr h="370840">
                <a:tc>
                  <a:txBody>
                    <a:bodyPr/>
                    <a:lstStyle/>
                    <a:p>
                      <a:pPr algn="ctr"/>
                      <a:r>
                        <a:rPr lang="en-US" dirty="0"/>
                        <a:t>OpenMP(</a:t>
                      </a:r>
                      <a:r>
                        <a:rPr lang="en-IN" dirty="0"/>
                        <a:t>msec</a:t>
                      </a:r>
                      <a:r>
                        <a:rPr lang="en-US" dirty="0"/>
                        <a:t>)</a:t>
                      </a:r>
                      <a:endParaRPr lang="en-IN" dirty="0"/>
                    </a:p>
                  </a:txBody>
                  <a:tcPr/>
                </a:tc>
                <a:tc>
                  <a:txBody>
                    <a:bodyPr/>
                    <a:lstStyle/>
                    <a:p>
                      <a:pPr algn="ctr"/>
                      <a:r>
                        <a:rPr lang="en-US" dirty="0"/>
                        <a:t>0.05462</a:t>
                      </a:r>
                      <a:endParaRPr lang="en-IN" dirty="0"/>
                    </a:p>
                  </a:txBody>
                  <a:tcPr/>
                </a:tc>
                <a:tc>
                  <a:txBody>
                    <a:bodyPr/>
                    <a:lstStyle/>
                    <a:p>
                      <a:pPr algn="ctr"/>
                      <a:r>
                        <a:rPr lang="en-US" dirty="0"/>
                        <a:t>0.07120</a:t>
                      </a:r>
                      <a:endParaRPr lang="en-IN" dirty="0"/>
                    </a:p>
                  </a:txBody>
                  <a:tcPr/>
                </a:tc>
                <a:tc>
                  <a:txBody>
                    <a:bodyPr/>
                    <a:lstStyle/>
                    <a:p>
                      <a:pPr algn="ctr"/>
                      <a:r>
                        <a:rPr lang="en-US" dirty="0"/>
                        <a:t>0.089078</a:t>
                      </a:r>
                      <a:endParaRPr lang="en-IN" dirty="0"/>
                    </a:p>
                  </a:txBody>
                  <a:tcPr/>
                </a:tc>
                <a:tc>
                  <a:txBody>
                    <a:bodyPr/>
                    <a:lstStyle/>
                    <a:p>
                      <a:pPr algn="ctr"/>
                      <a:r>
                        <a:rPr lang="en-US" dirty="0"/>
                        <a:t>0.10523</a:t>
                      </a:r>
                      <a:endParaRPr lang="en-IN" dirty="0"/>
                    </a:p>
                  </a:txBody>
                  <a:tcPr/>
                </a:tc>
                <a:tc>
                  <a:txBody>
                    <a:bodyPr/>
                    <a:lstStyle/>
                    <a:p>
                      <a:pPr algn="ctr"/>
                      <a:r>
                        <a:rPr lang="en-US" dirty="0"/>
                        <a:t>0.173255</a:t>
                      </a:r>
                      <a:endParaRPr lang="en-IN" dirty="0"/>
                    </a:p>
                  </a:txBody>
                  <a:tcPr/>
                </a:tc>
                <a:tc>
                  <a:txBody>
                    <a:bodyPr/>
                    <a:lstStyle/>
                    <a:p>
                      <a:pPr algn="ctr"/>
                      <a:r>
                        <a:rPr lang="en-US" dirty="0"/>
                        <a:t>0.496052</a:t>
                      </a:r>
                      <a:endParaRPr lang="en-IN" dirty="0"/>
                    </a:p>
                  </a:txBody>
                  <a:tcPr/>
                </a:tc>
                <a:extLst>
                  <a:ext uri="{0D108BD9-81ED-4DB2-BD59-A6C34878D82A}">
                    <a16:rowId xmlns:a16="http://schemas.microsoft.com/office/drawing/2014/main" val="1662731998"/>
                  </a:ext>
                </a:extLst>
              </a:tr>
            </a:tbl>
          </a:graphicData>
        </a:graphic>
      </p:graphicFrame>
      <p:graphicFrame>
        <p:nvGraphicFramePr>
          <p:cNvPr id="5" name="Content Placeholder 4">
            <a:extLst>
              <a:ext uri="{FF2B5EF4-FFF2-40B4-BE49-F238E27FC236}">
                <a16:creationId xmlns:a16="http://schemas.microsoft.com/office/drawing/2014/main" id="{9C7B3A49-DCE5-95D6-CB8C-F359D287C09D}"/>
              </a:ext>
            </a:extLst>
          </p:cNvPr>
          <p:cNvGraphicFramePr>
            <a:graphicFrameLocks noGrp="1"/>
          </p:cNvGraphicFramePr>
          <p:nvPr>
            <p:ph idx="1"/>
            <p:extLst>
              <p:ext uri="{D42A27DB-BD31-4B8C-83A1-F6EECF244321}">
                <p14:modId xmlns:p14="http://schemas.microsoft.com/office/powerpoint/2010/main" val="889564218"/>
              </p:ext>
            </p:extLst>
          </p:nvPr>
        </p:nvGraphicFramePr>
        <p:xfrm>
          <a:off x="838196" y="3362064"/>
          <a:ext cx="10515596" cy="1483360"/>
        </p:xfrm>
        <a:graphic>
          <a:graphicData uri="http://schemas.openxmlformats.org/drawingml/2006/table">
            <a:tbl>
              <a:tblPr firstRow="1" bandRow="1">
                <a:tableStyleId>{5C22544A-7EE6-4342-B048-85BDC9FD1C3A}</a:tableStyleId>
              </a:tblPr>
              <a:tblGrid>
                <a:gridCol w="1645028">
                  <a:extLst>
                    <a:ext uri="{9D8B030D-6E8A-4147-A177-3AD203B41FA5}">
                      <a16:colId xmlns:a16="http://schemas.microsoft.com/office/drawing/2014/main" val="1761179277"/>
                    </a:ext>
                  </a:extLst>
                </a:gridCol>
                <a:gridCol w="1359428">
                  <a:extLst>
                    <a:ext uri="{9D8B030D-6E8A-4147-A177-3AD203B41FA5}">
                      <a16:colId xmlns:a16="http://schemas.microsoft.com/office/drawing/2014/main" val="1155776822"/>
                    </a:ext>
                  </a:extLst>
                </a:gridCol>
                <a:gridCol w="1502228">
                  <a:extLst>
                    <a:ext uri="{9D8B030D-6E8A-4147-A177-3AD203B41FA5}">
                      <a16:colId xmlns:a16="http://schemas.microsoft.com/office/drawing/2014/main" val="129443251"/>
                    </a:ext>
                  </a:extLst>
                </a:gridCol>
                <a:gridCol w="1502228">
                  <a:extLst>
                    <a:ext uri="{9D8B030D-6E8A-4147-A177-3AD203B41FA5}">
                      <a16:colId xmlns:a16="http://schemas.microsoft.com/office/drawing/2014/main" val="222389944"/>
                    </a:ext>
                  </a:extLst>
                </a:gridCol>
                <a:gridCol w="1502228">
                  <a:extLst>
                    <a:ext uri="{9D8B030D-6E8A-4147-A177-3AD203B41FA5}">
                      <a16:colId xmlns:a16="http://schemas.microsoft.com/office/drawing/2014/main" val="1814941968"/>
                    </a:ext>
                  </a:extLst>
                </a:gridCol>
                <a:gridCol w="1502228">
                  <a:extLst>
                    <a:ext uri="{9D8B030D-6E8A-4147-A177-3AD203B41FA5}">
                      <a16:colId xmlns:a16="http://schemas.microsoft.com/office/drawing/2014/main" val="1383236078"/>
                    </a:ext>
                  </a:extLst>
                </a:gridCol>
                <a:gridCol w="1502228">
                  <a:extLst>
                    <a:ext uri="{9D8B030D-6E8A-4147-A177-3AD203B41FA5}">
                      <a16:colId xmlns:a16="http://schemas.microsoft.com/office/drawing/2014/main" val="1982632704"/>
                    </a:ext>
                  </a:extLst>
                </a:gridCol>
              </a:tblGrid>
              <a:tr h="370840">
                <a:tc>
                  <a:txBody>
                    <a:bodyPr/>
                    <a:lstStyle/>
                    <a:p>
                      <a:pPr algn="ctr"/>
                      <a:endParaRPr lang="en-IN" dirty="0"/>
                    </a:p>
                  </a:txBody>
                  <a:tcPr/>
                </a:tc>
                <a:tc>
                  <a:txBody>
                    <a:bodyPr/>
                    <a:lstStyle/>
                    <a:p>
                      <a:pPr algn="ctr"/>
                      <a:r>
                        <a:rPr lang="en-US" dirty="0"/>
                        <a:t>N = 1000</a:t>
                      </a:r>
                      <a:endParaRPr lang="en-IN" dirty="0"/>
                    </a:p>
                  </a:txBody>
                  <a:tcPr/>
                </a:tc>
                <a:tc>
                  <a:txBody>
                    <a:bodyPr/>
                    <a:lstStyle/>
                    <a:p>
                      <a:pPr algn="ctr"/>
                      <a:r>
                        <a:rPr lang="en-US" dirty="0"/>
                        <a:t>N = 5000</a:t>
                      </a:r>
                      <a:endParaRPr lang="en-IN" dirty="0"/>
                    </a:p>
                  </a:txBody>
                  <a:tcPr/>
                </a:tc>
                <a:tc>
                  <a:txBody>
                    <a:bodyPr/>
                    <a:lstStyle/>
                    <a:p>
                      <a:pPr algn="ctr"/>
                      <a:r>
                        <a:rPr lang="en-US" dirty="0"/>
                        <a:t>N = 10000</a:t>
                      </a:r>
                      <a:endParaRPr lang="en-IN" dirty="0"/>
                    </a:p>
                  </a:txBody>
                  <a:tcPr/>
                </a:tc>
                <a:tc>
                  <a:txBody>
                    <a:bodyPr/>
                    <a:lstStyle/>
                    <a:p>
                      <a:pPr algn="ctr"/>
                      <a:r>
                        <a:rPr lang="en-US" dirty="0"/>
                        <a:t>N = 15000</a:t>
                      </a:r>
                      <a:endParaRPr lang="en-IN" dirty="0"/>
                    </a:p>
                  </a:txBody>
                  <a:tcPr/>
                </a:tc>
                <a:tc>
                  <a:txBody>
                    <a:bodyPr/>
                    <a:lstStyle/>
                    <a:p>
                      <a:pPr algn="ctr"/>
                      <a:r>
                        <a:rPr lang="en-US" dirty="0"/>
                        <a:t>N = 30000</a:t>
                      </a:r>
                      <a:endParaRPr lang="en-IN" dirty="0"/>
                    </a:p>
                  </a:txBody>
                  <a:tcPr/>
                </a:tc>
                <a:tc>
                  <a:txBody>
                    <a:bodyPr/>
                    <a:lstStyle/>
                    <a:p>
                      <a:pPr algn="ctr"/>
                      <a:r>
                        <a:rPr lang="en-US" dirty="0"/>
                        <a:t>N = 50000</a:t>
                      </a:r>
                      <a:endParaRPr lang="en-IN" dirty="0"/>
                    </a:p>
                  </a:txBody>
                  <a:tcPr/>
                </a:tc>
                <a:extLst>
                  <a:ext uri="{0D108BD9-81ED-4DB2-BD59-A6C34878D82A}">
                    <a16:rowId xmlns:a16="http://schemas.microsoft.com/office/drawing/2014/main" val="2540880274"/>
                  </a:ext>
                </a:extLst>
              </a:tr>
              <a:tr h="370840">
                <a:tc>
                  <a:txBody>
                    <a:bodyPr/>
                    <a:lstStyle/>
                    <a:p>
                      <a:pPr algn="ctr"/>
                      <a:r>
                        <a:rPr lang="en-US" dirty="0"/>
                        <a:t>MPI (</a:t>
                      </a:r>
                      <a:r>
                        <a:rPr lang="en-IN" dirty="0"/>
                        <a:t>msec</a:t>
                      </a:r>
                      <a:r>
                        <a:rPr lang="en-US" dirty="0"/>
                        <a:t>)</a:t>
                      </a:r>
                      <a:endParaRPr lang="en-IN" dirty="0"/>
                    </a:p>
                  </a:txBody>
                  <a:tcPr/>
                </a:tc>
                <a:tc>
                  <a:txBody>
                    <a:bodyPr/>
                    <a:lstStyle/>
                    <a:p>
                      <a:r>
                        <a:rPr lang="en-US" dirty="0"/>
                        <a:t>0.044828</a:t>
                      </a:r>
                      <a:endParaRPr lang="en-IN" dirty="0"/>
                    </a:p>
                  </a:txBody>
                  <a:tcPr/>
                </a:tc>
                <a:tc>
                  <a:txBody>
                    <a:bodyPr/>
                    <a:lstStyle/>
                    <a:p>
                      <a:r>
                        <a:rPr lang="en-US" dirty="0"/>
                        <a:t>0.057849</a:t>
                      </a:r>
                      <a:endParaRPr lang="en-IN" dirty="0"/>
                    </a:p>
                  </a:txBody>
                  <a:tcPr/>
                </a:tc>
                <a:tc>
                  <a:txBody>
                    <a:bodyPr/>
                    <a:lstStyle/>
                    <a:p>
                      <a:r>
                        <a:rPr lang="en-US" dirty="0"/>
                        <a:t>0.071563</a:t>
                      </a:r>
                      <a:endParaRPr lang="en-IN" dirty="0"/>
                    </a:p>
                  </a:txBody>
                  <a:tcPr/>
                </a:tc>
                <a:tc>
                  <a:txBody>
                    <a:bodyPr/>
                    <a:lstStyle/>
                    <a:p>
                      <a:r>
                        <a:rPr lang="en-US" dirty="0"/>
                        <a:t>0.0862</a:t>
                      </a:r>
                      <a:endParaRPr lang="en-IN" dirty="0"/>
                    </a:p>
                  </a:txBody>
                  <a:tcPr/>
                </a:tc>
                <a:tc>
                  <a:txBody>
                    <a:bodyPr/>
                    <a:lstStyle/>
                    <a:p>
                      <a:r>
                        <a:rPr lang="en-US" dirty="0"/>
                        <a:t>0.122328</a:t>
                      </a:r>
                      <a:endParaRPr lang="en-IN" dirty="0"/>
                    </a:p>
                  </a:txBody>
                  <a:tcPr/>
                </a:tc>
                <a:tc>
                  <a:txBody>
                    <a:bodyPr/>
                    <a:lstStyle/>
                    <a:p>
                      <a:r>
                        <a:rPr lang="en-US" dirty="0"/>
                        <a:t>0.178273</a:t>
                      </a:r>
                      <a:endParaRPr lang="en-IN" dirty="0"/>
                    </a:p>
                  </a:txBody>
                  <a:tcPr/>
                </a:tc>
                <a:extLst>
                  <a:ext uri="{0D108BD9-81ED-4DB2-BD59-A6C34878D82A}">
                    <a16:rowId xmlns:a16="http://schemas.microsoft.com/office/drawing/2014/main" val="3100001553"/>
                  </a:ext>
                </a:extLst>
              </a:tr>
              <a:tr h="370840">
                <a:tc>
                  <a:txBody>
                    <a:bodyPr/>
                    <a:lstStyle/>
                    <a:p>
                      <a:pPr algn="ctr"/>
                      <a:r>
                        <a:rPr lang="en-US" dirty="0"/>
                        <a:t>Hybrid (</a:t>
                      </a:r>
                      <a:r>
                        <a:rPr lang="en-IN" dirty="0"/>
                        <a:t>msec</a:t>
                      </a:r>
                      <a:r>
                        <a:rPr lang="en-US" dirty="0"/>
                        <a:t>)</a:t>
                      </a:r>
                      <a:endParaRPr lang="en-IN" dirty="0"/>
                    </a:p>
                  </a:txBody>
                  <a:tcPr/>
                </a:tc>
                <a:tc>
                  <a:txBody>
                    <a:bodyPr/>
                    <a:lstStyle/>
                    <a:p>
                      <a:r>
                        <a:rPr lang="en-US" dirty="0"/>
                        <a:t>0.044784</a:t>
                      </a:r>
                      <a:endParaRPr lang="en-IN" dirty="0"/>
                    </a:p>
                  </a:txBody>
                  <a:tcPr/>
                </a:tc>
                <a:tc>
                  <a:txBody>
                    <a:bodyPr/>
                    <a:lstStyle/>
                    <a:p>
                      <a:r>
                        <a:rPr lang="en-US" dirty="0"/>
                        <a:t>0.057070</a:t>
                      </a:r>
                      <a:endParaRPr lang="en-IN" dirty="0"/>
                    </a:p>
                  </a:txBody>
                  <a:tcPr/>
                </a:tc>
                <a:tc>
                  <a:txBody>
                    <a:bodyPr/>
                    <a:lstStyle/>
                    <a:p>
                      <a:r>
                        <a:rPr lang="en-US" dirty="0"/>
                        <a:t>0.070519</a:t>
                      </a:r>
                      <a:endParaRPr lang="en-IN" dirty="0"/>
                    </a:p>
                  </a:txBody>
                  <a:tcPr/>
                </a:tc>
                <a:tc>
                  <a:txBody>
                    <a:bodyPr/>
                    <a:lstStyle/>
                    <a:p>
                      <a:r>
                        <a:rPr lang="en-US" dirty="0"/>
                        <a:t>0.083477</a:t>
                      </a:r>
                      <a:endParaRPr lang="en-IN" dirty="0"/>
                    </a:p>
                  </a:txBody>
                  <a:tcPr/>
                </a:tc>
                <a:tc>
                  <a:txBody>
                    <a:bodyPr/>
                    <a:lstStyle/>
                    <a:p>
                      <a:r>
                        <a:rPr lang="en-US" dirty="0"/>
                        <a:t>0.12139</a:t>
                      </a:r>
                      <a:endParaRPr lang="en-IN" dirty="0"/>
                    </a:p>
                  </a:txBody>
                  <a:tcPr/>
                </a:tc>
                <a:tc>
                  <a:txBody>
                    <a:bodyPr/>
                    <a:lstStyle/>
                    <a:p>
                      <a:r>
                        <a:rPr lang="en-US" dirty="0"/>
                        <a:t>0.173952</a:t>
                      </a:r>
                      <a:endParaRPr lang="en-IN" dirty="0"/>
                    </a:p>
                  </a:txBody>
                  <a:tcPr/>
                </a:tc>
                <a:extLst>
                  <a:ext uri="{0D108BD9-81ED-4DB2-BD59-A6C34878D82A}">
                    <a16:rowId xmlns:a16="http://schemas.microsoft.com/office/drawing/2014/main" val="3971900198"/>
                  </a:ext>
                </a:extLst>
              </a:tr>
              <a:tr h="370840">
                <a:tc>
                  <a:txBody>
                    <a:bodyPr/>
                    <a:lstStyle/>
                    <a:p>
                      <a:pPr algn="ctr"/>
                      <a:r>
                        <a:rPr lang="en-US" dirty="0"/>
                        <a:t>OpenMP(</a:t>
                      </a:r>
                      <a:r>
                        <a:rPr lang="en-IN" dirty="0"/>
                        <a:t>msec</a:t>
                      </a:r>
                      <a:r>
                        <a:rPr lang="en-US" dirty="0"/>
                        <a:t>)</a:t>
                      </a:r>
                      <a:endParaRPr lang="en-IN" dirty="0"/>
                    </a:p>
                  </a:txBody>
                  <a:tcPr/>
                </a:tc>
                <a:tc>
                  <a:txBody>
                    <a:bodyPr/>
                    <a:lstStyle/>
                    <a:p>
                      <a:r>
                        <a:rPr lang="en-US" dirty="0"/>
                        <a:t>0.05589</a:t>
                      </a:r>
                      <a:endParaRPr lang="en-IN" dirty="0"/>
                    </a:p>
                  </a:txBody>
                  <a:tcPr/>
                </a:tc>
                <a:tc>
                  <a:txBody>
                    <a:bodyPr/>
                    <a:lstStyle/>
                    <a:p>
                      <a:r>
                        <a:rPr lang="en-US" dirty="0"/>
                        <a:t>0.07813</a:t>
                      </a:r>
                      <a:endParaRPr lang="en-IN" dirty="0"/>
                    </a:p>
                  </a:txBody>
                  <a:tcPr/>
                </a:tc>
                <a:tc>
                  <a:txBody>
                    <a:bodyPr/>
                    <a:lstStyle/>
                    <a:p>
                      <a:r>
                        <a:rPr lang="en-US" dirty="0"/>
                        <a:t>0.08512</a:t>
                      </a:r>
                      <a:endParaRPr lang="en-IN" dirty="0"/>
                    </a:p>
                  </a:txBody>
                  <a:tcPr/>
                </a:tc>
                <a:tc>
                  <a:txBody>
                    <a:bodyPr/>
                    <a:lstStyle/>
                    <a:p>
                      <a:r>
                        <a:rPr lang="en-US" dirty="0"/>
                        <a:t>0.088399</a:t>
                      </a:r>
                      <a:endParaRPr lang="en-IN" dirty="0"/>
                    </a:p>
                  </a:txBody>
                  <a:tcPr/>
                </a:tc>
                <a:tc>
                  <a:txBody>
                    <a:bodyPr/>
                    <a:lstStyle/>
                    <a:p>
                      <a:r>
                        <a:rPr lang="en-US" dirty="0"/>
                        <a:t>0.145088</a:t>
                      </a:r>
                      <a:endParaRPr lang="en-IN" dirty="0"/>
                    </a:p>
                  </a:txBody>
                  <a:tcPr/>
                </a:tc>
                <a:tc>
                  <a:txBody>
                    <a:bodyPr/>
                    <a:lstStyle/>
                    <a:p>
                      <a:r>
                        <a:rPr lang="en-US" dirty="0"/>
                        <a:t>0.214924</a:t>
                      </a:r>
                      <a:endParaRPr lang="en-IN" dirty="0"/>
                    </a:p>
                  </a:txBody>
                  <a:tcPr/>
                </a:tc>
                <a:extLst>
                  <a:ext uri="{0D108BD9-81ED-4DB2-BD59-A6C34878D82A}">
                    <a16:rowId xmlns:a16="http://schemas.microsoft.com/office/drawing/2014/main" val="1861725640"/>
                  </a:ext>
                </a:extLst>
              </a:tr>
            </a:tbl>
          </a:graphicData>
        </a:graphic>
      </p:graphicFrame>
    </p:spTree>
    <p:extLst>
      <p:ext uri="{BB962C8B-B14F-4D97-AF65-F5344CB8AC3E}">
        <p14:creationId xmlns:p14="http://schemas.microsoft.com/office/powerpoint/2010/main" val="1506496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4793DAA-CDE9-0FEA-7B0E-8EA5D36B8754}"/>
              </a:ext>
            </a:extLst>
          </p:cNvPr>
          <p:cNvPicPr>
            <a:picLocks noChangeAspect="1"/>
          </p:cNvPicPr>
          <p:nvPr/>
        </p:nvPicPr>
        <p:blipFill>
          <a:blip r:embed="rId2"/>
          <a:stretch>
            <a:fillRect/>
          </a:stretch>
        </p:blipFill>
        <p:spPr>
          <a:xfrm>
            <a:off x="894230" y="1865378"/>
            <a:ext cx="3989294" cy="3151265"/>
          </a:xfrm>
          <a:prstGeom prst="rect">
            <a:avLst/>
          </a:prstGeom>
        </p:spPr>
      </p:pic>
      <p:sp>
        <p:nvSpPr>
          <p:cNvPr id="5" name="TextBox 4">
            <a:extLst>
              <a:ext uri="{FF2B5EF4-FFF2-40B4-BE49-F238E27FC236}">
                <a16:creationId xmlns:a16="http://schemas.microsoft.com/office/drawing/2014/main" id="{F69DFC6E-C4BD-9C5D-0924-D1A0F1EF9A10}"/>
              </a:ext>
            </a:extLst>
          </p:cNvPr>
          <p:cNvSpPr txBox="1"/>
          <p:nvPr/>
        </p:nvSpPr>
        <p:spPr>
          <a:xfrm>
            <a:off x="894230" y="5146992"/>
            <a:ext cx="3989294" cy="923330"/>
          </a:xfrm>
          <a:prstGeom prst="rect">
            <a:avLst/>
          </a:prstGeom>
          <a:noFill/>
        </p:spPr>
        <p:txBody>
          <a:bodyPr wrap="square" rtlCol="0">
            <a:spAutoFit/>
          </a:bodyPr>
          <a:lstStyle/>
          <a:p>
            <a:pPr algn="ctr"/>
            <a:r>
              <a:rPr lang="en-US" dirty="0"/>
              <a:t>Figure 1. Graphical representation for performance analysis of Clusters Convex Hull for 2 clusters</a:t>
            </a:r>
            <a:endParaRPr lang="en-IN" dirty="0"/>
          </a:p>
        </p:txBody>
      </p:sp>
      <p:pic>
        <p:nvPicPr>
          <p:cNvPr id="2" name="Picture 1">
            <a:extLst>
              <a:ext uri="{FF2B5EF4-FFF2-40B4-BE49-F238E27FC236}">
                <a16:creationId xmlns:a16="http://schemas.microsoft.com/office/drawing/2014/main" id="{16690B9A-3EF8-C849-84FD-5EB62938CADB}"/>
              </a:ext>
            </a:extLst>
          </p:cNvPr>
          <p:cNvPicPr>
            <a:picLocks noChangeAspect="1"/>
          </p:cNvPicPr>
          <p:nvPr/>
        </p:nvPicPr>
        <p:blipFill>
          <a:blip r:embed="rId3"/>
          <a:stretch>
            <a:fillRect/>
          </a:stretch>
        </p:blipFill>
        <p:spPr>
          <a:xfrm>
            <a:off x="6530789" y="1865378"/>
            <a:ext cx="4092387" cy="3284014"/>
          </a:xfrm>
          <a:prstGeom prst="rect">
            <a:avLst/>
          </a:prstGeom>
        </p:spPr>
      </p:pic>
      <p:sp>
        <p:nvSpPr>
          <p:cNvPr id="8" name="Title 1">
            <a:extLst>
              <a:ext uri="{FF2B5EF4-FFF2-40B4-BE49-F238E27FC236}">
                <a16:creationId xmlns:a16="http://schemas.microsoft.com/office/drawing/2014/main" id="{964B478E-726B-CDE0-99C1-444A0453CC88}"/>
              </a:ext>
            </a:extLst>
          </p:cNvPr>
          <p:cNvSpPr>
            <a:spLocks noGrp="1"/>
          </p:cNvSpPr>
          <p:nvPr>
            <p:ph type="title"/>
          </p:nvPr>
        </p:nvSpPr>
        <p:spPr>
          <a:xfrm>
            <a:off x="838200" y="365125"/>
            <a:ext cx="10515600" cy="1325563"/>
          </a:xfrm>
        </p:spPr>
        <p:txBody>
          <a:bodyPr/>
          <a:lstStyle/>
          <a:p>
            <a:r>
              <a:rPr lang="en-US" b="1" dirty="0">
                <a:solidFill>
                  <a:srgbClr val="EF6C00"/>
                </a:solidFill>
              </a:rPr>
              <a:t>Single System with multiple processes</a:t>
            </a:r>
          </a:p>
        </p:txBody>
      </p:sp>
      <p:cxnSp>
        <p:nvCxnSpPr>
          <p:cNvPr id="9" name="Straight Connector 8">
            <a:extLst>
              <a:ext uri="{FF2B5EF4-FFF2-40B4-BE49-F238E27FC236}">
                <a16:creationId xmlns:a16="http://schemas.microsoft.com/office/drawing/2014/main" id="{E926F1F9-60CA-A0C5-EE80-CC049FA046DA}"/>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ACCA27C0-FADF-D18E-4DC9-DCEBB2A19AD5}"/>
              </a:ext>
            </a:extLst>
          </p:cNvPr>
          <p:cNvSpPr txBox="1"/>
          <p:nvPr/>
        </p:nvSpPr>
        <p:spPr>
          <a:xfrm>
            <a:off x="6530789" y="5146992"/>
            <a:ext cx="3989296" cy="923330"/>
          </a:xfrm>
          <a:prstGeom prst="rect">
            <a:avLst/>
          </a:prstGeom>
          <a:noFill/>
        </p:spPr>
        <p:txBody>
          <a:bodyPr wrap="square">
            <a:spAutoFit/>
          </a:bodyPr>
          <a:lstStyle/>
          <a:p>
            <a:pPr algn="ctr"/>
            <a:r>
              <a:rPr lang="en-US" dirty="0"/>
              <a:t>Figure 2. Graphical representation for performance analysis of Clusters Convex Hull for 3 cluster</a:t>
            </a:r>
            <a:endParaRPr lang="en-IN" dirty="0"/>
          </a:p>
        </p:txBody>
      </p:sp>
    </p:spTree>
    <p:extLst>
      <p:ext uri="{BB962C8B-B14F-4D97-AF65-F5344CB8AC3E}">
        <p14:creationId xmlns:p14="http://schemas.microsoft.com/office/powerpoint/2010/main" val="3136727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E7CA7D68-5451-3285-E063-D9F6A4FB1A63}"/>
              </a:ext>
            </a:extLst>
          </p:cNvPr>
          <p:cNvGrpSpPr/>
          <p:nvPr/>
        </p:nvGrpSpPr>
        <p:grpSpPr>
          <a:xfrm>
            <a:off x="3867149" y="1059057"/>
            <a:ext cx="4457700" cy="4305568"/>
            <a:chOff x="544604" y="906657"/>
            <a:chExt cx="4457700" cy="4305568"/>
          </a:xfrm>
        </p:grpSpPr>
        <p:pic>
          <p:nvPicPr>
            <p:cNvPr id="2" name="Picture 1">
              <a:extLst>
                <a:ext uri="{FF2B5EF4-FFF2-40B4-BE49-F238E27FC236}">
                  <a16:creationId xmlns:a16="http://schemas.microsoft.com/office/drawing/2014/main" id="{5070DB6F-E4A5-2928-0AF5-ECBFF18191F7}"/>
                </a:ext>
              </a:extLst>
            </p:cNvPr>
            <p:cNvPicPr>
              <a:picLocks noChangeAspect="1"/>
            </p:cNvPicPr>
            <p:nvPr/>
          </p:nvPicPr>
          <p:blipFill>
            <a:blip r:embed="rId2"/>
            <a:stretch>
              <a:fillRect/>
            </a:stretch>
          </p:blipFill>
          <p:spPr>
            <a:xfrm>
              <a:off x="544604" y="906657"/>
              <a:ext cx="4341159" cy="3382238"/>
            </a:xfrm>
            <a:prstGeom prst="rect">
              <a:avLst/>
            </a:prstGeom>
          </p:spPr>
        </p:pic>
        <p:sp>
          <p:nvSpPr>
            <p:cNvPr id="9" name="TextBox 8">
              <a:extLst>
                <a:ext uri="{FF2B5EF4-FFF2-40B4-BE49-F238E27FC236}">
                  <a16:creationId xmlns:a16="http://schemas.microsoft.com/office/drawing/2014/main" id="{DD8C7AAE-1B26-752B-B81D-FFC7BBB210F3}"/>
                </a:ext>
              </a:extLst>
            </p:cNvPr>
            <p:cNvSpPr txBox="1"/>
            <p:nvPr/>
          </p:nvSpPr>
          <p:spPr>
            <a:xfrm>
              <a:off x="661145" y="4288895"/>
              <a:ext cx="4341159" cy="923330"/>
            </a:xfrm>
            <a:prstGeom prst="rect">
              <a:avLst/>
            </a:prstGeom>
            <a:noFill/>
          </p:spPr>
          <p:txBody>
            <a:bodyPr wrap="square">
              <a:spAutoFit/>
            </a:bodyPr>
            <a:lstStyle/>
            <a:p>
              <a:pPr algn="ctr"/>
              <a:r>
                <a:rPr lang="en-US" dirty="0"/>
                <a:t>Figure 3. Graphical representation for performance analysis of Clusters Convex Hull for 4 clusters </a:t>
              </a:r>
              <a:endParaRPr lang="en-IN" dirty="0"/>
            </a:p>
          </p:txBody>
        </p:sp>
      </p:grpSp>
    </p:spTree>
    <p:extLst>
      <p:ext uri="{BB962C8B-B14F-4D97-AF65-F5344CB8AC3E}">
        <p14:creationId xmlns:p14="http://schemas.microsoft.com/office/powerpoint/2010/main" val="373137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MPI in two Systems</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graphicFrame>
        <p:nvGraphicFramePr>
          <p:cNvPr id="9" name="Table 4">
            <a:extLst>
              <a:ext uri="{FF2B5EF4-FFF2-40B4-BE49-F238E27FC236}">
                <a16:creationId xmlns:a16="http://schemas.microsoft.com/office/drawing/2014/main" id="{598D8D83-072E-904D-1674-1A3EC98BBF6C}"/>
              </a:ext>
            </a:extLst>
          </p:cNvPr>
          <p:cNvGraphicFramePr>
            <a:graphicFrameLocks noGrp="1"/>
          </p:cNvGraphicFramePr>
          <p:nvPr>
            <p:ph idx="1"/>
            <p:extLst>
              <p:ext uri="{D42A27DB-BD31-4B8C-83A1-F6EECF244321}">
                <p14:modId xmlns:p14="http://schemas.microsoft.com/office/powerpoint/2010/main" val="3944518735"/>
              </p:ext>
            </p:extLst>
          </p:nvPr>
        </p:nvGraphicFramePr>
        <p:xfrm>
          <a:off x="838204" y="1945640"/>
          <a:ext cx="10515596" cy="296672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1361430523"/>
                    </a:ext>
                  </a:extLst>
                </a:gridCol>
                <a:gridCol w="1502228">
                  <a:extLst>
                    <a:ext uri="{9D8B030D-6E8A-4147-A177-3AD203B41FA5}">
                      <a16:colId xmlns:a16="http://schemas.microsoft.com/office/drawing/2014/main" val="11377495"/>
                    </a:ext>
                  </a:extLst>
                </a:gridCol>
                <a:gridCol w="1502228">
                  <a:extLst>
                    <a:ext uri="{9D8B030D-6E8A-4147-A177-3AD203B41FA5}">
                      <a16:colId xmlns:a16="http://schemas.microsoft.com/office/drawing/2014/main" val="3394638458"/>
                    </a:ext>
                  </a:extLst>
                </a:gridCol>
                <a:gridCol w="1502228">
                  <a:extLst>
                    <a:ext uri="{9D8B030D-6E8A-4147-A177-3AD203B41FA5}">
                      <a16:colId xmlns:a16="http://schemas.microsoft.com/office/drawing/2014/main" val="1428447225"/>
                    </a:ext>
                  </a:extLst>
                </a:gridCol>
                <a:gridCol w="1502228">
                  <a:extLst>
                    <a:ext uri="{9D8B030D-6E8A-4147-A177-3AD203B41FA5}">
                      <a16:colId xmlns:a16="http://schemas.microsoft.com/office/drawing/2014/main" val="942143976"/>
                    </a:ext>
                  </a:extLst>
                </a:gridCol>
                <a:gridCol w="1502228">
                  <a:extLst>
                    <a:ext uri="{9D8B030D-6E8A-4147-A177-3AD203B41FA5}">
                      <a16:colId xmlns:a16="http://schemas.microsoft.com/office/drawing/2014/main" val="1530499534"/>
                    </a:ext>
                  </a:extLst>
                </a:gridCol>
                <a:gridCol w="1502228">
                  <a:extLst>
                    <a:ext uri="{9D8B030D-6E8A-4147-A177-3AD203B41FA5}">
                      <a16:colId xmlns:a16="http://schemas.microsoft.com/office/drawing/2014/main" val="765527532"/>
                    </a:ext>
                  </a:extLst>
                </a:gridCol>
              </a:tblGrid>
              <a:tr h="370840">
                <a:tc>
                  <a:txBody>
                    <a:bodyPr/>
                    <a:lstStyle/>
                    <a:p>
                      <a:pPr algn="ctr"/>
                      <a:r>
                        <a:rPr lang="en-IN" dirty="0"/>
                        <a:t>K</a:t>
                      </a:r>
                    </a:p>
                  </a:txBody>
                  <a:tcPr/>
                </a:tc>
                <a:tc>
                  <a:txBody>
                    <a:bodyPr/>
                    <a:lstStyle/>
                    <a:p>
                      <a:pPr algn="ctr"/>
                      <a:r>
                        <a:rPr lang="en-IN" dirty="0"/>
                        <a:t>1000</a:t>
                      </a:r>
                    </a:p>
                  </a:txBody>
                  <a:tcPr/>
                </a:tc>
                <a:tc>
                  <a:txBody>
                    <a:bodyPr/>
                    <a:lstStyle/>
                    <a:p>
                      <a:pPr algn="ctr"/>
                      <a:r>
                        <a:rPr lang="en-IN" dirty="0"/>
                        <a:t>5000</a:t>
                      </a:r>
                    </a:p>
                  </a:txBody>
                  <a:tcPr/>
                </a:tc>
                <a:tc>
                  <a:txBody>
                    <a:bodyPr/>
                    <a:lstStyle/>
                    <a:p>
                      <a:pPr algn="ctr"/>
                      <a:r>
                        <a:rPr lang="en-IN" dirty="0"/>
                        <a:t>10000</a:t>
                      </a:r>
                    </a:p>
                  </a:txBody>
                  <a:tcPr/>
                </a:tc>
                <a:tc>
                  <a:txBody>
                    <a:bodyPr/>
                    <a:lstStyle/>
                    <a:p>
                      <a:pPr algn="ctr"/>
                      <a:r>
                        <a:rPr lang="en-IN" dirty="0"/>
                        <a:t>15000</a:t>
                      </a:r>
                    </a:p>
                  </a:txBody>
                  <a:tcPr/>
                </a:tc>
                <a:tc>
                  <a:txBody>
                    <a:bodyPr/>
                    <a:lstStyle/>
                    <a:p>
                      <a:pPr algn="ctr"/>
                      <a:r>
                        <a:rPr lang="en-IN" dirty="0"/>
                        <a:t>30000</a:t>
                      </a:r>
                    </a:p>
                  </a:txBody>
                  <a:tcPr/>
                </a:tc>
                <a:tc>
                  <a:txBody>
                    <a:bodyPr/>
                    <a:lstStyle/>
                    <a:p>
                      <a:pPr algn="ctr"/>
                      <a:r>
                        <a:rPr lang="en-IN" dirty="0"/>
                        <a:t>50000</a:t>
                      </a:r>
                    </a:p>
                  </a:txBody>
                  <a:tcPr/>
                </a:tc>
                <a:extLst>
                  <a:ext uri="{0D108BD9-81ED-4DB2-BD59-A6C34878D82A}">
                    <a16:rowId xmlns:a16="http://schemas.microsoft.com/office/drawing/2014/main" val="4218525161"/>
                  </a:ext>
                </a:extLst>
              </a:tr>
              <a:tr h="370840">
                <a:tc>
                  <a:txBody>
                    <a:bodyPr/>
                    <a:lstStyle/>
                    <a:p>
                      <a:pPr algn="ctr"/>
                      <a:r>
                        <a:rPr lang="en-IN" dirty="0"/>
                        <a:t>2</a:t>
                      </a:r>
                    </a:p>
                  </a:txBody>
                  <a:tcPr/>
                </a:tc>
                <a:tc>
                  <a:txBody>
                    <a:bodyPr/>
                    <a:lstStyle/>
                    <a:p>
                      <a:pPr algn="ctr"/>
                      <a:r>
                        <a:rPr lang="en-IN" dirty="0"/>
                        <a:t>3.078128</a:t>
                      </a:r>
                    </a:p>
                  </a:txBody>
                  <a:tcPr/>
                </a:tc>
                <a:tc>
                  <a:txBody>
                    <a:bodyPr/>
                    <a:lstStyle/>
                    <a:p>
                      <a:pPr algn="ctr"/>
                      <a:r>
                        <a:rPr lang="en-IN" dirty="0"/>
                        <a:t>3.3081</a:t>
                      </a:r>
                    </a:p>
                  </a:txBody>
                  <a:tcPr/>
                </a:tc>
                <a:tc>
                  <a:txBody>
                    <a:bodyPr/>
                    <a:lstStyle/>
                    <a:p>
                      <a:pPr algn="ctr"/>
                      <a:r>
                        <a:rPr lang="en-IN" dirty="0"/>
                        <a:t>3.8559</a:t>
                      </a:r>
                    </a:p>
                  </a:txBody>
                  <a:tcPr/>
                </a:tc>
                <a:tc>
                  <a:txBody>
                    <a:bodyPr/>
                    <a:lstStyle/>
                    <a:p>
                      <a:pPr algn="ctr"/>
                      <a:r>
                        <a:rPr lang="en-IN" dirty="0"/>
                        <a:t>4.5819</a:t>
                      </a:r>
                    </a:p>
                  </a:txBody>
                  <a:tcPr/>
                </a:tc>
                <a:tc>
                  <a:txBody>
                    <a:bodyPr/>
                    <a:lstStyle/>
                    <a:p>
                      <a:pPr algn="ctr"/>
                      <a:r>
                        <a:rPr lang="en-IN" dirty="0"/>
                        <a:t>3.4219</a:t>
                      </a:r>
                    </a:p>
                  </a:txBody>
                  <a:tcPr/>
                </a:tc>
                <a:tc>
                  <a:txBody>
                    <a:bodyPr/>
                    <a:lstStyle/>
                    <a:p>
                      <a:pPr algn="ctr"/>
                      <a:r>
                        <a:rPr lang="en-IN" dirty="0"/>
                        <a:t>3.5031</a:t>
                      </a:r>
                    </a:p>
                  </a:txBody>
                  <a:tcPr/>
                </a:tc>
                <a:extLst>
                  <a:ext uri="{0D108BD9-81ED-4DB2-BD59-A6C34878D82A}">
                    <a16:rowId xmlns:a16="http://schemas.microsoft.com/office/drawing/2014/main" val="2826331596"/>
                  </a:ext>
                </a:extLst>
              </a:tr>
              <a:tr h="370840">
                <a:tc>
                  <a:txBody>
                    <a:bodyPr/>
                    <a:lstStyle/>
                    <a:p>
                      <a:pPr algn="ctr"/>
                      <a:r>
                        <a:rPr lang="en-IN" dirty="0"/>
                        <a:t>3</a:t>
                      </a:r>
                    </a:p>
                  </a:txBody>
                  <a:tcPr/>
                </a:tc>
                <a:tc>
                  <a:txBody>
                    <a:bodyPr/>
                    <a:lstStyle/>
                    <a:p>
                      <a:pPr algn="ctr"/>
                      <a:r>
                        <a:rPr lang="en-IN" dirty="0"/>
                        <a:t>3.5757</a:t>
                      </a:r>
                    </a:p>
                  </a:txBody>
                  <a:tcPr/>
                </a:tc>
                <a:tc>
                  <a:txBody>
                    <a:bodyPr/>
                    <a:lstStyle/>
                    <a:p>
                      <a:pPr algn="ctr"/>
                      <a:r>
                        <a:rPr lang="en-IN" dirty="0"/>
                        <a:t>3.354</a:t>
                      </a:r>
                    </a:p>
                  </a:txBody>
                  <a:tcPr/>
                </a:tc>
                <a:tc>
                  <a:txBody>
                    <a:bodyPr/>
                    <a:lstStyle/>
                    <a:p>
                      <a:pPr algn="ctr"/>
                      <a:r>
                        <a:rPr lang="en-IN" dirty="0"/>
                        <a:t>3.946</a:t>
                      </a:r>
                    </a:p>
                  </a:txBody>
                  <a:tcPr/>
                </a:tc>
                <a:tc>
                  <a:txBody>
                    <a:bodyPr/>
                    <a:lstStyle/>
                    <a:p>
                      <a:pPr algn="ctr"/>
                      <a:r>
                        <a:rPr lang="en-IN" dirty="0"/>
                        <a:t>3.9156</a:t>
                      </a:r>
                    </a:p>
                  </a:txBody>
                  <a:tcPr/>
                </a:tc>
                <a:tc>
                  <a:txBody>
                    <a:bodyPr/>
                    <a:lstStyle/>
                    <a:p>
                      <a:pPr algn="ctr"/>
                      <a:r>
                        <a:rPr lang="en-IN" dirty="0"/>
                        <a:t>3.3788</a:t>
                      </a:r>
                    </a:p>
                  </a:txBody>
                  <a:tcPr/>
                </a:tc>
                <a:tc>
                  <a:txBody>
                    <a:bodyPr/>
                    <a:lstStyle/>
                    <a:p>
                      <a:pPr algn="ctr"/>
                      <a:r>
                        <a:rPr lang="en-IN" dirty="0"/>
                        <a:t>3.95897</a:t>
                      </a:r>
                    </a:p>
                  </a:txBody>
                  <a:tcPr/>
                </a:tc>
                <a:extLst>
                  <a:ext uri="{0D108BD9-81ED-4DB2-BD59-A6C34878D82A}">
                    <a16:rowId xmlns:a16="http://schemas.microsoft.com/office/drawing/2014/main" val="758786486"/>
                  </a:ext>
                </a:extLst>
              </a:tr>
              <a:tr h="370840">
                <a:tc>
                  <a:txBody>
                    <a:bodyPr/>
                    <a:lstStyle/>
                    <a:p>
                      <a:pPr algn="ctr"/>
                      <a:r>
                        <a:rPr lang="en-IN" dirty="0"/>
                        <a:t>4</a:t>
                      </a:r>
                    </a:p>
                  </a:txBody>
                  <a:tcPr/>
                </a:tc>
                <a:tc>
                  <a:txBody>
                    <a:bodyPr/>
                    <a:lstStyle/>
                    <a:p>
                      <a:pPr algn="ctr"/>
                      <a:r>
                        <a:rPr lang="en-IN" dirty="0"/>
                        <a:t>3.6917</a:t>
                      </a:r>
                    </a:p>
                  </a:txBody>
                  <a:tcPr/>
                </a:tc>
                <a:tc>
                  <a:txBody>
                    <a:bodyPr/>
                    <a:lstStyle/>
                    <a:p>
                      <a:pPr algn="ctr"/>
                      <a:r>
                        <a:rPr lang="en-IN" dirty="0"/>
                        <a:t>4.49219</a:t>
                      </a:r>
                    </a:p>
                  </a:txBody>
                  <a:tcPr/>
                </a:tc>
                <a:tc>
                  <a:txBody>
                    <a:bodyPr/>
                    <a:lstStyle/>
                    <a:p>
                      <a:pPr algn="ctr"/>
                      <a:r>
                        <a:rPr lang="en-IN" dirty="0"/>
                        <a:t>3.6175</a:t>
                      </a:r>
                    </a:p>
                  </a:txBody>
                  <a:tcPr/>
                </a:tc>
                <a:tc>
                  <a:txBody>
                    <a:bodyPr/>
                    <a:lstStyle/>
                    <a:p>
                      <a:pPr algn="ctr"/>
                      <a:r>
                        <a:rPr lang="en-IN" dirty="0"/>
                        <a:t>3.36614</a:t>
                      </a:r>
                    </a:p>
                  </a:txBody>
                  <a:tcPr/>
                </a:tc>
                <a:tc>
                  <a:txBody>
                    <a:bodyPr/>
                    <a:lstStyle/>
                    <a:p>
                      <a:pPr algn="ctr"/>
                      <a:r>
                        <a:rPr lang="en-IN" dirty="0"/>
                        <a:t>3.5140</a:t>
                      </a:r>
                    </a:p>
                  </a:txBody>
                  <a:tcPr/>
                </a:tc>
                <a:tc>
                  <a:txBody>
                    <a:bodyPr/>
                    <a:lstStyle/>
                    <a:p>
                      <a:pPr algn="ctr"/>
                      <a:r>
                        <a:rPr lang="en-IN" dirty="0"/>
                        <a:t>3.9556</a:t>
                      </a:r>
                    </a:p>
                  </a:txBody>
                  <a:tcPr/>
                </a:tc>
                <a:extLst>
                  <a:ext uri="{0D108BD9-81ED-4DB2-BD59-A6C34878D82A}">
                    <a16:rowId xmlns:a16="http://schemas.microsoft.com/office/drawing/2014/main" val="201081154"/>
                  </a:ext>
                </a:extLst>
              </a:tr>
              <a:tr h="370840">
                <a:tc>
                  <a:txBody>
                    <a:bodyPr/>
                    <a:lstStyle/>
                    <a:p>
                      <a:pPr algn="ctr"/>
                      <a:r>
                        <a:rPr lang="en-IN" dirty="0"/>
                        <a:t>5</a:t>
                      </a:r>
                    </a:p>
                  </a:txBody>
                  <a:tcPr/>
                </a:tc>
                <a:tc>
                  <a:txBody>
                    <a:bodyPr/>
                    <a:lstStyle/>
                    <a:p>
                      <a:pPr algn="ctr"/>
                      <a:r>
                        <a:rPr lang="en-IN" dirty="0"/>
                        <a:t>3.4361</a:t>
                      </a:r>
                    </a:p>
                  </a:txBody>
                  <a:tcPr/>
                </a:tc>
                <a:tc>
                  <a:txBody>
                    <a:bodyPr/>
                    <a:lstStyle/>
                    <a:p>
                      <a:pPr algn="ctr"/>
                      <a:r>
                        <a:rPr lang="en-IN" dirty="0"/>
                        <a:t>3.03048</a:t>
                      </a:r>
                    </a:p>
                  </a:txBody>
                  <a:tcPr/>
                </a:tc>
                <a:tc>
                  <a:txBody>
                    <a:bodyPr/>
                    <a:lstStyle/>
                    <a:p>
                      <a:pPr algn="ctr"/>
                      <a:r>
                        <a:rPr lang="en-IN" dirty="0"/>
                        <a:t>3.47519</a:t>
                      </a:r>
                    </a:p>
                  </a:txBody>
                  <a:tcPr/>
                </a:tc>
                <a:tc>
                  <a:txBody>
                    <a:bodyPr/>
                    <a:lstStyle/>
                    <a:p>
                      <a:pPr algn="ctr"/>
                      <a:r>
                        <a:rPr lang="en-IN" dirty="0"/>
                        <a:t>3.3933</a:t>
                      </a:r>
                    </a:p>
                  </a:txBody>
                  <a:tcPr/>
                </a:tc>
                <a:tc>
                  <a:txBody>
                    <a:bodyPr/>
                    <a:lstStyle/>
                    <a:p>
                      <a:pPr algn="ctr"/>
                      <a:r>
                        <a:rPr lang="en-IN" dirty="0"/>
                        <a:t>3.5075</a:t>
                      </a:r>
                    </a:p>
                  </a:txBody>
                  <a:tcPr/>
                </a:tc>
                <a:tc>
                  <a:txBody>
                    <a:bodyPr/>
                    <a:lstStyle/>
                    <a:p>
                      <a:pPr algn="ctr"/>
                      <a:r>
                        <a:rPr lang="en-IN" dirty="0"/>
                        <a:t>4.6052</a:t>
                      </a:r>
                    </a:p>
                  </a:txBody>
                  <a:tcPr/>
                </a:tc>
                <a:extLst>
                  <a:ext uri="{0D108BD9-81ED-4DB2-BD59-A6C34878D82A}">
                    <a16:rowId xmlns:a16="http://schemas.microsoft.com/office/drawing/2014/main" val="1654596982"/>
                  </a:ext>
                </a:extLst>
              </a:tr>
              <a:tr h="370840">
                <a:tc>
                  <a:txBody>
                    <a:bodyPr/>
                    <a:lstStyle/>
                    <a:p>
                      <a:pPr algn="ctr"/>
                      <a:r>
                        <a:rPr lang="en-IN" dirty="0"/>
                        <a:t>6</a:t>
                      </a:r>
                    </a:p>
                  </a:txBody>
                  <a:tcPr/>
                </a:tc>
                <a:tc>
                  <a:txBody>
                    <a:bodyPr/>
                    <a:lstStyle/>
                    <a:p>
                      <a:pPr algn="ctr"/>
                      <a:r>
                        <a:rPr lang="en-IN" dirty="0"/>
                        <a:t>3.1744</a:t>
                      </a:r>
                    </a:p>
                  </a:txBody>
                  <a:tcPr/>
                </a:tc>
                <a:tc>
                  <a:txBody>
                    <a:bodyPr/>
                    <a:lstStyle/>
                    <a:p>
                      <a:pPr algn="ctr"/>
                      <a:r>
                        <a:rPr lang="en-IN" dirty="0"/>
                        <a:t>3.3199</a:t>
                      </a:r>
                    </a:p>
                  </a:txBody>
                  <a:tcPr/>
                </a:tc>
                <a:tc>
                  <a:txBody>
                    <a:bodyPr/>
                    <a:lstStyle/>
                    <a:p>
                      <a:pPr algn="ctr"/>
                      <a:r>
                        <a:rPr lang="en-IN" dirty="0"/>
                        <a:t>3.35136</a:t>
                      </a:r>
                    </a:p>
                  </a:txBody>
                  <a:tcPr/>
                </a:tc>
                <a:tc>
                  <a:txBody>
                    <a:bodyPr/>
                    <a:lstStyle/>
                    <a:p>
                      <a:pPr algn="ctr"/>
                      <a:r>
                        <a:rPr lang="en-IN" dirty="0"/>
                        <a:t>3.35164</a:t>
                      </a:r>
                    </a:p>
                  </a:txBody>
                  <a:tcPr/>
                </a:tc>
                <a:tc>
                  <a:txBody>
                    <a:bodyPr/>
                    <a:lstStyle/>
                    <a:p>
                      <a:pPr algn="ctr"/>
                      <a:r>
                        <a:rPr lang="en-IN" dirty="0"/>
                        <a:t>3.41528</a:t>
                      </a:r>
                    </a:p>
                  </a:txBody>
                  <a:tcPr/>
                </a:tc>
                <a:tc>
                  <a:txBody>
                    <a:bodyPr/>
                    <a:lstStyle/>
                    <a:p>
                      <a:pPr algn="ctr"/>
                      <a:r>
                        <a:rPr lang="en-IN" dirty="0"/>
                        <a:t>3.6273</a:t>
                      </a:r>
                    </a:p>
                  </a:txBody>
                  <a:tcPr/>
                </a:tc>
                <a:extLst>
                  <a:ext uri="{0D108BD9-81ED-4DB2-BD59-A6C34878D82A}">
                    <a16:rowId xmlns:a16="http://schemas.microsoft.com/office/drawing/2014/main" val="1509780657"/>
                  </a:ext>
                </a:extLst>
              </a:tr>
              <a:tr h="370840">
                <a:tc>
                  <a:txBody>
                    <a:bodyPr/>
                    <a:lstStyle/>
                    <a:p>
                      <a:pPr algn="ctr"/>
                      <a:r>
                        <a:rPr lang="en-IN" dirty="0"/>
                        <a:t>7</a:t>
                      </a:r>
                    </a:p>
                  </a:txBody>
                  <a:tcPr/>
                </a:tc>
                <a:tc>
                  <a:txBody>
                    <a:bodyPr/>
                    <a:lstStyle/>
                    <a:p>
                      <a:pPr algn="ctr"/>
                      <a:r>
                        <a:rPr lang="en-IN" dirty="0"/>
                        <a:t>3.0783</a:t>
                      </a:r>
                    </a:p>
                  </a:txBody>
                  <a:tcPr/>
                </a:tc>
                <a:tc>
                  <a:txBody>
                    <a:bodyPr/>
                    <a:lstStyle/>
                    <a:p>
                      <a:pPr algn="ctr"/>
                      <a:r>
                        <a:rPr lang="en-IN" dirty="0"/>
                        <a:t>2.923</a:t>
                      </a:r>
                    </a:p>
                  </a:txBody>
                  <a:tcPr/>
                </a:tc>
                <a:tc>
                  <a:txBody>
                    <a:bodyPr/>
                    <a:lstStyle/>
                    <a:p>
                      <a:pPr algn="ctr"/>
                      <a:r>
                        <a:rPr lang="en-IN" dirty="0"/>
                        <a:t>3.1770</a:t>
                      </a:r>
                    </a:p>
                  </a:txBody>
                  <a:tcPr/>
                </a:tc>
                <a:tc>
                  <a:txBody>
                    <a:bodyPr/>
                    <a:lstStyle/>
                    <a:p>
                      <a:pPr algn="ctr"/>
                      <a:r>
                        <a:rPr lang="en-IN" dirty="0"/>
                        <a:t>3.15868</a:t>
                      </a:r>
                    </a:p>
                  </a:txBody>
                  <a:tcPr/>
                </a:tc>
                <a:tc>
                  <a:txBody>
                    <a:bodyPr/>
                    <a:lstStyle/>
                    <a:p>
                      <a:pPr algn="ctr"/>
                      <a:r>
                        <a:rPr lang="en-IN" dirty="0"/>
                        <a:t>3.3931</a:t>
                      </a:r>
                    </a:p>
                  </a:txBody>
                  <a:tcPr/>
                </a:tc>
                <a:tc>
                  <a:txBody>
                    <a:bodyPr/>
                    <a:lstStyle/>
                    <a:p>
                      <a:pPr algn="ctr"/>
                      <a:r>
                        <a:rPr lang="en-IN" dirty="0"/>
                        <a:t>3.802</a:t>
                      </a:r>
                    </a:p>
                  </a:txBody>
                  <a:tcPr/>
                </a:tc>
                <a:extLst>
                  <a:ext uri="{0D108BD9-81ED-4DB2-BD59-A6C34878D82A}">
                    <a16:rowId xmlns:a16="http://schemas.microsoft.com/office/drawing/2014/main" val="294851999"/>
                  </a:ext>
                </a:extLst>
              </a:tr>
              <a:tr h="370840">
                <a:tc>
                  <a:txBody>
                    <a:bodyPr/>
                    <a:lstStyle/>
                    <a:p>
                      <a:pPr algn="ctr"/>
                      <a:r>
                        <a:rPr lang="en-IN" dirty="0"/>
                        <a:t>8</a:t>
                      </a:r>
                    </a:p>
                  </a:txBody>
                  <a:tcPr/>
                </a:tc>
                <a:tc>
                  <a:txBody>
                    <a:bodyPr/>
                    <a:lstStyle/>
                    <a:p>
                      <a:pPr algn="ctr"/>
                      <a:r>
                        <a:rPr lang="en-IN" dirty="0"/>
                        <a:t>3.03386</a:t>
                      </a:r>
                    </a:p>
                  </a:txBody>
                  <a:tcPr/>
                </a:tc>
                <a:tc>
                  <a:txBody>
                    <a:bodyPr/>
                    <a:lstStyle/>
                    <a:p>
                      <a:pPr algn="ctr"/>
                      <a:r>
                        <a:rPr lang="en-IN" dirty="0"/>
                        <a:t>3.36202</a:t>
                      </a:r>
                    </a:p>
                  </a:txBody>
                  <a:tcPr/>
                </a:tc>
                <a:tc>
                  <a:txBody>
                    <a:bodyPr/>
                    <a:lstStyle/>
                    <a:p>
                      <a:pPr algn="ctr"/>
                      <a:r>
                        <a:rPr lang="en-IN" dirty="0"/>
                        <a:t>3.3808</a:t>
                      </a:r>
                    </a:p>
                  </a:txBody>
                  <a:tcPr/>
                </a:tc>
                <a:tc>
                  <a:txBody>
                    <a:bodyPr/>
                    <a:lstStyle/>
                    <a:p>
                      <a:pPr algn="ctr"/>
                      <a:r>
                        <a:rPr lang="en-IN" dirty="0"/>
                        <a:t>3.30628</a:t>
                      </a:r>
                    </a:p>
                  </a:txBody>
                  <a:tcPr/>
                </a:tc>
                <a:tc>
                  <a:txBody>
                    <a:bodyPr/>
                    <a:lstStyle/>
                    <a:p>
                      <a:pPr algn="ctr"/>
                      <a:r>
                        <a:rPr lang="en-IN" dirty="0"/>
                        <a:t>3.5982</a:t>
                      </a:r>
                    </a:p>
                  </a:txBody>
                  <a:tcPr/>
                </a:tc>
                <a:tc>
                  <a:txBody>
                    <a:bodyPr/>
                    <a:lstStyle/>
                    <a:p>
                      <a:pPr algn="ctr"/>
                      <a:r>
                        <a:rPr lang="en-IN" dirty="0"/>
                        <a:t>3.228</a:t>
                      </a:r>
                    </a:p>
                  </a:txBody>
                  <a:tcPr/>
                </a:tc>
                <a:extLst>
                  <a:ext uri="{0D108BD9-81ED-4DB2-BD59-A6C34878D82A}">
                    <a16:rowId xmlns:a16="http://schemas.microsoft.com/office/drawing/2014/main" val="2188960372"/>
                  </a:ext>
                </a:extLst>
              </a:tr>
            </a:tbl>
          </a:graphicData>
        </a:graphic>
      </p:graphicFrame>
      <p:sp>
        <p:nvSpPr>
          <p:cNvPr id="10" name="TextBox 9">
            <a:extLst>
              <a:ext uri="{FF2B5EF4-FFF2-40B4-BE49-F238E27FC236}">
                <a16:creationId xmlns:a16="http://schemas.microsoft.com/office/drawing/2014/main" id="{EFEC2C7E-35B5-5373-387F-B85D13F2DAB5}"/>
              </a:ext>
            </a:extLst>
          </p:cNvPr>
          <p:cNvSpPr txBox="1"/>
          <p:nvPr/>
        </p:nvSpPr>
        <p:spPr>
          <a:xfrm>
            <a:off x="838200" y="4962325"/>
            <a:ext cx="10515600" cy="369332"/>
          </a:xfrm>
          <a:prstGeom prst="rect">
            <a:avLst/>
          </a:prstGeom>
          <a:noFill/>
        </p:spPr>
        <p:txBody>
          <a:bodyPr wrap="square">
            <a:spAutoFit/>
          </a:bodyPr>
          <a:lstStyle/>
          <a:p>
            <a:pPr algn="ctr"/>
            <a:r>
              <a:rPr lang="en-US" dirty="0"/>
              <a:t>TABLE 1 PERFORMANCE OF CLUSTERS CONVEX HULL FOR DIFFERENT CLUSTERS AND POINTS </a:t>
            </a:r>
            <a:endParaRPr lang="en-IN" dirty="0"/>
          </a:p>
        </p:txBody>
      </p:sp>
    </p:spTree>
    <p:extLst>
      <p:ext uri="{BB962C8B-B14F-4D97-AF65-F5344CB8AC3E}">
        <p14:creationId xmlns:p14="http://schemas.microsoft.com/office/powerpoint/2010/main" val="309896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OpenMP in two Systems</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graphicFrame>
        <p:nvGraphicFramePr>
          <p:cNvPr id="8" name="Table 4">
            <a:extLst>
              <a:ext uri="{FF2B5EF4-FFF2-40B4-BE49-F238E27FC236}">
                <a16:creationId xmlns:a16="http://schemas.microsoft.com/office/drawing/2014/main" id="{361869A9-B6A9-10A3-2001-AF913390363A}"/>
              </a:ext>
            </a:extLst>
          </p:cNvPr>
          <p:cNvGraphicFramePr>
            <a:graphicFrameLocks noGrp="1"/>
          </p:cNvGraphicFramePr>
          <p:nvPr>
            <p:ph idx="1"/>
            <p:extLst>
              <p:ext uri="{D42A27DB-BD31-4B8C-83A1-F6EECF244321}">
                <p14:modId xmlns:p14="http://schemas.microsoft.com/office/powerpoint/2010/main" val="100493775"/>
              </p:ext>
            </p:extLst>
          </p:nvPr>
        </p:nvGraphicFramePr>
        <p:xfrm>
          <a:off x="838204" y="2180272"/>
          <a:ext cx="10515596" cy="296672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1367737947"/>
                    </a:ext>
                  </a:extLst>
                </a:gridCol>
                <a:gridCol w="1502228">
                  <a:extLst>
                    <a:ext uri="{9D8B030D-6E8A-4147-A177-3AD203B41FA5}">
                      <a16:colId xmlns:a16="http://schemas.microsoft.com/office/drawing/2014/main" val="10147012"/>
                    </a:ext>
                  </a:extLst>
                </a:gridCol>
                <a:gridCol w="1502228">
                  <a:extLst>
                    <a:ext uri="{9D8B030D-6E8A-4147-A177-3AD203B41FA5}">
                      <a16:colId xmlns:a16="http://schemas.microsoft.com/office/drawing/2014/main" val="524790"/>
                    </a:ext>
                  </a:extLst>
                </a:gridCol>
                <a:gridCol w="1502228">
                  <a:extLst>
                    <a:ext uri="{9D8B030D-6E8A-4147-A177-3AD203B41FA5}">
                      <a16:colId xmlns:a16="http://schemas.microsoft.com/office/drawing/2014/main" val="1402111978"/>
                    </a:ext>
                  </a:extLst>
                </a:gridCol>
                <a:gridCol w="1502228">
                  <a:extLst>
                    <a:ext uri="{9D8B030D-6E8A-4147-A177-3AD203B41FA5}">
                      <a16:colId xmlns:a16="http://schemas.microsoft.com/office/drawing/2014/main" val="74858973"/>
                    </a:ext>
                  </a:extLst>
                </a:gridCol>
                <a:gridCol w="1502228">
                  <a:extLst>
                    <a:ext uri="{9D8B030D-6E8A-4147-A177-3AD203B41FA5}">
                      <a16:colId xmlns:a16="http://schemas.microsoft.com/office/drawing/2014/main" val="2319394080"/>
                    </a:ext>
                  </a:extLst>
                </a:gridCol>
                <a:gridCol w="1502228">
                  <a:extLst>
                    <a:ext uri="{9D8B030D-6E8A-4147-A177-3AD203B41FA5}">
                      <a16:colId xmlns:a16="http://schemas.microsoft.com/office/drawing/2014/main" val="1899475442"/>
                    </a:ext>
                  </a:extLst>
                </a:gridCol>
              </a:tblGrid>
              <a:tr h="370840">
                <a:tc>
                  <a:txBody>
                    <a:bodyPr/>
                    <a:lstStyle/>
                    <a:p>
                      <a:pPr algn="ctr"/>
                      <a:r>
                        <a:rPr lang="en-IN" dirty="0"/>
                        <a:t>K</a:t>
                      </a:r>
                    </a:p>
                  </a:txBody>
                  <a:tcPr/>
                </a:tc>
                <a:tc>
                  <a:txBody>
                    <a:bodyPr/>
                    <a:lstStyle/>
                    <a:p>
                      <a:pPr algn="ctr"/>
                      <a:r>
                        <a:rPr lang="en-IN" dirty="0"/>
                        <a:t>1000</a:t>
                      </a:r>
                    </a:p>
                  </a:txBody>
                  <a:tcPr/>
                </a:tc>
                <a:tc>
                  <a:txBody>
                    <a:bodyPr/>
                    <a:lstStyle/>
                    <a:p>
                      <a:pPr algn="ctr"/>
                      <a:r>
                        <a:rPr lang="en-IN" dirty="0"/>
                        <a:t>5000</a:t>
                      </a:r>
                    </a:p>
                  </a:txBody>
                  <a:tcPr/>
                </a:tc>
                <a:tc>
                  <a:txBody>
                    <a:bodyPr/>
                    <a:lstStyle/>
                    <a:p>
                      <a:pPr algn="ctr"/>
                      <a:r>
                        <a:rPr lang="en-IN" dirty="0"/>
                        <a:t>10000</a:t>
                      </a:r>
                    </a:p>
                  </a:txBody>
                  <a:tcPr/>
                </a:tc>
                <a:tc>
                  <a:txBody>
                    <a:bodyPr/>
                    <a:lstStyle/>
                    <a:p>
                      <a:pPr algn="ctr"/>
                      <a:r>
                        <a:rPr lang="en-IN" dirty="0"/>
                        <a:t>15000</a:t>
                      </a:r>
                    </a:p>
                  </a:txBody>
                  <a:tcPr/>
                </a:tc>
                <a:tc>
                  <a:txBody>
                    <a:bodyPr/>
                    <a:lstStyle/>
                    <a:p>
                      <a:pPr algn="ctr"/>
                      <a:r>
                        <a:rPr lang="en-IN" dirty="0"/>
                        <a:t>30000</a:t>
                      </a:r>
                    </a:p>
                  </a:txBody>
                  <a:tcPr/>
                </a:tc>
                <a:tc>
                  <a:txBody>
                    <a:bodyPr/>
                    <a:lstStyle/>
                    <a:p>
                      <a:pPr algn="ctr"/>
                      <a:r>
                        <a:rPr lang="en-IN" dirty="0"/>
                        <a:t>50000</a:t>
                      </a:r>
                    </a:p>
                  </a:txBody>
                  <a:tcPr/>
                </a:tc>
                <a:extLst>
                  <a:ext uri="{0D108BD9-81ED-4DB2-BD59-A6C34878D82A}">
                    <a16:rowId xmlns:a16="http://schemas.microsoft.com/office/drawing/2014/main" val="772123110"/>
                  </a:ext>
                </a:extLst>
              </a:tr>
              <a:tr h="370840">
                <a:tc>
                  <a:txBody>
                    <a:bodyPr/>
                    <a:lstStyle/>
                    <a:p>
                      <a:pPr algn="ctr"/>
                      <a:r>
                        <a:rPr lang="en-IN" dirty="0"/>
                        <a:t>2</a:t>
                      </a:r>
                    </a:p>
                  </a:txBody>
                  <a:tcPr/>
                </a:tc>
                <a:tc>
                  <a:txBody>
                    <a:bodyPr/>
                    <a:lstStyle/>
                    <a:p>
                      <a:pPr algn="ctr"/>
                      <a:r>
                        <a:rPr lang="en-IN" dirty="0"/>
                        <a:t>4.07812</a:t>
                      </a:r>
                    </a:p>
                  </a:txBody>
                  <a:tcPr/>
                </a:tc>
                <a:tc>
                  <a:txBody>
                    <a:bodyPr/>
                    <a:lstStyle/>
                    <a:p>
                      <a:pPr algn="ctr"/>
                      <a:r>
                        <a:rPr lang="en-IN" dirty="0"/>
                        <a:t>4.5381</a:t>
                      </a:r>
                    </a:p>
                  </a:txBody>
                  <a:tcPr/>
                </a:tc>
                <a:tc>
                  <a:txBody>
                    <a:bodyPr/>
                    <a:lstStyle/>
                    <a:p>
                      <a:pPr algn="ctr"/>
                      <a:r>
                        <a:rPr lang="en-IN" dirty="0"/>
                        <a:t>4.6759</a:t>
                      </a:r>
                    </a:p>
                  </a:txBody>
                  <a:tcPr/>
                </a:tc>
                <a:tc>
                  <a:txBody>
                    <a:bodyPr/>
                    <a:lstStyle/>
                    <a:p>
                      <a:pPr algn="ctr"/>
                      <a:r>
                        <a:rPr lang="en-IN" dirty="0"/>
                        <a:t>5.7819</a:t>
                      </a:r>
                    </a:p>
                  </a:txBody>
                  <a:tcPr/>
                </a:tc>
                <a:tc>
                  <a:txBody>
                    <a:bodyPr/>
                    <a:lstStyle/>
                    <a:p>
                      <a:pPr algn="ctr"/>
                      <a:r>
                        <a:rPr lang="en-IN" dirty="0"/>
                        <a:t>4.3219</a:t>
                      </a:r>
                    </a:p>
                  </a:txBody>
                  <a:tcPr/>
                </a:tc>
                <a:tc>
                  <a:txBody>
                    <a:bodyPr/>
                    <a:lstStyle/>
                    <a:p>
                      <a:pPr algn="ctr"/>
                      <a:r>
                        <a:rPr lang="en-IN" dirty="0"/>
                        <a:t>4.6831</a:t>
                      </a:r>
                    </a:p>
                  </a:txBody>
                  <a:tcPr/>
                </a:tc>
                <a:extLst>
                  <a:ext uri="{0D108BD9-81ED-4DB2-BD59-A6C34878D82A}">
                    <a16:rowId xmlns:a16="http://schemas.microsoft.com/office/drawing/2014/main" val="3618658522"/>
                  </a:ext>
                </a:extLst>
              </a:tr>
              <a:tr h="370840">
                <a:tc>
                  <a:txBody>
                    <a:bodyPr/>
                    <a:lstStyle/>
                    <a:p>
                      <a:pPr algn="ctr"/>
                      <a:r>
                        <a:rPr lang="en-IN" dirty="0"/>
                        <a:t>3</a:t>
                      </a:r>
                    </a:p>
                  </a:txBody>
                  <a:tcPr/>
                </a:tc>
                <a:tc>
                  <a:txBody>
                    <a:bodyPr/>
                    <a:lstStyle/>
                    <a:p>
                      <a:pPr algn="ctr"/>
                      <a:r>
                        <a:rPr lang="en-IN" dirty="0"/>
                        <a:t>4.7557</a:t>
                      </a:r>
                    </a:p>
                  </a:txBody>
                  <a:tcPr/>
                </a:tc>
                <a:tc>
                  <a:txBody>
                    <a:bodyPr/>
                    <a:lstStyle/>
                    <a:p>
                      <a:pPr algn="ctr"/>
                      <a:r>
                        <a:rPr lang="en-IN" dirty="0"/>
                        <a:t>4.545</a:t>
                      </a:r>
                    </a:p>
                  </a:txBody>
                  <a:tcPr/>
                </a:tc>
                <a:tc>
                  <a:txBody>
                    <a:bodyPr/>
                    <a:lstStyle/>
                    <a:p>
                      <a:pPr algn="ctr"/>
                      <a:r>
                        <a:rPr lang="en-IN" dirty="0"/>
                        <a:t>4.946</a:t>
                      </a:r>
                    </a:p>
                  </a:txBody>
                  <a:tcPr/>
                </a:tc>
                <a:tc>
                  <a:txBody>
                    <a:bodyPr/>
                    <a:lstStyle/>
                    <a:p>
                      <a:pPr algn="ctr"/>
                      <a:r>
                        <a:rPr lang="en-IN" dirty="0"/>
                        <a:t>5.116</a:t>
                      </a:r>
                    </a:p>
                  </a:txBody>
                  <a:tcPr/>
                </a:tc>
                <a:tc>
                  <a:txBody>
                    <a:bodyPr/>
                    <a:lstStyle/>
                    <a:p>
                      <a:pPr algn="ctr"/>
                      <a:r>
                        <a:rPr lang="en-IN" dirty="0"/>
                        <a:t>4.7838</a:t>
                      </a:r>
                    </a:p>
                  </a:txBody>
                  <a:tcPr/>
                </a:tc>
                <a:tc>
                  <a:txBody>
                    <a:bodyPr/>
                    <a:lstStyle/>
                    <a:p>
                      <a:pPr algn="ctr"/>
                      <a:r>
                        <a:rPr lang="en-IN" dirty="0"/>
                        <a:t>5.6548</a:t>
                      </a:r>
                    </a:p>
                  </a:txBody>
                  <a:tcPr/>
                </a:tc>
                <a:extLst>
                  <a:ext uri="{0D108BD9-81ED-4DB2-BD59-A6C34878D82A}">
                    <a16:rowId xmlns:a16="http://schemas.microsoft.com/office/drawing/2014/main" val="1588560917"/>
                  </a:ext>
                </a:extLst>
              </a:tr>
              <a:tr h="370840">
                <a:tc>
                  <a:txBody>
                    <a:bodyPr/>
                    <a:lstStyle/>
                    <a:p>
                      <a:pPr algn="ctr"/>
                      <a:r>
                        <a:rPr lang="en-IN" dirty="0"/>
                        <a:t>4</a:t>
                      </a:r>
                    </a:p>
                  </a:txBody>
                  <a:tcPr/>
                </a:tc>
                <a:tc>
                  <a:txBody>
                    <a:bodyPr/>
                    <a:lstStyle/>
                    <a:p>
                      <a:pPr algn="ctr"/>
                      <a:r>
                        <a:rPr lang="en-IN" dirty="0"/>
                        <a:t>3.6917</a:t>
                      </a:r>
                    </a:p>
                  </a:txBody>
                  <a:tcPr/>
                </a:tc>
                <a:tc>
                  <a:txBody>
                    <a:bodyPr/>
                    <a:lstStyle/>
                    <a:p>
                      <a:pPr algn="ctr"/>
                      <a:r>
                        <a:rPr lang="en-IN" dirty="0"/>
                        <a:t>4.49219</a:t>
                      </a:r>
                    </a:p>
                  </a:txBody>
                  <a:tcPr/>
                </a:tc>
                <a:tc>
                  <a:txBody>
                    <a:bodyPr/>
                    <a:lstStyle/>
                    <a:p>
                      <a:pPr algn="ctr"/>
                      <a:r>
                        <a:rPr lang="en-IN" dirty="0"/>
                        <a:t>3.6175</a:t>
                      </a:r>
                    </a:p>
                  </a:txBody>
                  <a:tcPr/>
                </a:tc>
                <a:tc>
                  <a:txBody>
                    <a:bodyPr/>
                    <a:lstStyle/>
                    <a:p>
                      <a:pPr algn="ctr"/>
                      <a:r>
                        <a:rPr lang="en-IN" dirty="0"/>
                        <a:t>3.36614</a:t>
                      </a:r>
                    </a:p>
                  </a:txBody>
                  <a:tcPr/>
                </a:tc>
                <a:tc>
                  <a:txBody>
                    <a:bodyPr/>
                    <a:lstStyle/>
                    <a:p>
                      <a:pPr algn="ctr"/>
                      <a:r>
                        <a:rPr lang="en-IN" dirty="0"/>
                        <a:t>3.5140</a:t>
                      </a:r>
                    </a:p>
                  </a:txBody>
                  <a:tcPr/>
                </a:tc>
                <a:tc>
                  <a:txBody>
                    <a:bodyPr/>
                    <a:lstStyle/>
                    <a:p>
                      <a:pPr algn="ctr"/>
                      <a:r>
                        <a:rPr lang="en-IN" dirty="0"/>
                        <a:t>3.9556</a:t>
                      </a:r>
                    </a:p>
                  </a:txBody>
                  <a:tcPr/>
                </a:tc>
                <a:extLst>
                  <a:ext uri="{0D108BD9-81ED-4DB2-BD59-A6C34878D82A}">
                    <a16:rowId xmlns:a16="http://schemas.microsoft.com/office/drawing/2014/main" val="444183667"/>
                  </a:ext>
                </a:extLst>
              </a:tr>
              <a:tr h="370840">
                <a:tc>
                  <a:txBody>
                    <a:bodyPr/>
                    <a:lstStyle/>
                    <a:p>
                      <a:pPr algn="ctr"/>
                      <a:r>
                        <a:rPr lang="en-IN" dirty="0"/>
                        <a:t>5</a:t>
                      </a:r>
                    </a:p>
                  </a:txBody>
                  <a:tcPr/>
                </a:tc>
                <a:tc>
                  <a:txBody>
                    <a:bodyPr/>
                    <a:lstStyle/>
                    <a:p>
                      <a:pPr algn="ctr"/>
                      <a:r>
                        <a:rPr lang="en-IN" dirty="0"/>
                        <a:t>3.4361</a:t>
                      </a:r>
                    </a:p>
                  </a:txBody>
                  <a:tcPr/>
                </a:tc>
                <a:tc>
                  <a:txBody>
                    <a:bodyPr/>
                    <a:lstStyle/>
                    <a:p>
                      <a:pPr algn="ctr"/>
                      <a:r>
                        <a:rPr lang="en-IN" dirty="0"/>
                        <a:t>3.03048</a:t>
                      </a:r>
                    </a:p>
                  </a:txBody>
                  <a:tcPr/>
                </a:tc>
                <a:tc>
                  <a:txBody>
                    <a:bodyPr/>
                    <a:lstStyle/>
                    <a:p>
                      <a:pPr algn="ctr"/>
                      <a:r>
                        <a:rPr lang="en-IN" dirty="0"/>
                        <a:t>3.47519</a:t>
                      </a:r>
                    </a:p>
                  </a:txBody>
                  <a:tcPr/>
                </a:tc>
                <a:tc>
                  <a:txBody>
                    <a:bodyPr/>
                    <a:lstStyle/>
                    <a:p>
                      <a:pPr algn="ctr"/>
                      <a:r>
                        <a:rPr lang="en-IN" dirty="0"/>
                        <a:t>3.3933</a:t>
                      </a:r>
                    </a:p>
                  </a:txBody>
                  <a:tcPr/>
                </a:tc>
                <a:tc>
                  <a:txBody>
                    <a:bodyPr/>
                    <a:lstStyle/>
                    <a:p>
                      <a:pPr algn="ctr"/>
                      <a:r>
                        <a:rPr lang="en-IN" dirty="0"/>
                        <a:t>3.5075</a:t>
                      </a:r>
                    </a:p>
                  </a:txBody>
                  <a:tcPr/>
                </a:tc>
                <a:tc>
                  <a:txBody>
                    <a:bodyPr/>
                    <a:lstStyle/>
                    <a:p>
                      <a:pPr algn="ctr"/>
                      <a:r>
                        <a:rPr lang="en-IN" dirty="0"/>
                        <a:t>4.6052</a:t>
                      </a:r>
                    </a:p>
                  </a:txBody>
                  <a:tcPr/>
                </a:tc>
                <a:extLst>
                  <a:ext uri="{0D108BD9-81ED-4DB2-BD59-A6C34878D82A}">
                    <a16:rowId xmlns:a16="http://schemas.microsoft.com/office/drawing/2014/main" val="3429711203"/>
                  </a:ext>
                </a:extLst>
              </a:tr>
              <a:tr h="370840">
                <a:tc>
                  <a:txBody>
                    <a:bodyPr/>
                    <a:lstStyle/>
                    <a:p>
                      <a:pPr algn="ctr"/>
                      <a:r>
                        <a:rPr lang="en-IN" dirty="0"/>
                        <a:t>6</a:t>
                      </a:r>
                    </a:p>
                  </a:txBody>
                  <a:tcPr/>
                </a:tc>
                <a:tc>
                  <a:txBody>
                    <a:bodyPr/>
                    <a:lstStyle/>
                    <a:p>
                      <a:pPr algn="ctr"/>
                      <a:r>
                        <a:rPr lang="en-IN" dirty="0"/>
                        <a:t>3.1744</a:t>
                      </a:r>
                    </a:p>
                  </a:txBody>
                  <a:tcPr/>
                </a:tc>
                <a:tc>
                  <a:txBody>
                    <a:bodyPr/>
                    <a:lstStyle/>
                    <a:p>
                      <a:pPr algn="ctr"/>
                      <a:r>
                        <a:rPr lang="en-IN" dirty="0"/>
                        <a:t>3.3199</a:t>
                      </a:r>
                    </a:p>
                  </a:txBody>
                  <a:tcPr/>
                </a:tc>
                <a:tc>
                  <a:txBody>
                    <a:bodyPr/>
                    <a:lstStyle/>
                    <a:p>
                      <a:pPr algn="ctr"/>
                      <a:r>
                        <a:rPr lang="en-IN" dirty="0"/>
                        <a:t>3.35136</a:t>
                      </a:r>
                    </a:p>
                  </a:txBody>
                  <a:tcPr/>
                </a:tc>
                <a:tc>
                  <a:txBody>
                    <a:bodyPr/>
                    <a:lstStyle/>
                    <a:p>
                      <a:pPr algn="ctr"/>
                      <a:r>
                        <a:rPr lang="en-IN" dirty="0"/>
                        <a:t>3.35164</a:t>
                      </a:r>
                    </a:p>
                  </a:txBody>
                  <a:tcPr/>
                </a:tc>
                <a:tc>
                  <a:txBody>
                    <a:bodyPr/>
                    <a:lstStyle/>
                    <a:p>
                      <a:pPr algn="ctr"/>
                      <a:r>
                        <a:rPr lang="en-IN" dirty="0"/>
                        <a:t>3.41528</a:t>
                      </a:r>
                    </a:p>
                  </a:txBody>
                  <a:tcPr/>
                </a:tc>
                <a:tc>
                  <a:txBody>
                    <a:bodyPr/>
                    <a:lstStyle/>
                    <a:p>
                      <a:pPr algn="ctr"/>
                      <a:r>
                        <a:rPr lang="en-IN" dirty="0"/>
                        <a:t>3.6273</a:t>
                      </a:r>
                    </a:p>
                  </a:txBody>
                  <a:tcPr/>
                </a:tc>
                <a:extLst>
                  <a:ext uri="{0D108BD9-81ED-4DB2-BD59-A6C34878D82A}">
                    <a16:rowId xmlns:a16="http://schemas.microsoft.com/office/drawing/2014/main" val="3589432844"/>
                  </a:ext>
                </a:extLst>
              </a:tr>
              <a:tr h="370840">
                <a:tc>
                  <a:txBody>
                    <a:bodyPr/>
                    <a:lstStyle/>
                    <a:p>
                      <a:pPr algn="ctr"/>
                      <a:r>
                        <a:rPr lang="en-IN" dirty="0"/>
                        <a:t>7</a:t>
                      </a:r>
                    </a:p>
                  </a:txBody>
                  <a:tcPr/>
                </a:tc>
                <a:tc>
                  <a:txBody>
                    <a:bodyPr/>
                    <a:lstStyle/>
                    <a:p>
                      <a:pPr algn="ctr"/>
                      <a:r>
                        <a:rPr lang="en-IN" dirty="0"/>
                        <a:t>3.0783</a:t>
                      </a:r>
                    </a:p>
                  </a:txBody>
                  <a:tcPr/>
                </a:tc>
                <a:tc>
                  <a:txBody>
                    <a:bodyPr/>
                    <a:lstStyle/>
                    <a:p>
                      <a:pPr algn="ctr"/>
                      <a:r>
                        <a:rPr lang="en-IN" dirty="0"/>
                        <a:t>2.923</a:t>
                      </a:r>
                    </a:p>
                  </a:txBody>
                  <a:tcPr/>
                </a:tc>
                <a:tc>
                  <a:txBody>
                    <a:bodyPr/>
                    <a:lstStyle/>
                    <a:p>
                      <a:pPr algn="ctr"/>
                      <a:r>
                        <a:rPr lang="en-IN" dirty="0"/>
                        <a:t>3.1770</a:t>
                      </a:r>
                    </a:p>
                  </a:txBody>
                  <a:tcPr/>
                </a:tc>
                <a:tc>
                  <a:txBody>
                    <a:bodyPr/>
                    <a:lstStyle/>
                    <a:p>
                      <a:pPr algn="ctr"/>
                      <a:r>
                        <a:rPr lang="en-IN" dirty="0"/>
                        <a:t>3.15868</a:t>
                      </a:r>
                    </a:p>
                  </a:txBody>
                  <a:tcPr/>
                </a:tc>
                <a:tc>
                  <a:txBody>
                    <a:bodyPr/>
                    <a:lstStyle/>
                    <a:p>
                      <a:pPr algn="ctr"/>
                      <a:r>
                        <a:rPr lang="en-IN" dirty="0"/>
                        <a:t>3.3931</a:t>
                      </a:r>
                    </a:p>
                  </a:txBody>
                  <a:tcPr/>
                </a:tc>
                <a:tc>
                  <a:txBody>
                    <a:bodyPr/>
                    <a:lstStyle/>
                    <a:p>
                      <a:pPr algn="ctr"/>
                      <a:r>
                        <a:rPr lang="en-IN" dirty="0"/>
                        <a:t>3.802</a:t>
                      </a:r>
                    </a:p>
                  </a:txBody>
                  <a:tcPr/>
                </a:tc>
                <a:extLst>
                  <a:ext uri="{0D108BD9-81ED-4DB2-BD59-A6C34878D82A}">
                    <a16:rowId xmlns:a16="http://schemas.microsoft.com/office/drawing/2014/main" val="2995485297"/>
                  </a:ext>
                </a:extLst>
              </a:tr>
              <a:tr h="370840">
                <a:tc>
                  <a:txBody>
                    <a:bodyPr/>
                    <a:lstStyle/>
                    <a:p>
                      <a:pPr algn="ctr"/>
                      <a:r>
                        <a:rPr lang="en-IN" dirty="0"/>
                        <a:t>8</a:t>
                      </a:r>
                    </a:p>
                  </a:txBody>
                  <a:tcPr/>
                </a:tc>
                <a:tc>
                  <a:txBody>
                    <a:bodyPr/>
                    <a:lstStyle/>
                    <a:p>
                      <a:pPr algn="ctr"/>
                      <a:r>
                        <a:rPr lang="en-IN" dirty="0"/>
                        <a:t>3.03386</a:t>
                      </a:r>
                    </a:p>
                  </a:txBody>
                  <a:tcPr/>
                </a:tc>
                <a:tc>
                  <a:txBody>
                    <a:bodyPr/>
                    <a:lstStyle/>
                    <a:p>
                      <a:pPr algn="ctr"/>
                      <a:r>
                        <a:rPr lang="en-IN" dirty="0"/>
                        <a:t>3.36202</a:t>
                      </a:r>
                    </a:p>
                  </a:txBody>
                  <a:tcPr/>
                </a:tc>
                <a:tc>
                  <a:txBody>
                    <a:bodyPr/>
                    <a:lstStyle/>
                    <a:p>
                      <a:pPr algn="ctr"/>
                      <a:r>
                        <a:rPr lang="en-IN" dirty="0"/>
                        <a:t>3.3808</a:t>
                      </a:r>
                    </a:p>
                  </a:txBody>
                  <a:tcPr/>
                </a:tc>
                <a:tc>
                  <a:txBody>
                    <a:bodyPr/>
                    <a:lstStyle/>
                    <a:p>
                      <a:pPr algn="ctr"/>
                      <a:r>
                        <a:rPr lang="en-IN" dirty="0"/>
                        <a:t>3.30628</a:t>
                      </a:r>
                    </a:p>
                  </a:txBody>
                  <a:tcPr/>
                </a:tc>
                <a:tc>
                  <a:txBody>
                    <a:bodyPr/>
                    <a:lstStyle/>
                    <a:p>
                      <a:pPr algn="ctr"/>
                      <a:r>
                        <a:rPr lang="en-IN" dirty="0"/>
                        <a:t>3.5982</a:t>
                      </a:r>
                    </a:p>
                  </a:txBody>
                  <a:tcPr/>
                </a:tc>
                <a:tc>
                  <a:txBody>
                    <a:bodyPr/>
                    <a:lstStyle/>
                    <a:p>
                      <a:pPr algn="ctr"/>
                      <a:r>
                        <a:rPr lang="en-IN" dirty="0"/>
                        <a:t>3.228</a:t>
                      </a:r>
                    </a:p>
                  </a:txBody>
                  <a:tcPr/>
                </a:tc>
                <a:extLst>
                  <a:ext uri="{0D108BD9-81ED-4DB2-BD59-A6C34878D82A}">
                    <a16:rowId xmlns:a16="http://schemas.microsoft.com/office/drawing/2014/main" val="3698805922"/>
                  </a:ext>
                </a:extLst>
              </a:tr>
            </a:tbl>
          </a:graphicData>
        </a:graphic>
      </p:graphicFrame>
      <p:sp>
        <p:nvSpPr>
          <p:cNvPr id="10" name="TextBox 9">
            <a:extLst>
              <a:ext uri="{FF2B5EF4-FFF2-40B4-BE49-F238E27FC236}">
                <a16:creationId xmlns:a16="http://schemas.microsoft.com/office/drawing/2014/main" id="{3D4FE161-744C-6D3D-AE3D-2A40FBC993AC}"/>
              </a:ext>
            </a:extLst>
          </p:cNvPr>
          <p:cNvSpPr txBox="1"/>
          <p:nvPr/>
        </p:nvSpPr>
        <p:spPr>
          <a:xfrm>
            <a:off x="838200" y="5146992"/>
            <a:ext cx="10515600" cy="369332"/>
          </a:xfrm>
          <a:prstGeom prst="rect">
            <a:avLst/>
          </a:prstGeom>
          <a:noFill/>
        </p:spPr>
        <p:txBody>
          <a:bodyPr wrap="square">
            <a:spAutoFit/>
          </a:bodyPr>
          <a:lstStyle/>
          <a:p>
            <a:pPr algn="ctr"/>
            <a:r>
              <a:rPr lang="en-US" dirty="0"/>
              <a:t>TABLE 2 PERFORMANCE OF CLUSTERS CONVEX HULL FOR DIFFERENT CLUSTERS AND POINTS </a:t>
            </a:r>
            <a:endParaRPr lang="en-IN" dirty="0"/>
          </a:p>
        </p:txBody>
      </p:sp>
    </p:spTree>
    <p:extLst>
      <p:ext uri="{BB962C8B-B14F-4D97-AF65-F5344CB8AC3E}">
        <p14:creationId xmlns:p14="http://schemas.microsoft.com/office/powerpoint/2010/main" val="1925839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Hybrid in two Systems</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graphicFrame>
        <p:nvGraphicFramePr>
          <p:cNvPr id="8" name="Table 4">
            <a:extLst>
              <a:ext uri="{FF2B5EF4-FFF2-40B4-BE49-F238E27FC236}">
                <a16:creationId xmlns:a16="http://schemas.microsoft.com/office/drawing/2014/main" id="{7B7D7B68-F25E-9B15-CE9C-3FC91DD46E98}"/>
              </a:ext>
            </a:extLst>
          </p:cNvPr>
          <p:cNvGraphicFramePr>
            <a:graphicFrameLocks noGrp="1"/>
          </p:cNvGraphicFramePr>
          <p:nvPr>
            <p:ph idx="1"/>
            <p:extLst>
              <p:ext uri="{D42A27DB-BD31-4B8C-83A1-F6EECF244321}">
                <p14:modId xmlns:p14="http://schemas.microsoft.com/office/powerpoint/2010/main" val="3078877298"/>
              </p:ext>
            </p:extLst>
          </p:nvPr>
        </p:nvGraphicFramePr>
        <p:xfrm>
          <a:off x="838199" y="2180272"/>
          <a:ext cx="10515596" cy="296672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3769395703"/>
                    </a:ext>
                  </a:extLst>
                </a:gridCol>
                <a:gridCol w="1502228">
                  <a:extLst>
                    <a:ext uri="{9D8B030D-6E8A-4147-A177-3AD203B41FA5}">
                      <a16:colId xmlns:a16="http://schemas.microsoft.com/office/drawing/2014/main" val="215306567"/>
                    </a:ext>
                  </a:extLst>
                </a:gridCol>
                <a:gridCol w="1502228">
                  <a:extLst>
                    <a:ext uri="{9D8B030D-6E8A-4147-A177-3AD203B41FA5}">
                      <a16:colId xmlns:a16="http://schemas.microsoft.com/office/drawing/2014/main" val="711461513"/>
                    </a:ext>
                  </a:extLst>
                </a:gridCol>
                <a:gridCol w="1502228">
                  <a:extLst>
                    <a:ext uri="{9D8B030D-6E8A-4147-A177-3AD203B41FA5}">
                      <a16:colId xmlns:a16="http://schemas.microsoft.com/office/drawing/2014/main" val="519837889"/>
                    </a:ext>
                  </a:extLst>
                </a:gridCol>
                <a:gridCol w="1502228">
                  <a:extLst>
                    <a:ext uri="{9D8B030D-6E8A-4147-A177-3AD203B41FA5}">
                      <a16:colId xmlns:a16="http://schemas.microsoft.com/office/drawing/2014/main" val="3039845387"/>
                    </a:ext>
                  </a:extLst>
                </a:gridCol>
                <a:gridCol w="1502228">
                  <a:extLst>
                    <a:ext uri="{9D8B030D-6E8A-4147-A177-3AD203B41FA5}">
                      <a16:colId xmlns:a16="http://schemas.microsoft.com/office/drawing/2014/main" val="1140284229"/>
                    </a:ext>
                  </a:extLst>
                </a:gridCol>
                <a:gridCol w="1502228">
                  <a:extLst>
                    <a:ext uri="{9D8B030D-6E8A-4147-A177-3AD203B41FA5}">
                      <a16:colId xmlns:a16="http://schemas.microsoft.com/office/drawing/2014/main" val="2137370067"/>
                    </a:ext>
                  </a:extLst>
                </a:gridCol>
              </a:tblGrid>
              <a:tr h="370840">
                <a:tc>
                  <a:txBody>
                    <a:bodyPr/>
                    <a:lstStyle/>
                    <a:p>
                      <a:pPr algn="ctr"/>
                      <a:r>
                        <a:rPr lang="en-IN" dirty="0"/>
                        <a:t>K</a:t>
                      </a:r>
                    </a:p>
                  </a:txBody>
                  <a:tcPr/>
                </a:tc>
                <a:tc>
                  <a:txBody>
                    <a:bodyPr/>
                    <a:lstStyle/>
                    <a:p>
                      <a:pPr algn="ctr"/>
                      <a:r>
                        <a:rPr lang="en-IN" dirty="0"/>
                        <a:t>1000</a:t>
                      </a:r>
                    </a:p>
                  </a:txBody>
                  <a:tcPr/>
                </a:tc>
                <a:tc>
                  <a:txBody>
                    <a:bodyPr/>
                    <a:lstStyle/>
                    <a:p>
                      <a:pPr algn="ctr"/>
                      <a:r>
                        <a:rPr lang="en-IN" dirty="0"/>
                        <a:t>5000</a:t>
                      </a:r>
                    </a:p>
                  </a:txBody>
                  <a:tcPr/>
                </a:tc>
                <a:tc>
                  <a:txBody>
                    <a:bodyPr/>
                    <a:lstStyle/>
                    <a:p>
                      <a:pPr algn="ctr"/>
                      <a:r>
                        <a:rPr lang="en-IN" dirty="0"/>
                        <a:t>10000</a:t>
                      </a:r>
                    </a:p>
                  </a:txBody>
                  <a:tcPr/>
                </a:tc>
                <a:tc>
                  <a:txBody>
                    <a:bodyPr/>
                    <a:lstStyle/>
                    <a:p>
                      <a:pPr algn="ctr"/>
                      <a:r>
                        <a:rPr lang="en-IN" dirty="0"/>
                        <a:t>15000</a:t>
                      </a:r>
                    </a:p>
                  </a:txBody>
                  <a:tcPr/>
                </a:tc>
                <a:tc>
                  <a:txBody>
                    <a:bodyPr/>
                    <a:lstStyle/>
                    <a:p>
                      <a:pPr algn="ctr"/>
                      <a:r>
                        <a:rPr lang="en-IN" dirty="0"/>
                        <a:t>30000</a:t>
                      </a:r>
                    </a:p>
                  </a:txBody>
                  <a:tcPr/>
                </a:tc>
                <a:tc>
                  <a:txBody>
                    <a:bodyPr/>
                    <a:lstStyle/>
                    <a:p>
                      <a:pPr algn="ctr"/>
                      <a:r>
                        <a:rPr lang="en-IN" dirty="0"/>
                        <a:t>50000</a:t>
                      </a:r>
                    </a:p>
                  </a:txBody>
                  <a:tcPr/>
                </a:tc>
                <a:extLst>
                  <a:ext uri="{0D108BD9-81ED-4DB2-BD59-A6C34878D82A}">
                    <a16:rowId xmlns:a16="http://schemas.microsoft.com/office/drawing/2014/main" val="1092108107"/>
                  </a:ext>
                </a:extLst>
              </a:tr>
              <a:tr h="370840">
                <a:tc>
                  <a:txBody>
                    <a:bodyPr/>
                    <a:lstStyle/>
                    <a:p>
                      <a:pPr algn="ctr"/>
                      <a:r>
                        <a:rPr lang="en-IN" dirty="0"/>
                        <a:t>2</a:t>
                      </a:r>
                    </a:p>
                  </a:txBody>
                  <a:tcPr/>
                </a:tc>
                <a:tc>
                  <a:txBody>
                    <a:bodyPr/>
                    <a:lstStyle/>
                    <a:p>
                      <a:pPr algn="ctr"/>
                      <a:r>
                        <a:rPr lang="en-IN" dirty="0"/>
                        <a:t>2.985</a:t>
                      </a:r>
                    </a:p>
                  </a:txBody>
                  <a:tcPr/>
                </a:tc>
                <a:tc>
                  <a:txBody>
                    <a:bodyPr/>
                    <a:lstStyle/>
                    <a:p>
                      <a:pPr algn="ctr"/>
                      <a:r>
                        <a:rPr lang="en-IN" dirty="0"/>
                        <a:t>2.7139</a:t>
                      </a:r>
                    </a:p>
                  </a:txBody>
                  <a:tcPr/>
                </a:tc>
                <a:tc>
                  <a:txBody>
                    <a:bodyPr/>
                    <a:lstStyle/>
                    <a:p>
                      <a:pPr algn="ctr"/>
                      <a:r>
                        <a:rPr lang="en-IN" dirty="0"/>
                        <a:t>2.8095</a:t>
                      </a:r>
                    </a:p>
                  </a:txBody>
                  <a:tcPr/>
                </a:tc>
                <a:tc>
                  <a:txBody>
                    <a:bodyPr/>
                    <a:lstStyle/>
                    <a:p>
                      <a:pPr algn="ctr"/>
                      <a:r>
                        <a:rPr lang="en-IN" dirty="0"/>
                        <a:t>2.64972</a:t>
                      </a:r>
                    </a:p>
                  </a:txBody>
                  <a:tcPr/>
                </a:tc>
                <a:tc>
                  <a:txBody>
                    <a:bodyPr/>
                    <a:lstStyle/>
                    <a:p>
                      <a:pPr algn="ctr"/>
                      <a:r>
                        <a:rPr lang="en-IN" dirty="0"/>
                        <a:t>3.23502</a:t>
                      </a:r>
                    </a:p>
                  </a:txBody>
                  <a:tcPr/>
                </a:tc>
                <a:tc>
                  <a:txBody>
                    <a:bodyPr/>
                    <a:lstStyle/>
                    <a:p>
                      <a:pPr algn="ctr"/>
                      <a:r>
                        <a:rPr lang="en-IN" dirty="0"/>
                        <a:t>3.2065</a:t>
                      </a:r>
                    </a:p>
                  </a:txBody>
                  <a:tcPr/>
                </a:tc>
                <a:extLst>
                  <a:ext uri="{0D108BD9-81ED-4DB2-BD59-A6C34878D82A}">
                    <a16:rowId xmlns:a16="http://schemas.microsoft.com/office/drawing/2014/main" val="2496588323"/>
                  </a:ext>
                </a:extLst>
              </a:tr>
              <a:tr h="370840">
                <a:tc>
                  <a:txBody>
                    <a:bodyPr/>
                    <a:lstStyle/>
                    <a:p>
                      <a:pPr algn="ctr"/>
                      <a:r>
                        <a:rPr lang="en-IN" dirty="0"/>
                        <a:t>3</a:t>
                      </a:r>
                    </a:p>
                  </a:txBody>
                  <a:tcPr/>
                </a:tc>
                <a:tc>
                  <a:txBody>
                    <a:bodyPr/>
                    <a:lstStyle/>
                    <a:p>
                      <a:pPr algn="ctr"/>
                      <a:r>
                        <a:rPr lang="en-IN" dirty="0"/>
                        <a:t>2.58312</a:t>
                      </a:r>
                    </a:p>
                  </a:txBody>
                  <a:tcPr/>
                </a:tc>
                <a:tc>
                  <a:txBody>
                    <a:bodyPr/>
                    <a:lstStyle/>
                    <a:p>
                      <a:pPr algn="ctr"/>
                      <a:r>
                        <a:rPr lang="en-IN" dirty="0"/>
                        <a:t>3.80176</a:t>
                      </a:r>
                    </a:p>
                  </a:txBody>
                  <a:tcPr/>
                </a:tc>
                <a:tc>
                  <a:txBody>
                    <a:bodyPr/>
                    <a:lstStyle/>
                    <a:p>
                      <a:pPr algn="ctr"/>
                      <a:r>
                        <a:rPr lang="en-IN" dirty="0"/>
                        <a:t>3.22037</a:t>
                      </a:r>
                    </a:p>
                  </a:txBody>
                  <a:tcPr/>
                </a:tc>
                <a:tc>
                  <a:txBody>
                    <a:bodyPr/>
                    <a:lstStyle/>
                    <a:p>
                      <a:pPr algn="ctr"/>
                      <a:r>
                        <a:rPr lang="en-IN" dirty="0"/>
                        <a:t>2.7687</a:t>
                      </a:r>
                    </a:p>
                  </a:txBody>
                  <a:tcPr/>
                </a:tc>
                <a:tc>
                  <a:txBody>
                    <a:bodyPr/>
                    <a:lstStyle/>
                    <a:p>
                      <a:pPr algn="ctr"/>
                      <a:r>
                        <a:rPr lang="en-IN" dirty="0"/>
                        <a:t>3.07292</a:t>
                      </a:r>
                    </a:p>
                  </a:txBody>
                  <a:tcPr/>
                </a:tc>
                <a:tc>
                  <a:txBody>
                    <a:bodyPr/>
                    <a:lstStyle/>
                    <a:p>
                      <a:pPr algn="ctr"/>
                      <a:r>
                        <a:rPr lang="en-IN" dirty="0"/>
                        <a:t>3.44885</a:t>
                      </a:r>
                    </a:p>
                  </a:txBody>
                  <a:tcPr/>
                </a:tc>
                <a:extLst>
                  <a:ext uri="{0D108BD9-81ED-4DB2-BD59-A6C34878D82A}">
                    <a16:rowId xmlns:a16="http://schemas.microsoft.com/office/drawing/2014/main" val="1021999302"/>
                  </a:ext>
                </a:extLst>
              </a:tr>
              <a:tr h="370840">
                <a:tc>
                  <a:txBody>
                    <a:bodyPr/>
                    <a:lstStyle/>
                    <a:p>
                      <a:pPr algn="ctr"/>
                      <a:r>
                        <a:rPr lang="en-IN" dirty="0"/>
                        <a:t>4</a:t>
                      </a:r>
                    </a:p>
                  </a:txBody>
                  <a:tcPr/>
                </a:tc>
                <a:tc>
                  <a:txBody>
                    <a:bodyPr/>
                    <a:lstStyle/>
                    <a:p>
                      <a:pPr algn="ctr"/>
                      <a:r>
                        <a:rPr lang="en-IN" dirty="0"/>
                        <a:t>3.07996</a:t>
                      </a:r>
                    </a:p>
                  </a:txBody>
                  <a:tcPr/>
                </a:tc>
                <a:tc>
                  <a:txBody>
                    <a:bodyPr/>
                    <a:lstStyle/>
                    <a:p>
                      <a:pPr algn="ctr"/>
                      <a:r>
                        <a:rPr lang="en-IN" dirty="0"/>
                        <a:t>2.82806</a:t>
                      </a:r>
                    </a:p>
                  </a:txBody>
                  <a:tcPr/>
                </a:tc>
                <a:tc>
                  <a:txBody>
                    <a:bodyPr/>
                    <a:lstStyle/>
                    <a:p>
                      <a:pPr algn="ctr"/>
                      <a:r>
                        <a:rPr lang="en-IN" dirty="0"/>
                        <a:t>2.8394</a:t>
                      </a:r>
                    </a:p>
                  </a:txBody>
                  <a:tcPr/>
                </a:tc>
                <a:tc>
                  <a:txBody>
                    <a:bodyPr/>
                    <a:lstStyle/>
                    <a:p>
                      <a:pPr algn="ctr"/>
                      <a:r>
                        <a:rPr lang="en-IN" dirty="0"/>
                        <a:t>2.936014</a:t>
                      </a:r>
                    </a:p>
                  </a:txBody>
                  <a:tcPr/>
                </a:tc>
                <a:tc>
                  <a:txBody>
                    <a:bodyPr/>
                    <a:lstStyle/>
                    <a:p>
                      <a:pPr algn="ctr"/>
                      <a:r>
                        <a:rPr lang="en-IN" dirty="0"/>
                        <a:t>3.60970</a:t>
                      </a:r>
                    </a:p>
                  </a:txBody>
                  <a:tcPr/>
                </a:tc>
                <a:tc>
                  <a:txBody>
                    <a:bodyPr/>
                    <a:lstStyle/>
                    <a:p>
                      <a:pPr algn="ctr"/>
                      <a:r>
                        <a:rPr lang="en-IN" dirty="0"/>
                        <a:t>4.3738</a:t>
                      </a:r>
                    </a:p>
                  </a:txBody>
                  <a:tcPr/>
                </a:tc>
                <a:extLst>
                  <a:ext uri="{0D108BD9-81ED-4DB2-BD59-A6C34878D82A}">
                    <a16:rowId xmlns:a16="http://schemas.microsoft.com/office/drawing/2014/main" val="173571818"/>
                  </a:ext>
                </a:extLst>
              </a:tr>
              <a:tr h="370840">
                <a:tc>
                  <a:txBody>
                    <a:bodyPr/>
                    <a:lstStyle/>
                    <a:p>
                      <a:pPr algn="ctr"/>
                      <a:r>
                        <a:rPr lang="en-IN" dirty="0"/>
                        <a:t>5</a:t>
                      </a:r>
                    </a:p>
                  </a:txBody>
                  <a:tcPr/>
                </a:tc>
                <a:tc>
                  <a:txBody>
                    <a:bodyPr/>
                    <a:lstStyle/>
                    <a:p>
                      <a:pPr algn="ctr"/>
                      <a:r>
                        <a:rPr lang="en-IN" dirty="0"/>
                        <a:t>3.02094</a:t>
                      </a:r>
                    </a:p>
                  </a:txBody>
                  <a:tcPr/>
                </a:tc>
                <a:tc>
                  <a:txBody>
                    <a:bodyPr/>
                    <a:lstStyle/>
                    <a:p>
                      <a:pPr algn="ctr"/>
                      <a:r>
                        <a:rPr lang="en-IN" dirty="0"/>
                        <a:t>2.87707</a:t>
                      </a:r>
                    </a:p>
                  </a:txBody>
                  <a:tcPr/>
                </a:tc>
                <a:tc>
                  <a:txBody>
                    <a:bodyPr/>
                    <a:lstStyle/>
                    <a:p>
                      <a:pPr algn="ctr"/>
                      <a:r>
                        <a:rPr lang="en-IN" dirty="0"/>
                        <a:t>3.07597</a:t>
                      </a:r>
                    </a:p>
                  </a:txBody>
                  <a:tcPr/>
                </a:tc>
                <a:tc>
                  <a:txBody>
                    <a:bodyPr/>
                    <a:lstStyle/>
                    <a:p>
                      <a:pPr algn="ctr"/>
                      <a:r>
                        <a:rPr lang="en-IN" dirty="0"/>
                        <a:t>3.36873</a:t>
                      </a:r>
                    </a:p>
                  </a:txBody>
                  <a:tcPr/>
                </a:tc>
                <a:tc>
                  <a:txBody>
                    <a:bodyPr/>
                    <a:lstStyle/>
                    <a:p>
                      <a:pPr algn="ctr"/>
                      <a:r>
                        <a:rPr lang="en-IN" dirty="0"/>
                        <a:t>3.4504</a:t>
                      </a:r>
                    </a:p>
                  </a:txBody>
                  <a:tcPr/>
                </a:tc>
                <a:tc>
                  <a:txBody>
                    <a:bodyPr/>
                    <a:lstStyle/>
                    <a:p>
                      <a:pPr algn="ctr"/>
                      <a:r>
                        <a:rPr lang="en-IN" dirty="0"/>
                        <a:t>3.6358</a:t>
                      </a:r>
                    </a:p>
                  </a:txBody>
                  <a:tcPr/>
                </a:tc>
                <a:extLst>
                  <a:ext uri="{0D108BD9-81ED-4DB2-BD59-A6C34878D82A}">
                    <a16:rowId xmlns:a16="http://schemas.microsoft.com/office/drawing/2014/main" val="1566267126"/>
                  </a:ext>
                </a:extLst>
              </a:tr>
              <a:tr h="370840">
                <a:tc>
                  <a:txBody>
                    <a:bodyPr/>
                    <a:lstStyle/>
                    <a:p>
                      <a:pPr algn="ctr"/>
                      <a:r>
                        <a:rPr lang="en-IN" dirty="0"/>
                        <a:t>6</a:t>
                      </a:r>
                    </a:p>
                  </a:txBody>
                  <a:tcPr/>
                </a:tc>
                <a:tc>
                  <a:txBody>
                    <a:bodyPr/>
                    <a:lstStyle/>
                    <a:p>
                      <a:pPr algn="ctr"/>
                      <a:r>
                        <a:rPr lang="en-IN" dirty="0"/>
                        <a:t>2.9545</a:t>
                      </a:r>
                    </a:p>
                  </a:txBody>
                  <a:tcPr/>
                </a:tc>
                <a:tc>
                  <a:txBody>
                    <a:bodyPr/>
                    <a:lstStyle/>
                    <a:p>
                      <a:pPr algn="ctr"/>
                      <a:r>
                        <a:rPr lang="en-IN" dirty="0"/>
                        <a:t>3.0204</a:t>
                      </a:r>
                    </a:p>
                  </a:txBody>
                  <a:tcPr/>
                </a:tc>
                <a:tc>
                  <a:txBody>
                    <a:bodyPr/>
                    <a:lstStyle/>
                    <a:p>
                      <a:pPr algn="ctr"/>
                      <a:r>
                        <a:rPr lang="en-IN" dirty="0"/>
                        <a:t>3.31932</a:t>
                      </a:r>
                    </a:p>
                  </a:txBody>
                  <a:tcPr/>
                </a:tc>
                <a:tc>
                  <a:txBody>
                    <a:bodyPr/>
                    <a:lstStyle/>
                    <a:p>
                      <a:pPr algn="ctr"/>
                      <a:r>
                        <a:rPr lang="en-IN" dirty="0"/>
                        <a:t>3.1071</a:t>
                      </a:r>
                    </a:p>
                  </a:txBody>
                  <a:tcPr/>
                </a:tc>
                <a:tc>
                  <a:txBody>
                    <a:bodyPr/>
                    <a:lstStyle/>
                    <a:p>
                      <a:pPr algn="ctr"/>
                      <a:r>
                        <a:rPr lang="en-IN" dirty="0"/>
                        <a:t>3.3958</a:t>
                      </a:r>
                    </a:p>
                  </a:txBody>
                  <a:tcPr/>
                </a:tc>
                <a:tc>
                  <a:txBody>
                    <a:bodyPr/>
                    <a:lstStyle/>
                    <a:p>
                      <a:pPr algn="ctr"/>
                      <a:r>
                        <a:rPr lang="en-IN" dirty="0"/>
                        <a:t>4.2304</a:t>
                      </a:r>
                    </a:p>
                  </a:txBody>
                  <a:tcPr/>
                </a:tc>
                <a:extLst>
                  <a:ext uri="{0D108BD9-81ED-4DB2-BD59-A6C34878D82A}">
                    <a16:rowId xmlns:a16="http://schemas.microsoft.com/office/drawing/2014/main" val="2612963043"/>
                  </a:ext>
                </a:extLst>
              </a:tr>
              <a:tr h="370840">
                <a:tc>
                  <a:txBody>
                    <a:bodyPr/>
                    <a:lstStyle/>
                    <a:p>
                      <a:pPr algn="ctr"/>
                      <a:r>
                        <a:rPr lang="en-IN" dirty="0"/>
                        <a:t>7</a:t>
                      </a:r>
                    </a:p>
                  </a:txBody>
                  <a:tcPr/>
                </a:tc>
                <a:tc>
                  <a:txBody>
                    <a:bodyPr/>
                    <a:lstStyle/>
                    <a:p>
                      <a:pPr algn="ctr"/>
                      <a:r>
                        <a:rPr lang="en-IN" dirty="0"/>
                        <a:t>3.11564</a:t>
                      </a:r>
                    </a:p>
                  </a:txBody>
                  <a:tcPr/>
                </a:tc>
                <a:tc>
                  <a:txBody>
                    <a:bodyPr/>
                    <a:lstStyle/>
                    <a:p>
                      <a:pPr algn="ctr"/>
                      <a:r>
                        <a:rPr lang="en-IN" dirty="0"/>
                        <a:t>2.98928</a:t>
                      </a:r>
                    </a:p>
                  </a:txBody>
                  <a:tcPr/>
                </a:tc>
                <a:tc>
                  <a:txBody>
                    <a:bodyPr/>
                    <a:lstStyle/>
                    <a:p>
                      <a:pPr algn="ctr"/>
                      <a:r>
                        <a:rPr lang="en-IN" dirty="0"/>
                        <a:t>3.19480</a:t>
                      </a:r>
                    </a:p>
                  </a:txBody>
                  <a:tcPr/>
                </a:tc>
                <a:tc>
                  <a:txBody>
                    <a:bodyPr/>
                    <a:lstStyle/>
                    <a:p>
                      <a:pPr algn="ctr"/>
                      <a:r>
                        <a:rPr lang="en-IN" dirty="0"/>
                        <a:t>3.04871</a:t>
                      </a:r>
                    </a:p>
                  </a:txBody>
                  <a:tcPr/>
                </a:tc>
                <a:tc>
                  <a:txBody>
                    <a:bodyPr/>
                    <a:lstStyle/>
                    <a:p>
                      <a:pPr algn="ctr"/>
                      <a:r>
                        <a:rPr lang="en-IN" dirty="0"/>
                        <a:t>3.32167</a:t>
                      </a:r>
                    </a:p>
                  </a:txBody>
                  <a:tcPr/>
                </a:tc>
                <a:tc>
                  <a:txBody>
                    <a:bodyPr/>
                    <a:lstStyle/>
                    <a:p>
                      <a:pPr algn="ctr"/>
                      <a:r>
                        <a:rPr lang="en-IN" dirty="0"/>
                        <a:t>3.84616</a:t>
                      </a:r>
                    </a:p>
                  </a:txBody>
                  <a:tcPr/>
                </a:tc>
                <a:extLst>
                  <a:ext uri="{0D108BD9-81ED-4DB2-BD59-A6C34878D82A}">
                    <a16:rowId xmlns:a16="http://schemas.microsoft.com/office/drawing/2014/main" val="3908763956"/>
                  </a:ext>
                </a:extLst>
              </a:tr>
              <a:tr h="370840">
                <a:tc>
                  <a:txBody>
                    <a:bodyPr/>
                    <a:lstStyle/>
                    <a:p>
                      <a:pPr algn="ctr"/>
                      <a:r>
                        <a:rPr lang="en-IN" dirty="0"/>
                        <a:t>8</a:t>
                      </a:r>
                    </a:p>
                  </a:txBody>
                  <a:tcPr/>
                </a:tc>
                <a:tc>
                  <a:txBody>
                    <a:bodyPr/>
                    <a:lstStyle/>
                    <a:p>
                      <a:pPr algn="ctr"/>
                      <a:r>
                        <a:rPr lang="en-IN" dirty="0"/>
                        <a:t>3.16466</a:t>
                      </a:r>
                    </a:p>
                  </a:txBody>
                  <a:tcPr/>
                </a:tc>
                <a:tc>
                  <a:txBody>
                    <a:bodyPr/>
                    <a:lstStyle/>
                    <a:p>
                      <a:pPr algn="ctr"/>
                      <a:r>
                        <a:rPr lang="en-IN" dirty="0"/>
                        <a:t>2.803118</a:t>
                      </a:r>
                    </a:p>
                  </a:txBody>
                  <a:tcPr/>
                </a:tc>
                <a:tc>
                  <a:txBody>
                    <a:bodyPr/>
                    <a:lstStyle/>
                    <a:p>
                      <a:pPr algn="ctr"/>
                      <a:r>
                        <a:rPr lang="en-IN" dirty="0"/>
                        <a:t>2.978741</a:t>
                      </a:r>
                    </a:p>
                  </a:txBody>
                  <a:tcPr/>
                </a:tc>
                <a:tc>
                  <a:txBody>
                    <a:bodyPr/>
                    <a:lstStyle/>
                    <a:p>
                      <a:pPr algn="ctr"/>
                      <a:r>
                        <a:rPr lang="en-IN" dirty="0"/>
                        <a:t>3.01076</a:t>
                      </a:r>
                    </a:p>
                  </a:txBody>
                  <a:tcPr/>
                </a:tc>
                <a:tc>
                  <a:txBody>
                    <a:bodyPr/>
                    <a:lstStyle/>
                    <a:p>
                      <a:pPr algn="ctr"/>
                      <a:r>
                        <a:rPr lang="en-IN" dirty="0"/>
                        <a:t>3.6802</a:t>
                      </a:r>
                    </a:p>
                  </a:txBody>
                  <a:tcPr/>
                </a:tc>
                <a:tc>
                  <a:txBody>
                    <a:bodyPr/>
                    <a:lstStyle/>
                    <a:p>
                      <a:pPr algn="ctr"/>
                      <a:r>
                        <a:rPr lang="en-IN" dirty="0"/>
                        <a:t>3.73537</a:t>
                      </a:r>
                    </a:p>
                  </a:txBody>
                  <a:tcPr/>
                </a:tc>
                <a:extLst>
                  <a:ext uri="{0D108BD9-81ED-4DB2-BD59-A6C34878D82A}">
                    <a16:rowId xmlns:a16="http://schemas.microsoft.com/office/drawing/2014/main" val="4029989408"/>
                  </a:ext>
                </a:extLst>
              </a:tr>
            </a:tbl>
          </a:graphicData>
        </a:graphic>
      </p:graphicFrame>
      <p:sp>
        <p:nvSpPr>
          <p:cNvPr id="10" name="TextBox 9">
            <a:extLst>
              <a:ext uri="{FF2B5EF4-FFF2-40B4-BE49-F238E27FC236}">
                <a16:creationId xmlns:a16="http://schemas.microsoft.com/office/drawing/2014/main" id="{B5C16331-F81B-E476-7D55-1490F2331A5E}"/>
              </a:ext>
            </a:extLst>
          </p:cNvPr>
          <p:cNvSpPr txBox="1"/>
          <p:nvPr/>
        </p:nvSpPr>
        <p:spPr>
          <a:xfrm>
            <a:off x="838195" y="5167313"/>
            <a:ext cx="10515600" cy="369332"/>
          </a:xfrm>
          <a:prstGeom prst="rect">
            <a:avLst/>
          </a:prstGeom>
          <a:noFill/>
        </p:spPr>
        <p:txBody>
          <a:bodyPr wrap="square">
            <a:spAutoFit/>
          </a:bodyPr>
          <a:lstStyle/>
          <a:p>
            <a:pPr algn="ctr"/>
            <a:r>
              <a:rPr lang="en-US" dirty="0"/>
              <a:t>TABLE 3 PERFORMANCE OF CLUSTERS CONVEX HULL FOR DIFFERENT CLUSTERS AND POINTS </a:t>
            </a:r>
            <a:endParaRPr lang="en-IN" dirty="0"/>
          </a:p>
        </p:txBody>
      </p:sp>
    </p:spTree>
    <p:extLst>
      <p:ext uri="{BB962C8B-B14F-4D97-AF65-F5344CB8AC3E}">
        <p14:creationId xmlns:p14="http://schemas.microsoft.com/office/powerpoint/2010/main" val="304966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a16="http://schemas.microsoft.com/office/drawing/2014/main" id="{964B478E-726B-CDE0-99C1-444A0453CC88}"/>
              </a:ext>
            </a:extLst>
          </p:cNvPr>
          <p:cNvSpPr>
            <a:spLocks noGrp="1"/>
          </p:cNvSpPr>
          <p:nvPr>
            <p:ph type="title"/>
          </p:nvPr>
        </p:nvSpPr>
        <p:spPr>
          <a:xfrm>
            <a:off x="838200" y="365125"/>
            <a:ext cx="10515600" cy="1325563"/>
          </a:xfrm>
        </p:spPr>
        <p:txBody>
          <a:bodyPr/>
          <a:lstStyle/>
          <a:p>
            <a:r>
              <a:rPr lang="en-US" b="1" dirty="0">
                <a:solidFill>
                  <a:srgbClr val="EF6C00"/>
                </a:solidFill>
              </a:rPr>
              <a:t>Two Systems with multiple processes</a:t>
            </a:r>
          </a:p>
        </p:txBody>
      </p:sp>
      <p:cxnSp>
        <p:nvCxnSpPr>
          <p:cNvPr id="9" name="Straight Connector 8">
            <a:extLst>
              <a:ext uri="{FF2B5EF4-FFF2-40B4-BE49-F238E27FC236}">
                <a16:creationId xmlns:a16="http://schemas.microsoft.com/office/drawing/2014/main" id="{E926F1F9-60CA-A0C5-EE80-CC049FA046DA}"/>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ACCA27C0-FADF-D18E-4DC9-DCEBB2A19AD5}"/>
              </a:ext>
            </a:extLst>
          </p:cNvPr>
          <p:cNvSpPr txBox="1"/>
          <p:nvPr/>
        </p:nvSpPr>
        <p:spPr>
          <a:xfrm>
            <a:off x="6530789" y="5487044"/>
            <a:ext cx="3989296" cy="923330"/>
          </a:xfrm>
          <a:prstGeom prst="rect">
            <a:avLst/>
          </a:prstGeom>
          <a:noFill/>
        </p:spPr>
        <p:txBody>
          <a:bodyPr wrap="square">
            <a:spAutoFit/>
          </a:bodyPr>
          <a:lstStyle/>
          <a:p>
            <a:pPr algn="ctr"/>
            <a:r>
              <a:rPr lang="en-US" dirty="0"/>
              <a:t>Figure 2. Graphical representation for performance analysis of Clusters Convex Hull for 3 Processes</a:t>
            </a:r>
            <a:endParaRPr lang="en-IN" dirty="0"/>
          </a:p>
        </p:txBody>
      </p:sp>
      <p:grpSp>
        <p:nvGrpSpPr>
          <p:cNvPr id="13" name="Group 12">
            <a:extLst>
              <a:ext uri="{FF2B5EF4-FFF2-40B4-BE49-F238E27FC236}">
                <a16:creationId xmlns:a16="http://schemas.microsoft.com/office/drawing/2014/main" id="{5FFA7AF0-0B8C-1EE8-A151-1A3550CFEE1C}"/>
              </a:ext>
            </a:extLst>
          </p:cNvPr>
          <p:cNvGrpSpPr/>
          <p:nvPr/>
        </p:nvGrpSpPr>
        <p:grpSpPr>
          <a:xfrm>
            <a:off x="838200" y="1948236"/>
            <a:ext cx="4450976" cy="4462138"/>
            <a:chOff x="838200" y="1948236"/>
            <a:chExt cx="4450976" cy="4462138"/>
          </a:xfrm>
        </p:grpSpPr>
        <p:pic>
          <p:nvPicPr>
            <p:cNvPr id="7" name="Picture 6">
              <a:extLst>
                <a:ext uri="{FF2B5EF4-FFF2-40B4-BE49-F238E27FC236}">
                  <a16:creationId xmlns:a16="http://schemas.microsoft.com/office/drawing/2014/main" id="{9B4609F1-5EC0-2BC2-62E9-8D207D2C0E4F}"/>
                </a:ext>
              </a:extLst>
            </p:cNvPr>
            <p:cNvPicPr>
              <a:picLocks noChangeAspect="1"/>
            </p:cNvPicPr>
            <p:nvPr/>
          </p:nvPicPr>
          <p:blipFill>
            <a:blip r:embed="rId2"/>
            <a:stretch>
              <a:fillRect/>
            </a:stretch>
          </p:blipFill>
          <p:spPr>
            <a:xfrm>
              <a:off x="838200" y="1948236"/>
              <a:ext cx="4450976" cy="3571771"/>
            </a:xfrm>
            <a:prstGeom prst="rect">
              <a:avLst/>
            </a:prstGeom>
          </p:spPr>
        </p:pic>
        <p:sp>
          <p:nvSpPr>
            <p:cNvPr id="12" name="TextBox 11">
              <a:extLst>
                <a:ext uri="{FF2B5EF4-FFF2-40B4-BE49-F238E27FC236}">
                  <a16:creationId xmlns:a16="http://schemas.microsoft.com/office/drawing/2014/main" id="{3DE585E5-60F9-EA6D-3775-124671D6FAD7}"/>
                </a:ext>
              </a:extLst>
            </p:cNvPr>
            <p:cNvSpPr txBox="1"/>
            <p:nvPr/>
          </p:nvSpPr>
          <p:spPr>
            <a:xfrm>
              <a:off x="1299880" y="5487044"/>
              <a:ext cx="3989296" cy="923330"/>
            </a:xfrm>
            <a:prstGeom prst="rect">
              <a:avLst/>
            </a:prstGeom>
            <a:noFill/>
          </p:spPr>
          <p:txBody>
            <a:bodyPr wrap="square">
              <a:spAutoFit/>
            </a:bodyPr>
            <a:lstStyle/>
            <a:p>
              <a:pPr algn="ctr"/>
              <a:r>
                <a:rPr lang="en-US" dirty="0"/>
                <a:t>Figure 1. Graphical representation for performance analysis of Clusters Convex Hull for 2 Processes</a:t>
              </a:r>
              <a:endParaRPr lang="en-IN" dirty="0"/>
            </a:p>
          </p:txBody>
        </p:sp>
      </p:grpSp>
      <p:pic>
        <p:nvPicPr>
          <p:cNvPr id="14" name="Picture 13">
            <a:extLst>
              <a:ext uri="{FF2B5EF4-FFF2-40B4-BE49-F238E27FC236}">
                <a16:creationId xmlns:a16="http://schemas.microsoft.com/office/drawing/2014/main" id="{006FE0D5-DB79-6D71-0C76-DF2B72F076CC}"/>
              </a:ext>
            </a:extLst>
          </p:cNvPr>
          <p:cNvPicPr>
            <a:picLocks noChangeAspect="1"/>
          </p:cNvPicPr>
          <p:nvPr/>
        </p:nvPicPr>
        <p:blipFill>
          <a:blip r:embed="rId3"/>
          <a:stretch>
            <a:fillRect/>
          </a:stretch>
        </p:blipFill>
        <p:spPr>
          <a:xfrm>
            <a:off x="6174724" y="1948236"/>
            <a:ext cx="4450976" cy="3571770"/>
          </a:xfrm>
          <a:prstGeom prst="rect">
            <a:avLst/>
          </a:prstGeom>
        </p:spPr>
      </p:pic>
    </p:spTree>
    <p:extLst>
      <p:ext uri="{BB962C8B-B14F-4D97-AF65-F5344CB8AC3E}">
        <p14:creationId xmlns:p14="http://schemas.microsoft.com/office/powerpoint/2010/main" val="153342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9862C378-1261-8E7C-7120-10546A8089A5}"/>
              </a:ext>
            </a:extLst>
          </p:cNvPr>
          <p:cNvPicPr>
            <a:picLocks noChangeAspect="1"/>
          </p:cNvPicPr>
          <p:nvPr/>
        </p:nvPicPr>
        <p:blipFill>
          <a:blip r:embed="rId2"/>
          <a:stretch>
            <a:fillRect/>
          </a:stretch>
        </p:blipFill>
        <p:spPr>
          <a:xfrm>
            <a:off x="810184" y="1244132"/>
            <a:ext cx="4150100" cy="3283992"/>
          </a:xfrm>
          <a:prstGeom prst="rect">
            <a:avLst/>
          </a:prstGeom>
        </p:spPr>
      </p:pic>
      <p:sp>
        <p:nvSpPr>
          <p:cNvPr id="7" name="TextBox 6">
            <a:extLst>
              <a:ext uri="{FF2B5EF4-FFF2-40B4-BE49-F238E27FC236}">
                <a16:creationId xmlns:a16="http://schemas.microsoft.com/office/drawing/2014/main" id="{173981E0-0363-B64B-4A27-D1F848802C70}"/>
              </a:ext>
            </a:extLst>
          </p:cNvPr>
          <p:cNvSpPr txBox="1"/>
          <p:nvPr/>
        </p:nvSpPr>
        <p:spPr>
          <a:xfrm>
            <a:off x="962584" y="4611590"/>
            <a:ext cx="4341159" cy="923330"/>
          </a:xfrm>
          <a:prstGeom prst="rect">
            <a:avLst/>
          </a:prstGeom>
          <a:noFill/>
        </p:spPr>
        <p:txBody>
          <a:bodyPr wrap="square">
            <a:spAutoFit/>
          </a:bodyPr>
          <a:lstStyle/>
          <a:p>
            <a:pPr algn="ctr"/>
            <a:r>
              <a:rPr lang="en-US" dirty="0"/>
              <a:t>Figure 3. Graphical representation for performance analysis of Clusters Convex Hull for 4 Processes </a:t>
            </a:r>
            <a:endParaRPr lang="en-IN" dirty="0"/>
          </a:p>
        </p:txBody>
      </p:sp>
      <p:pic>
        <p:nvPicPr>
          <p:cNvPr id="8" name="Picture 7">
            <a:extLst>
              <a:ext uri="{FF2B5EF4-FFF2-40B4-BE49-F238E27FC236}">
                <a16:creationId xmlns:a16="http://schemas.microsoft.com/office/drawing/2014/main" id="{8C75DF18-4B16-D554-283D-BF803A1FB390}"/>
              </a:ext>
            </a:extLst>
          </p:cNvPr>
          <p:cNvPicPr>
            <a:picLocks noChangeAspect="1"/>
          </p:cNvPicPr>
          <p:nvPr/>
        </p:nvPicPr>
        <p:blipFill>
          <a:blip r:embed="rId3"/>
          <a:stretch>
            <a:fillRect/>
          </a:stretch>
        </p:blipFill>
        <p:spPr>
          <a:xfrm>
            <a:off x="5851990" y="1244131"/>
            <a:ext cx="4150100" cy="3330327"/>
          </a:xfrm>
          <a:prstGeom prst="rect">
            <a:avLst/>
          </a:prstGeom>
        </p:spPr>
      </p:pic>
      <p:sp>
        <p:nvSpPr>
          <p:cNvPr id="11" name="TextBox 10">
            <a:extLst>
              <a:ext uri="{FF2B5EF4-FFF2-40B4-BE49-F238E27FC236}">
                <a16:creationId xmlns:a16="http://schemas.microsoft.com/office/drawing/2014/main" id="{3AAF5063-BC29-47DA-2F6E-EF5607793B48}"/>
              </a:ext>
            </a:extLst>
          </p:cNvPr>
          <p:cNvSpPr txBox="1"/>
          <p:nvPr/>
        </p:nvSpPr>
        <p:spPr>
          <a:xfrm>
            <a:off x="5851990" y="4624286"/>
            <a:ext cx="4341159" cy="923330"/>
          </a:xfrm>
          <a:prstGeom prst="rect">
            <a:avLst/>
          </a:prstGeom>
          <a:noFill/>
        </p:spPr>
        <p:txBody>
          <a:bodyPr wrap="square">
            <a:spAutoFit/>
          </a:bodyPr>
          <a:lstStyle/>
          <a:p>
            <a:pPr algn="ctr"/>
            <a:r>
              <a:rPr lang="en-US" dirty="0"/>
              <a:t>Figure 3. Graphical representation for performance analysis of Clusters Convex Hull for 5 Processes</a:t>
            </a:r>
            <a:endParaRPr lang="en-IN" dirty="0"/>
          </a:p>
        </p:txBody>
      </p:sp>
    </p:spTree>
    <p:extLst>
      <p:ext uri="{BB962C8B-B14F-4D97-AF65-F5344CB8AC3E}">
        <p14:creationId xmlns:p14="http://schemas.microsoft.com/office/powerpoint/2010/main" val="27290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Introduction</a:t>
            </a:r>
            <a:endParaRPr lang="en-IN" b="1" dirty="0">
              <a:solidFill>
                <a:srgbClr val="EF6C00"/>
              </a:solidFill>
            </a:endParaRP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a:bodyPr>
          <a:lstStyle/>
          <a:p>
            <a:r>
              <a:rPr lang="en-US" kern="0" dirty="0">
                <a:solidFill>
                  <a:schemeClr val="tx1"/>
                </a:solidFill>
              </a:rPr>
              <a:t>Parallel computing is the use of multiple compute resources to solve a computational problem.</a:t>
            </a:r>
          </a:p>
          <a:p>
            <a:r>
              <a:rPr lang="en-US" dirty="0"/>
              <a:t>It is the ability of program to run on parallel computers which is still quite difficult and complex task to achieve.</a:t>
            </a:r>
          </a:p>
          <a:p>
            <a:r>
              <a:rPr lang="en-US" dirty="0"/>
              <a:t>In this project, K-Means Clustering algorithm is used for solving the problem of Convex Hull in parallel environment. </a:t>
            </a:r>
          </a:p>
          <a:p>
            <a:r>
              <a:rPr lang="en-US" dirty="0"/>
              <a:t>This algorithm is implemented in MPI, OpenMP, and Hybrid mode.</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2518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1DAD0DF-97CF-ABDB-1930-9B5F3C346EBB}"/>
              </a:ext>
            </a:extLst>
          </p:cNvPr>
          <p:cNvSpPr txBox="1"/>
          <p:nvPr/>
        </p:nvSpPr>
        <p:spPr>
          <a:xfrm>
            <a:off x="1070161" y="4833973"/>
            <a:ext cx="4341159" cy="923330"/>
          </a:xfrm>
          <a:prstGeom prst="rect">
            <a:avLst/>
          </a:prstGeom>
          <a:noFill/>
        </p:spPr>
        <p:txBody>
          <a:bodyPr wrap="square">
            <a:spAutoFit/>
          </a:bodyPr>
          <a:lstStyle/>
          <a:p>
            <a:pPr algn="ctr"/>
            <a:r>
              <a:rPr lang="en-US" dirty="0"/>
              <a:t>Figure 3. Graphical representation for performance analysis of Clusters Convex Hull for 6 Processes </a:t>
            </a:r>
            <a:endParaRPr lang="en-IN" dirty="0"/>
          </a:p>
        </p:txBody>
      </p:sp>
      <p:pic>
        <p:nvPicPr>
          <p:cNvPr id="8" name="Picture 7">
            <a:extLst>
              <a:ext uri="{FF2B5EF4-FFF2-40B4-BE49-F238E27FC236}">
                <a16:creationId xmlns:a16="http://schemas.microsoft.com/office/drawing/2014/main" id="{084C6BD3-ABDE-C194-4554-B4707C9E369D}"/>
              </a:ext>
            </a:extLst>
          </p:cNvPr>
          <p:cNvPicPr>
            <a:picLocks noChangeAspect="1"/>
          </p:cNvPicPr>
          <p:nvPr/>
        </p:nvPicPr>
        <p:blipFill>
          <a:blip r:embed="rId2"/>
          <a:stretch>
            <a:fillRect/>
          </a:stretch>
        </p:blipFill>
        <p:spPr>
          <a:xfrm>
            <a:off x="925044" y="1100697"/>
            <a:ext cx="4486276" cy="3600098"/>
          </a:xfrm>
          <a:prstGeom prst="rect">
            <a:avLst/>
          </a:prstGeom>
        </p:spPr>
      </p:pic>
      <p:pic>
        <p:nvPicPr>
          <p:cNvPr id="11" name="Picture 10">
            <a:extLst>
              <a:ext uri="{FF2B5EF4-FFF2-40B4-BE49-F238E27FC236}">
                <a16:creationId xmlns:a16="http://schemas.microsoft.com/office/drawing/2014/main" id="{3108EA53-3CDD-9965-EA51-152354F6E7FA}"/>
              </a:ext>
            </a:extLst>
          </p:cNvPr>
          <p:cNvPicPr>
            <a:picLocks noChangeAspect="1"/>
          </p:cNvPicPr>
          <p:nvPr/>
        </p:nvPicPr>
        <p:blipFill>
          <a:blip r:embed="rId3"/>
          <a:stretch>
            <a:fillRect/>
          </a:stretch>
        </p:blipFill>
        <p:spPr>
          <a:xfrm>
            <a:off x="5946965" y="1100697"/>
            <a:ext cx="4652236" cy="3733276"/>
          </a:xfrm>
          <a:prstGeom prst="rect">
            <a:avLst/>
          </a:prstGeom>
        </p:spPr>
      </p:pic>
      <p:sp>
        <p:nvSpPr>
          <p:cNvPr id="12" name="TextBox 11">
            <a:extLst>
              <a:ext uri="{FF2B5EF4-FFF2-40B4-BE49-F238E27FC236}">
                <a16:creationId xmlns:a16="http://schemas.microsoft.com/office/drawing/2014/main" id="{FBF7E099-D629-4A37-DDC0-3DCC2081C9DF}"/>
              </a:ext>
            </a:extLst>
          </p:cNvPr>
          <p:cNvSpPr txBox="1"/>
          <p:nvPr/>
        </p:nvSpPr>
        <p:spPr>
          <a:xfrm>
            <a:off x="6258042" y="4833973"/>
            <a:ext cx="4341159" cy="923330"/>
          </a:xfrm>
          <a:prstGeom prst="rect">
            <a:avLst/>
          </a:prstGeom>
          <a:noFill/>
        </p:spPr>
        <p:txBody>
          <a:bodyPr wrap="square">
            <a:spAutoFit/>
          </a:bodyPr>
          <a:lstStyle/>
          <a:p>
            <a:pPr algn="ctr"/>
            <a:r>
              <a:rPr lang="en-US" dirty="0"/>
              <a:t>Figure 3. Graphical representation for performance analysis of Clusters Convex Hull for 7 Processes </a:t>
            </a:r>
            <a:endParaRPr lang="en-IN" dirty="0"/>
          </a:p>
        </p:txBody>
      </p:sp>
    </p:spTree>
    <p:extLst>
      <p:ext uri="{BB962C8B-B14F-4D97-AF65-F5344CB8AC3E}">
        <p14:creationId xmlns:p14="http://schemas.microsoft.com/office/powerpoint/2010/main" val="1086065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C1FB452C-0C73-D4E7-34E0-9EE698EDE897}"/>
              </a:ext>
            </a:extLst>
          </p:cNvPr>
          <p:cNvGrpSpPr/>
          <p:nvPr/>
        </p:nvGrpSpPr>
        <p:grpSpPr>
          <a:xfrm>
            <a:off x="3781493" y="839146"/>
            <a:ext cx="4629012" cy="4480655"/>
            <a:chOff x="3848238" y="749499"/>
            <a:chExt cx="4629012" cy="4480655"/>
          </a:xfrm>
        </p:grpSpPr>
        <p:pic>
          <p:nvPicPr>
            <p:cNvPr id="3" name="Picture 2">
              <a:extLst>
                <a:ext uri="{FF2B5EF4-FFF2-40B4-BE49-F238E27FC236}">
                  <a16:creationId xmlns:a16="http://schemas.microsoft.com/office/drawing/2014/main" id="{209848E2-60C3-193E-CC26-CFC8A43D0745}"/>
                </a:ext>
              </a:extLst>
            </p:cNvPr>
            <p:cNvPicPr>
              <a:picLocks noChangeAspect="1"/>
            </p:cNvPicPr>
            <p:nvPr/>
          </p:nvPicPr>
          <p:blipFill>
            <a:blip r:embed="rId2"/>
            <a:stretch>
              <a:fillRect/>
            </a:stretch>
          </p:blipFill>
          <p:spPr>
            <a:xfrm>
              <a:off x="3848238" y="749499"/>
              <a:ext cx="4495521" cy="3557325"/>
            </a:xfrm>
            <a:prstGeom prst="rect">
              <a:avLst/>
            </a:prstGeom>
          </p:spPr>
        </p:pic>
        <p:sp>
          <p:nvSpPr>
            <p:cNvPr id="5" name="TextBox 4">
              <a:extLst>
                <a:ext uri="{FF2B5EF4-FFF2-40B4-BE49-F238E27FC236}">
                  <a16:creationId xmlns:a16="http://schemas.microsoft.com/office/drawing/2014/main" id="{9921E3E9-092F-3C34-791D-C375AB7E84C9}"/>
                </a:ext>
              </a:extLst>
            </p:cNvPr>
            <p:cNvSpPr txBox="1"/>
            <p:nvPr/>
          </p:nvSpPr>
          <p:spPr>
            <a:xfrm>
              <a:off x="4136091" y="4306824"/>
              <a:ext cx="4341159" cy="923330"/>
            </a:xfrm>
            <a:prstGeom prst="rect">
              <a:avLst/>
            </a:prstGeom>
            <a:noFill/>
          </p:spPr>
          <p:txBody>
            <a:bodyPr wrap="square">
              <a:spAutoFit/>
            </a:bodyPr>
            <a:lstStyle/>
            <a:p>
              <a:pPr algn="ctr"/>
              <a:r>
                <a:rPr lang="en-US" dirty="0"/>
                <a:t>Figure 3. Graphical representation for performance analysis of Clusters Convex Hull for 8 Processes </a:t>
              </a:r>
              <a:endParaRPr lang="en-IN" dirty="0"/>
            </a:p>
          </p:txBody>
        </p:sp>
      </p:grpSp>
    </p:spTree>
    <p:extLst>
      <p:ext uri="{BB962C8B-B14F-4D97-AF65-F5344CB8AC3E}">
        <p14:creationId xmlns:p14="http://schemas.microsoft.com/office/powerpoint/2010/main" val="3225143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Conclusion</a:t>
            </a: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a:bodyPr>
          <a:lstStyle/>
          <a:p>
            <a:r>
              <a:rPr lang="en-US" dirty="0"/>
              <a:t>We observed that OpenMP implementation of cluster convex hull takes more execution time than others irrespective of number of clusters and points considered.</a:t>
            </a:r>
          </a:p>
          <a:p>
            <a:r>
              <a:rPr lang="en-US" dirty="0"/>
              <a:t>We noticed that MPI implementation of cluster convex hull performs better than OpenMP. </a:t>
            </a:r>
          </a:p>
          <a:p>
            <a:r>
              <a:rPr lang="en-US" dirty="0"/>
              <a:t>Overall Hybrid mixed mode programming model implementation of Cluster Convex hull gives better performance than others and it also scalable.</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2770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Future work /Suggestion</a:t>
            </a: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a:bodyPr>
          <a:lstStyle/>
          <a:p>
            <a:r>
              <a:rPr lang="en-US" dirty="0"/>
              <a:t>Here we considered 2 systems and number of points up to 50000 only. By taking a greater number of systems and points, we would be able to better distinguish between Hybrid and MPI mode of programming performance. </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847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a:xfrm>
            <a:off x="838200" y="2766218"/>
            <a:ext cx="10515600" cy="1325563"/>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Comic Sans MS" panose="030F0702030302020204" pitchFamily="66" charset="0"/>
              </a:rPr>
              <a:t>THANK YOU</a:t>
            </a:r>
            <a:endParaRPr lang="en-IN" dirty="0">
              <a:ln w="0"/>
              <a:solidFill>
                <a:schemeClr val="accent1"/>
              </a:solidFill>
              <a:effectLst>
                <a:outerShdw blurRad="38100" dist="25400" dir="5400000" algn="ctr" rotWithShape="0">
                  <a:srgbClr val="6E747A">
                    <a:alpha val="43000"/>
                  </a:srgbClr>
                </a:outerShdw>
              </a:effectLst>
              <a:latin typeface="Comic Sans MS" panose="030F0702030302020204" pitchFamily="66" charset="0"/>
            </a:endParaRP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2449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IN" b="1" dirty="0">
                <a:solidFill>
                  <a:srgbClr val="EF6C00"/>
                </a:solidFill>
              </a:rPr>
              <a:t>Convex hull</a:t>
            </a: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a:bodyPr>
          <a:lstStyle/>
          <a:p>
            <a:r>
              <a:rPr lang="en-US" b="1" dirty="0"/>
              <a:t>Convex hull: </a:t>
            </a:r>
            <a:r>
              <a:rPr lang="en-US" dirty="0"/>
              <a:t>Given a set S of n points in the plane, the convex hull of S is the smallest convex region containing all points in S.</a:t>
            </a:r>
          </a:p>
          <a:p>
            <a:r>
              <a:rPr lang="en-US" dirty="0"/>
              <a:t>They have been proved to be useful in applications such as pattern recognition, including algorithms for detecting human faces, reading a license plate or analyzing soil particles etc.</a:t>
            </a:r>
          </a:p>
          <a:p>
            <a:r>
              <a:rPr lang="en-US" dirty="0"/>
              <a:t>If the number of points increases, the time required to create Convex hull also increases.</a:t>
            </a:r>
          </a:p>
          <a:p>
            <a:r>
              <a:rPr lang="en-US" dirty="0"/>
              <a:t>To reduce this time, the problem must be broken into multiple threads or processes.</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694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MPI</a:t>
            </a:r>
            <a:endParaRPr lang="en-IN" b="1" dirty="0">
              <a:solidFill>
                <a:srgbClr val="EF6C00"/>
              </a:solidFill>
            </a:endParaRP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a:bodyPr>
          <a:lstStyle/>
          <a:p>
            <a:r>
              <a:rPr lang="en-US" dirty="0"/>
              <a:t>The generic form of message passing in parallel processing is the Message Passing Interface (MPI), which is used as the medium of communication.</a:t>
            </a:r>
          </a:p>
          <a:p>
            <a:r>
              <a:rPr lang="en-US" dirty="0"/>
              <a:t>Limitations of MPI: </a:t>
            </a:r>
          </a:p>
          <a:p>
            <a:pPr lvl="1"/>
            <a:r>
              <a:rPr lang="en-US" dirty="0"/>
              <a:t>In MPI communication can often create a large overhead, which needs to be minimized. </a:t>
            </a:r>
          </a:p>
          <a:p>
            <a:pPr lvl="1"/>
            <a:r>
              <a:rPr lang="en-US" dirty="0"/>
              <a:t>Global operations can be very expensive.</a:t>
            </a:r>
          </a:p>
          <a:p>
            <a:pPr lvl="1"/>
            <a:r>
              <a:rPr lang="en-US" dirty="0"/>
              <a:t>Significant change to the code are often required, making transfer between the serial and parallel code difficult.</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013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OpenMP and Hybrid mode</a:t>
            </a: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a:bodyPr>
          <a:lstStyle/>
          <a:p>
            <a:r>
              <a:rPr lang="en-US" b="1" dirty="0"/>
              <a:t>OpenMP</a:t>
            </a:r>
            <a:r>
              <a:rPr lang="en-US" dirty="0"/>
              <a:t> is an Application Program Interface (API) that is used to explicitly direct multi-threaded and shared memory parallelism.  </a:t>
            </a:r>
          </a:p>
          <a:p>
            <a:r>
              <a:rPr lang="en-US" dirty="0"/>
              <a:t>Limitations of OpenMP:</a:t>
            </a:r>
          </a:p>
          <a:p>
            <a:pPr lvl="1"/>
            <a:r>
              <a:rPr lang="en-US" dirty="0"/>
              <a:t>OpenMP works only for shared memory. </a:t>
            </a:r>
          </a:p>
          <a:p>
            <a:pPr lvl="1"/>
            <a:r>
              <a:rPr lang="en-US" dirty="0"/>
              <a:t>Threads are executed in a non-deterministic order. </a:t>
            </a:r>
          </a:p>
          <a:p>
            <a:pPr lvl="1"/>
            <a:r>
              <a:rPr lang="en-US" dirty="0"/>
              <a:t>OpenMP requires Explicit synchronization. </a:t>
            </a:r>
          </a:p>
          <a:p>
            <a:r>
              <a:rPr lang="en-US" b="1" dirty="0"/>
              <a:t>Hybrid model </a:t>
            </a:r>
            <a:r>
              <a:rPr lang="en-US" dirty="0"/>
              <a:t>combines both approaches in the pursuit of reducing the weaknesses in individual. The idea of using OpenMP threads to exploit the multiple cores per node while using MPI to communicate among the nodes appears. </a:t>
            </a:r>
            <a:endParaRPr lang="en-US" b="1" dirty="0"/>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653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K means clustering</a:t>
            </a: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fontScale="92500" lnSpcReduction="10000"/>
          </a:bodyPr>
          <a:lstStyle/>
          <a:p>
            <a:r>
              <a:rPr lang="en-US" dirty="0"/>
              <a:t>K-means clustering is an algorithm to classify or to group the objects based on attributes into K of groups called clusters.</a:t>
            </a:r>
          </a:p>
          <a:p>
            <a:r>
              <a:rPr lang="en-US" dirty="0"/>
              <a:t>The way k-means algorithm works is as follows:</a:t>
            </a:r>
          </a:p>
          <a:p>
            <a:pPr lvl="1"/>
            <a:r>
              <a:rPr lang="en-US" dirty="0"/>
              <a:t>Specify number of clusters K.</a:t>
            </a:r>
          </a:p>
          <a:p>
            <a:pPr lvl="1"/>
            <a:r>
              <a:rPr lang="en-US" dirty="0"/>
              <a:t>Initialize centroids by first shuffling the dataset and then randomly selecting K data points for the centroids without replacement.</a:t>
            </a:r>
          </a:p>
          <a:p>
            <a:pPr lvl="1"/>
            <a:r>
              <a:rPr lang="en-US" dirty="0"/>
              <a:t>Keep iterating until there is no change to the centroids i.e., assignment of data points to clusters isn’t changing. </a:t>
            </a:r>
          </a:p>
          <a:p>
            <a:pPr lvl="1"/>
            <a:r>
              <a:rPr lang="en-US" dirty="0"/>
              <a:t>Compute the sum of the squared distance between data points and all centroids.</a:t>
            </a:r>
          </a:p>
          <a:p>
            <a:pPr lvl="1"/>
            <a:r>
              <a:rPr lang="en-US" dirty="0"/>
              <a:t>Assign each data point to the closest cluster(centroid).</a:t>
            </a:r>
          </a:p>
          <a:p>
            <a:pPr lvl="1"/>
            <a:r>
              <a:rPr lang="en-US" dirty="0"/>
              <a:t>Compute the centroids for the clusters by taking the average of the all the data points that belong to each cluster. </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479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Quick hull</a:t>
            </a: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fontScale="70000" lnSpcReduction="20000"/>
          </a:bodyPr>
          <a:lstStyle/>
          <a:p>
            <a:r>
              <a:rPr lang="en-US" dirty="0"/>
              <a:t>Quick hull algorithm is them applied on the individual clusters for form k convex hulls. The Quick hull algorithm is a Divide and Conquer algorithm. </a:t>
            </a:r>
          </a:p>
          <a:p>
            <a:r>
              <a:rPr lang="en-US" dirty="0"/>
              <a:t>Let a[0…n-1] be the input array of points. Following are the steps for finding the convex hull of these points: </a:t>
            </a:r>
          </a:p>
          <a:p>
            <a:pPr marL="0" indent="0">
              <a:buNone/>
            </a:pPr>
            <a:r>
              <a:rPr lang="en-US" dirty="0"/>
              <a:t>1. Find the point with minimum x-coordinate let's say, </a:t>
            </a:r>
            <a:r>
              <a:rPr lang="en-US" dirty="0" err="1"/>
              <a:t>min_x</a:t>
            </a:r>
            <a:r>
              <a:rPr lang="en-US" dirty="0"/>
              <a:t> and similarly the point with maximum x-coordinate, </a:t>
            </a:r>
            <a:r>
              <a:rPr lang="en-US" dirty="0" err="1"/>
              <a:t>max_x</a:t>
            </a:r>
            <a:r>
              <a:rPr lang="en-US" dirty="0"/>
              <a:t>. </a:t>
            </a:r>
          </a:p>
          <a:p>
            <a:pPr marL="0" indent="0">
              <a:buNone/>
            </a:pPr>
            <a:r>
              <a:rPr lang="en-US" dirty="0"/>
              <a:t>2. Make a line joining these two points, say L. This line will divide the whole set into two parts. Take both the parts one by one and proceed further. </a:t>
            </a:r>
          </a:p>
          <a:p>
            <a:pPr marL="0" indent="0">
              <a:buNone/>
            </a:pPr>
            <a:r>
              <a:rPr lang="en-US" dirty="0"/>
              <a:t>3. For a part, find the point P with maximum distance from the line L. P forms a triangle with the points </a:t>
            </a:r>
            <a:r>
              <a:rPr lang="en-US" dirty="0" err="1"/>
              <a:t>min_x</a:t>
            </a:r>
            <a:r>
              <a:rPr lang="en-US" dirty="0"/>
              <a:t>, </a:t>
            </a:r>
            <a:r>
              <a:rPr lang="en-US" dirty="0" err="1"/>
              <a:t>max_x</a:t>
            </a:r>
            <a:r>
              <a:rPr lang="en-US" dirty="0"/>
              <a:t>. It is clear that the points residing inside this triangle can never be the part of convex hull. </a:t>
            </a:r>
          </a:p>
          <a:p>
            <a:pPr marL="0" indent="0">
              <a:buNone/>
            </a:pPr>
            <a:r>
              <a:rPr lang="en-US" dirty="0"/>
              <a:t>4. The above step divides the problem into two sub-problems (solved recursively). Now the line joining the points P and </a:t>
            </a:r>
            <a:r>
              <a:rPr lang="en-US" dirty="0" err="1"/>
              <a:t>min_x</a:t>
            </a:r>
            <a:r>
              <a:rPr lang="en-US" dirty="0"/>
              <a:t> and the line joining the points P and </a:t>
            </a:r>
            <a:r>
              <a:rPr lang="en-US" dirty="0" err="1"/>
              <a:t>max_x</a:t>
            </a:r>
            <a:r>
              <a:rPr lang="en-US" dirty="0"/>
              <a:t> are new lines and the points residing outside the triangle is the set of points. </a:t>
            </a:r>
          </a:p>
          <a:p>
            <a:pPr marL="0" indent="0">
              <a:buNone/>
            </a:pPr>
            <a:r>
              <a:rPr lang="en-US" dirty="0"/>
              <a:t>5. Repeat point no. 3 till there no point left with the line. Add the end points of this point to the convex hull. </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203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normAutofit/>
          </a:bodyPr>
          <a:lstStyle/>
          <a:p>
            <a:r>
              <a:rPr lang="en-US" b="1" dirty="0">
                <a:solidFill>
                  <a:srgbClr val="EF6C00"/>
                </a:solidFill>
              </a:rPr>
              <a:t>Quick hull using K means clustering</a:t>
            </a: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fontScale="85000" lnSpcReduction="20000"/>
          </a:bodyPr>
          <a:lstStyle/>
          <a:p>
            <a:pPr marL="0" indent="0">
              <a:buNone/>
            </a:pPr>
            <a:r>
              <a:rPr lang="en-US" b="1" dirty="0"/>
              <a:t>Algorithm: </a:t>
            </a:r>
          </a:p>
          <a:p>
            <a:pPr marL="514350" indent="-514350">
              <a:buFont typeface="+mj-lt"/>
              <a:buAutoNum type="arabicPeriod"/>
            </a:pPr>
            <a:r>
              <a:rPr lang="en-US" dirty="0"/>
              <a:t>Take input array of 2D points. </a:t>
            </a:r>
          </a:p>
          <a:p>
            <a:pPr marL="514350" indent="-514350">
              <a:buFont typeface="+mj-lt"/>
              <a:buAutoNum type="arabicPeriod"/>
            </a:pPr>
            <a:r>
              <a:rPr lang="en-US" dirty="0"/>
              <a:t>Determine the centroid coordinate. </a:t>
            </a:r>
          </a:p>
          <a:p>
            <a:pPr marL="514350" indent="-514350">
              <a:buFont typeface="+mj-lt"/>
              <a:buAutoNum type="arabicPeriod"/>
            </a:pPr>
            <a:r>
              <a:rPr lang="en-US" dirty="0"/>
              <a:t>Determine the distance of each object to the centroids. </a:t>
            </a:r>
          </a:p>
          <a:p>
            <a:pPr marL="514350" indent="-514350">
              <a:buFont typeface="+mj-lt"/>
              <a:buAutoNum type="arabicPeriod"/>
            </a:pPr>
            <a:r>
              <a:rPr lang="en-US" dirty="0"/>
              <a:t>Use MPI task for each cluster.</a:t>
            </a:r>
          </a:p>
          <a:p>
            <a:pPr marL="514350" indent="-514350">
              <a:buFont typeface="+mj-lt"/>
              <a:buAutoNum type="arabicPeriod"/>
            </a:pPr>
            <a:r>
              <a:rPr lang="en-US" dirty="0"/>
              <a:t>Group the object based on minimum distance.</a:t>
            </a:r>
          </a:p>
          <a:p>
            <a:pPr marL="514350" indent="-514350">
              <a:buFont typeface="+mj-lt"/>
              <a:buAutoNum type="arabicPeriod"/>
            </a:pPr>
            <a:r>
              <a:rPr lang="en-US" dirty="0"/>
              <a:t>Call the Convex hull algorithm on each cluster points to find out the Clusters Convex hull Boundary Points.</a:t>
            </a:r>
          </a:p>
          <a:p>
            <a:pPr marL="514350" indent="-514350">
              <a:buFont typeface="+mj-lt"/>
              <a:buAutoNum type="arabicPeriod"/>
            </a:pPr>
            <a:r>
              <a:rPr lang="en-US" dirty="0"/>
              <a:t>In each cluster 1st find the X minimum and X maximum (Extreme points).  </a:t>
            </a:r>
          </a:p>
          <a:p>
            <a:pPr marL="514350" indent="-514350">
              <a:buFont typeface="+mj-lt"/>
              <a:buAutoNum type="arabicPeriod"/>
            </a:pPr>
            <a:r>
              <a:rPr lang="en-US" dirty="0"/>
              <a:t>In each cluster divide the points in two parts, Upper half and Lower half.  </a:t>
            </a:r>
          </a:p>
          <a:p>
            <a:pPr marL="514350" indent="-514350">
              <a:buFont typeface="+mj-lt"/>
              <a:buAutoNum type="arabicPeriod"/>
            </a:pPr>
            <a:r>
              <a:rPr lang="en-US" dirty="0"/>
              <a:t>Again use MPI task for Upper hull and Lower hull for each of the Cluster.</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295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582-643E-9AAA-6688-E7614011B2EA}"/>
              </a:ext>
            </a:extLst>
          </p:cNvPr>
          <p:cNvSpPr>
            <a:spLocks noGrp="1"/>
          </p:cNvSpPr>
          <p:nvPr>
            <p:ph type="title"/>
          </p:nvPr>
        </p:nvSpPr>
        <p:spPr/>
        <p:txBody>
          <a:bodyPr/>
          <a:lstStyle/>
          <a:p>
            <a:r>
              <a:rPr lang="en-US" b="1" dirty="0">
                <a:solidFill>
                  <a:srgbClr val="EF6C00"/>
                </a:solidFill>
              </a:rPr>
              <a:t>Quick hull using K means clustering</a:t>
            </a:r>
          </a:p>
        </p:txBody>
      </p:sp>
      <p:sp>
        <p:nvSpPr>
          <p:cNvPr id="3" name="Content Placeholder 2">
            <a:extLst>
              <a:ext uri="{FF2B5EF4-FFF2-40B4-BE49-F238E27FC236}">
                <a16:creationId xmlns:a16="http://schemas.microsoft.com/office/drawing/2014/main" id="{9A780F40-7CBC-29AC-4E87-827A36072EF4}"/>
              </a:ext>
            </a:extLst>
          </p:cNvPr>
          <p:cNvSpPr>
            <a:spLocks noGrp="1"/>
          </p:cNvSpPr>
          <p:nvPr>
            <p:ph idx="1"/>
          </p:nvPr>
        </p:nvSpPr>
        <p:spPr/>
        <p:txBody>
          <a:bodyPr>
            <a:normAutofit fontScale="85000" lnSpcReduction="20000"/>
          </a:bodyPr>
          <a:lstStyle/>
          <a:p>
            <a:pPr marL="0" indent="0">
              <a:buNone/>
            </a:pPr>
            <a:r>
              <a:rPr lang="en-US" b="1" dirty="0"/>
              <a:t>Algorithm(2): </a:t>
            </a:r>
          </a:p>
          <a:p>
            <a:pPr marL="514350" indent="-514350">
              <a:buFont typeface="+mj-lt"/>
              <a:buAutoNum type="arabicPeriod" startAt="10"/>
            </a:pPr>
            <a:r>
              <a:rPr lang="en-US" dirty="0"/>
              <a:t>By using the Area of Triangle find out the Clusters Convex hull Boundary points for each half of the cluster. </a:t>
            </a:r>
          </a:p>
          <a:p>
            <a:pPr marL="514350" indent="-514350">
              <a:buFont typeface="+mj-lt"/>
              <a:buAutoNum type="arabicPeriod" startAt="10"/>
            </a:pPr>
            <a:r>
              <a:rPr lang="en-US" dirty="0"/>
              <a:t>Also use the OpenMP task for each Sub hulls in each cluster. </a:t>
            </a:r>
          </a:p>
          <a:p>
            <a:pPr marL="514350" indent="-514350">
              <a:buFont typeface="+mj-lt"/>
              <a:buAutoNum type="arabicPeriod" startAt="10"/>
            </a:pPr>
            <a:r>
              <a:rPr lang="en-US" dirty="0"/>
              <a:t>Then get Clusters Convex hull Boundary Points for each cluster. </a:t>
            </a:r>
          </a:p>
          <a:p>
            <a:pPr marL="514350" indent="-514350">
              <a:buFont typeface="+mj-lt"/>
              <a:buAutoNum type="arabicPeriod" startAt="10"/>
            </a:pPr>
            <a:r>
              <a:rPr lang="en-US" dirty="0"/>
              <a:t>Again call the Convex hull algorithm for computing the Final Clusters Convex hull Boundary Points. </a:t>
            </a:r>
          </a:p>
          <a:p>
            <a:pPr marL="514350" indent="-514350">
              <a:buFont typeface="+mj-lt"/>
              <a:buAutoNum type="arabicPeriod" startAt="10"/>
            </a:pPr>
            <a:r>
              <a:rPr lang="en-US" dirty="0"/>
              <a:t>Then consider the clusters convex hull boundary points each cluster as input and repeat the step (7), (8), (9) and (10). </a:t>
            </a:r>
          </a:p>
          <a:p>
            <a:pPr marL="514350" indent="-514350">
              <a:buFont typeface="+mj-lt"/>
              <a:buAutoNum type="arabicPeriod" startAt="10"/>
            </a:pPr>
            <a:r>
              <a:rPr lang="en-US" dirty="0"/>
              <a:t>Then finally get the Final Clusters Convex hull Boundary Points.</a:t>
            </a:r>
          </a:p>
          <a:p>
            <a:pPr marL="514350" indent="-514350">
              <a:buFont typeface="+mj-lt"/>
              <a:buAutoNum type="arabicPeriod" startAt="10"/>
            </a:pPr>
            <a:r>
              <a:rPr lang="en-US" dirty="0"/>
              <a:t>Terminate all MPI communication and computation. </a:t>
            </a:r>
          </a:p>
          <a:p>
            <a:pPr marL="514350" indent="-514350">
              <a:buFont typeface="+mj-lt"/>
              <a:buAutoNum type="arabicPeriod" startAt="10"/>
            </a:pPr>
            <a:r>
              <a:rPr lang="en-US" dirty="0"/>
              <a:t>End.</a:t>
            </a:r>
          </a:p>
        </p:txBody>
      </p:sp>
      <p:sp>
        <p:nvSpPr>
          <p:cNvPr id="4" name="Rectangle 3">
            <a:extLst>
              <a:ext uri="{FF2B5EF4-FFF2-40B4-BE49-F238E27FC236}">
                <a16:creationId xmlns:a16="http://schemas.microsoft.com/office/drawing/2014/main" id="{0B319C78-6DCB-ABF2-D207-3092B7D5A7B6}"/>
              </a:ext>
            </a:extLst>
          </p:cNvPr>
          <p:cNvSpPr/>
          <p:nvPr/>
        </p:nvSpPr>
        <p:spPr>
          <a:xfrm rot="10800000">
            <a:off x="-2" y="6750425"/>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A29C99-6543-ABFA-53D6-CEB15F4B6789}"/>
              </a:ext>
            </a:extLst>
          </p:cNvPr>
          <p:cNvSpPr/>
          <p:nvPr/>
        </p:nvSpPr>
        <p:spPr>
          <a:xfrm rot="10800000">
            <a:off x="0" y="0"/>
            <a:ext cx="12192002" cy="107575"/>
          </a:xfrm>
          <a:prstGeom prst="rect">
            <a:avLst/>
          </a:prstGeom>
          <a:solidFill>
            <a:srgbClr val="4DB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D36AC2E-600B-203A-3385-F818E6E50D7B}"/>
              </a:ext>
            </a:extLst>
          </p:cNvPr>
          <p:cNvCxnSpPr>
            <a:cxnSpLocks/>
          </p:cNvCxnSpPr>
          <p:nvPr/>
        </p:nvCxnSpPr>
        <p:spPr>
          <a:xfrm flipH="1">
            <a:off x="838201" y="1711008"/>
            <a:ext cx="10515599" cy="0"/>
          </a:xfrm>
          <a:prstGeom prst="line">
            <a:avLst/>
          </a:prstGeom>
          <a:ln>
            <a:solidFill>
              <a:srgbClr val="4DB6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1891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1730</Words>
  <Application>Microsoft Office PowerPoint</Application>
  <PresentationFormat>Widescreen</PresentationFormat>
  <Paragraphs>351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Comic Sans MS</vt:lpstr>
      <vt:lpstr>Office Theme</vt:lpstr>
      <vt:lpstr>Convex Hull Using K-Means Clustering in  Hybrid(MPI/OpenMP) Environment</vt:lpstr>
      <vt:lpstr>Introduction</vt:lpstr>
      <vt:lpstr>Convex hull</vt:lpstr>
      <vt:lpstr>MPI</vt:lpstr>
      <vt:lpstr>OpenMP and Hybrid mode</vt:lpstr>
      <vt:lpstr>K means clustering</vt:lpstr>
      <vt:lpstr>Quick hull</vt:lpstr>
      <vt:lpstr>Quick hull using K means clustering</vt:lpstr>
      <vt:lpstr>Quick hull using K means clustering</vt:lpstr>
      <vt:lpstr>Experiment setup</vt:lpstr>
      <vt:lpstr>Results</vt:lpstr>
      <vt:lpstr>PowerPoint Presentation</vt:lpstr>
      <vt:lpstr>Single System with multiple processes</vt:lpstr>
      <vt:lpstr>PowerPoint Presentation</vt:lpstr>
      <vt:lpstr>MPI in two Systems</vt:lpstr>
      <vt:lpstr>OpenMP in two Systems</vt:lpstr>
      <vt:lpstr>Hybrid in two Systems</vt:lpstr>
      <vt:lpstr>Two Systems with multiple processes</vt:lpstr>
      <vt:lpstr>PowerPoint Presentation</vt:lpstr>
      <vt:lpstr>PowerPoint Presentation</vt:lpstr>
      <vt:lpstr>PowerPoint Presentation</vt:lpstr>
      <vt:lpstr>Conclusion</vt:lpstr>
      <vt:lpstr>Future work /Suggestion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Convex Hull Using K-Means Clustering in  Hybrid(MPI/OpenMP) Environment</dc:title>
  <dc:creator>Pankaj kumar Magar</dc:creator>
  <cp:lastModifiedBy>Pankaj kumar Magar</cp:lastModifiedBy>
  <cp:revision>53</cp:revision>
  <dcterms:created xsi:type="dcterms:W3CDTF">2023-04-04T09:56:35Z</dcterms:created>
  <dcterms:modified xsi:type="dcterms:W3CDTF">2023-04-05T04:10:00Z</dcterms:modified>
</cp:coreProperties>
</file>