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Press Start 2P"/>
      <p:regular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34F2A3D-0D56-45F8-9AC1-C2EFFC79B346}">
  <a:tblStyle styleId="{234F2A3D-0D56-45F8-9AC1-C2EFFC79B346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1.xml"/><Relationship Id="rId38" Type="http://schemas.openxmlformats.org/officeDocument/2006/relationships/font" Target="fonts/PressStart2P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Game play requires: attitude oriented toward risk-taking, meaning creation, non-linear navigation, problem-solving, an understanding of rule structures, and an acknowledgement of agency within that structure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 from textbook &amp; lecture - knows &amp; knows how (sometimes)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Shows how - tests &amp; BAD educational games (interactive quizzes gamified to show high score &amp; cute animations)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 - unless they’re pursuing the topic for higher education it’s difficult to allow situations in which student can DO what they’ve learned without fear of failure… games provide a great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Learn from experience - push boundaries &amp; sate curiosity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4" y="87050"/>
            <a:ext cx="4550822" cy="497885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type="title"/>
          </p:nvPr>
        </p:nvSpPr>
        <p:spPr>
          <a:xfrm>
            <a:off x="4835150" y="1610112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 We Are (mission statement)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50" y="1166825"/>
            <a:ext cx="3909250" cy="28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65500" y="800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&amp; Play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919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Play </a:t>
            </a:r>
            <a:r>
              <a:rPr b="1" lang="en" sz="1800">
                <a:solidFill>
                  <a:srgbClr val="FFFFFF"/>
                </a:solidFill>
              </a:rPr>
              <a:t>incorporates</a:t>
            </a:r>
            <a:r>
              <a:rPr b="1" lang="en" sz="1800">
                <a:solidFill>
                  <a:srgbClr val="FFFFFF"/>
                </a:solidFill>
              </a:rPr>
              <a:t> learning by allowing the...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Freedom to fail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Freedom to experiment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Freedom to fashion identities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Freedom of effort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Freedom of interpretation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2388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accent3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“ We can harness the spirit of play to enable players to build new cognitive structures and ideas of substance. 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800" y="778349"/>
            <a:ext cx="3846375" cy="230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ctrTitle"/>
          </p:nvPr>
        </p:nvSpPr>
        <p:spPr>
          <a:xfrm>
            <a:off x="1330937" y="2863325"/>
            <a:ext cx="6482100" cy="1320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Coder’s Creed: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Unity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GAME as SOLUTION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Designer goals: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Portray STEM &amp; Programming as...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 - play as a superhero-programmer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Powerful - see how problems can be solved through programming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Inclusive - relatable female protagonist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Player 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fun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Learn programming concepts and syntax through problem-solving with code</a:t>
            </a:r>
          </a:p>
        </p:txBody>
      </p:sp>
      <p:pic>
        <p:nvPicPr>
          <p:cNvPr descr="7dfdb810ba1445ba02dcead0daf00a71_child20clip20art-game-player-clipart_683-399.jpe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673" y="3053423"/>
            <a:ext cx="2960625" cy="17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ere-8th-grade-computer-lab-SwX6Cy-clipart.jpg" id="144" name="Shape 144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-2215600" y="0"/>
            <a:ext cx="68579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230325" y="135125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Summary</a:t>
            </a:r>
            <a:r>
              <a:rPr lang="e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0325" y="2760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[Coders as Superheroes]</a:t>
            </a: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Player can explore their environment, interact with NPCs, find collectibles, and discover problems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Player solves puzzles through coding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60125" y="558625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Languages:</a:t>
            </a:r>
          </a:p>
        </p:txBody>
      </p:sp>
      <p:pic>
        <p:nvPicPr>
          <p:cNvPr descr="java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649" y="1847624"/>
            <a:ext cx="1435449" cy="1435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pp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987" y="1662962"/>
            <a:ext cx="1017275" cy="1143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-logo.png"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9074" y="3245062"/>
            <a:ext cx="2969874" cy="100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" type="body"/>
          </p:nvPr>
        </p:nvSpPr>
        <p:spPr>
          <a:xfrm>
            <a:off x="760125" y="1392625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</a:pPr>
            <a:r>
              <a:rPr lang="en" sz="1800">
                <a:solidFill>
                  <a:schemeClr val="accent3"/>
                </a:solidFill>
              </a:rPr>
              <a:t>pseudocode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</a:pPr>
            <a:r>
              <a:rPr lang="en" sz="1800">
                <a:solidFill>
                  <a:schemeClr val="accent3"/>
                </a:solidFill>
              </a:rPr>
              <a:t>javaScript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</a:pPr>
            <a:r>
              <a:rPr lang="en" sz="1800">
                <a:solidFill>
                  <a:schemeClr val="accent3"/>
                </a:solidFill>
              </a:rPr>
              <a:t>Java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</a:pPr>
            <a:r>
              <a:rPr lang="en" sz="1800">
                <a:solidFill>
                  <a:schemeClr val="accent3"/>
                </a:solidFill>
              </a:rPr>
              <a:t>Python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</a:pPr>
            <a:r>
              <a:rPr lang="en" sz="1800">
                <a:solidFill>
                  <a:schemeClr val="accent3"/>
                </a:solidFill>
              </a:rPr>
              <a:t>C++</a:t>
            </a:r>
          </a:p>
          <a:p>
            <a:pPr indent="-342900" lvl="0" marL="457200">
              <a:spcBef>
                <a:spcPts val="0"/>
              </a:spcBef>
              <a:buClr>
                <a:schemeClr val="accent3"/>
              </a:buClr>
              <a:buSzPct val="100000"/>
            </a:pPr>
            <a:r>
              <a:rPr lang="en" sz="1800">
                <a:solidFill>
                  <a:schemeClr val="accent3"/>
                </a:solidFill>
              </a:rPr>
              <a:t>… and more!!</a:t>
            </a:r>
          </a:p>
        </p:txBody>
      </p:sp>
      <p:pic>
        <p:nvPicPr>
          <p:cNvPr descr="images"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6049" y="895312"/>
            <a:ext cx="2969874" cy="6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0" y="0"/>
            <a:ext cx="581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Overview and Characters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625" y="152400"/>
            <a:ext cx="2288975" cy="22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25" y="3166950"/>
            <a:ext cx="1838700" cy="1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462" y="3152387"/>
            <a:ext cx="1867825" cy="18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7762" y="3166950"/>
            <a:ext cx="1838700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219850" y="961600"/>
            <a:ext cx="13368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Ava Lovelace “The Hardcoder”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51725" y="2398150"/>
            <a:ext cx="13368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Gracie Hopper “The Debugger”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047475" y="2458750"/>
            <a:ext cx="122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Alec Turing “The Compiler”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382875" y="2576350"/>
            <a:ext cx="928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Troll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00" y="314325"/>
            <a:ext cx="62198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9900" y="246925"/>
            <a:ext cx="4434900" cy="127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Walkthrough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478100" y="1603225"/>
            <a:ext cx="618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School Level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Font typeface="Raleway"/>
              <a:buChar char="-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limit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Font typeface="Raleway"/>
              <a:buChar char="-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Player is given a prompt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Font typeface="Raleway"/>
              <a:buChar char="-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Friend starts code for them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Font typeface="Raleway"/>
              <a:buChar char="-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Player needs to finish code before report cards come out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Font typeface="Raleway"/>
              <a:buChar char="-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Friend’s code is different each time </a:t>
            </a:r>
          </a:p>
          <a:p>
            <a:pPr indent="-317500" lvl="3" marL="18288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Font typeface="Raleway"/>
              <a:buChar char="-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EX: Friend’s code has some errors, you must find them and fix them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Font typeface="Raleway"/>
              <a:buChar char="-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SCENARIO: Troll wiped out the computer letter grading system and the computer does not know what grades to hand out. It would take too long to assign each student a letter grade by hand, so you must write a series of if-else statements telling the computer to assign proper letter grades to student’s numeric grades.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31700"/>
            <a:ext cx="80391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$500,000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Total Cost of Project: $489,013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Cost of employees: $313,000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Open source after first year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Cost of gaming platforms: $3,323 (for first year)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Additional cost of $200 from Xbox Live and App Store per year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Cost of equipment:  $27,584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Cost of game engine: free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Cost of server </a:t>
            </a:r>
            <a:r>
              <a:rPr lang="en"/>
              <a:t>maintenance</a:t>
            </a:r>
            <a:r>
              <a:rPr lang="en"/>
              <a:t>: $2000 for 5 year plan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$400 per year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Administrative Cost: $51, 586.05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Administrative cost = 15% of total program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Social Media Marketing (Manager) Cost: $90,520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$45,260 per year for two years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NEED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87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IMPORTANCE TO SOCIETY AND EDUCATION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Shape 19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{234F2A3D-0D56-45F8-9AC1-C2EFFC79B346}</a:tableStyleId>
              </a:tblPr>
              <a:tblGrid>
                <a:gridCol w="221932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5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Dionysus</a:t>
                      </a:r>
                    </a:p>
                  </a:txBody>
                  <a:tcPr marT="19050" marB="19050" marR="28575" marL="28575" anchor="b">
                    <a:solidFill>
                      <a:srgbClr val="C5E0B3"/>
                    </a:solidFill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Analysis Summary</a:t>
                      </a:r>
                    </a:p>
                  </a:txBody>
                  <a:tcPr marT="19050" marB="19050" marR="28575" marL="28575" anchor="b">
                    <a:solidFill>
                      <a:srgbClr val="C5E0B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Costs (Capital &amp; Expense)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One-Time Costs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1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2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3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4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5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Labor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$ 313,000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$ 313,000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Hardware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$ 27,584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$ 27,584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Media Marketing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$ 45,260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$ 45,260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$ 90,520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Licenses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$ 3,323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$ 4,323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Administrative/Supplies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$ 51,586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$ 51,586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 Engine (Unreal Engine4)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(Server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maintenance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-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$ 400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$ 400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$ 400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$ 400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$ 2,000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$ 30,907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$ 410,446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$ 45,860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$ 600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$ 600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$ 600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$ 489,013 </a:t>
                      </a:r>
                    </a:p>
                  </a:txBody>
                  <a:tcPr marT="19050" marB="19050" marR="28575" marL="28575" anchor="b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86250" cy="2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77587"/>
            <a:ext cx="4286250" cy="265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21874"/>
            <a:ext cx="4078099" cy="2521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Shape 205"/>
          <p:cNvGraphicFramePr/>
          <p:nvPr/>
        </p:nvGraphicFramePr>
        <p:xfrm>
          <a:off x="2633225" y="132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{234F2A3D-0D56-45F8-9AC1-C2EFFC79B346}</a:tableStyleId>
              </a:tblPr>
              <a:tblGrid>
                <a:gridCol w="664600"/>
                <a:gridCol w="664600"/>
                <a:gridCol w="664600"/>
              </a:tblGrid>
              <a:tr h="14547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Platforms</a:t>
                      </a:r>
                      <a:r>
                        <a:rPr b="1" lang="en" sz="600"/>
                        <a:t> for game</a:t>
                      </a: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Cost</a:t>
                      </a:r>
                    </a:p>
                  </a:txBody>
                  <a:tcPr marT="19050" marB="19050" marR="28575" marL="28575" anchor="b"/>
                </a:tc>
              </a:tr>
              <a:tr h="35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Steam (Greenlight):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$100</a:t>
                      </a:r>
                    </a:p>
                  </a:txBody>
                  <a:tcPr marT="19050" marB="19050" marR="28575" marL="28575" anchor="b"/>
                </a:tc>
              </a:tr>
              <a:tr h="145475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Google Play:</a:t>
                      </a: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$25</a:t>
                      </a:r>
                    </a:p>
                  </a:txBody>
                  <a:tcPr marT="19050" marB="19050" marR="28575" marL="28575" anchor="b"/>
                </a:tc>
              </a:tr>
              <a:tr h="145475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App Store:</a:t>
                      </a: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$99</a:t>
                      </a:r>
                    </a:p>
                  </a:txBody>
                  <a:tcPr marT="19050" marB="19050" marR="28575" marL="28575" anchor="b"/>
                </a:tc>
              </a:tr>
              <a:tr h="145475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Xbox Live:</a:t>
                      </a: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$99</a:t>
                      </a:r>
                    </a:p>
                  </a:txBody>
                  <a:tcPr marT="19050" marB="19050" marR="28575" marL="28575" anchor="b"/>
                </a:tc>
              </a:tr>
              <a:tr h="145475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PSN:</a:t>
                      </a: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$2,500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6513800" y="211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{234F2A3D-0D56-45F8-9AC1-C2EFFC79B346}</a:tableStyleId>
              </a:tblPr>
              <a:tblGrid>
                <a:gridCol w="846425"/>
                <a:gridCol w="846425"/>
                <a:gridCol w="846425"/>
              </a:tblGrid>
              <a:tr h="30480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Equipment</a:t>
                      </a: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Cost</a:t>
                      </a:r>
                    </a:p>
                  </a:txBody>
                  <a:tcPr marT="19050" marB="19050" marR="28575" marL="28575" anchor="b"/>
                </a:tc>
              </a:tr>
              <a:tr h="224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Macbook Pro (15 inch) x8: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$19,192</a:t>
                      </a:r>
                    </a:p>
                  </a:txBody>
                  <a:tcPr marT="19050" marB="19050" marR="28575" marL="28575" anchor="b"/>
                </a:tc>
              </a:tr>
              <a:tr h="1345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iBuyPower PC x8:</a:t>
                      </a: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$8,392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3475950" y="359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{234F2A3D-0D56-45F8-9AC1-C2EFFC79B346}</a:tableStyleId>
              </a:tblPr>
              <a:tblGrid>
                <a:gridCol w="1209875"/>
                <a:gridCol w="1152300"/>
                <a:gridCol w="412875"/>
              </a:tblGrid>
              <a:tr h="145850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Job Title</a:t>
                      </a: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Cost</a:t>
                      </a:r>
                    </a:p>
                  </a:txBody>
                  <a:tcPr marT="19050" marB="19050" marR="28575" marL="28575" anchor="b"/>
                </a:tc>
              </a:tr>
              <a:tr h="253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Game Artist/Animator: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$65,000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5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Game Designer (x2):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$130,000</a:t>
                      </a:r>
                    </a:p>
                  </a:txBody>
                  <a:tcPr marT="19050" marB="19050" marR="28575" marL="28575" anchor="b"/>
                </a:tc>
              </a:tr>
              <a:tr h="257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Freelance Audio Eng: (Large)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$10,000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53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Game Programmer (x2):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$76,000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14585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/>
                        <a:t>Game Tester (x2):</a:t>
                      </a:r>
                    </a:p>
                  </a:txBody>
                  <a:tcPr marT="19050" marB="19050" marR="28575" marL="28575" anchor="b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$32,000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4" y="0"/>
            <a:ext cx="8318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Partnerships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SOCIAL MEDIA &amp; MARKETING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laverty.me/gat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COMPETITIVE EDGE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28310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Heart.Break()  VS  Coder’s Creed: Unity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0" y="0"/>
            <a:ext cx="4367400" cy="144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/>
              <a:t>Else Heart.Break()</a:t>
            </a:r>
          </a:p>
        </p:txBody>
      </p:sp>
      <p:pic>
        <p:nvPicPr>
          <p:cNvPr descr="Image result for else heart.break()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89" y="1123075"/>
            <a:ext cx="3131675" cy="192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lse heart.break()"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340362"/>
            <a:ext cx="30765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lse heart.break()"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425" y="3364512"/>
            <a:ext cx="31337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lse heart.break()" id="245" name="Shape 2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4471" y="3164050"/>
            <a:ext cx="3594324" cy="185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09050" y="225775"/>
            <a:ext cx="2570700" cy="62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Heart.Break()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choose between several languages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From </a:t>
            </a:r>
            <a:r>
              <a:rPr lang="en"/>
              <a:t>pseudocode</a:t>
            </a:r>
            <a:r>
              <a:rPr lang="en"/>
              <a:t> → 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be published to multiple platforms and vendors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$7.99 ← </a:t>
            </a:r>
            <a:r>
              <a:rPr lang="en" sz="1000"/>
              <a:t>Projected, may go lower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Main protagonist is female, but every character gets a chance in the limelight. 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945950" y="225775"/>
            <a:ext cx="378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Coder’s Creed: Unity</a:t>
            </a:r>
          </a:p>
        </p:txBody>
      </p:sp>
      <p:sp>
        <p:nvSpPr>
          <p:cNvPr id="253" name="Shape 253"/>
          <p:cNvSpPr txBox="1"/>
          <p:nvPr>
            <p:ph idx="2" type="body"/>
          </p:nvPr>
        </p:nvSpPr>
        <p:spPr>
          <a:xfrm>
            <a:off x="5069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Can only be played with one programming language (Sprak is based off BASIC)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Only available through Steam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$24.99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Stars and focuses solely on male protagonist, Sebastian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Follows tropes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ide5_CS_Education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ide6_Computing_Jobs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ide2_STEM_CS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"/>
            <a:ext cx="9143997" cy="514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ide3_Diversity_K12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"/>
            <a:ext cx="9143997" cy="514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ide_States_Standards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EDUCATION AND INCLUSION THROUGH GAMES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Miller’s Pyramid of Learning</a:t>
            </a:r>
          </a:p>
        </p:txBody>
      </p:sp>
      <p:pic>
        <p:nvPicPr>
          <p:cNvPr descr="Pyramid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625" y="1268050"/>
            <a:ext cx="5792750" cy="3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