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1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dirty="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10/10/2023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857E33E-8B18-4087-B112-809917729534}" type="datetimeFigureOut">
              <a:rPr lang="en-US" dirty="0"/>
              <a:t>10/10/2023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FFE419-2371-464F-8239-3959401C3561}" type="datetimeFigureOut">
              <a:rPr lang="en-US" dirty="0"/>
              <a:t>10/10/2023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D162C4-EDD9-4389-A98B-B87ECEA2A816}" type="datetimeFigureOut">
              <a:rPr lang="en-US" dirty="0"/>
              <a:t>10/10/2023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dirty="0"/>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10/10/2023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dirty="0"/>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A954B2F-12DE-47F5-8894-472B206D2E1E}" type="datetimeFigureOut">
              <a:rPr lang="en-US" dirty="0"/>
              <a:t>10/10/2023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dirty="0"/>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F30E46F-7819-4ACF-B48B-48222C2ACC88}" type="datetimeFigureOut">
              <a:rPr lang="en-US" dirty="0"/>
              <a:t>10/10/2023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10/10/2023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10/10/2023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10/10/2023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dirty="0"/>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10/10/2023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10/10/2023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D3884-7F0C-A37D-C251-48B021C36940}"/>
              </a:ext>
            </a:extLst>
          </p:cNvPr>
          <p:cNvSpPr>
            <a:spLocks noGrp="1"/>
          </p:cNvSpPr>
          <p:nvPr>
            <p:ph type="ctrTitle"/>
          </p:nvPr>
        </p:nvSpPr>
        <p:spPr>
          <a:xfrm rot="10800000" flipV="1">
            <a:off x="933025" y="3589736"/>
            <a:ext cx="8746755" cy="3268264"/>
          </a:xfrm>
        </p:spPr>
        <p:txBody>
          <a:bodyPr>
            <a:normAutofit/>
          </a:bodyPr>
          <a:lstStyle/>
          <a:p>
            <a:pPr algn="ctr"/>
            <a:r>
              <a:rPr lang="en-US" sz="1800" dirty="0"/>
              <a:t>By</a:t>
            </a:r>
            <a:br>
              <a:rPr lang="en-US" sz="1800" dirty="0"/>
            </a:br>
            <a:br>
              <a:rPr lang="en-US" sz="1800" dirty="0"/>
            </a:br>
            <a:br>
              <a:rPr lang="en-US" sz="1800" dirty="0"/>
            </a:br>
            <a:r>
              <a:rPr lang="en-US" sz="1800" dirty="0" err="1"/>
              <a:t>Pooranakumar</a:t>
            </a:r>
            <a:r>
              <a:rPr lang="en-US" sz="1800"/>
              <a:t> R</a:t>
            </a:r>
            <a:br>
              <a:rPr lang="en-US" sz="1800"/>
            </a:br>
            <a:br>
              <a:rPr lang="en-US" sz="1800" dirty="0"/>
            </a:br>
            <a:br>
              <a:rPr lang="en-US" sz="1800" dirty="0"/>
            </a:br>
            <a:br>
              <a:rPr lang="en-US" sz="1800" dirty="0"/>
            </a:br>
            <a:r>
              <a:rPr lang="en-US" sz="1800" dirty="0"/>
              <a:t>DEPARTMENT OF ELECTRONICS AND COMMUNICATION ENGINEERING</a:t>
            </a:r>
          </a:p>
        </p:txBody>
      </p:sp>
      <p:sp>
        <p:nvSpPr>
          <p:cNvPr id="3" name="Subtitle 2">
            <a:extLst>
              <a:ext uri="{FF2B5EF4-FFF2-40B4-BE49-F238E27FC236}">
                <a16:creationId xmlns:a16="http://schemas.microsoft.com/office/drawing/2014/main" id="{A6865677-7C37-E2BE-BBEB-49ADFEC3D3BD}"/>
              </a:ext>
            </a:extLst>
          </p:cNvPr>
          <p:cNvSpPr>
            <a:spLocks noGrp="1"/>
          </p:cNvSpPr>
          <p:nvPr>
            <p:ph type="subTitle" idx="1"/>
          </p:nvPr>
        </p:nvSpPr>
        <p:spPr>
          <a:xfrm>
            <a:off x="2326058" y="1678780"/>
            <a:ext cx="4942976" cy="1553765"/>
          </a:xfrm>
        </p:spPr>
        <p:txBody>
          <a:bodyPr>
            <a:normAutofit fontScale="77500" lnSpcReduction="20000"/>
          </a:bodyPr>
          <a:lstStyle/>
          <a:p>
            <a:pPr marL="800100" lvl="1" indent="-342900">
              <a:buFont typeface="Arial" panose="020B0604020202020204" pitchFamily="34" charset="0"/>
              <a:buChar char="•"/>
            </a:pPr>
            <a:r>
              <a:rPr lang="en-US" sz="5400"/>
              <a:t>SMART </a:t>
            </a:r>
            <a:r>
              <a:rPr lang="en-US" sz="6400"/>
              <a:t>PARKING</a:t>
            </a:r>
          </a:p>
        </p:txBody>
      </p:sp>
    </p:spTree>
    <p:extLst>
      <p:ext uri="{BB962C8B-B14F-4D97-AF65-F5344CB8AC3E}">
        <p14:creationId xmlns:p14="http://schemas.microsoft.com/office/powerpoint/2010/main" val="963776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6106-8DAC-BC40-B951-916D11ABB0C9}"/>
              </a:ext>
            </a:extLst>
          </p:cNvPr>
          <p:cNvSpPr>
            <a:spLocks noGrp="1"/>
          </p:cNvSpPr>
          <p:nvPr>
            <p:ph type="title"/>
          </p:nvPr>
        </p:nvSpPr>
        <p:spPr/>
        <p:txBody>
          <a:bodyPr>
            <a:normAutofit/>
          </a:bodyPr>
          <a:lstStyle/>
          <a:p>
            <a:pPr algn="ctr"/>
            <a:r>
              <a:rPr lang="en-US" sz="3600"/>
              <a:t>Problem statement</a:t>
            </a:r>
          </a:p>
        </p:txBody>
      </p:sp>
      <p:sp>
        <p:nvSpPr>
          <p:cNvPr id="3" name="Content Placeholder 2">
            <a:extLst>
              <a:ext uri="{FF2B5EF4-FFF2-40B4-BE49-F238E27FC236}">
                <a16:creationId xmlns:a16="http://schemas.microsoft.com/office/drawing/2014/main" id="{CA366C59-33DC-3B75-C112-372E6CF98207}"/>
              </a:ext>
            </a:extLst>
          </p:cNvPr>
          <p:cNvSpPr>
            <a:spLocks noGrp="1"/>
          </p:cNvSpPr>
          <p:nvPr>
            <p:ph idx="1"/>
          </p:nvPr>
        </p:nvSpPr>
        <p:spPr>
          <a:xfrm>
            <a:off x="2884289" y="1643062"/>
            <a:ext cx="8168052" cy="3918582"/>
          </a:xfrm>
        </p:spPr>
        <p:txBody>
          <a:bodyPr/>
          <a:lstStyle/>
          <a:p>
            <a:r>
              <a:rPr lang="en-US"/>
              <a:t>Design and implement an IoT-based smart parking system that optimizes parking space utilization, reduces traffic congestion, and enhances user experience by providing real-time parking availability information and seamless parking spot reservation and payment options.</a:t>
            </a:r>
          </a:p>
        </p:txBody>
      </p:sp>
    </p:spTree>
    <p:extLst>
      <p:ext uri="{BB962C8B-B14F-4D97-AF65-F5344CB8AC3E}">
        <p14:creationId xmlns:p14="http://schemas.microsoft.com/office/powerpoint/2010/main" val="279873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3DA1D-701F-D9D3-AC8B-87B43FD15FA9}"/>
              </a:ext>
            </a:extLst>
          </p:cNvPr>
          <p:cNvSpPr>
            <a:spLocks noGrp="1"/>
          </p:cNvSpPr>
          <p:nvPr>
            <p:ph type="title"/>
          </p:nvPr>
        </p:nvSpPr>
        <p:spPr/>
        <p:txBody>
          <a:bodyPr/>
          <a:lstStyle/>
          <a:p>
            <a:pPr algn="ctr"/>
            <a:r>
              <a:rPr lang="en-US"/>
              <a:t>SOLUTION</a:t>
            </a:r>
          </a:p>
        </p:txBody>
      </p:sp>
      <p:sp>
        <p:nvSpPr>
          <p:cNvPr id="3" name="Content Placeholder 2">
            <a:extLst>
              <a:ext uri="{FF2B5EF4-FFF2-40B4-BE49-F238E27FC236}">
                <a16:creationId xmlns:a16="http://schemas.microsoft.com/office/drawing/2014/main" id="{DF99D06A-4B62-6BB5-3DA7-C71DFBBBAE5F}"/>
              </a:ext>
            </a:extLst>
          </p:cNvPr>
          <p:cNvSpPr>
            <a:spLocks noGrp="1"/>
          </p:cNvSpPr>
          <p:nvPr>
            <p:ph idx="1"/>
          </p:nvPr>
        </p:nvSpPr>
        <p:spPr/>
        <p:txBody>
          <a:bodyPr>
            <a:normAutofit fontScale="92500" lnSpcReduction="10000"/>
          </a:bodyPr>
          <a:lstStyle/>
          <a:p>
            <a:r>
              <a:rPr lang="en-US"/>
              <a:t>To address this issue Implement the following sollutions:</a:t>
            </a:r>
          </a:p>
          <a:p>
            <a:pPr marL="457200" indent="-457200">
              <a:buFont typeface="+mj-lt"/>
              <a:buAutoNum type="arabicPeriod"/>
            </a:pPr>
            <a:r>
              <a:rPr lang="en-US"/>
              <a:t>Enhace existing facilities-Upgrade current parking structures for improved functionality and safety.</a:t>
            </a:r>
          </a:p>
          <a:p>
            <a:pPr marL="457200" indent="-457200">
              <a:buFont typeface="+mj-lt"/>
              <a:buAutoNum type="arabicPeriod"/>
            </a:pPr>
            <a:r>
              <a:rPr lang="en-US"/>
              <a:t>Innovative design-Explore creative parking designs, like stacking or underground options.</a:t>
            </a:r>
          </a:p>
          <a:p>
            <a:pPr marL="457200" indent="-457200">
              <a:buFont typeface="+mj-lt"/>
              <a:buAutoNum type="arabicPeriod"/>
            </a:pPr>
            <a:endParaRPr lang="en-US"/>
          </a:p>
          <a:p>
            <a:pPr marL="457200" indent="-457200">
              <a:buFont typeface="+mj-lt"/>
              <a:buAutoNum type="arabicPeriod"/>
            </a:pPr>
            <a:r>
              <a:rPr lang="en-US"/>
              <a:t>Improved lighting and security-Enhance lighting and security measures within parking areas to boost safety and user confidence.</a:t>
            </a:r>
          </a:p>
          <a:p>
            <a:pPr marL="0" indent="0">
              <a:buNone/>
            </a:pPr>
            <a:endParaRPr lang="en-US"/>
          </a:p>
        </p:txBody>
      </p:sp>
    </p:spTree>
    <p:extLst>
      <p:ext uri="{BB962C8B-B14F-4D97-AF65-F5344CB8AC3E}">
        <p14:creationId xmlns:p14="http://schemas.microsoft.com/office/powerpoint/2010/main" val="1959234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CE541-EEEA-D109-287F-67F11E7B9180}"/>
              </a:ext>
            </a:extLst>
          </p:cNvPr>
          <p:cNvSpPr>
            <a:spLocks noGrp="1"/>
          </p:cNvSpPr>
          <p:nvPr>
            <p:ph type="title"/>
          </p:nvPr>
        </p:nvSpPr>
        <p:spPr/>
        <p:txBody>
          <a:bodyPr/>
          <a:lstStyle/>
          <a:p>
            <a:pPr algn="ctr"/>
            <a:r>
              <a:rPr lang="en-US"/>
              <a:t>OBJECTIVE</a:t>
            </a:r>
          </a:p>
        </p:txBody>
      </p:sp>
      <p:sp>
        <p:nvSpPr>
          <p:cNvPr id="3" name="Content Placeholder 2">
            <a:extLst>
              <a:ext uri="{FF2B5EF4-FFF2-40B4-BE49-F238E27FC236}">
                <a16:creationId xmlns:a16="http://schemas.microsoft.com/office/drawing/2014/main" id="{5A5C95CB-DAE5-49FA-98E7-0EE1B68235FE}"/>
              </a:ext>
            </a:extLst>
          </p:cNvPr>
          <p:cNvSpPr>
            <a:spLocks noGrp="1"/>
          </p:cNvSpPr>
          <p:nvPr>
            <p:ph idx="1"/>
          </p:nvPr>
        </p:nvSpPr>
        <p:spPr>
          <a:xfrm>
            <a:off x="2861838" y="1813848"/>
            <a:ext cx="7958331" cy="3393281"/>
          </a:xfrm>
        </p:spPr>
        <p:txBody>
          <a:bodyPr>
            <a:normAutofit/>
          </a:bodyPr>
          <a:lstStyle/>
          <a:p>
            <a:r>
              <a:rPr lang="en-US"/>
              <a:t>To enhance urban parking infrastructure and user experience by implementing a multifaceted approach, including the upgrade of existing facilities, innovative parking designs, and improved lighting and security measures, ultimately reducing congestion, optimizing space utilization, and promoting safety.</a:t>
            </a:r>
          </a:p>
        </p:txBody>
      </p:sp>
    </p:spTree>
    <p:extLst>
      <p:ext uri="{BB962C8B-B14F-4D97-AF65-F5344CB8AC3E}">
        <p14:creationId xmlns:p14="http://schemas.microsoft.com/office/powerpoint/2010/main" val="4028714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C8E9D-8FD6-505B-8A5C-136A8A333A83}"/>
              </a:ext>
            </a:extLst>
          </p:cNvPr>
          <p:cNvSpPr>
            <a:spLocks noGrp="1"/>
          </p:cNvSpPr>
          <p:nvPr>
            <p:ph type="title"/>
          </p:nvPr>
        </p:nvSpPr>
        <p:spPr/>
        <p:txBody>
          <a:bodyPr/>
          <a:lstStyle/>
          <a:p>
            <a:pPr algn="ctr"/>
            <a:r>
              <a:rPr lang="en-US"/>
              <a:t>WORKING PRINCIPLE</a:t>
            </a:r>
          </a:p>
        </p:txBody>
      </p:sp>
      <p:sp>
        <p:nvSpPr>
          <p:cNvPr id="3" name="Content Placeholder 2">
            <a:extLst>
              <a:ext uri="{FF2B5EF4-FFF2-40B4-BE49-F238E27FC236}">
                <a16:creationId xmlns:a16="http://schemas.microsoft.com/office/drawing/2014/main" id="{5D4247A7-578A-E2B3-3C50-8508463B01EC}"/>
              </a:ext>
            </a:extLst>
          </p:cNvPr>
          <p:cNvSpPr>
            <a:spLocks noGrp="1"/>
          </p:cNvSpPr>
          <p:nvPr>
            <p:ph idx="1"/>
          </p:nvPr>
        </p:nvSpPr>
        <p:spPr>
          <a:xfrm>
            <a:off x="3023630" y="1819945"/>
            <a:ext cx="7796540" cy="3997828"/>
          </a:xfrm>
        </p:spPr>
        <p:txBody>
          <a:bodyPr/>
          <a:lstStyle/>
          <a:p>
            <a:r>
              <a:rPr lang="en-US"/>
              <a:t>Incorporated within this system, an RFID reader serves as the means for user authentication upon entry. Additionally, a GSM module is integrated to facilitate the automatic transmission of pertinent information to the user as they exit the parking area, including their parking slot number, parking duration, and the corresponding fee deducted from their card. Furthermore, the system ensures efficient energy use by activating parking space lights solely in the presence of a vehicle.</a:t>
            </a:r>
          </a:p>
        </p:txBody>
      </p:sp>
    </p:spTree>
    <p:extLst>
      <p:ext uri="{BB962C8B-B14F-4D97-AF65-F5344CB8AC3E}">
        <p14:creationId xmlns:p14="http://schemas.microsoft.com/office/powerpoint/2010/main" val="2113516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7279C-3AF2-16A8-C213-9DBC954E3C45}"/>
              </a:ext>
            </a:extLst>
          </p:cNvPr>
          <p:cNvSpPr>
            <a:spLocks noGrp="1"/>
          </p:cNvSpPr>
          <p:nvPr>
            <p:ph type="title"/>
          </p:nvPr>
        </p:nvSpPr>
        <p:spPr/>
        <p:txBody>
          <a:bodyPr/>
          <a:lstStyle/>
          <a:p>
            <a:pPr algn="ctr"/>
            <a:r>
              <a:rPr lang="en-US"/>
              <a:t>BLOCK DIAGRAM</a:t>
            </a:r>
          </a:p>
        </p:txBody>
      </p:sp>
      <p:sp>
        <p:nvSpPr>
          <p:cNvPr id="6" name="TextBox 5">
            <a:extLst>
              <a:ext uri="{FF2B5EF4-FFF2-40B4-BE49-F238E27FC236}">
                <a16:creationId xmlns:a16="http://schemas.microsoft.com/office/drawing/2014/main" id="{56018786-4802-AB6C-3C8F-9E9981FF3EEE}"/>
              </a:ext>
            </a:extLst>
          </p:cNvPr>
          <p:cNvSpPr txBox="1"/>
          <p:nvPr/>
        </p:nvSpPr>
        <p:spPr>
          <a:xfrm>
            <a:off x="3049488" y="3244334"/>
            <a:ext cx="6098976" cy="646331"/>
          </a:xfrm>
          <a:prstGeom prst="rect">
            <a:avLst/>
          </a:prstGeom>
          <a:noFill/>
        </p:spPr>
        <p:txBody>
          <a:bodyPr wrap="square">
            <a:spAutoFit/>
          </a:bodyPr>
          <a:lstStyle/>
          <a:p>
            <a:pPr fontAlgn="t"/>
            <a:endParaRPr lang="en-US" sz="1800" b="0" i="0" u="none" strike="noStrike">
              <a:effectLst/>
              <a:latin typeface="Arial" panose="020B0604020202020204" pitchFamily="34" charset="0"/>
            </a:endParaRPr>
          </a:p>
          <a:p>
            <a:pPr marL="0" algn="l" rtl="0" eaLnBrk="1" fontAlgn="t" latinLnBrk="0" hangingPunct="1">
              <a:spcBef>
                <a:spcPts val="0"/>
              </a:spcBef>
              <a:spcAft>
                <a:spcPts val="0"/>
              </a:spcAft>
            </a:pPr>
            <a:endParaRPr lang="en-US" sz="1800" b="0" i="0" u="none" strike="noStrike">
              <a:effectLst/>
              <a:latin typeface="Arial" panose="020B0604020202020204" pitchFamily="34" charset="0"/>
            </a:endParaRPr>
          </a:p>
        </p:txBody>
      </p:sp>
      <p:pic>
        <p:nvPicPr>
          <p:cNvPr id="10" name="Picture 10">
            <a:extLst>
              <a:ext uri="{FF2B5EF4-FFF2-40B4-BE49-F238E27FC236}">
                <a16:creationId xmlns:a16="http://schemas.microsoft.com/office/drawing/2014/main" id="{D3CA9D00-FA00-E64F-B834-1AC94A3BEEF5}"/>
              </a:ext>
            </a:extLst>
          </p:cNvPr>
          <p:cNvPicPr>
            <a:picLocks noGrp="1" noChangeAspect="1"/>
          </p:cNvPicPr>
          <p:nvPr>
            <p:ph idx="1"/>
          </p:nvPr>
        </p:nvPicPr>
        <p:blipFill>
          <a:blip r:embed="rId2"/>
          <a:stretch>
            <a:fillRect/>
          </a:stretch>
        </p:blipFill>
        <p:spPr>
          <a:xfrm>
            <a:off x="4574021" y="1885285"/>
            <a:ext cx="4392270" cy="3953043"/>
          </a:xfrm>
        </p:spPr>
      </p:pic>
    </p:spTree>
    <p:extLst>
      <p:ext uri="{BB962C8B-B14F-4D97-AF65-F5344CB8AC3E}">
        <p14:creationId xmlns:p14="http://schemas.microsoft.com/office/powerpoint/2010/main" val="3724368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A5033-3467-02F5-D3E3-36550211393B}"/>
              </a:ext>
            </a:extLst>
          </p:cNvPr>
          <p:cNvSpPr>
            <a:spLocks noGrp="1"/>
          </p:cNvSpPr>
          <p:nvPr>
            <p:ph type="title"/>
          </p:nvPr>
        </p:nvSpPr>
        <p:spPr>
          <a:xfrm>
            <a:off x="2433215" y="2583943"/>
            <a:ext cx="7958331" cy="1077229"/>
          </a:xfrm>
        </p:spPr>
        <p:txBody>
          <a:bodyPr anchor="ctr"/>
          <a:lstStyle/>
          <a:p>
            <a:pPr algn="ctr"/>
            <a:r>
              <a:rPr lang="en-US" i="1"/>
              <a:t>THANK YOU</a:t>
            </a:r>
          </a:p>
        </p:txBody>
      </p:sp>
    </p:spTree>
    <p:extLst>
      <p:ext uri="{BB962C8B-B14F-4D97-AF65-F5344CB8AC3E}">
        <p14:creationId xmlns:p14="http://schemas.microsoft.com/office/powerpoint/2010/main" val="23191513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otalTime>0</TotalTime>
  <Words>242</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MS Shell Dlg 2</vt:lpstr>
      <vt:lpstr>Wingdings</vt:lpstr>
      <vt:lpstr>Wingdings 3</vt:lpstr>
      <vt:lpstr>Madison</vt:lpstr>
      <vt:lpstr>By   Pooranakumar R    DEPARTMENT OF ELECTRONICS AND COMMUNICATION ENGINEERING</vt:lpstr>
      <vt:lpstr>Problem statement</vt:lpstr>
      <vt:lpstr>SOLUTION</vt:lpstr>
      <vt:lpstr>OBJECTIVE</vt:lpstr>
      <vt:lpstr>WORKING PRINCIPLE</vt:lpstr>
      <vt:lpstr>BLOCK DIAGRAM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   T.KAVI BHARATH auttrtkvl004(Transfer_student)   DEPARTMENT OF ELECTRONICS AND COMMUNICATION ENGINEERING</dc:title>
  <dc:creator>Unknown User</dc:creator>
  <cp:lastModifiedBy>ak shaya</cp:lastModifiedBy>
  <cp:revision>5</cp:revision>
  <dcterms:created xsi:type="dcterms:W3CDTF">2023-10-04T05:15:09Z</dcterms:created>
  <dcterms:modified xsi:type="dcterms:W3CDTF">2023-10-10T05:57:57Z</dcterms:modified>
</cp:coreProperties>
</file>