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38D346-772D-4A29-A705-2CE61932462C}">
          <p14:sldIdLst>
            <p14:sldId id="256"/>
            <p14:sldId id="257"/>
            <p14:sldId id="258"/>
            <p14:sldId id="259"/>
            <p14:sldId id="260"/>
          </p14:sldIdLst>
        </p14:section>
        <p14:section name="Untitled Section" id="{1E7D8102-C3DB-4DB3-AD58-A29F4C0DFA21}">
          <p14:sldIdLst>
            <p14:sldId id="261"/>
            <p14:sldId id="262"/>
            <p14:sldId id="263"/>
            <p14:sldId id="264"/>
            <p14:sldId id="265"/>
            <p14:sldId id="266"/>
            <p14:sldId id="267"/>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96DFF08F-DC6B-4601-B491-B0F83F6DD2DA}" type="datetimeFigureOut">
              <a:rPr lang="en-US" dirty="0"/>
              <a:pPr/>
              <a:t>11/1/2023</a:t>
            </a:fld>
            <a:endParaRPr lang="en-US" dirty="0"/>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11/1/2023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5AD3-FE7D-089A-D925-4941D0449A2E}"/>
              </a:ext>
            </a:extLst>
          </p:cNvPr>
          <p:cNvSpPr>
            <a:spLocks noGrp="1"/>
          </p:cNvSpPr>
          <p:nvPr>
            <p:ph type="ctrTitle"/>
          </p:nvPr>
        </p:nvSpPr>
        <p:spPr>
          <a:xfrm>
            <a:off x="1112520" y="626008"/>
            <a:ext cx="9966960" cy="2926080"/>
          </a:xfrm>
        </p:spPr>
        <p:txBody>
          <a:bodyPr/>
          <a:lstStyle/>
          <a:p>
            <a:r>
              <a:rPr lang="en-US" dirty="0"/>
              <a:t>Smart parking</a:t>
            </a:r>
            <a:br>
              <a:rPr lang="en-US" dirty="0"/>
            </a:br>
            <a:endParaRPr lang="en-US" dirty="0"/>
          </a:p>
        </p:txBody>
      </p:sp>
      <p:sp>
        <p:nvSpPr>
          <p:cNvPr id="3" name="Subtitle 2">
            <a:extLst>
              <a:ext uri="{FF2B5EF4-FFF2-40B4-BE49-F238E27FC236}">
                <a16:creationId xmlns:a16="http://schemas.microsoft.com/office/drawing/2014/main" id="{7452518C-45E3-6AA5-976F-EA2622FCE711}"/>
              </a:ext>
            </a:extLst>
          </p:cNvPr>
          <p:cNvSpPr>
            <a:spLocks noGrp="1"/>
          </p:cNvSpPr>
          <p:nvPr>
            <p:ph type="subTitle" idx="1"/>
          </p:nvPr>
        </p:nvSpPr>
        <p:spPr>
          <a:xfrm>
            <a:off x="1731818" y="3786507"/>
            <a:ext cx="8728364" cy="2669712"/>
          </a:xfrm>
        </p:spPr>
        <p:txBody>
          <a:bodyPr>
            <a:normAutofit fontScale="92500" lnSpcReduction="20000"/>
          </a:bodyPr>
          <a:lstStyle/>
          <a:p>
            <a:r>
              <a:rPr lang="en-US" sz="2800" dirty="0"/>
              <a:t>SUBMITTED BY</a:t>
            </a:r>
          </a:p>
          <a:p>
            <a:r>
              <a:rPr lang="en-US" sz="2800" dirty="0">
                <a:solidFill>
                  <a:schemeClr val="tx1"/>
                </a:solidFill>
              </a:rPr>
              <a:t>POORNAKUMAR R</a:t>
            </a:r>
          </a:p>
          <a:p>
            <a:r>
              <a:rPr lang="en-US" sz="2800" dirty="0">
                <a:solidFill>
                  <a:schemeClr val="tx1"/>
                </a:solidFill>
              </a:rPr>
              <a:t>auttrtkvl002(transfer student)</a:t>
            </a:r>
          </a:p>
          <a:p>
            <a:r>
              <a:rPr lang="en-US" sz="3000" b="1" dirty="0"/>
              <a:t>Department of electronics and communication engineering</a:t>
            </a:r>
          </a:p>
          <a:p>
            <a:r>
              <a:rPr lang="en-US" sz="3000" b="1" dirty="0"/>
              <a:t>Anna university regional </a:t>
            </a:r>
            <a:r>
              <a:rPr lang="en-US" sz="3000" b="1" dirty="0" err="1"/>
              <a:t>campus,coimbatore</a:t>
            </a:r>
            <a:endParaRPr lang="en-US" sz="3000" b="1" dirty="0"/>
          </a:p>
        </p:txBody>
      </p:sp>
    </p:spTree>
    <p:extLst>
      <p:ext uri="{BB962C8B-B14F-4D97-AF65-F5344CB8AC3E}">
        <p14:creationId xmlns:p14="http://schemas.microsoft.com/office/powerpoint/2010/main" val="1030633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959B7-A0C2-CA3C-F5BE-1A7F8F256704}"/>
              </a:ext>
            </a:extLst>
          </p:cNvPr>
          <p:cNvSpPr>
            <a:spLocks noGrp="1"/>
          </p:cNvSpPr>
          <p:nvPr>
            <p:ph idx="1"/>
          </p:nvPr>
        </p:nvSpPr>
        <p:spPr>
          <a:xfrm>
            <a:off x="1143000" y="332509"/>
            <a:ext cx="9872871" cy="6206836"/>
          </a:xfrm>
        </p:spPr>
        <p:txBody>
          <a:bodyPr>
            <a:normAutofit fontScale="92500" lnSpcReduction="20000"/>
          </a:bodyPr>
          <a:lstStyle/>
          <a:p>
            <a:pPr marL="45720" indent="0">
              <a:buNone/>
            </a:pPr>
            <a:r>
              <a:rPr lang="en-US" sz="2000" dirty="0">
                <a:solidFill>
                  <a:schemeClr val="tx1"/>
                </a:solidFill>
              </a:rPr>
              <a:t># Define function for reading entry and exit gate sensor value</a:t>
            </a:r>
          </a:p>
          <a:p>
            <a:pPr marL="45720" indent="0">
              <a:buNone/>
            </a:pPr>
            <a:r>
              <a:rPr lang="en-US" sz="2000" dirty="0">
                <a:solidFill>
                  <a:schemeClr val="tx1"/>
                </a:solidFill>
              </a:rPr>
              <a:t>def </a:t>
            </a:r>
            <a:r>
              <a:rPr lang="en-US" sz="2000" dirty="0" err="1">
                <a:solidFill>
                  <a:schemeClr val="tx1"/>
                </a:solidFill>
              </a:rPr>
              <a:t>read_gate</a:t>
            </a:r>
            <a:r>
              <a:rPr lang="en-US" sz="2000" dirty="0">
                <a:solidFill>
                  <a:schemeClr val="tx1"/>
                </a:solidFill>
              </a:rPr>
              <a:t>():</a:t>
            </a:r>
          </a:p>
          <a:p>
            <a:pPr marL="45720" indent="0">
              <a:buNone/>
            </a:pPr>
            <a:r>
              <a:rPr lang="en-US" sz="2000" dirty="0">
                <a:solidFill>
                  <a:schemeClr val="tx1"/>
                </a:solidFill>
              </a:rPr>
              <a:t>    vehicle = </a:t>
            </a:r>
            <a:r>
              <a:rPr lang="en-US" sz="2000" dirty="0" err="1">
                <a:solidFill>
                  <a:schemeClr val="tx1"/>
                </a:solidFill>
              </a:rPr>
              <a:t>GPIO.input</a:t>
            </a:r>
            <a:r>
              <a:rPr lang="en-US" sz="2000" dirty="0">
                <a:solidFill>
                  <a:schemeClr val="tx1"/>
                </a:solidFill>
              </a:rPr>
              <a:t>(17) # read pin 17 value</a:t>
            </a:r>
          </a:p>
          <a:p>
            <a:pPr marL="45720" indent="0">
              <a:buNone/>
            </a:pPr>
            <a:r>
              <a:rPr lang="en-US" sz="2000" dirty="0">
                <a:solidFill>
                  <a:schemeClr val="tx1"/>
                </a:solidFill>
              </a:rPr>
              <a:t>    if vehicle == 1:</a:t>
            </a:r>
          </a:p>
          <a:p>
            <a:pPr marL="45720" indent="0">
              <a:buNone/>
            </a:pPr>
            <a:r>
              <a:rPr lang="en-US" sz="2000" dirty="0">
                <a:solidFill>
                  <a:schemeClr val="tx1"/>
                </a:solidFill>
              </a:rPr>
              <a:t>        status = "Vehicle detected“</a:t>
            </a:r>
          </a:p>
          <a:p>
            <a:pPr marL="45720" indent="0">
              <a:buNone/>
            </a:pPr>
            <a:r>
              <a:rPr lang="en-US" sz="2000" dirty="0">
                <a:solidFill>
                  <a:schemeClr val="tx1"/>
                </a:solidFill>
              </a:rPr>
              <a:t>    else:</a:t>
            </a:r>
          </a:p>
          <a:p>
            <a:pPr marL="45720" indent="0">
              <a:buNone/>
            </a:pPr>
            <a:r>
              <a:rPr lang="en-US" sz="2000" dirty="0">
                <a:solidFill>
                  <a:schemeClr val="tx1"/>
                </a:solidFill>
              </a:rPr>
              <a:t>        status = "No vehicle detected“</a:t>
            </a:r>
          </a:p>
          <a:p>
            <a:pPr marL="45720" indent="0">
              <a:buNone/>
            </a:pPr>
            <a:r>
              <a:rPr lang="en-US" sz="2000" dirty="0">
                <a:solidFill>
                  <a:schemeClr val="tx1"/>
                </a:solidFill>
              </a:rPr>
              <a:t>    return status</a:t>
            </a:r>
          </a:p>
          <a:p>
            <a:pPr marL="45720" indent="0">
              <a:buNone/>
            </a:pPr>
            <a:r>
              <a:rPr lang="en-US" sz="2000" dirty="0">
                <a:solidFill>
                  <a:schemeClr val="tx1"/>
                </a:solidFill>
              </a:rPr>
              <a:t># Define function for reading ultrasonic sensor value</a:t>
            </a:r>
          </a:p>
          <a:p>
            <a:pPr marL="45720" indent="0">
              <a:buNone/>
            </a:pPr>
            <a:r>
              <a:rPr lang="en-US" sz="2000" dirty="0">
                <a:solidFill>
                  <a:schemeClr val="tx1"/>
                </a:solidFill>
              </a:rPr>
              <a:t>def </a:t>
            </a:r>
            <a:r>
              <a:rPr lang="en-US" sz="2000" dirty="0" err="1">
                <a:solidFill>
                  <a:schemeClr val="tx1"/>
                </a:solidFill>
              </a:rPr>
              <a:t>read_distance</a:t>
            </a:r>
            <a:r>
              <a:rPr lang="en-US" sz="2000" dirty="0">
                <a:solidFill>
                  <a:schemeClr val="tx1"/>
                </a:solidFill>
              </a:rPr>
              <a:t>():</a:t>
            </a:r>
          </a:p>
          <a:p>
            <a:pPr marL="45720" indent="0">
              <a:buNone/>
            </a:pPr>
            <a:r>
              <a:rPr lang="en-US" sz="2000" dirty="0">
                <a:solidFill>
                  <a:schemeClr val="tx1"/>
                </a:solidFill>
              </a:rPr>
              <a:t>    # Set trigger to HIGH</a:t>
            </a:r>
          </a:p>
          <a:p>
            <a:pPr marL="45720" indent="0">
              <a:buNone/>
            </a:pPr>
            <a:r>
              <a:rPr lang="en-US" sz="2000" dirty="0">
                <a:solidFill>
                  <a:schemeClr val="tx1"/>
                </a:solidFill>
              </a:rPr>
              <a:t>    </a:t>
            </a:r>
            <a:r>
              <a:rPr lang="en-US" sz="2000" dirty="0" err="1">
                <a:solidFill>
                  <a:schemeClr val="tx1"/>
                </a:solidFill>
              </a:rPr>
              <a:t>GPIO.output</a:t>
            </a:r>
            <a:r>
              <a:rPr lang="en-US" sz="2000" dirty="0">
                <a:solidFill>
                  <a:schemeClr val="tx1"/>
                </a:solidFill>
              </a:rPr>
              <a:t>(23, True)</a:t>
            </a:r>
          </a:p>
          <a:p>
            <a:pPr marL="45720" indent="0">
              <a:buNone/>
            </a:pPr>
            <a:r>
              <a:rPr lang="en-US" sz="1800" dirty="0">
                <a:solidFill>
                  <a:schemeClr val="tx1"/>
                </a:solidFill>
              </a:rPr>
              <a:t>    </a:t>
            </a:r>
            <a:r>
              <a:rPr lang="en-US" sz="2000" dirty="0">
                <a:solidFill>
                  <a:schemeClr val="tx1"/>
                </a:solidFill>
              </a:rPr>
              <a:t># set trigger after 0.01ms to LOW    </a:t>
            </a:r>
            <a:r>
              <a:rPr lang="en-US" sz="2000" dirty="0" err="1">
                <a:solidFill>
                  <a:schemeClr val="tx1"/>
                </a:solidFill>
              </a:rPr>
              <a:t>time.sleep</a:t>
            </a:r>
            <a:r>
              <a:rPr lang="en-US" sz="2000" dirty="0">
                <a:solidFill>
                  <a:schemeClr val="tx1"/>
                </a:solidFill>
              </a:rPr>
              <a:t>(0.00001)    </a:t>
            </a:r>
          </a:p>
          <a:p>
            <a:pPr marL="45720" indent="0">
              <a:buNone/>
            </a:pPr>
            <a:r>
              <a:rPr lang="en-US" sz="2000" dirty="0">
                <a:solidFill>
                  <a:schemeClr val="tx1"/>
                </a:solidFill>
              </a:rPr>
              <a:t>     </a:t>
            </a:r>
            <a:r>
              <a:rPr lang="en-US" sz="2000" dirty="0" err="1">
                <a:solidFill>
                  <a:schemeClr val="tx1"/>
                </a:solidFill>
              </a:rPr>
              <a:t>GPIO.output</a:t>
            </a:r>
            <a:r>
              <a:rPr lang="en-US" sz="2000" dirty="0">
                <a:solidFill>
                  <a:schemeClr val="tx1"/>
                </a:solidFill>
              </a:rPr>
              <a:t>(23, False)</a:t>
            </a:r>
          </a:p>
          <a:p>
            <a:pPr marL="45720" indent="0">
              <a:buNone/>
            </a:pPr>
            <a:r>
              <a:rPr lang="en-US" sz="2000" dirty="0"/>
              <a:t>    </a:t>
            </a:r>
            <a:r>
              <a:rPr lang="en-US" sz="2000" dirty="0">
                <a:solidFill>
                  <a:schemeClr val="tx1"/>
                </a:solidFill>
              </a:rPr>
              <a:t># Save start time</a:t>
            </a:r>
          </a:p>
          <a:p>
            <a:pPr marL="45720" indent="0">
              <a:buNone/>
            </a:pPr>
            <a:r>
              <a:rPr lang="en-US" sz="2000" dirty="0">
                <a:solidFill>
                  <a:schemeClr val="tx1"/>
                </a:solidFill>
              </a:rPr>
              <a:t>    while </a:t>
            </a:r>
            <a:r>
              <a:rPr lang="en-US" sz="2000" dirty="0" err="1">
                <a:solidFill>
                  <a:schemeClr val="tx1"/>
                </a:solidFill>
              </a:rPr>
              <a:t>GPIO.input</a:t>
            </a:r>
            <a:r>
              <a:rPr lang="en-US" sz="2000" dirty="0">
                <a:solidFill>
                  <a:schemeClr val="tx1"/>
                </a:solidFill>
              </a:rPr>
              <a:t>(24) == 0:</a:t>
            </a:r>
          </a:p>
          <a:p>
            <a:pPr marL="45720" indent="0">
              <a:buNone/>
            </a:pPr>
            <a:endParaRPr lang="en-US" sz="2000" dirty="0">
              <a:solidFill>
                <a:schemeClr val="tx1"/>
              </a:solidFill>
            </a:endParaRPr>
          </a:p>
        </p:txBody>
      </p:sp>
    </p:spTree>
    <p:extLst>
      <p:ext uri="{BB962C8B-B14F-4D97-AF65-F5344CB8AC3E}">
        <p14:creationId xmlns:p14="http://schemas.microsoft.com/office/powerpoint/2010/main" val="218149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78DBF-8E59-E342-BED2-AB1119E929D9}"/>
              </a:ext>
            </a:extLst>
          </p:cNvPr>
          <p:cNvSpPr>
            <a:spLocks noGrp="1"/>
          </p:cNvSpPr>
          <p:nvPr>
            <p:ph idx="1"/>
          </p:nvPr>
        </p:nvSpPr>
        <p:spPr>
          <a:xfrm>
            <a:off x="1143000" y="332509"/>
            <a:ext cx="9872871" cy="6206836"/>
          </a:xfrm>
        </p:spPr>
        <p:txBody>
          <a:bodyPr>
            <a:normAutofit fontScale="85000" lnSpcReduction="20000"/>
          </a:bodyPr>
          <a:lstStyle/>
          <a:p>
            <a:pPr marL="45720" indent="0">
              <a:buNone/>
            </a:pPr>
            <a:r>
              <a:rPr lang="en-US" sz="2000" dirty="0">
                <a:solidFill>
                  <a:schemeClr val="tx1"/>
                </a:solidFill>
              </a:rPr>
              <a:t>         </a:t>
            </a:r>
            <a:r>
              <a:rPr lang="en-US" sz="2000" dirty="0" err="1">
                <a:solidFill>
                  <a:schemeClr val="tx1"/>
                </a:solidFill>
              </a:rPr>
              <a:t>start_time</a:t>
            </a:r>
            <a:r>
              <a:rPr lang="en-US" sz="2000" dirty="0">
                <a:solidFill>
                  <a:schemeClr val="tx1"/>
                </a:solidFill>
              </a:rPr>
              <a:t> = </a:t>
            </a:r>
            <a:r>
              <a:rPr lang="en-US" sz="2000" dirty="0" err="1">
                <a:solidFill>
                  <a:schemeClr val="tx1"/>
                </a:solidFill>
              </a:rPr>
              <a:t>time.time</a:t>
            </a:r>
            <a:r>
              <a:rPr lang="en-US" sz="2000" dirty="0">
                <a:solidFill>
                  <a:schemeClr val="tx1"/>
                </a:solidFill>
              </a:rPr>
              <a:t>()</a:t>
            </a:r>
          </a:p>
          <a:p>
            <a:pPr marL="45720" indent="0">
              <a:buNone/>
            </a:pPr>
            <a:r>
              <a:rPr lang="en-US" sz="2000" dirty="0">
                <a:solidFill>
                  <a:schemeClr val="tx1"/>
                </a:solidFill>
              </a:rPr>
              <a:t>    # Save arrival time</a:t>
            </a:r>
          </a:p>
          <a:p>
            <a:pPr marL="45720" indent="0">
              <a:buNone/>
            </a:pPr>
            <a:r>
              <a:rPr lang="en-US" sz="2000" dirty="0">
                <a:solidFill>
                  <a:schemeClr val="tx1"/>
                </a:solidFill>
              </a:rPr>
              <a:t>    while </a:t>
            </a:r>
            <a:r>
              <a:rPr lang="en-US" sz="2000" dirty="0" err="1">
                <a:solidFill>
                  <a:schemeClr val="tx1"/>
                </a:solidFill>
              </a:rPr>
              <a:t>GPIO.input</a:t>
            </a:r>
            <a:r>
              <a:rPr lang="en-US" sz="2000" dirty="0">
                <a:solidFill>
                  <a:schemeClr val="tx1"/>
                </a:solidFill>
              </a:rPr>
              <a:t>(24) == 1:</a:t>
            </a:r>
          </a:p>
          <a:p>
            <a:pPr marL="45720" indent="0">
              <a:buNone/>
            </a:pPr>
            <a:r>
              <a:rPr lang="en-US" sz="2000" dirty="0">
                <a:solidFill>
                  <a:schemeClr val="tx1"/>
                </a:solidFill>
              </a:rPr>
              <a:t>        </a:t>
            </a:r>
            <a:r>
              <a:rPr lang="en-US" sz="2000" dirty="0" err="1">
                <a:solidFill>
                  <a:schemeClr val="tx1"/>
                </a:solidFill>
              </a:rPr>
              <a:t>arrival_time</a:t>
            </a:r>
            <a:r>
              <a:rPr lang="en-US" sz="2000" dirty="0">
                <a:solidFill>
                  <a:schemeClr val="tx1"/>
                </a:solidFill>
              </a:rPr>
              <a:t> = </a:t>
            </a:r>
            <a:r>
              <a:rPr lang="en-US" sz="2000" dirty="0" err="1">
                <a:solidFill>
                  <a:schemeClr val="tx1"/>
                </a:solidFill>
              </a:rPr>
              <a:t>time.time</a:t>
            </a:r>
            <a:r>
              <a:rPr lang="en-US" sz="2000" dirty="0">
                <a:solidFill>
                  <a:schemeClr val="tx1"/>
                </a:solidFill>
              </a:rPr>
              <a:t>()</a:t>
            </a:r>
          </a:p>
          <a:p>
            <a:pPr marL="45720" indent="0">
              <a:buNone/>
            </a:pPr>
            <a:r>
              <a:rPr lang="en-US" sz="2000" dirty="0">
                <a:solidFill>
                  <a:schemeClr val="tx1"/>
                </a:solidFill>
              </a:rPr>
              <a:t>    # Calculate time difference between start and arrival</a:t>
            </a:r>
          </a:p>
          <a:p>
            <a:pPr marL="45720" indent="0">
              <a:buNone/>
            </a:pPr>
            <a:r>
              <a:rPr lang="en-US" sz="2000" dirty="0">
                <a:solidFill>
                  <a:schemeClr val="tx1"/>
                </a:solidFill>
              </a:rPr>
              <a:t>    </a:t>
            </a:r>
            <a:r>
              <a:rPr lang="en-US" sz="2000" dirty="0" err="1">
                <a:solidFill>
                  <a:schemeClr val="tx1"/>
                </a:solidFill>
              </a:rPr>
              <a:t>time_difference</a:t>
            </a:r>
            <a:r>
              <a:rPr lang="en-US" sz="2000" dirty="0">
                <a:solidFill>
                  <a:schemeClr val="tx1"/>
                </a:solidFill>
              </a:rPr>
              <a:t> = </a:t>
            </a:r>
            <a:r>
              <a:rPr lang="en-US" sz="2000" dirty="0" err="1">
                <a:solidFill>
                  <a:schemeClr val="tx1"/>
                </a:solidFill>
              </a:rPr>
              <a:t>arrival_time</a:t>
            </a:r>
            <a:r>
              <a:rPr lang="en-US" sz="2000" dirty="0">
                <a:solidFill>
                  <a:schemeClr val="tx1"/>
                </a:solidFill>
              </a:rPr>
              <a:t> - </a:t>
            </a:r>
            <a:r>
              <a:rPr lang="en-US" sz="2000" dirty="0" err="1">
                <a:solidFill>
                  <a:schemeClr val="tx1"/>
                </a:solidFill>
              </a:rPr>
              <a:t>start_time</a:t>
            </a:r>
            <a:endParaRPr lang="en-US" sz="2000" dirty="0">
              <a:solidFill>
                <a:schemeClr val="tx1"/>
              </a:solidFill>
            </a:endParaRPr>
          </a:p>
          <a:p>
            <a:pPr marL="45720" indent="0">
              <a:buNone/>
            </a:pPr>
            <a:r>
              <a:rPr lang="en-US" sz="2000" dirty="0">
                <a:solidFill>
                  <a:schemeClr val="tx1"/>
                </a:solidFill>
              </a:rPr>
              <a:t>    # Multiply with the sonic speed (34300 cm/s)</a:t>
            </a:r>
          </a:p>
          <a:p>
            <a:pPr marL="45720" indent="0">
              <a:buNone/>
            </a:pPr>
            <a:r>
              <a:rPr lang="en-US" sz="2000" dirty="0">
                <a:solidFill>
                  <a:schemeClr val="tx1"/>
                </a:solidFill>
              </a:rPr>
              <a:t>   # and divide by 2, because there and back</a:t>
            </a:r>
          </a:p>
          <a:p>
            <a:pPr marL="45720" indent="0">
              <a:buNone/>
            </a:pPr>
            <a:r>
              <a:rPr lang="en-US" sz="2000" dirty="0">
                <a:solidFill>
                  <a:schemeClr val="tx1"/>
                </a:solidFill>
              </a:rPr>
              <a:t>    distance = (</a:t>
            </a:r>
            <a:r>
              <a:rPr lang="en-US" sz="2000" dirty="0" err="1">
                <a:solidFill>
                  <a:schemeClr val="tx1"/>
                </a:solidFill>
              </a:rPr>
              <a:t>time_difference</a:t>
            </a:r>
            <a:r>
              <a:rPr lang="en-US" sz="2000" dirty="0">
                <a:solidFill>
                  <a:schemeClr val="tx1"/>
                </a:solidFill>
              </a:rPr>
              <a:t> * 34300) / 2</a:t>
            </a:r>
          </a:p>
          <a:p>
            <a:pPr marL="45720" indent="0">
              <a:buNone/>
            </a:pPr>
            <a:r>
              <a:rPr lang="en-US" sz="2000" dirty="0">
                <a:solidFill>
                  <a:schemeClr val="tx1"/>
                </a:solidFill>
              </a:rPr>
              <a:t>    return distance</a:t>
            </a:r>
          </a:p>
          <a:p>
            <a:pPr marL="45720" indent="0">
              <a:buNone/>
            </a:pPr>
            <a:r>
              <a:rPr lang="en-US" sz="2000" dirty="0">
                <a:solidFill>
                  <a:schemeClr val="tx1"/>
                </a:solidFill>
              </a:rPr>
              <a:t># Define function for reading RFID sensor value</a:t>
            </a:r>
          </a:p>
          <a:p>
            <a:pPr marL="45720" indent="0">
              <a:buNone/>
            </a:pPr>
            <a:r>
              <a:rPr lang="en-US" sz="2000" dirty="0">
                <a:solidFill>
                  <a:schemeClr val="tx1"/>
                </a:solidFill>
              </a:rPr>
              <a:t>def </a:t>
            </a:r>
            <a:r>
              <a:rPr lang="en-US" sz="2000" dirty="0" err="1">
                <a:solidFill>
                  <a:schemeClr val="tx1"/>
                </a:solidFill>
              </a:rPr>
              <a:t>read_rfid</a:t>
            </a:r>
            <a:r>
              <a:rPr lang="en-US" sz="2000" dirty="0">
                <a:solidFill>
                  <a:schemeClr val="tx1"/>
                </a:solidFill>
              </a:rPr>
              <a:t>():</a:t>
            </a:r>
          </a:p>
          <a:p>
            <a:pPr marL="45720" indent="0">
              <a:buNone/>
            </a:pPr>
            <a:r>
              <a:rPr lang="en-US" sz="2000" dirty="0">
                <a:solidFill>
                  <a:schemeClr val="tx1"/>
                </a:solidFill>
              </a:rPr>
              <a:t>    </a:t>
            </a:r>
            <a:r>
              <a:rPr lang="en-US" sz="2000" dirty="0" err="1">
                <a:solidFill>
                  <a:schemeClr val="tx1"/>
                </a:solidFill>
              </a:rPr>
              <a:t>uid</a:t>
            </a:r>
            <a:r>
              <a:rPr lang="en-US" sz="2000" dirty="0">
                <a:solidFill>
                  <a:schemeClr val="tx1"/>
                </a:solidFill>
              </a:rPr>
              <a:t> = </a:t>
            </a:r>
            <a:r>
              <a:rPr lang="en-US" sz="2000" dirty="0" err="1">
                <a:solidFill>
                  <a:schemeClr val="tx1"/>
                </a:solidFill>
              </a:rPr>
              <a:t>spi.xfer</a:t>
            </a:r>
            <a:r>
              <a:rPr lang="en-US" sz="2000" dirty="0">
                <a:solidFill>
                  <a:schemeClr val="tx1"/>
                </a:solidFill>
              </a:rPr>
              <a:t>([0x93, 0x20]) # send request for UID</a:t>
            </a:r>
          </a:p>
          <a:p>
            <a:pPr marL="45720" indent="0">
              <a:buNone/>
            </a:pPr>
            <a:r>
              <a:rPr lang="en-US" sz="2000" dirty="0">
                <a:solidFill>
                  <a:schemeClr val="tx1"/>
                </a:solidFill>
              </a:rPr>
              <a:t>    return </a:t>
            </a:r>
            <a:r>
              <a:rPr lang="en-US" sz="2000" dirty="0" err="1">
                <a:solidFill>
                  <a:schemeClr val="tx1"/>
                </a:solidFill>
              </a:rPr>
              <a:t>uid</a:t>
            </a:r>
            <a:endParaRPr lang="en-US" sz="2000" dirty="0">
              <a:solidFill>
                <a:schemeClr val="tx1"/>
              </a:solidFill>
            </a:endParaRPr>
          </a:p>
          <a:p>
            <a:pPr marL="45720" indent="0">
              <a:buNone/>
            </a:pPr>
            <a:r>
              <a:rPr lang="en-US" sz="2000" dirty="0">
                <a:solidFill>
                  <a:schemeClr val="tx1"/>
                </a:solidFill>
              </a:rPr>
              <a:t># Define function for controlling servo motor</a:t>
            </a:r>
          </a:p>
          <a:p>
            <a:pPr marL="45720" indent="0">
              <a:buNone/>
            </a:pPr>
            <a:r>
              <a:rPr lang="en-US" sz="2000" dirty="0">
                <a:solidFill>
                  <a:schemeClr val="tx1"/>
                </a:solidFill>
              </a:rPr>
              <a:t>def </a:t>
            </a:r>
            <a:r>
              <a:rPr lang="en-US" sz="2000" dirty="0" err="1">
                <a:solidFill>
                  <a:schemeClr val="tx1"/>
                </a:solidFill>
              </a:rPr>
              <a:t>control_servo</a:t>
            </a:r>
            <a:r>
              <a:rPr lang="en-US" sz="2000" dirty="0">
                <a:solidFill>
                  <a:schemeClr val="tx1"/>
                </a:solidFill>
              </a:rPr>
              <a:t>(angle):</a:t>
            </a:r>
          </a:p>
          <a:p>
            <a:pPr marL="45720" indent="0">
              <a:buNone/>
            </a:pPr>
            <a:r>
              <a:rPr lang="en-US" sz="2000" dirty="0">
                <a:solidFill>
                  <a:schemeClr val="tx1"/>
                </a:solidFill>
              </a:rPr>
              <a:t>    </a:t>
            </a:r>
            <a:r>
              <a:rPr lang="en-US" sz="2000" dirty="0" err="1">
                <a:solidFill>
                  <a:schemeClr val="tx1"/>
                </a:solidFill>
              </a:rPr>
              <a:t>duty_cycle</a:t>
            </a:r>
            <a:r>
              <a:rPr lang="en-US" sz="2000" dirty="0">
                <a:solidFill>
                  <a:schemeClr val="tx1"/>
                </a:solidFill>
              </a:rPr>
              <a:t> = (angle / 18) + 2 # calculate duty cycle based on angle</a:t>
            </a:r>
          </a:p>
        </p:txBody>
      </p:sp>
    </p:spTree>
    <p:extLst>
      <p:ext uri="{BB962C8B-B14F-4D97-AF65-F5344CB8AC3E}">
        <p14:creationId xmlns:p14="http://schemas.microsoft.com/office/powerpoint/2010/main" val="2727171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858CA6-A771-A1FA-7557-FE5F5679EB59}"/>
              </a:ext>
            </a:extLst>
          </p:cNvPr>
          <p:cNvSpPr>
            <a:spLocks noGrp="1"/>
          </p:cNvSpPr>
          <p:nvPr>
            <p:ph idx="1"/>
          </p:nvPr>
        </p:nvSpPr>
        <p:spPr>
          <a:xfrm>
            <a:off x="1159564" y="561109"/>
            <a:ext cx="9872871" cy="5735782"/>
          </a:xfrm>
        </p:spPr>
        <p:txBody>
          <a:bodyPr>
            <a:normAutofit fontScale="92500" lnSpcReduction="20000"/>
          </a:bodyPr>
          <a:lstStyle/>
          <a:p>
            <a:pPr marL="45720" indent="0">
              <a:buNone/>
            </a:pPr>
            <a:r>
              <a:rPr lang="en-US" sz="2000" dirty="0" err="1">
                <a:solidFill>
                  <a:schemeClr val="tx1"/>
                </a:solidFill>
              </a:rPr>
              <a:t>servo.ChangeDutyCycle</a:t>
            </a:r>
            <a:r>
              <a:rPr lang="en-US" sz="2000" dirty="0">
                <a:solidFill>
                  <a:schemeClr val="tx1"/>
                </a:solidFill>
              </a:rPr>
              <a:t>(</a:t>
            </a:r>
            <a:r>
              <a:rPr lang="en-US" sz="2000" dirty="0" err="1">
                <a:solidFill>
                  <a:schemeClr val="tx1"/>
                </a:solidFill>
              </a:rPr>
              <a:t>duty_cycle</a:t>
            </a:r>
            <a:r>
              <a:rPr lang="en-US" sz="2000" dirty="0">
                <a:solidFill>
                  <a:schemeClr val="tx1"/>
                </a:solidFill>
              </a:rPr>
              <a:t>)</a:t>
            </a:r>
          </a:p>
          <a:p>
            <a:pPr marL="45720" indent="0">
              <a:buNone/>
            </a:pPr>
            <a:r>
              <a:rPr lang="en-US" sz="2000" dirty="0">
                <a:solidFill>
                  <a:schemeClr val="tx1"/>
                </a:solidFill>
              </a:rPr>
              <a:t> # change duty cycle to desired value</a:t>
            </a:r>
          </a:p>
          <a:p>
            <a:pPr marL="45720" indent="0">
              <a:buNone/>
            </a:pPr>
            <a:r>
              <a:rPr lang="en-US" sz="2000" dirty="0">
                <a:solidFill>
                  <a:schemeClr val="tx1"/>
                </a:solidFill>
              </a:rPr>
              <a:t># Define function for capturing image from camera</a:t>
            </a:r>
          </a:p>
          <a:p>
            <a:pPr marL="45720" indent="0">
              <a:buNone/>
            </a:pPr>
            <a:r>
              <a:rPr lang="en-US" sz="2000" dirty="0">
                <a:solidFill>
                  <a:schemeClr val="tx1"/>
                </a:solidFill>
              </a:rPr>
              <a:t>def </a:t>
            </a:r>
            <a:r>
              <a:rPr lang="en-US" sz="2000" dirty="0" err="1">
                <a:solidFill>
                  <a:schemeClr val="tx1"/>
                </a:solidFill>
              </a:rPr>
              <a:t>capture_image</a:t>
            </a:r>
            <a:r>
              <a:rPr lang="en-US" sz="2000" dirty="0">
                <a:solidFill>
                  <a:schemeClr val="tx1"/>
                </a:solidFill>
              </a:rPr>
              <a:t>(filename):</a:t>
            </a:r>
          </a:p>
          <a:p>
            <a:pPr marL="45720" indent="0">
              <a:buNone/>
            </a:pPr>
            <a:r>
              <a:rPr lang="en-US" sz="2000" dirty="0">
                <a:solidFill>
                  <a:schemeClr val="tx1"/>
                </a:solidFill>
              </a:rPr>
              <a:t>    </a:t>
            </a:r>
            <a:r>
              <a:rPr lang="en-US" sz="2000" dirty="0" err="1">
                <a:solidFill>
                  <a:schemeClr val="tx1"/>
                </a:solidFill>
              </a:rPr>
              <a:t>camera.capture</a:t>
            </a:r>
            <a:r>
              <a:rPr lang="en-US" sz="2000" dirty="0">
                <a:solidFill>
                  <a:schemeClr val="tx1"/>
                </a:solidFill>
              </a:rPr>
              <a:t>(filename)</a:t>
            </a:r>
          </a:p>
          <a:p>
            <a:pPr marL="45720" indent="0">
              <a:buNone/>
            </a:pPr>
            <a:r>
              <a:rPr lang="en-US" sz="2000" dirty="0">
                <a:solidFill>
                  <a:schemeClr val="tx1"/>
                </a:solidFill>
              </a:rPr>
              <a:t> # capture image and save as file</a:t>
            </a:r>
          </a:p>
          <a:p>
            <a:pPr marL="45720" indent="0">
              <a:buNone/>
            </a:pPr>
            <a:r>
              <a:rPr lang="en-US" sz="2000" dirty="0">
                <a:solidFill>
                  <a:schemeClr val="tx1"/>
                </a:solidFill>
              </a:rPr>
              <a:t># Define function for publishing message to </a:t>
            </a:r>
            <a:r>
              <a:rPr lang="en-US" sz="2000" dirty="0" err="1">
                <a:solidFill>
                  <a:schemeClr val="tx1"/>
                </a:solidFill>
              </a:rPr>
              <a:t>PubNub</a:t>
            </a:r>
            <a:endParaRPr lang="en-US" sz="2000" dirty="0">
              <a:solidFill>
                <a:schemeClr val="tx1"/>
              </a:solidFill>
            </a:endParaRPr>
          </a:p>
          <a:p>
            <a:pPr marL="45720" indent="0">
              <a:buNone/>
            </a:pPr>
            <a:r>
              <a:rPr lang="en-US" sz="2000" dirty="0">
                <a:solidFill>
                  <a:schemeClr val="tx1"/>
                </a:solidFill>
              </a:rPr>
              <a:t>def </a:t>
            </a:r>
            <a:r>
              <a:rPr lang="en-US" sz="2000" dirty="0" err="1">
                <a:solidFill>
                  <a:schemeClr val="tx1"/>
                </a:solidFill>
              </a:rPr>
              <a:t>publish_message</a:t>
            </a:r>
            <a:r>
              <a:rPr lang="en-US" sz="2000" dirty="0">
                <a:solidFill>
                  <a:schemeClr val="tx1"/>
                </a:solidFill>
              </a:rPr>
              <a:t>(channel, message):</a:t>
            </a:r>
          </a:p>
          <a:p>
            <a:pPr marL="45720" indent="0">
              <a:buNone/>
            </a:pPr>
            <a:r>
              <a:rPr lang="en-US" sz="2000" dirty="0">
                <a:solidFill>
                  <a:schemeClr val="tx1"/>
                </a:solidFill>
              </a:rPr>
              <a:t>    </a:t>
            </a:r>
            <a:r>
              <a:rPr lang="en-US" sz="2000" dirty="0" err="1">
                <a:solidFill>
                  <a:schemeClr val="tx1"/>
                </a:solidFill>
              </a:rPr>
              <a:t>pubnub.publish</a:t>
            </a:r>
            <a:r>
              <a:rPr lang="en-US" sz="2000" dirty="0">
                <a:solidFill>
                  <a:schemeClr val="tx1"/>
                </a:solidFill>
              </a:rPr>
              <a:t>().channel(channel).message(message).sync() # publish message synchronously</a:t>
            </a:r>
          </a:p>
          <a:p>
            <a:pPr marL="45720" indent="0">
              <a:buNone/>
            </a:pPr>
            <a:r>
              <a:rPr lang="en-US" sz="2000" dirty="0">
                <a:solidFill>
                  <a:schemeClr val="tx1"/>
                </a:solidFill>
              </a:rPr>
              <a:t># Define channel name for publishing message</a:t>
            </a:r>
          </a:p>
          <a:p>
            <a:pPr marL="45720" indent="0">
              <a:buNone/>
            </a:pPr>
            <a:r>
              <a:rPr lang="en-US" sz="2000" dirty="0">
                <a:solidFill>
                  <a:schemeClr val="tx1"/>
                </a:solidFill>
              </a:rPr>
              <a:t>Channel = "parking“</a:t>
            </a:r>
          </a:p>
          <a:p>
            <a:pPr marL="45720" indent="0">
              <a:buNone/>
            </a:pPr>
            <a:r>
              <a:rPr lang="en-US" sz="2000" dirty="0">
                <a:solidFill>
                  <a:schemeClr val="tx1"/>
                </a:solidFill>
              </a:rPr>
              <a:t># Define loop for reading sensor values and performing actions</a:t>
            </a:r>
          </a:p>
          <a:p>
            <a:pPr marL="45720" indent="0">
              <a:buNone/>
            </a:pPr>
            <a:r>
              <a:rPr lang="en-US" sz="2000" dirty="0">
                <a:solidFill>
                  <a:schemeClr val="tx1"/>
                </a:solidFill>
              </a:rPr>
              <a:t>while True:</a:t>
            </a:r>
          </a:p>
          <a:p>
            <a:pPr marL="45720" indent="0">
              <a:buNone/>
            </a:pPr>
            <a:r>
              <a:rPr lang="en-US" sz="2000" dirty="0">
                <a:solidFill>
                  <a:schemeClr val="tx1"/>
                </a:solidFill>
              </a:rPr>
              <a:t>    occupancy = </a:t>
            </a:r>
            <a:r>
              <a:rPr lang="en-US" sz="2000" dirty="0" err="1">
                <a:solidFill>
                  <a:schemeClr val="tx1"/>
                </a:solidFill>
              </a:rPr>
              <a:t>read_occupancy</a:t>
            </a:r>
            <a:r>
              <a:rPr lang="en-US" sz="2000" dirty="0">
                <a:solidFill>
                  <a:schemeClr val="tx1"/>
                </a:solidFill>
              </a:rPr>
              <a:t>()</a:t>
            </a:r>
          </a:p>
        </p:txBody>
      </p:sp>
    </p:spTree>
    <p:extLst>
      <p:ext uri="{BB962C8B-B14F-4D97-AF65-F5344CB8AC3E}">
        <p14:creationId xmlns:p14="http://schemas.microsoft.com/office/powerpoint/2010/main" val="277795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F5A67-5172-FFA0-1FF1-1DB56C20AB42}"/>
              </a:ext>
            </a:extLst>
          </p:cNvPr>
          <p:cNvSpPr>
            <a:spLocks noGrp="1"/>
          </p:cNvSpPr>
          <p:nvPr>
            <p:ph idx="1"/>
          </p:nvPr>
        </p:nvSpPr>
        <p:spPr>
          <a:xfrm>
            <a:off x="1143000" y="415635"/>
            <a:ext cx="9872871" cy="6123709"/>
          </a:xfrm>
        </p:spPr>
        <p:txBody>
          <a:bodyPr>
            <a:normAutofit fontScale="92500" lnSpcReduction="10000"/>
          </a:bodyPr>
          <a:lstStyle/>
          <a:p>
            <a:pPr marL="45720" indent="0">
              <a:buNone/>
            </a:pPr>
            <a:r>
              <a:rPr lang="en-US" sz="2000" dirty="0">
                <a:solidFill>
                  <a:schemeClr val="tx1"/>
                </a:solidFill>
              </a:rPr>
              <a:t> # read occupancy sensor value</a:t>
            </a:r>
          </a:p>
          <a:p>
            <a:pPr marL="45720" indent="0">
              <a:buNone/>
            </a:pPr>
            <a:r>
              <a:rPr lang="en-US" sz="2000" dirty="0">
                <a:solidFill>
                  <a:schemeClr val="tx1"/>
                </a:solidFill>
              </a:rPr>
              <a:t>    gate = </a:t>
            </a:r>
            <a:r>
              <a:rPr lang="en-US" sz="2000" dirty="0" err="1">
                <a:solidFill>
                  <a:schemeClr val="tx1"/>
                </a:solidFill>
              </a:rPr>
              <a:t>read_gate</a:t>
            </a:r>
            <a:r>
              <a:rPr lang="en-US" sz="2000" dirty="0">
                <a:solidFill>
                  <a:schemeClr val="tx1"/>
                </a:solidFill>
              </a:rPr>
              <a:t>() # read gate sensor value</a:t>
            </a:r>
          </a:p>
          <a:p>
            <a:pPr marL="45720" indent="0">
              <a:buNone/>
            </a:pPr>
            <a:r>
              <a:rPr lang="en-US" sz="2000" dirty="0">
                <a:solidFill>
                  <a:schemeClr val="tx1"/>
                </a:solidFill>
              </a:rPr>
              <a:t>    distance = </a:t>
            </a:r>
            <a:r>
              <a:rPr lang="en-US" sz="2000" dirty="0" err="1">
                <a:solidFill>
                  <a:schemeClr val="tx1"/>
                </a:solidFill>
              </a:rPr>
              <a:t>read_distance</a:t>
            </a:r>
            <a:r>
              <a:rPr lang="en-US" sz="2000" dirty="0">
                <a:solidFill>
                  <a:schemeClr val="tx1"/>
                </a:solidFill>
              </a:rPr>
              <a:t>() # read ultrasonic sensor value</a:t>
            </a:r>
          </a:p>
          <a:p>
            <a:pPr marL="45720" indent="0">
              <a:buNone/>
            </a:pPr>
            <a:r>
              <a:rPr lang="en-US" sz="2000" dirty="0">
                <a:solidFill>
                  <a:schemeClr val="tx1"/>
                </a:solidFill>
              </a:rPr>
              <a:t>    </a:t>
            </a:r>
            <a:r>
              <a:rPr lang="en-US" sz="2000" dirty="0" err="1">
                <a:solidFill>
                  <a:schemeClr val="tx1"/>
                </a:solidFill>
              </a:rPr>
              <a:t>rfid</a:t>
            </a:r>
            <a:r>
              <a:rPr lang="en-US" sz="2000" dirty="0">
                <a:solidFill>
                  <a:schemeClr val="tx1"/>
                </a:solidFill>
              </a:rPr>
              <a:t> = </a:t>
            </a:r>
            <a:r>
              <a:rPr lang="en-US" sz="2000" dirty="0" err="1">
                <a:solidFill>
                  <a:schemeClr val="tx1"/>
                </a:solidFill>
              </a:rPr>
              <a:t>read_rfid</a:t>
            </a:r>
            <a:r>
              <a:rPr lang="en-US" sz="2000" dirty="0">
                <a:solidFill>
                  <a:schemeClr val="tx1"/>
                </a:solidFill>
              </a:rPr>
              <a:t>() # read RFID sensor value</a:t>
            </a:r>
          </a:p>
          <a:p>
            <a:pPr marL="45720" indent="0">
              <a:buNone/>
            </a:pPr>
            <a:r>
              <a:rPr lang="en-US" sz="2000" dirty="0">
                <a:solidFill>
                  <a:schemeClr val="tx1"/>
                </a:solidFill>
              </a:rPr>
              <a:t>    if gate == "Vehicle detected": # if vehicle is detected at the gate</a:t>
            </a:r>
          </a:p>
          <a:p>
            <a:pPr marL="45720" indent="0">
              <a:buNone/>
            </a:pPr>
            <a:r>
              <a:rPr lang="en-US" sz="2000" dirty="0">
                <a:solidFill>
                  <a:schemeClr val="tx1"/>
                </a:solidFill>
              </a:rPr>
              <a:t>        print(gate)</a:t>
            </a:r>
          </a:p>
          <a:p>
            <a:pPr marL="45720" indent="0">
              <a:buNone/>
            </a:pPr>
            <a:r>
              <a:rPr lang="en-US" sz="2000" dirty="0">
                <a:solidFill>
                  <a:schemeClr val="tx1"/>
                </a:solidFill>
              </a:rPr>
              <a:t>        if </a:t>
            </a:r>
            <a:r>
              <a:rPr lang="en-US" sz="2000" dirty="0" err="1">
                <a:solidFill>
                  <a:schemeClr val="tx1"/>
                </a:solidFill>
              </a:rPr>
              <a:t>rfid</a:t>
            </a:r>
            <a:r>
              <a:rPr lang="en-US" sz="2000" dirty="0">
                <a:solidFill>
                  <a:schemeClr val="tx1"/>
                </a:solidFill>
              </a:rPr>
              <a:t> == [143, 32]: # if RFID tag is valid (replace with your tag value)</a:t>
            </a:r>
          </a:p>
          <a:p>
            <a:pPr marL="45720" indent="0">
              <a:buNone/>
            </a:pPr>
            <a:r>
              <a:rPr lang="en-US" sz="2000" dirty="0">
                <a:solidFill>
                  <a:schemeClr val="tx1"/>
                </a:solidFill>
              </a:rPr>
              <a:t>            print("Valid tag")</a:t>
            </a:r>
          </a:p>
          <a:p>
            <a:pPr marL="45720" indent="0">
              <a:buNone/>
            </a:pPr>
            <a:r>
              <a:rPr lang="en-US" sz="2000" dirty="0">
                <a:solidFill>
                  <a:schemeClr val="tx1"/>
                </a:solidFill>
              </a:rPr>
              <a:t>            </a:t>
            </a:r>
            <a:r>
              <a:rPr lang="en-US" sz="2000" dirty="0" err="1">
                <a:solidFill>
                  <a:schemeClr val="tx1"/>
                </a:solidFill>
              </a:rPr>
              <a:t>control_servo</a:t>
            </a:r>
            <a:r>
              <a:rPr lang="en-US" sz="2000" dirty="0">
                <a:solidFill>
                  <a:schemeClr val="tx1"/>
                </a:solidFill>
              </a:rPr>
              <a:t>(90) # rotate servo motor to 90 degrees (open gate)</a:t>
            </a:r>
          </a:p>
          <a:p>
            <a:pPr marL="45720" indent="0">
              <a:buNone/>
            </a:pPr>
            <a:r>
              <a:rPr lang="en-US" sz="2000" dirty="0">
                <a:solidFill>
                  <a:schemeClr val="tx1"/>
                </a:solidFill>
              </a:rPr>
              <a:t>            </a:t>
            </a:r>
            <a:r>
              <a:rPr lang="en-US" sz="2000" dirty="0" err="1">
                <a:solidFill>
                  <a:schemeClr val="tx1"/>
                </a:solidFill>
              </a:rPr>
              <a:t>time.sleep</a:t>
            </a:r>
            <a:r>
              <a:rPr lang="en-US" sz="2000" dirty="0">
                <a:solidFill>
                  <a:schemeClr val="tx1"/>
                </a:solidFill>
              </a:rPr>
              <a:t>(3) # wait for 3 seconds</a:t>
            </a:r>
          </a:p>
          <a:p>
            <a:pPr marL="45720" indent="0">
              <a:buNone/>
            </a:pPr>
            <a:r>
              <a:rPr lang="en-US" sz="2000" dirty="0">
                <a:solidFill>
                  <a:schemeClr val="tx1"/>
                </a:solidFill>
              </a:rPr>
              <a:t>            print("Gate opened")</a:t>
            </a:r>
          </a:p>
          <a:p>
            <a:pPr marL="45720" indent="0">
              <a:buNone/>
            </a:pPr>
            <a:r>
              <a:rPr lang="en-US" sz="2000" dirty="0">
                <a:solidFill>
                  <a:schemeClr val="tx1"/>
                </a:solidFill>
              </a:rPr>
              <a:t>            </a:t>
            </a:r>
            <a:r>
              <a:rPr lang="en-US" sz="2000" dirty="0" err="1">
                <a:solidFill>
                  <a:schemeClr val="tx1"/>
                </a:solidFill>
              </a:rPr>
              <a:t>capture_image</a:t>
            </a:r>
            <a:r>
              <a:rPr lang="en-US" sz="2000" dirty="0">
                <a:solidFill>
                  <a:schemeClr val="tx1"/>
                </a:solidFill>
              </a:rPr>
              <a:t>("entry.jpg") # capture image of vehicle at entry</a:t>
            </a:r>
          </a:p>
          <a:p>
            <a:pPr marL="45720" indent="0">
              <a:buNone/>
            </a:pPr>
            <a:r>
              <a:rPr lang="en-US" sz="2000" dirty="0">
                <a:solidFill>
                  <a:schemeClr val="tx1"/>
                </a:solidFill>
              </a:rPr>
              <a:t>            </a:t>
            </a:r>
            <a:r>
              <a:rPr lang="en-US" sz="2000" dirty="0" err="1">
                <a:solidFill>
                  <a:schemeClr val="tx1"/>
                </a:solidFill>
              </a:rPr>
              <a:t>control_servo</a:t>
            </a:r>
            <a:r>
              <a:rPr lang="en-US" sz="2000" dirty="0">
                <a:solidFill>
                  <a:schemeClr val="tx1"/>
                </a:solidFill>
              </a:rPr>
              <a:t>(0) # rotate servo motor to 0 degrees (close gate)</a:t>
            </a:r>
          </a:p>
          <a:p>
            <a:pPr marL="45720" indent="0">
              <a:buNone/>
            </a:pPr>
            <a:r>
              <a:rPr lang="en-US" sz="2000" dirty="0">
                <a:solidFill>
                  <a:schemeClr val="tx1"/>
                </a:solidFill>
              </a:rPr>
              <a:t>            </a:t>
            </a:r>
            <a:r>
              <a:rPr lang="en-US" sz="2000" dirty="0" err="1">
                <a:solidFill>
                  <a:schemeClr val="tx1"/>
                </a:solidFill>
              </a:rPr>
              <a:t>time.sleep</a:t>
            </a:r>
            <a:r>
              <a:rPr lang="en-US" sz="2000" dirty="0">
                <a:solidFill>
                  <a:schemeClr val="tx1"/>
                </a:solidFill>
              </a:rPr>
              <a:t>(3) # wait for 3 seconds</a:t>
            </a:r>
          </a:p>
          <a:p>
            <a:pPr marL="45720" indent="0">
              <a:buNone/>
            </a:pPr>
            <a:r>
              <a:rPr lang="en-US" sz="2000" dirty="0">
                <a:solidFill>
                  <a:schemeClr val="tx1"/>
                </a:solidFill>
              </a:rPr>
              <a:t>            print("Gate closed")</a:t>
            </a:r>
          </a:p>
        </p:txBody>
      </p:sp>
    </p:spTree>
    <p:extLst>
      <p:ext uri="{BB962C8B-B14F-4D97-AF65-F5344CB8AC3E}">
        <p14:creationId xmlns:p14="http://schemas.microsoft.com/office/powerpoint/2010/main" val="178730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CDEB-05FB-BF94-168B-CD6BCDA5384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EC3979E-B9BA-7F74-0913-55DAD69B5B96}"/>
              </a:ext>
            </a:extLst>
          </p:cNvPr>
          <p:cNvSpPr>
            <a:spLocks noGrp="1"/>
          </p:cNvSpPr>
          <p:nvPr>
            <p:ph idx="1"/>
          </p:nvPr>
        </p:nvSpPr>
        <p:spPr>
          <a:xfrm>
            <a:off x="1143000" y="360217"/>
            <a:ext cx="9872871" cy="6206837"/>
          </a:xfrm>
        </p:spPr>
        <p:txBody>
          <a:bodyPr>
            <a:normAutofit fontScale="92500" lnSpcReduction="10000"/>
          </a:bodyPr>
          <a:lstStyle/>
          <a:p>
            <a:pPr marL="45720" indent="0">
              <a:buNone/>
            </a:pPr>
            <a:r>
              <a:rPr lang="en-US" sz="2000" dirty="0">
                <a:solidFill>
                  <a:schemeClr val="tx1"/>
                </a:solidFill>
              </a:rPr>
              <a:t>        else: # if RFID tag is invalid</a:t>
            </a:r>
          </a:p>
          <a:p>
            <a:pPr marL="45720" indent="0">
              <a:buNone/>
            </a:pPr>
            <a:r>
              <a:rPr lang="en-US" sz="2000" dirty="0">
                <a:solidFill>
                  <a:schemeClr val="tx1"/>
                </a:solidFill>
              </a:rPr>
              <a:t>            print("Invalid tag")</a:t>
            </a:r>
          </a:p>
          <a:p>
            <a:pPr marL="45720" indent="0">
              <a:buNone/>
            </a:pPr>
            <a:r>
              <a:rPr lang="en-US" sz="2000" dirty="0">
                <a:solidFill>
                  <a:schemeClr val="tx1"/>
                </a:solidFill>
              </a:rPr>
              <a:t>            print("Access denied")</a:t>
            </a:r>
          </a:p>
          <a:p>
            <a:pPr marL="45720" indent="0">
              <a:buNone/>
            </a:pPr>
            <a:r>
              <a:rPr lang="en-US" sz="2000" dirty="0">
                <a:solidFill>
                  <a:schemeClr val="tx1"/>
                </a:solidFill>
              </a:rPr>
              <a:t>            </a:t>
            </a:r>
            <a:r>
              <a:rPr lang="en-US" sz="2000" dirty="0" err="1">
                <a:solidFill>
                  <a:schemeClr val="tx1"/>
                </a:solidFill>
              </a:rPr>
              <a:t>capture_image</a:t>
            </a:r>
            <a:r>
              <a:rPr lang="en-US" sz="2000" dirty="0">
                <a:solidFill>
                  <a:schemeClr val="tx1"/>
                </a:solidFill>
              </a:rPr>
              <a:t>("denied.jpg") # capture image of vehicle at denied access</a:t>
            </a:r>
          </a:p>
          <a:p>
            <a:pPr marL="45720" indent="0">
              <a:buNone/>
            </a:pPr>
            <a:r>
              <a:rPr lang="en-US" sz="2000" dirty="0">
                <a:solidFill>
                  <a:schemeClr val="tx1"/>
                </a:solidFill>
              </a:rPr>
              <a:t>   </a:t>
            </a:r>
            <a:r>
              <a:rPr lang="en-US" sz="2000" dirty="0" err="1">
                <a:solidFill>
                  <a:schemeClr val="tx1"/>
                </a:solidFill>
              </a:rPr>
              <a:t>elif</a:t>
            </a:r>
            <a:r>
              <a:rPr lang="en-US" sz="2000" dirty="0">
                <a:solidFill>
                  <a:schemeClr val="tx1"/>
                </a:solidFill>
              </a:rPr>
              <a:t> occupancy == "Occupied": # if parking spot is occupied</a:t>
            </a:r>
          </a:p>
          <a:p>
            <a:pPr marL="45720" indent="0">
              <a:buNone/>
            </a:pPr>
            <a:r>
              <a:rPr lang="en-US" sz="2000" dirty="0">
                <a:solidFill>
                  <a:schemeClr val="tx1"/>
                </a:solidFill>
              </a:rPr>
              <a:t>        print(occupancy)</a:t>
            </a:r>
          </a:p>
          <a:p>
            <a:pPr marL="45720" indent="0">
              <a:buNone/>
            </a:pPr>
            <a:r>
              <a:rPr lang="en-US" sz="2000" dirty="0">
                <a:solidFill>
                  <a:schemeClr val="tx1"/>
                </a:solidFill>
              </a:rPr>
              <a:t>        message = {"status": occupancy} # create message object with occupancy status</a:t>
            </a:r>
          </a:p>
          <a:p>
            <a:pPr marL="45720" indent="0">
              <a:buNone/>
            </a:pPr>
            <a:r>
              <a:rPr lang="en-US" sz="2000" dirty="0">
                <a:solidFill>
                  <a:schemeClr val="tx1"/>
                </a:solidFill>
              </a:rPr>
              <a:t>        </a:t>
            </a:r>
            <a:r>
              <a:rPr lang="en-US" sz="2000" dirty="0" err="1">
                <a:solidFill>
                  <a:schemeClr val="tx1"/>
                </a:solidFill>
              </a:rPr>
              <a:t>publish_message</a:t>
            </a:r>
            <a:r>
              <a:rPr lang="en-US" sz="2000" dirty="0">
                <a:solidFill>
                  <a:schemeClr val="tx1"/>
                </a:solidFill>
              </a:rPr>
              <a:t>(channel, message) # publish message to </a:t>
            </a:r>
            <a:r>
              <a:rPr lang="en-US" sz="2000" dirty="0" err="1">
                <a:solidFill>
                  <a:schemeClr val="tx1"/>
                </a:solidFill>
              </a:rPr>
              <a:t>PubNub</a:t>
            </a:r>
            <a:r>
              <a:rPr lang="en-US" sz="2000" dirty="0">
                <a:solidFill>
                  <a:schemeClr val="tx1"/>
                </a:solidFill>
              </a:rPr>
              <a:t> channel</a:t>
            </a:r>
          </a:p>
          <a:p>
            <a:pPr marL="45720" indent="0">
              <a:buNone/>
            </a:pPr>
            <a:r>
              <a:rPr lang="en-US" sz="2000" dirty="0">
                <a:solidFill>
                  <a:schemeClr val="tx1"/>
                </a:solidFill>
              </a:rPr>
              <a:t>        </a:t>
            </a:r>
            <a:r>
              <a:rPr lang="en-US" sz="2000" dirty="0" err="1">
                <a:solidFill>
                  <a:schemeClr val="tx1"/>
                </a:solidFill>
              </a:rPr>
              <a:t>capture_image</a:t>
            </a:r>
            <a:r>
              <a:rPr lang="en-US" sz="2000" dirty="0">
                <a:solidFill>
                  <a:schemeClr val="tx1"/>
                </a:solidFill>
              </a:rPr>
              <a:t>("occupied.jpg") # capture image of parking spot when occupied</a:t>
            </a:r>
          </a:p>
          <a:p>
            <a:pPr marL="45720" indent="0">
              <a:buNone/>
            </a:pPr>
            <a:r>
              <a:rPr lang="en-US" sz="2000" dirty="0">
                <a:solidFill>
                  <a:schemeClr val="tx1"/>
                </a:solidFill>
              </a:rPr>
              <a:t>  </a:t>
            </a:r>
            <a:r>
              <a:rPr lang="en-US" sz="2000" dirty="0" err="1">
                <a:solidFill>
                  <a:schemeClr val="tx1"/>
                </a:solidFill>
              </a:rPr>
              <a:t>elif</a:t>
            </a:r>
            <a:r>
              <a:rPr lang="en-US" sz="2000" dirty="0">
                <a:solidFill>
                  <a:schemeClr val="tx1"/>
                </a:solidFill>
              </a:rPr>
              <a:t> occupancy == "Vacant": # if parking spot is vacant</a:t>
            </a:r>
          </a:p>
          <a:p>
            <a:pPr marL="45720" indent="0">
              <a:buNone/>
            </a:pPr>
            <a:r>
              <a:rPr lang="en-US" sz="2000" dirty="0">
                <a:solidFill>
                  <a:schemeClr val="tx1"/>
                </a:solidFill>
              </a:rPr>
              <a:t>        print(occupancy)</a:t>
            </a:r>
          </a:p>
          <a:p>
            <a:pPr marL="45720" indent="0">
              <a:buNone/>
            </a:pPr>
            <a:r>
              <a:rPr lang="en-US" sz="2000" dirty="0">
                <a:solidFill>
                  <a:schemeClr val="tx1"/>
                </a:solidFill>
              </a:rPr>
              <a:t>        message = {"status": occupancy} </a:t>
            </a:r>
          </a:p>
          <a:p>
            <a:pPr marL="45720" indent="0">
              <a:buNone/>
            </a:pPr>
            <a:r>
              <a:rPr lang="en-US" sz="2000" dirty="0">
                <a:solidFill>
                  <a:schemeClr val="tx1"/>
                </a:solidFill>
              </a:rPr>
              <a:t># create message object with occupancy status</a:t>
            </a:r>
          </a:p>
          <a:p>
            <a:pPr marL="45720" indent="0">
              <a:buNone/>
            </a:pPr>
            <a:r>
              <a:rPr lang="en-US" sz="2000" dirty="0">
                <a:solidFill>
                  <a:schemeClr val="tx1"/>
                </a:solidFill>
              </a:rPr>
              <a:t>        </a:t>
            </a:r>
            <a:r>
              <a:rPr lang="en-US" sz="2000" dirty="0" err="1">
                <a:solidFill>
                  <a:schemeClr val="tx1"/>
                </a:solidFill>
              </a:rPr>
              <a:t>publish_message</a:t>
            </a:r>
            <a:r>
              <a:rPr lang="en-US" sz="2000" dirty="0">
                <a:solidFill>
                  <a:schemeClr val="tx1"/>
                </a:solidFill>
              </a:rPr>
              <a:t>(channel, message) # publish message to </a:t>
            </a:r>
            <a:r>
              <a:rPr lang="en-US" sz="2000" dirty="0" err="1">
                <a:solidFill>
                  <a:schemeClr val="tx1"/>
                </a:solidFill>
              </a:rPr>
              <a:t>PubNub</a:t>
            </a:r>
            <a:r>
              <a:rPr lang="en-US" sz="2000" dirty="0">
                <a:solidFill>
                  <a:schemeClr val="tx1"/>
                </a:solidFill>
              </a:rPr>
              <a:t> channel</a:t>
            </a:r>
          </a:p>
          <a:p>
            <a:pPr marL="45720" indent="0">
              <a:buNone/>
            </a:pPr>
            <a:r>
              <a:rPr lang="en-US" sz="2000" dirty="0">
                <a:solidFill>
                  <a:schemeClr val="tx1"/>
                </a:solidFill>
              </a:rPr>
              <a:t>        </a:t>
            </a:r>
            <a:r>
              <a:rPr lang="en-US" sz="2000" dirty="0" err="1">
                <a:solidFill>
                  <a:schemeClr val="tx1"/>
                </a:solidFill>
              </a:rPr>
              <a:t>capture_image</a:t>
            </a:r>
            <a:r>
              <a:rPr lang="en-US" sz="2000" dirty="0">
                <a:solidFill>
                  <a:schemeClr val="tx1"/>
                </a:solidFill>
              </a:rPr>
              <a:t>("vacant.jpg") # capture image of parking spot when vacant</a:t>
            </a:r>
          </a:p>
        </p:txBody>
      </p:sp>
    </p:spTree>
    <p:extLst>
      <p:ext uri="{BB962C8B-B14F-4D97-AF65-F5344CB8AC3E}">
        <p14:creationId xmlns:p14="http://schemas.microsoft.com/office/powerpoint/2010/main" val="725608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6578C-FF5F-7C4E-279D-AC17A0A90391}"/>
              </a:ext>
            </a:extLst>
          </p:cNvPr>
          <p:cNvSpPr>
            <a:spLocks noGrp="1"/>
          </p:cNvSpPr>
          <p:nvPr>
            <p:ph idx="1"/>
          </p:nvPr>
        </p:nvSpPr>
        <p:spPr>
          <a:xfrm>
            <a:off x="1159564" y="471054"/>
            <a:ext cx="9872871" cy="6165273"/>
          </a:xfrm>
        </p:spPr>
        <p:txBody>
          <a:bodyPr>
            <a:normAutofit/>
          </a:bodyPr>
          <a:lstStyle/>
          <a:p>
            <a:pPr marL="45720" indent="0">
              <a:buNone/>
            </a:pPr>
            <a:r>
              <a:rPr lang="en-US" sz="2000" dirty="0">
                <a:solidFill>
                  <a:schemeClr val="tx1"/>
                </a:solidFill>
              </a:rPr>
              <a:t>else: # if no sensor value is detected</a:t>
            </a:r>
          </a:p>
          <a:p>
            <a:pPr marL="45720" indent="0">
              <a:buNone/>
            </a:pPr>
            <a:r>
              <a:rPr lang="en-US" sz="2000" dirty="0">
                <a:solidFill>
                  <a:schemeClr val="tx1"/>
                </a:solidFill>
              </a:rPr>
              <a:t>        print("No sensor value detected")</a:t>
            </a:r>
          </a:p>
          <a:p>
            <a:pPr marL="45720" indent="0">
              <a:buNone/>
            </a:pPr>
            <a:r>
              <a:rPr lang="en-US" sz="2000" dirty="0">
                <a:solidFill>
                  <a:schemeClr val="tx1"/>
                </a:solidFill>
              </a:rPr>
              <a:t>        </a:t>
            </a:r>
            <a:r>
              <a:rPr lang="en-US" sz="2000" dirty="0" err="1">
                <a:solidFill>
                  <a:schemeClr val="tx1"/>
                </a:solidFill>
              </a:rPr>
              <a:t>time.sleep</a:t>
            </a:r>
            <a:r>
              <a:rPr lang="en-US" sz="2000" dirty="0">
                <a:solidFill>
                  <a:schemeClr val="tx1"/>
                </a:solidFill>
              </a:rPr>
              <a:t>(1) # wait for 1 second before next iteration</a:t>
            </a:r>
          </a:p>
          <a:p>
            <a:pPr marL="45720" indent="0">
              <a:buNone/>
            </a:pPr>
            <a:endParaRPr lang="en-US" sz="2000" dirty="0">
              <a:solidFill>
                <a:schemeClr val="tx1"/>
              </a:solidFill>
            </a:endParaRPr>
          </a:p>
          <a:p>
            <a:pPr marL="45720" indent="0">
              <a:buNone/>
            </a:pPr>
            <a:r>
              <a:rPr lang="en-US" sz="2000" dirty="0">
                <a:solidFill>
                  <a:schemeClr val="tx1"/>
                </a:solidFill>
              </a:rPr>
              <a:t>By applying this program we can simulate the process of sensors in real time and can be </a:t>
            </a:r>
            <a:r>
              <a:rPr lang="en-US" sz="2000" dirty="0" err="1">
                <a:solidFill>
                  <a:schemeClr val="tx1"/>
                </a:solidFill>
              </a:rPr>
              <a:t>monitered</a:t>
            </a:r>
            <a:r>
              <a:rPr lang="en-US" sz="2000" dirty="0">
                <a:solidFill>
                  <a:schemeClr val="tx1"/>
                </a:solidFill>
              </a:rPr>
              <a:t> through a mobile app</a:t>
            </a:r>
          </a:p>
          <a:p>
            <a:pPr marL="45720" indent="0">
              <a:buNone/>
            </a:pPr>
            <a:endParaRPr lang="en-US" sz="2000" dirty="0">
              <a:solidFill>
                <a:schemeClr val="tx1"/>
              </a:solidFill>
            </a:endParaRPr>
          </a:p>
          <a:p>
            <a:pPr marL="45720" indent="0">
              <a:buNone/>
            </a:pPr>
            <a:endParaRPr lang="en-US" sz="2000" dirty="0">
              <a:solidFill>
                <a:schemeClr val="tx1"/>
              </a:solidFill>
            </a:endParaRPr>
          </a:p>
          <a:p>
            <a:pPr marL="45720" indent="0">
              <a:buNone/>
            </a:pPr>
            <a:endParaRPr lang="en-US" sz="2000" dirty="0">
              <a:solidFill>
                <a:schemeClr val="tx1"/>
              </a:solidFill>
            </a:endParaRPr>
          </a:p>
          <a:p>
            <a:pPr marL="45720" indent="0">
              <a:buNone/>
            </a:pPr>
            <a:endParaRPr lang="en-US" sz="2000" dirty="0">
              <a:solidFill>
                <a:schemeClr val="tx1"/>
              </a:solidFill>
            </a:endParaRPr>
          </a:p>
          <a:p>
            <a:pPr marL="45720" indent="0">
              <a:buNone/>
            </a:pPr>
            <a:endParaRPr lang="en-US" sz="2000" dirty="0">
              <a:solidFill>
                <a:schemeClr val="tx1"/>
              </a:solidFill>
            </a:endParaRPr>
          </a:p>
          <a:p>
            <a:pPr marL="45720" indent="0">
              <a:buNone/>
            </a:pPr>
            <a:r>
              <a:rPr lang="en-US" sz="2800" dirty="0">
                <a:solidFill>
                  <a:schemeClr val="tx1"/>
                </a:solidFill>
              </a:rPr>
              <a:t>The occupancy sensor detects if a parking space is empty or full. It sends a signal to the Raspberry Pi.</a:t>
            </a:r>
          </a:p>
        </p:txBody>
      </p:sp>
      <p:pic>
        <p:nvPicPr>
          <p:cNvPr id="4" name="Picture 3">
            <a:extLst>
              <a:ext uri="{FF2B5EF4-FFF2-40B4-BE49-F238E27FC236}">
                <a16:creationId xmlns:a16="http://schemas.microsoft.com/office/drawing/2014/main" id="{7ED679B2-B7C5-DADA-F252-0404D9C23E54}"/>
              </a:ext>
            </a:extLst>
          </p:cNvPr>
          <p:cNvPicPr>
            <a:picLocks noChangeAspect="1"/>
          </p:cNvPicPr>
          <p:nvPr/>
        </p:nvPicPr>
        <p:blipFill>
          <a:blip r:embed="rId2"/>
          <a:stretch>
            <a:fillRect/>
          </a:stretch>
        </p:blipFill>
        <p:spPr>
          <a:xfrm>
            <a:off x="1953491" y="3131127"/>
            <a:ext cx="5805055" cy="2092038"/>
          </a:xfrm>
          <a:prstGeom prst="rect">
            <a:avLst/>
          </a:prstGeom>
        </p:spPr>
      </p:pic>
    </p:spTree>
    <p:extLst>
      <p:ext uri="{BB962C8B-B14F-4D97-AF65-F5344CB8AC3E}">
        <p14:creationId xmlns:p14="http://schemas.microsoft.com/office/powerpoint/2010/main" val="359371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29B446-9D72-D141-2BF1-E3E1004AA17C}"/>
              </a:ext>
            </a:extLst>
          </p:cNvPr>
          <p:cNvSpPr>
            <a:spLocks noGrp="1"/>
          </p:cNvSpPr>
          <p:nvPr>
            <p:ph idx="1"/>
          </p:nvPr>
        </p:nvSpPr>
        <p:spPr>
          <a:xfrm>
            <a:off x="730073" y="374072"/>
            <a:ext cx="9872871" cy="6109855"/>
          </a:xfrm>
        </p:spPr>
        <p:txBody>
          <a:bodyPr>
            <a:normAutofit/>
          </a:bodyPr>
          <a:lstStyle/>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r>
              <a:rPr lang="en-US" sz="2800" dirty="0">
                <a:solidFill>
                  <a:schemeClr val="tx1"/>
                </a:solidFill>
              </a:rPr>
              <a:t>The ultrasonic sensor measures the distance of a car from the gate. It sends a pulse and receives an echo. The Raspberry Pi calculates the time difference.</a:t>
            </a:r>
          </a:p>
        </p:txBody>
      </p:sp>
      <p:pic>
        <p:nvPicPr>
          <p:cNvPr id="4" name="Picture 3">
            <a:extLst>
              <a:ext uri="{FF2B5EF4-FFF2-40B4-BE49-F238E27FC236}">
                <a16:creationId xmlns:a16="http://schemas.microsoft.com/office/drawing/2014/main" id="{D4BE940F-584F-D87F-38DE-CFA364762797}"/>
              </a:ext>
            </a:extLst>
          </p:cNvPr>
          <p:cNvPicPr>
            <a:picLocks noChangeAspect="1"/>
          </p:cNvPicPr>
          <p:nvPr/>
        </p:nvPicPr>
        <p:blipFill>
          <a:blip r:embed="rId2"/>
          <a:stretch>
            <a:fillRect/>
          </a:stretch>
        </p:blipFill>
        <p:spPr>
          <a:xfrm>
            <a:off x="2507672" y="477982"/>
            <a:ext cx="5985164" cy="2951018"/>
          </a:xfrm>
          <a:prstGeom prst="rect">
            <a:avLst/>
          </a:prstGeom>
        </p:spPr>
      </p:pic>
    </p:spTree>
    <p:extLst>
      <p:ext uri="{BB962C8B-B14F-4D97-AF65-F5344CB8AC3E}">
        <p14:creationId xmlns:p14="http://schemas.microsoft.com/office/powerpoint/2010/main" val="1511865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EFB97D-EFD5-55B9-F8D5-123E58FF3C2E}"/>
              </a:ext>
            </a:extLst>
          </p:cNvPr>
          <p:cNvSpPr>
            <a:spLocks noGrp="1"/>
          </p:cNvSpPr>
          <p:nvPr>
            <p:ph idx="1"/>
          </p:nvPr>
        </p:nvSpPr>
        <p:spPr>
          <a:xfrm>
            <a:off x="1143000" y="346364"/>
            <a:ext cx="9872871" cy="6206835"/>
          </a:xfrm>
        </p:spPr>
        <p:txBody>
          <a:bodyPr>
            <a:normAutofit/>
          </a:bodyPr>
          <a:lstStyle/>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r>
              <a:rPr lang="en-US" sz="2800" dirty="0">
                <a:solidFill>
                  <a:schemeClr val="tx1"/>
                </a:solidFill>
              </a:rPr>
              <a:t>The video camera captures images or videos of the parking lot. The Raspberry Pi uses computer vision to recognize license plates or track cars.</a:t>
            </a:r>
          </a:p>
        </p:txBody>
      </p:sp>
      <p:pic>
        <p:nvPicPr>
          <p:cNvPr id="6" name="Picture 5">
            <a:extLst>
              <a:ext uri="{FF2B5EF4-FFF2-40B4-BE49-F238E27FC236}">
                <a16:creationId xmlns:a16="http://schemas.microsoft.com/office/drawing/2014/main" id="{7342096E-EBDB-0A80-EDFA-C38AA0E4A3F2}"/>
              </a:ext>
            </a:extLst>
          </p:cNvPr>
          <p:cNvPicPr>
            <a:picLocks noChangeAspect="1"/>
          </p:cNvPicPr>
          <p:nvPr/>
        </p:nvPicPr>
        <p:blipFill>
          <a:blip r:embed="rId2"/>
          <a:stretch>
            <a:fillRect/>
          </a:stretch>
        </p:blipFill>
        <p:spPr>
          <a:xfrm>
            <a:off x="3629891" y="752475"/>
            <a:ext cx="4225636" cy="2447925"/>
          </a:xfrm>
          <a:prstGeom prst="rect">
            <a:avLst/>
          </a:prstGeom>
        </p:spPr>
      </p:pic>
    </p:spTree>
    <p:extLst>
      <p:ext uri="{BB962C8B-B14F-4D97-AF65-F5344CB8AC3E}">
        <p14:creationId xmlns:p14="http://schemas.microsoft.com/office/powerpoint/2010/main" val="2919682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A63966-97EB-9EEF-6E29-7FCF49F5A0E0}"/>
              </a:ext>
            </a:extLst>
          </p:cNvPr>
          <p:cNvSpPr>
            <a:spLocks noGrp="1"/>
          </p:cNvSpPr>
          <p:nvPr>
            <p:ph idx="1"/>
          </p:nvPr>
        </p:nvSpPr>
        <p:spPr>
          <a:xfrm>
            <a:off x="1143000" y="415637"/>
            <a:ext cx="9872871" cy="6123708"/>
          </a:xfrm>
        </p:spPr>
        <p:txBody>
          <a:bodyPr>
            <a:normAutofit/>
          </a:bodyPr>
          <a:lstStyle/>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r>
              <a:rPr lang="en-US" sz="2800" dirty="0">
                <a:solidFill>
                  <a:schemeClr val="tx1"/>
                </a:solidFill>
              </a:rPr>
              <a:t>The RFID sensor reads the tags on the cars. It sends data to the Raspberry Pi using I2C. The Raspberry Pi identifies or authorizes the cars.</a:t>
            </a:r>
          </a:p>
        </p:txBody>
      </p:sp>
      <p:pic>
        <p:nvPicPr>
          <p:cNvPr id="4" name="Picture 3">
            <a:extLst>
              <a:ext uri="{FF2B5EF4-FFF2-40B4-BE49-F238E27FC236}">
                <a16:creationId xmlns:a16="http://schemas.microsoft.com/office/drawing/2014/main" id="{36CBB823-F63D-CD7E-35A4-737CED43243D}"/>
              </a:ext>
            </a:extLst>
          </p:cNvPr>
          <p:cNvPicPr>
            <a:picLocks noChangeAspect="1"/>
          </p:cNvPicPr>
          <p:nvPr/>
        </p:nvPicPr>
        <p:blipFill>
          <a:blip r:embed="rId2"/>
          <a:stretch>
            <a:fillRect/>
          </a:stretch>
        </p:blipFill>
        <p:spPr>
          <a:xfrm>
            <a:off x="2895600" y="415637"/>
            <a:ext cx="6386945" cy="3754581"/>
          </a:xfrm>
          <a:prstGeom prst="rect">
            <a:avLst/>
          </a:prstGeom>
        </p:spPr>
      </p:pic>
    </p:spTree>
    <p:extLst>
      <p:ext uri="{BB962C8B-B14F-4D97-AF65-F5344CB8AC3E}">
        <p14:creationId xmlns:p14="http://schemas.microsoft.com/office/powerpoint/2010/main" val="2246306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14247-B9B3-34AD-EB0A-0CCC78897E5A}"/>
              </a:ext>
            </a:extLst>
          </p:cNvPr>
          <p:cNvSpPr>
            <a:spLocks noGrp="1"/>
          </p:cNvSpPr>
          <p:nvPr>
            <p:ph idx="1"/>
          </p:nvPr>
        </p:nvSpPr>
        <p:spPr>
          <a:xfrm>
            <a:off x="1143000" y="332509"/>
            <a:ext cx="9872871" cy="5763491"/>
          </a:xfrm>
        </p:spPr>
        <p:txBody>
          <a:bodyPr/>
          <a:lstStyle/>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r>
              <a:rPr lang="en-US" sz="2800" dirty="0">
                <a:solidFill>
                  <a:schemeClr val="tx1"/>
                </a:solidFill>
              </a:rPr>
              <a:t>The entry and exit gate sensor detects if the gate is open or closed. It sends a signal to the Raspberry Pi. The Raspberry Pi controls the gate using a motor or a speaker</a:t>
            </a:r>
            <a:r>
              <a:rPr lang="en-US" dirty="0"/>
              <a:t>.</a:t>
            </a:r>
          </a:p>
        </p:txBody>
      </p:sp>
      <p:pic>
        <p:nvPicPr>
          <p:cNvPr id="4" name="Picture 3">
            <a:extLst>
              <a:ext uri="{FF2B5EF4-FFF2-40B4-BE49-F238E27FC236}">
                <a16:creationId xmlns:a16="http://schemas.microsoft.com/office/drawing/2014/main" id="{6EE6BA73-1AA5-8A25-1CA3-D512115886DA}"/>
              </a:ext>
            </a:extLst>
          </p:cNvPr>
          <p:cNvPicPr>
            <a:picLocks noChangeAspect="1"/>
          </p:cNvPicPr>
          <p:nvPr/>
        </p:nvPicPr>
        <p:blipFill>
          <a:blip r:embed="rId2"/>
          <a:stretch>
            <a:fillRect/>
          </a:stretch>
        </p:blipFill>
        <p:spPr>
          <a:xfrm>
            <a:off x="3075709" y="955964"/>
            <a:ext cx="6248400" cy="3241963"/>
          </a:xfrm>
          <a:prstGeom prst="rect">
            <a:avLst/>
          </a:prstGeom>
        </p:spPr>
      </p:pic>
    </p:spTree>
    <p:extLst>
      <p:ext uri="{BB962C8B-B14F-4D97-AF65-F5344CB8AC3E}">
        <p14:creationId xmlns:p14="http://schemas.microsoft.com/office/powerpoint/2010/main" val="237042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87A3-CAF8-DA52-F94D-5CD868431DF4}"/>
              </a:ext>
            </a:extLst>
          </p:cNvPr>
          <p:cNvSpPr>
            <a:spLocks noGrp="1"/>
          </p:cNvSpPr>
          <p:nvPr>
            <p:ph type="title"/>
          </p:nvPr>
        </p:nvSpPr>
        <p:spPr/>
        <p:txBody>
          <a:bodyPr>
            <a:normAutofit/>
          </a:bodyPr>
          <a:lstStyle/>
          <a:p>
            <a:r>
              <a:rPr lang="en-US" sz="3600" dirty="0"/>
              <a:t>COMPONENTS REQUIRED:</a:t>
            </a:r>
          </a:p>
        </p:txBody>
      </p:sp>
      <p:sp>
        <p:nvSpPr>
          <p:cNvPr id="3" name="Content Placeholder 2">
            <a:extLst>
              <a:ext uri="{FF2B5EF4-FFF2-40B4-BE49-F238E27FC236}">
                <a16:creationId xmlns:a16="http://schemas.microsoft.com/office/drawing/2014/main" id="{E22930D2-EFA5-C76E-3132-103C4D2E908B}"/>
              </a:ext>
            </a:extLst>
          </p:cNvPr>
          <p:cNvSpPr>
            <a:spLocks noGrp="1"/>
          </p:cNvSpPr>
          <p:nvPr>
            <p:ph idx="1"/>
          </p:nvPr>
        </p:nvSpPr>
        <p:spPr>
          <a:xfrm>
            <a:off x="1159564" y="1965960"/>
            <a:ext cx="9872871" cy="4038600"/>
          </a:xfrm>
        </p:spPr>
        <p:txBody>
          <a:bodyPr>
            <a:normAutofit/>
          </a:bodyPr>
          <a:lstStyle/>
          <a:p>
            <a:pPr>
              <a:buFont typeface="Wingdings" panose="05000000000000000000" pitchFamily="2" charset="2"/>
              <a:buChar char="Ø"/>
            </a:pPr>
            <a:r>
              <a:rPr lang="en-US" sz="2800" dirty="0">
                <a:solidFill>
                  <a:schemeClr val="tx1"/>
                </a:solidFill>
              </a:rPr>
              <a:t>ULTRASONIC SENSOR</a:t>
            </a:r>
          </a:p>
          <a:p>
            <a:pPr>
              <a:buFont typeface="Wingdings" panose="05000000000000000000" pitchFamily="2" charset="2"/>
              <a:buChar char="Ø"/>
            </a:pPr>
            <a:r>
              <a:rPr lang="en-US" sz="2800" dirty="0">
                <a:solidFill>
                  <a:schemeClr val="tx1"/>
                </a:solidFill>
              </a:rPr>
              <a:t>OCCUPANCY SENSOR</a:t>
            </a:r>
          </a:p>
          <a:p>
            <a:pPr>
              <a:buFont typeface="Wingdings" panose="05000000000000000000" pitchFamily="2" charset="2"/>
              <a:buChar char="Ø"/>
            </a:pPr>
            <a:r>
              <a:rPr lang="en-US" sz="2800" dirty="0">
                <a:solidFill>
                  <a:schemeClr val="tx1"/>
                </a:solidFill>
              </a:rPr>
              <a:t>VIDEO CAMERA</a:t>
            </a:r>
          </a:p>
          <a:p>
            <a:pPr>
              <a:buFont typeface="Wingdings" panose="05000000000000000000" pitchFamily="2" charset="2"/>
              <a:buChar char="Ø"/>
            </a:pPr>
            <a:r>
              <a:rPr lang="en-US" sz="2800" dirty="0">
                <a:solidFill>
                  <a:schemeClr val="tx1"/>
                </a:solidFill>
              </a:rPr>
              <a:t>RFID SENSOR</a:t>
            </a:r>
          </a:p>
          <a:p>
            <a:pPr>
              <a:buFont typeface="Wingdings" panose="05000000000000000000" pitchFamily="2" charset="2"/>
              <a:buChar char="Ø"/>
            </a:pPr>
            <a:r>
              <a:rPr lang="en-US" sz="2800" dirty="0">
                <a:solidFill>
                  <a:schemeClr val="tx1"/>
                </a:solidFill>
              </a:rPr>
              <a:t>ENTRY AND EXIT GATE SENSOR</a:t>
            </a:r>
          </a:p>
        </p:txBody>
      </p:sp>
    </p:spTree>
    <p:extLst>
      <p:ext uri="{BB962C8B-B14F-4D97-AF65-F5344CB8AC3E}">
        <p14:creationId xmlns:p14="http://schemas.microsoft.com/office/powerpoint/2010/main" val="1377618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0FD8-676A-0F7E-0872-685C4DCD2B61}"/>
              </a:ext>
            </a:extLst>
          </p:cNvPr>
          <p:cNvSpPr>
            <a:spLocks noGrp="1"/>
          </p:cNvSpPr>
          <p:nvPr>
            <p:ph type="title"/>
          </p:nvPr>
        </p:nvSpPr>
        <p:spPr/>
        <p:txBody>
          <a:bodyPr/>
          <a:lstStyle/>
          <a:p>
            <a:r>
              <a:rPr lang="en-US" dirty="0"/>
              <a:t>Mobile app:</a:t>
            </a:r>
          </a:p>
        </p:txBody>
      </p:sp>
      <p:sp>
        <p:nvSpPr>
          <p:cNvPr id="3" name="Content Placeholder 2">
            <a:extLst>
              <a:ext uri="{FF2B5EF4-FFF2-40B4-BE49-F238E27FC236}">
                <a16:creationId xmlns:a16="http://schemas.microsoft.com/office/drawing/2014/main" id="{CF7DE432-C61E-6A53-1B16-356AC0026DE4}"/>
              </a:ext>
            </a:extLst>
          </p:cNvPr>
          <p:cNvSpPr>
            <a:spLocks noGrp="1"/>
          </p:cNvSpPr>
          <p:nvPr>
            <p:ph idx="1"/>
          </p:nvPr>
        </p:nvSpPr>
        <p:spPr/>
        <p:txBody>
          <a:bodyPr>
            <a:normAutofit/>
          </a:bodyPr>
          <a:lstStyle/>
          <a:p>
            <a:pPr marL="45720" indent="0">
              <a:buNone/>
            </a:pPr>
            <a:r>
              <a:rPr lang="en-US" sz="2800" dirty="0">
                <a:solidFill>
                  <a:schemeClr val="tx1"/>
                </a:solidFill>
              </a:rPr>
              <a:t>All the functions mentioned in the previous slides can be </a:t>
            </a:r>
            <a:r>
              <a:rPr lang="en-US" sz="2800" dirty="0" err="1">
                <a:solidFill>
                  <a:schemeClr val="tx1"/>
                </a:solidFill>
              </a:rPr>
              <a:t>monitered</a:t>
            </a:r>
            <a:r>
              <a:rPr lang="en-US" sz="2800" dirty="0">
                <a:solidFill>
                  <a:schemeClr val="tx1"/>
                </a:solidFill>
              </a:rPr>
              <a:t> using the mobile app we have created and can receive notifications about the availability of the space in parking lot and we can use this app to operate the smart  parking  system using relay </a:t>
            </a:r>
            <a:r>
              <a:rPr lang="en-US" sz="2800" dirty="0" err="1">
                <a:solidFill>
                  <a:schemeClr val="tx1"/>
                </a:solidFill>
              </a:rPr>
              <a:t>sytem</a:t>
            </a:r>
            <a:endParaRPr lang="en-US" sz="2800" dirty="0">
              <a:solidFill>
                <a:schemeClr val="tx1"/>
              </a:solidFill>
            </a:endParaRPr>
          </a:p>
          <a:p>
            <a:pPr marL="45720" indent="0">
              <a:buNone/>
            </a:pPr>
            <a:endParaRPr lang="en-US" sz="2800" dirty="0">
              <a:solidFill>
                <a:schemeClr val="tx1"/>
              </a:solidFill>
            </a:endParaRPr>
          </a:p>
        </p:txBody>
      </p:sp>
      <p:pic>
        <p:nvPicPr>
          <p:cNvPr id="4" name="Picture 3">
            <a:extLst>
              <a:ext uri="{FF2B5EF4-FFF2-40B4-BE49-F238E27FC236}">
                <a16:creationId xmlns:a16="http://schemas.microsoft.com/office/drawing/2014/main" id="{9852AFAD-08BF-1E87-EE1A-0E45073FF215}"/>
              </a:ext>
            </a:extLst>
          </p:cNvPr>
          <p:cNvPicPr>
            <a:picLocks noChangeAspect="1"/>
          </p:cNvPicPr>
          <p:nvPr/>
        </p:nvPicPr>
        <p:blipFill>
          <a:blip r:embed="rId2"/>
          <a:stretch>
            <a:fillRect/>
          </a:stretch>
        </p:blipFill>
        <p:spPr>
          <a:xfrm>
            <a:off x="3241964" y="4019551"/>
            <a:ext cx="5320146" cy="2228849"/>
          </a:xfrm>
          <a:prstGeom prst="rect">
            <a:avLst/>
          </a:prstGeom>
        </p:spPr>
      </p:pic>
    </p:spTree>
    <p:extLst>
      <p:ext uri="{BB962C8B-B14F-4D97-AF65-F5344CB8AC3E}">
        <p14:creationId xmlns:p14="http://schemas.microsoft.com/office/powerpoint/2010/main" val="2778726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FA24-7C05-FD7C-FEA3-810E0619AA4E}"/>
              </a:ext>
            </a:extLst>
          </p:cNvPr>
          <p:cNvSpPr>
            <a:spLocks noGrp="1"/>
          </p:cNvSpPr>
          <p:nvPr>
            <p:ph type="title"/>
          </p:nvPr>
        </p:nvSpPr>
        <p:spPr>
          <a:xfrm>
            <a:off x="935181" y="2604655"/>
            <a:ext cx="9875520" cy="1356360"/>
          </a:xfrm>
        </p:spPr>
        <p:txBody>
          <a:bodyPr>
            <a:normAutofit fontScale="90000"/>
          </a:bodyPr>
          <a:lstStyle/>
          <a:p>
            <a:pPr algn="ctr"/>
            <a:r>
              <a:rPr lang="en-US" sz="6000" i="1" dirty="0">
                <a:effectLst>
                  <a:outerShdw blurRad="38100" dist="38100" dir="2700000" algn="tl">
                    <a:srgbClr val="000000">
                      <a:alpha val="43137"/>
                    </a:srgbClr>
                  </a:outerShdw>
                </a:effectLst>
              </a:rPr>
              <a:t>THANK</a:t>
            </a:r>
            <a:br>
              <a:rPr lang="en-US" sz="6000" i="1" dirty="0">
                <a:effectLst>
                  <a:outerShdw blurRad="38100" dist="38100" dir="2700000" algn="tl">
                    <a:srgbClr val="000000">
                      <a:alpha val="43137"/>
                    </a:srgbClr>
                  </a:outerShdw>
                </a:effectLst>
              </a:rPr>
            </a:br>
            <a:r>
              <a:rPr lang="en-US" sz="6000" i="1" dirty="0">
                <a:effectLst>
                  <a:outerShdw blurRad="38100" dist="38100" dir="2700000" algn="tl">
                    <a:srgbClr val="000000">
                      <a:alpha val="43137"/>
                    </a:srgbClr>
                  </a:outerShdw>
                </a:effectLst>
              </a:rPr>
              <a:t>YOU</a:t>
            </a:r>
          </a:p>
        </p:txBody>
      </p:sp>
    </p:spTree>
    <p:extLst>
      <p:ext uri="{BB962C8B-B14F-4D97-AF65-F5344CB8AC3E}">
        <p14:creationId xmlns:p14="http://schemas.microsoft.com/office/powerpoint/2010/main" val="526189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0D3A6-0FFD-392B-8A00-92F98CB5DFF2}"/>
              </a:ext>
            </a:extLst>
          </p:cNvPr>
          <p:cNvSpPr>
            <a:spLocks noGrp="1"/>
          </p:cNvSpPr>
          <p:nvPr>
            <p:ph type="title"/>
          </p:nvPr>
        </p:nvSpPr>
        <p:spPr/>
        <p:txBody>
          <a:bodyPr/>
          <a:lstStyle/>
          <a:p>
            <a:r>
              <a:rPr lang="en-US" dirty="0"/>
              <a:t>SMART PARKING:</a:t>
            </a:r>
          </a:p>
        </p:txBody>
      </p:sp>
      <p:sp>
        <p:nvSpPr>
          <p:cNvPr id="3" name="Content Placeholder 2">
            <a:extLst>
              <a:ext uri="{FF2B5EF4-FFF2-40B4-BE49-F238E27FC236}">
                <a16:creationId xmlns:a16="http://schemas.microsoft.com/office/drawing/2014/main" id="{4993C92F-CA4E-199D-1960-8D4DD7117FB0}"/>
              </a:ext>
            </a:extLst>
          </p:cNvPr>
          <p:cNvSpPr>
            <a:spLocks noGrp="1"/>
          </p:cNvSpPr>
          <p:nvPr>
            <p:ph idx="1"/>
          </p:nvPr>
        </p:nvSpPr>
        <p:spPr/>
        <p:txBody>
          <a:bodyPr>
            <a:normAutofit/>
          </a:bodyPr>
          <a:lstStyle/>
          <a:p>
            <a:pPr marL="45720" indent="0">
              <a:buNone/>
            </a:pPr>
            <a:r>
              <a:rPr lang="en-US" sz="2800" dirty="0">
                <a:solidFill>
                  <a:schemeClr val="tx1"/>
                </a:solidFill>
              </a:rPr>
              <a:t>A smart parking system is a system that uses sensors and devices to detect the presence and location of vehicles in a parking lot and to display the information to the drivers and the management. It can also provide access control, security, payment, and reservation features. A smart parking system can reduce traffic congestion, pollution, fuel consumption, and parking fees</a:t>
            </a:r>
            <a:r>
              <a:rPr lang="en-US" sz="2800" dirty="0"/>
              <a:t>.</a:t>
            </a:r>
          </a:p>
        </p:txBody>
      </p:sp>
    </p:spTree>
    <p:extLst>
      <p:ext uri="{BB962C8B-B14F-4D97-AF65-F5344CB8AC3E}">
        <p14:creationId xmlns:p14="http://schemas.microsoft.com/office/powerpoint/2010/main" val="238745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DFFA-F69A-D8C3-F946-2A54A7B34A61}"/>
              </a:ext>
            </a:extLst>
          </p:cNvPr>
          <p:cNvSpPr>
            <a:spLocks noGrp="1"/>
          </p:cNvSpPr>
          <p:nvPr>
            <p:ph type="title"/>
          </p:nvPr>
        </p:nvSpPr>
        <p:spPr/>
        <p:txBody>
          <a:bodyPr/>
          <a:lstStyle/>
          <a:p>
            <a:r>
              <a:rPr lang="en-US" dirty="0"/>
              <a:t>WHAT IS RASPBERRY PI_4:</a:t>
            </a:r>
          </a:p>
        </p:txBody>
      </p:sp>
      <p:sp>
        <p:nvSpPr>
          <p:cNvPr id="3" name="Content Placeholder 2">
            <a:extLst>
              <a:ext uri="{FF2B5EF4-FFF2-40B4-BE49-F238E27FC236}">
                <a16:creationId xmlns:a16="http://schemas.microsoft.com/office/drawing/2014/main" id="{2673B9BF-2AE4-4EE3-BC8A-590F3DF3D50A}"/>
              </a:ext>
            </a:extLst>
          </p:cNvPr>
          <p:cNvSpPr>
            <a:spLocks noGrp="1"/>
          </p:cNvSpPr>
          <p:nvPr>
            <p:ph idx="1"/>
          </p:nvPr>
        </p:nvSpPr>
        <p:spPr/>
        <p:txBody>
          <a:bodyPr>
            <a:normAutofit/>
          </a:bodyPr>
          <a:lstStyle/>
          <a:p>
            <a:pPr marL="45720" indent="0">
              <a:buNone/>
            </a:pPr>
            <a:r>
              <a:rPr lang="en-US" sz="2800" dirty="0">
                <a:solidFill>
                  <a:schemeClr val="tx1"/>
                </a:solidFill>
              </a:rPr>
              <a:t>A Raspberry Pi 4 is a small computer that can be used for various projects, such as robotics, home automation, gaming, and more. When combined with different sensors and devices, it can perform various tasks and functions. For example, when combined with an occupancy sensor, an ultrasonic sensor, a video camera, an RFID sensor, and an entry and exit gate sensor, it can be used to create a smart parking system that can monitor and control the availability of parking spaces.</a:t>
            </a:r>
          </a:p>
        </p:txBody>
      </p:sp>
    </p:spTree>
    <p:extLst>
      <p:ext uri="{BB962C8B-B14F-4D97-AF65-F5344CB8AC3E}">
        <p14:creationId xmlns:p14="http://schemas.microsoft.com/office/powerpoint/2010/main" val="156267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C54DA-5F5D-0EFC-D682-675DFC335C39}"/>
              </a:ext>
            </a:extLst>
          </p:cNvPr>
          <p:cNvSpPr>
            <a:spLocks noGrp="1"/>
          </p:cNvSpPr>
          <p:nvPr>
            <p:ph type="title"/>
          </p:nvPr>
        </p:nvSpPr>
        <p:spPr/>
        <p:txBody>
          <a:bodyPr/>
          <a:lstStyle/>
          <a:p>
            <a:r>
              <a:rPr lang="en-US" dirty="0"/>
              <a:t>HOW DOES THE RASPBERRY PI 4 WORK HERE?</a:t>
            </a:r>
          </a:p>
        </p:txBody>
      </p:sp>
      <p:sp>
        <p:nvSpPr>
          <p:cNvPr id="3" name="Content Placeholder 2">
            <a:extLst>
              <a:ext uri="{FF2B5EF4-FFF2-40B4-BE49-F238E27FC236}">
                <a16:creationId xmlns:a16="http://schemas.microsoft.com/office/drawing/2014/main" id="{C22C7DC4-EDDD-CCA9-E843-E4C5DDE1E452}"/>
              </a:ext>
            </a:extLst>
          </p:cNvPr>
          <p:cNvSpPr>
            <a:spLocks noGrp="1"/>
          </p:cNvSpPr>
          <p:nvPr>
            <p:ph idx="1"/>
          </p:nvPr>
        </p:nvSpPr>
        <p:spPr/>
        <p:txBody>
          <a:bodyPr>
            <a:normAutofit/>
          </a:bodyPr>
          <a:lstStyle/>
          <a:p>
            <a:pPr marL="45720" indent="0">
              <a:buNone/>
            </a:pPr>
            <a:r>
              <a:rPr lang="en-US" sz="2800" dirty="0">
                <a:solidFill>
                  <a:schemeClr val="tx1"/>
                </a:solidFill>
              </a:rPr>
              <a:t>To create a smart parking system using a Raspberry Pi 4 and the sensors and devices mentioned above, we would need to do the following:</a:t>
            </a:r>
          </a:p>
          <a:p>
            <a:pPr>
              <a:buFont typeface="Wingdings" panose="05000000000000000000" pitchFamily="2" charset="2"/>
              <a:buChar char="Ø"/>
            </a:pPr>
            <a:r>
              <a:rPr lang="en-US" sz="2800" dirty="0">
                <a:solidFill>
                  <a:schemeClr val="tx1"/>
                </a:solidFill>
              </a:rPr>
              <a:t>Connect the sensors and devices to the Raspberry Pi 4 using wires and GPIO pins. We would also need a voltage level converter to convert the 5V output from the ultrasonic sensor and the RFID sensor to 3.3V input for the Raspberry Pi 4.</a:t>
            </a:r>
          </a:p>
        </p:txBody>
      </p:sp>
    </p:spTree>
    <p:extLst>
      <p:ext uri="{BB962C8B-B14F-4D97-AF65-F5344CB8AC3E}">
        <p14:creationId xmlns:p14="http://schemas.microsoft.com/office/powerpoint/2010/main" val="400245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7E248-076A-AD30-BBB3-2644E735BD01}"/>
              </a:ext>
            </a:extLst>
          </p:cNvPr>
          <p:cNvSpPr>
            <a:spLocks noGrp="1"/>
          </p:cNvSpPr>
          <p:nvPr>
            <p:ph idx="1"/>
          </p:nvPr>
        </p:nvSpPr>
        <p:spPr>
          <a:xfrm>
            <a:off x="882534" y="446809"/>
            <a:ext cx="9872871" cy="2504209"/>
          </a:xfrm>
        </p:spPr>
        <p:txBody>
          <a:bodyPr/>
          <a:lstStyle/>
          <a:p>
            <a:pPr>
              <a:buFont typeface="Wingdings" panose="05000000000000000000" pitchFamily="2" charset="2"/>
              <a:buChar char="Ø"/>
            </a:pPr>
            <a:r>
              <a:rPr lang="en-US" sz="2800" dirty="0">
                <a:solidFill>
                  <a:schemeClr val="tx1"/>
                </a:solidFill>
              </a:rPr>
              <a:t>Write some code for the Raspberry Pi 4 using Python or another programming language. We would also need to install some libraries or modules that can communicate with the sensors and devices. For example, we could use </a:t>
            </a:r>
            <a:r>
              <a:rPr lang="en-US" sz="2800" dirty="0" err="1">
                <a:solidFill>
                  <a:schemeClr val="tx1"/>
                </a:solidFill>
              </a:rPr>
              <a:t>RPi.GPIO</a:t>
            </a:r>
            <a:r>
              <a:rPr lang="en-US" sz="2800" dirty="0">
                <a:solidFill>
                  <a:schemeClr val="tx1"/>
                </a:solidFill>
              </a:rPr>
              <a:t> for controlling the GPIO pins, </a:t>
            </a:r>
            <a:r>
              <a:rPr lang="en-US" sz="2800" dirty="0" err="1">
                <a:solidFill>
                  <a:schemeClr val="tx1"/>
                </a:solidFill>
              </a:rPr>
              <a:t>picamera</a:t>
            </a:r>
            <a:r>
              <a:rPr lang="en-US" sz="2800" dirty="0">
                <a:solidFill>
                  <a:schemeClr val="tx1"/>
                </a:solidFill>
              </a:rPr>
              <a:t> for accessing the camera module, MFRC522 for reading RFID tags, etc</a:t>
            </a:r>
            <a:r>
              <a:rPr lang="en-US" dirty="0">
                <a:solidFill>
                  <a:schemeClr val="tx1"/>
                </a:solidFill>
              </a:rPr>
              <a:t>.</a:t>
            </a:r>
          </a:p>
          <a:p>
            <a:pPr marL="45720" indent="0">
              <a:buNone/>
            </a:pPr>
            <a:endParaRPr lang="en-US" dirty="0">
              <a:solidFill>
                <a:schemeClr val="tx1"/>
              </a:solidFill>
            </a:endParaRPr>
          </a:p>
        </p:txBody>
      </p:sp>
      <p:pic>
        <p:nvPicPr>
          <p:cNvPr id="16" name="Picture 15">
            <a:extLst>
              <a:ext uri="{FF2B5EF4-FFF2-40B4-BE49-F238E27FC236}">
                <a16:creationId xmlns:a16="http://schemas.microsoft.com/office/drawing/2014/main" id="{F548B903-FAEE-F556-5DE4-3C1F8E7D47F2}"/>
              </a:ext>
            </a:extLst>
          </p:cNvPr>
          <p:cNvPicPr>
            <a:picLocks noChangeAspect="1"/>
          </p:cNvPicPr>
          <p:nvPr/>
        </p:nvPicPr>
        <p:blipFill>
          <a:blip r:embed="rId2"/>
          <a:stretch>
            <a:fillRect/>
          </a:stretch>
        </p:blipFill>
        <p:spPr>
          <a:xfrm>
            <a:off x="1995055" y="2798618"/>
            <a:ext cx="7813963" cy="3612573"/>
          </a:xfrm>
          <a:prstGeom prst="rect">
            <a:avLst/>
          </a:prstGeom>
        </p:spPr>
      </p:pic>
    </p:spTree>
    <p:extLst>
      <p:ext uri="{BB962C8B-B14F-4D97-AF65-F5344CB8AC3E}">
        <p14:creationId xmlns:p14="http://schemas.microsoft.com/office/powerpoint/2010/main" val="4007220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408875-95C3-1BD1-F181-81BD99C8F948}"/>
              </a:ext>
            </a:extLst>
          </p:cNvPr>
          <p:cNvSpPr>
            <a:spLocks noGrp="1"/>
          </p:cNvSpPr>
          <p:nvPr>
            <p:ph idx="1"/>
          </p:nvPr>
        </p:nvSpPr>
        <p:spPr>
          <a:xfrm>
            <a:off x="290945" y="498765"/>
            <a:ext cx="11623963" cy="6082144"/>
          </a:xfrm>
        </p:spPr>
        <p:txBody>
          <a:bodyPr>
            <a:normAutofit fontScale="92500" lnSpcReduction="20000"/>
          </a:bodyPr>
          <a:lstStyle/>
          <a:p>
            <a:pPr marL="45720" indent="0">
              <a:buNone/>
            </a:pPr>
            <a:r>
              <a:rPr lang="en-US" sz="4400" dirty="0"/>
              <a:t>PROGRAM:</a:t>
            </a:r>
          </a:p>
          <a:p>
            <a:pPr marL="45720" indent="0">
              <a:buNone/>
            </a:pPr>
            <a:r>
              <a:rPr lang="en-US" sz="2000" dirty="0">
                <a:solidFill>
                  <a:schemeClr val="tx1"/>
                </a:solidFill>
              </a:rPr>
              <a:t>import </a:t>
            </a:r>
            <a:r>
              <a:rPr lang="en-US" sz="2000" dirty="0" err="1">
                <a:solidFill>
                  <a:schemeClr val="tx1"/>
                </a:solidFill>
              </a:rPr>
              <a:t>RPi.GPIO</a:t>
            </a:r>
            <a:r>
              <a:rPr lang="en-US" sz="2000" dirty="0">
                <a:solidFill>
                  <a:schemeClr val="tx1"/>
                </a:solidFill>
              </a:rPr>
              <a:t> as GPIO</a:t>
            </a:r>
          </a:p>
          <a:p>
            <a:pPr marL="45720" indent="0">
              <a:buNone/>
            </a:pPr>
            <a:r>
              <a:rPr lang="en-US" sz="2000" dirty="0">
                <a:solidFill>
                  <a:schemeClr val="tx1"/>
                </a:solidFill>
              </a:rPr>
              <a:t>import </a:t>
            </a:r>
            <a:r>
              <a:rPr lang="en-US" sz="2000" dirty="0" err="1">
                <a:solidFill>
                  <a:schemeClr val="tx1"/>
                </a:solidFill>
              </a:rPr>
              <a:t>spidevimport</a:t>
            </a:r>
            <a:r>
              <a:rPr lang="en-US" sz="2000" dirty="0">
                <a:solidFill>
                  <a:schemeClr val="tx1"/>
                </a:solidFill>
              </a:rPr>
              <a:t> time</a:t>
            </a:r>
          </a:p>
          <a:p>
            <a:pPr marL="45720" indent="0">
              <a:buNone/>
            </a:pPr>
            <a:r>
              <a:rPr lang="en-US" sz="2000" dirty="0">
                <a:solidFill>
                  <a:schemeClr val="tx1"/>
                </a:solidFill>
              </a:rPr>
              <a:t>import </a:t>
            </a:r>
            <a:r>
              <a:rPr lang="en-US" sz="2000" dirty="0" err="1">
                <a:solidFill>
                  <a:schemeClr val="tx1"/>
                </a:solidFill>
              </a:rPr>
              <a:t>picamera</a:t>
            </a:r>
            <a:endParaRPr lang="en-US" sz="2000" dirty="0">
              <a:solidFill>
                <a:schemeClr val="tx1"/>
              </a:solidFill>
            </a:endParaRPr>
          </a:p>
          <a:p>
            <a:pPr marL="45720" indent="0">
              <a:buNone/>
            </a:pPr>
            <a:r>
              <a:rPr lang="en-US" sz="2000" dirty="0">
                <a:solidFill>
                  <a:schemeClr val="tx1"/>
                </a:solidFill>
              </a:rPr>
              <a:t>import </a:t>
            </a:r>
            <a:r>
              <a:rPr lang="en-US" sz="2000" dirty="0" err="1">
                <a:solidFill>
                  <a:schemeClr val="tx1"/>
                </a:solidFill>
              </a:rPr>
              <a:t>pubnubfrom</a:t>
            </a:r>
            <a:r>
              <a:rPr lang="en-US" sz="2000" dirty="0">
                <a:solidFill>
                  <a:schemeClr val="tx1"/>
                </a:solidFill>
              </a:rPr>
              <a:t> </a:t>
            </a:r>
            <a:r>
              <a:rPr lang="en-US" sz="2000" dirty="0" err="1">
                <a:solidFill>
                  <a:schemeClr val="tx1"/>
                </a:solidFill>
              </a:rPr>
              <a:t>pubnub.pnconfiguration</a:t>
            </a:r>
            <a:r>
              <a:rPr lang="en-US" sz="2000" dirty="0">
                <a:solidFill>
                  <a:schemeClr val="tx1"/>
                </a:solidFill>
              </a:rPr>
              <a:t> </a:t>
            </a:r>
          </a:p>
          <a:p>
            <a:pPr marL="45720" indent="0">
              <a:buNone/>
            </a:pPr>
            <a:r>
              <a:rPr lang="en-US" sz="2000" dirty="0">
                <a:solidFill>
                  <a:schemeClr val="tx1"/>
                </a:solidFill>
              </a:rPr>
              <a:t>import </a:t>
            </a:r>
            <a:r>
              <a:rPr lang="en-US" sz="2000" dirty="0" err="1">
                <a:solidFill>
                  <a:schemeClr val="tx1"/>
                </a:solidFill>
              </a:rPr>
              <a:t>PNConfigurationfrom</a:t>
            </a:r>
            <a:r>
              <a:rPr lang="en-US" sz="2000" dirty="0">
                <a:solidFill>
                  <a:schemeClr val="tx1"/>
                </a:solidFill>
              </a:rPr>
              <a:t> </a:t>
            </a:r>
            <a:r>
              <a:rPr lang="en-US" sz="2000" dirty="0" err="1">
                <a:solidFill>
                  <a:schemeClr val="tx1"/>
                </a:solidFill>
              </a:rPr>
              <a:t>pubnub.pubnub</a:t>
            </a:r>
            <a:r>
              <a:rPr lang="en-US" sz="2000" dirty="0">
                <a:solidFill>
                  <a:schemeClr val="tx1"/>
                </a:solidFill>
              </a:rPr>
              <a:t> </a:t>
            </a:r>
          </a:p>
          <a:p>
            <a:pPr marL="45720" indent="0">
              <a:buNone/>
            </a:pPr>
            <a:r>
              <a:rPr lang="en-US" sz="2000" dirty="0">
                <a:solidFill>
                  <a:schemeClr val="tx1"/>
                </a:solidFill>
              </a:rPr>
              <a:t>import </a:t>
            </a:r>
            <a:r>
              <a:rPr lang="en-US" sz="2000" dirty="0" err="1">
                <a:solidFill>
                  <a:schemeClr val="tx1"/>
                </a:solidFill>
              </a:rPr>
              <a:t>PubNub</a:t>
            </a:r>
            <a:endParaRPr lang="en-US" sz="2000" dirty="0">
              <a:solidFill>
                <a:schemeClr val="tx1"/>
              </a:solidFill>
            </a:endParaRPr>
          </a:p>
          <a:p>
            <a:pPr marL="45720" indent="0">
              <a:buNone/>
            </a:pPr>
            <a:r>
              <a:rPr lang="en-US" sz="2000" dirty="0">
                <a:solidFill>
                  <a:schemeClr val="tx1"/>
                </a:solidFill>
              </a:rPr>
              <a:t>import </a:t>
            </a:r>
            <a:r>
              <a:rPr lang="en-US" sz="2000" dirty="0" err="1">
                <a:solidFill>
                  <a:schemeClr val="tx1"/>
                </a:solidFill>
              </a:rPr>
              <a:t>soracom</a:t>
            </a:r>
            <a:endParaRPr lang="en-US" sz="2000" dirty="0">
              <a:solidFill>
                <a:schemeClr val="tx1"/>
              </a:solidFill>
            </a:endParaRPr>
          </a:p>
          <a:p>
            <a:pPr marL="45720" indent="0">
              <a:buNone/>
            </a:pPr>
            <a:r>
              <a:rPr lang="en-US" sz="2000" dirty="0">
                <a:solidFill>
                  <a:schemeClr val="tx1"/>
                </a:solidFill>
              </a:rPr>
              <a:t># Initialize GPIO pins</a:t>
            </a:r>
          </a:p>
          <a:p>
            <a:pPr marL="45720" indent="0">
              <a:buNone/>
            </a:pPr>
            <a:r>
              <a:rPr lang="en-US" sz="2000" dirty="0" err="1">
                <a:solidFill>
                  <a:schemeClr val="tx1"/>
                </a:solidFill>
              </a:rPr>
              <a:t>GPIO.setmode</a:t>
            </a:r>
            <a:r>
              <a:rPr lang="en-US" sz="2000" dirty="0">
                <a:solidFill>
                  <a:schemeClr val="tx1"/>
                </a:solidFill>
              </a:rPr>
              <a:t>(GPIO.BCM) # use BCM numbering scheme</a:t>
            </a:r>
          </a:p>
          <a:p>
            <a:pPr marL="45720" indent="0">
              <a:buNone/>
            </a:pPr>
            <a:r>
              <a:rPr lang="en-US" sz="2000" dirty="0" err="1">
                <a:solidFill>
                  <a:schemeClr val="tx1"/>
                </a:solidFill>
              </a:rPr>
              <a:t>GPIO.setup</a:t>
            </a:r>
            <a:r>
              <a:rPr lang="en-US" sz="2000" dirty="0">
                <a:solidFill>
                  <a:schemeClr val="tx1"/>
                </a:solidFill>
              </a:rPr>
              <a:t>(18, GPIO.IN) # set pin 18 as input for occupancy sensor</a:t>
            </a:r>
          </a:p>
          <a:p>
            <a:pPr marL="45720" indent="0">
              <a:buNone/>
            </a:pPr>
            <a:r>
              <a:rPr lang="en-US" sz="2000" dirty="0" err="1">
                <a:solidFill>
                  <a:schemeClr val="tx1"/>
                </a:solidFill>
              </a:rPr>
              <a:t>GPIO.setup</a:t>
            </a:r>
            <a:r>
              <a:rPr lang="en-US" sz="2000" dirty="0">
                <a:solidFill>
                  <a:schemeClr val="tx1"/>
                </a:solidFill>
              </a:rPr>
              <a:t>(17, GPIO.IN) # set pin 17 as input for entry and exit gate sensor</a:t>
            </a:r>
          </a:p>
          <a:p>
            <a:pPr marL="45720" indent="0">
              <a:buNone/>
            </a:pPr>
            <a:r>
              <a:rPr lang="en-US" sz="2000" dirty="0" err="1">
                <a:solidFill>
                  <a:schemeClr val="tx1"/>
                </a:solidFill>
              </a:rPr>
              <a:t>GPIO.setup</a:t>
            </a:r>
            <a:r>
              <a:rPr lang="en-US" sz="2000" dirty="0">
                <a:solidFill>
                  <a:schemeClr val="tx1"/>
                </a:solidFill>
              </a:rPr>
              <a:t>(23, GPIO.OUT) # set pin 23 as output for ultrasonic sensor trigger</a:t>
            </a:r>
          </a:p>
          <a:p>
            <a:pPr marL="45720" indent="0">
              <a:buNone/>
            </a:pPr>
            <a:r>
              <a:rPr lang="en-US" sz="2000" dirty="0" err="1">
                <a:solidFill>
                  <a:schemeClr val="tx1"/>
                </a:solidFill>
              </a:rPr>
              <a:t>GPIO.setup</a:t>
            </a:r>
            <a:r>
              <a:rPr lang="en-US" sz="2000" dirty="0">
                <a:solidFill>
                  <a:schemeClr val="tx1"/>
                </a:solidFill>
              </a:rPr>
              <a:t>(24, GPIO.IN) # set pin 24 as input for ultrasonic sensor echo</a:t>
            </a:r>
          </a:p>
          <a:p>
            <a:pPr marL="45720" indent="0">
              <a:buNone/>
            </a:pPr>
            <a:r>
              <a:rPr lang="en-US" sz="2000" dirty="0" err="1">
                <a:solidFill>
                  <a:schemeClr val="tx1"/>
                </a:solidFill>
              </a:rPr>
              <a:t>GPIO.setup</a:t>
            </a:r>
            <a:r>
              <a:rPr lang="en-US" sz="2000" dirty="0">
                <a:solidFill>
                  <a:schemeClr val="tx1"/>
                </a:solidFill>
              </a:rPr>
              <a:t>(12, GPIO.OUT) # set pin 12 as output for servo motor</a:t>
            </a:r>
          </a:p>
          <a:p>
            <a:pPr marL="45720" indent="0">
              <a:buNone/>
            </a:pPr>
            <a:endParaRPr lang="en-US" sz="2000" dirty="0">
              <a:solidFill>
                <a:schemeClr val="tx1"/>
              </a:solidFill>
            </a:endParaRPr>
          </a:p>
          <a:p>
            <a:pPr marL="45720" indent="0">
              <a:buNone/>
            </a:pPr>
            <a:endParaRPr lang="en-US" sz="2400" dirty="0">
              <a:solidFill>
                <a:schemeClr val="tx1"/>
              </a:solidFill>
            </a:endParaRPr>
          </a:p>
        </p:txBody>
      </p:sp>
    </p:spTree>
    <p:extLst>
      <p:ext uri="{BB962C8B-B14F-4D97-AF65-F5344CB8AC3E}">
        <p14:creationId xmlns:p14="http://schemas.microsoft.com/office/powerpoint/2010/main" val="3285302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1AC06-4D3D-FAB4-3742-3ADED7F5DC18}"/>
              </a:ext>
            </a:extLst>
          </p:cNvPr>
          <p:cNvSpPr>
            <a:spLocks noGrp="1"/>
          </p:cNvSpPr>
          <p:nvPr>
            <p:ph idx="1"/>
          </p:nvPr>
        </p:nvSpPr>
        <p:spPr>
          <a:xfrm>
            <a:off x="1143000" y="554182"/>
            <a:ext cx="9872871" cy="5541818"/>
          </a:xfrm>
        </p:spPr>
        <p:txBody>
          <a:bodyPr>
            <a:normAutofit fontScale="92500" lnSpcReduction="10000"/>
          </a:bodyPr>
          <a:lstStyle/>
          <a:p>
            <a:pPr marL="45720" indent="0">
              <a:buNone/>
            </a:pPr>
            <a:r>
              <a:rPr lang="en-US" sz="2000" dirty="0">
                <a:solidFill>
                  <a:schemeClr val="tx1"/>
                </a:solidFill>
              </a:rPr>
              <a:t># Initialize SPI bus</a:t>
            </a:r>
          </a:p>
          <a:p>
            <a:pPr marL="45720" indent="0">
              <a:buNone/>
            </a:pPr>
            <a:r>
              <a:rPr lang="en-US" sz="2000" dirty="0" err="1">
                <a:solidFill>
                  <a:schemeClr val="tx1"/>
                </a:solidFill>
              </a:rPr>
              <a:t>spi</a:t>
            </a:r>
            <a:r>
              <a:rPr lang="en-US" sz="2000" dirty="0">
                <a:solidFill>
                  <a:schemeClr val="tx1"/>
                </a:solidFill>
              </a:rPr>
              <a:t> = </a:t>
            </a:r>
            <a:r>
              <a:rPr lang="en-US" sz="2000" dirty="0" err="1">
                <a:solidFill>
                  <a:schemeClr val="tx1"/>
                </a:solidFill>
              </a:rPr>
              <a:t>spidev.SpiDev</a:t>
            </a:r>
            <a:r>
              <a:rPr lang="en-US" sz="2000" dirty="0">
                <a:solidFill>
                  <a:schemeClr val="tx1"/>
                </a:solidFill>
              </a:rPr>
              <a:t>() # create </a:t>
            </a:r>
            <a:r>
              <a:rPr lang="en-US" sz="2000" dirty="0" err="1">
                <a:solidFill>
                  <a:schemeClr val="tx1"/>
                </a:solidFill>
              </a:rPr>
              <a:t>spi</a:t>
            </a:r>
            <a:r>
              <a:rPr lang="en-US" sz="2000" dirty="0">
                <a:solidFill>
                  <a:schemeClr val="tx1"/>
                </a:solidFill>
              </a:rPr>
              <a:t> object</a:t>
            </a:r>
          </a:p>
          <a:p>
            <a:pPr marL="45720" indent="0">
              <a:buNone/>
            </a:pPr>
            <a:r>
              <a:rPr lang="en-US" sz="2000" dirty="0" err="1">
                <a:solidFill>
                  <a:schemeClr val="tx1"/>
                </a:solidFill>
              </a:rPr>
              <a:t>spi.open</a:t>
            </a:r>
            <a:r>
              <a:rPr lang="en-US" sz="2000" dirty="0">
                <a:solidFill>
                  <a:schemeClr val="tx1"/>
                </a:solidFill>
              </a:rPr>
              <a:t>(0, 0) # open </a:t>
            </a:r>
            <a:r>
              <a:rPr lang="en-US" sz="2000" dirty="0" err="1">
                <a:solidFill>
                  <a:schemeClr val="tx1"/>
                </a:solidFill>
              </a:rPr>
              <a:t>spi</a:t>
            </a:r>
            <a:r>
              <a:rPr lang="en-US" sz="2000" dirty="0">
                <a:solidFill>
                  <a:schemeClr val="tx1"/>
                </a:solidFill>
              </a:rPr>
              <a:t> port 0, device 0</a:t>
            </a:r>
          </a:p>
          <a:p>
            <a:pPr marL="45720" indent="0">
              <a:buNone/>
            </a:pPr>
            <a:r>
              <a:rPr lang="en-US" sz="2000" dirty="0" err="1">
                <a:solidFill>
                  <a:schemeClr val="tx1"/>
                </a:solidFill>
              </a:rPr>
              <a:t>spi.max_speed_hz</a:t>
            </a:r>
            <a:r>
              <a:rPr lang="en-US" sz="2000" dirty="0">
                <a:solidFill>
                  <a:schemeClr val="tx1"/>
                </a:solidFill>
              </a:rPr>
              <a:t> = 1000000 # set speed</a:t>
            </a:r>
          </a:p>
          <a:p>
            <a:pPr marL="45720" indent="0">
              <a:buNone/>
            </a:pPr>
            <a:r>
              <a:rPr lang="en-US" sz="2000" dirty="0">
                <a:solidFill>
                  <a:schemeClr val="tx1"/>
                </a:solidFill>
              </a:rPr>
              <a:t># Initialize camera object</a:t>
            </a:r>
          </a:p>
          <a:p>
            <a:pPr marL="45720" indent="0">
              <a:buNone/>
            </a:pPr>
            <a:r>
              <a:rPr lang="en-US" sz="2000" dirty="0">
                <a:solidFill>
                  <a:schemeClr val="tx1"/>
                </a:solidFill>
              </a:rPr>
              <a:t>camera = </a:t>
            </a:r>
            <a:r>
              <a:rPr lang="en-US" sz="2000" dirty="0" err="1">
                <a:solidFill>
                  <a:schemeClr val="tx1"/>
                </a:solidFill>
              </a:rPr>
              <a:t>picamera.PiCamera</a:t>
            </a:r>
            <a:r>
              <a:rPr lang="en-US" sz="2000" dirty="0">
                <a:solidFill>
                  <a:schemeClr val="tx1"/>
                </a:solidFill>
              </a:rPr>
              <a:t>() # create camera object</a:t>
            </a:r>
          </a:p>
          <a:p>
            <a:pPr marL="45720" indent="0">
              <a:buNone/>
            </a:pPr>
            <a:r>
              <a:rPr lang="en-US" sz="2000" dirty="0" err="1">
                <a:solidFill>
                  <a:schemeClr val="tx1"/>
                </a:solidFill>
              </a:rPr>
              <a:t>camera.resolution</a:t>
            </a:r>
            <a:r>
              <a:rPr lang="en-US" sz="2000" dirty="0">
                <a:solidFill>
                  <a:schemeClr val="tx1"/>
                </a:solidFill>
              </a:rPr>
              <a:t> = (800, 600) # set resolution</a:t>
            </a:r>
          </a:p>
          <a:p>
            <a:pPr marL="45720" indent="0">
              <a:buNone/>
            </a:pPr>
            <a:r>
              <a:rPr lang="en-US" sz="2000" dirty="0">
                <a:solidFill>
                  <a:schemeClr val="tx1"/>
                </a:solidFill>
              </a:rPr>
              <a:t># Initialize </a:t>
            </a:r>
            <a:r>
              <a:rPr lang="en-US" sz="2000" dirty="0" err="1">
                <a:solidFill>
                  <a:schemeClr val="tx1"/>
                </a:solidFill>
              </a:rPr>
              <a:t>PubNub</a:t>
            </a:r>
            <a:r>
              <a:rPr lang="en-US" sz="2000" dirty="0">
                <a:solidFill>
                  <a:schemeClr val="tx1"/>
                </a:solidFill>
              </a:rPr>
              <a:t> configuration</a:t>
            </a:r>
          </a:p>
          <a:p>
            <a:pPr marL="45720" indent="0">
              <a:buNone/>
            </a:pPr>
            <a:r>
              <a:rPr lang="en-US" sz="2000" dirty="0" err="1">
                <a:solidFill>
                  <a:schemeClr val="tx1"/>
                </a:solidFill>
              </a:rPr>
              <a:t>pnconfig</a:t>
            </a:r>
            <a:r>
              <a:rPr lang="en-US" sz="2000" dirty="0">
                <a:solidFill>
                  <a:schemeClr val="tx1"/>
                </a:solidFill>
              </a:rPr>
              <a:t> = </a:t>
            </a:r>
            <a:r>
              <a:rPr lang="en-US" sz="2000" dirty="0" err="1">
                <a:solidFill>
                  <a:schemeClr val="tx1"/>
                </a:solidFill>
              </a:rPr>
              <a:t>PNConfiguration</a:t>
            </a:r>
            <a:r>
              <a:rPr lang="en-US" sz="2000" dirty="0">
                <a:solidFill>
                  <a:schemeClr val="tx1"/>
                </a:solidFill>
              </a:rPr>
              <a:t>()</a:t>
            </a:r>
            <a:r>
              <a:rPr lang="en-US" sz="2000" dirty="0" err="1">
                <a:solidFill>
                  <a:schemeClr val="tx1"/>
                </a:solidFill>
              </a:rPr>
              <a:t>pnconfig.publish_key</a:t>
            </a:r>
            <a:r>
              <a:rPr lang="en-US" sz="2000" dirty="0">
                <a:solidFill>
                  <a:schemeClr val="tx1"/>
                </a:solidFill>
              </a:rPr>
              <a:t> = "</a:t>
            </a:r>
            <a:r>
              <a:rPr lang="en-US" sz="2000" dirty="0" err="1">
                <a:solidFill>
                  <a:schemeClr val="tx1"/>
                </a:solidFill>
              </a:rPr>
              <a:t>your_publish_key</a:t>
            </a:r>
            <a:r>
              <a:rPr lang="en-US" sz="2000" dirty="0">
                <a:solidFill>
                  <a:schemeClr val="tx1"/>
                </a:solidFill>
              </a:rPr>
              <a:t>" # replace with your publish key</a:t>
            </a:r>
          </a:p>
          <a:p>
            <a:pPr marL="45720" indent="0">
              <a:buNone/>
            </a:pPr>
            <a:r>
              <a:rPr lang="en-US" sz="2000" dirty="0" err="1">
                <a:solidFill>
                  <a:schemeClr val="tx1"/>
                </a:solidFill>
              </a:rPr>
              <a:t>pnconfig.subscribe_key</a:t>
            </a:r>
            <a:r>
              <a:rPr lang="en-US" sz="2000" dirty="0">
                <a:solidFill>
                  <a:schemeClr val="tx1"/>
                </a:solidFill>
              </a:rPr>
              <a:t> = "</a:t>
            </a:r>
            <a:r>
              <a:rPr lang="en-US" sz="2000" dirty="0" err="1">
                <a:solidFill>
                  <a:schemeClr val="tx1"/>
                </a:solidFill>
              </a:rPr>
              <a:t>your_subscribe_key</a:t>
            </a:r>
            <a:r>
              <a:rPr lang="en-US" sz="2000" dirty="0">
                <a:solidFill>
                  <a:schemeClr val="tx1"/>
                </a:solidFill>
              </a:rPr>
              <a:t>" # replace with your subscribe key</a:t>
            </a:r>
          </a:p>
          <a:p>
            <a:pPr marL="45720" indent="0">
              <a:buNone/>
            </a:pPr>
            <a:r>
              <a:rPr lang="en-US" sz="2000" dirty="0" err="1">
                <a:solidFill>
                  <a:schemeClr val="tx1"/>
                </a:solidFill>
              </a:rPr>
              <a:t>pnconfig.ssl</a:t>
            </a:r>
            <a:r>
              <a:rPr lang="en-US" sz="2000" dirty="0">
                <a:solidFill>
                  <a:schemeClr val="tx1"/>
                </a:solidFill>
              </a:rPr>
              <a:t> = False</a:t>
            </a:r>
          </a:p>
          <a:p>
            <a:pPr marL="45720" indent="0">
              <a:buNone/>
            </a:pPr>
            <a:r>
              <a:rPr lang="en-US" sz="2000" dirty="0">
                <a:solidFill>
                  <a:schemeClr val="tx1"/>
                </a:solidFill>
              </a:rPr>
              <a:t># Initialize </a:t>
            </a:r>
            <a:r>
              <a:rPr lang="en-US" sz="2000" dirty="0" err="1">
                <a:solidFill>
                  <a:schemeClr val="tx1"/>
                </a:solidFill>
              </a:rPr>
              <a:t>PubNub</a:t>
            </a:r>
            <a:r>
              <a:rPr lang="en-US" sz="2000" dirty="0">
                <a:solidFill>
                  <a:schemeClr val="tx1"/>
                </a:solidFill>
              </a:rPr>
              <a:t> object</a:t>
            </a:r>
          </a:p>
          <a:p>
            <a:pPr marL="45720" indent="0">
              <a:buNone/>
            </a:pPr>
            <a:r>
              <a:rPr lang="en-US" sz="2000" dirty="0" err="1">
                <a:solidFill>
                  <a:schemeClr val="tx1"/>
                </a:solidFill>
              </a:rPr>
              <a:t>pubnub</a:t>
            </a:r>
            <a:r>
              <a:rPr lang="en-US" sz="2000" dirty="0">
                <a:solidFill>
                  <a:schemeClr val="tx1"/>
                </a:solidFill>
              </a:rPr>
              <a:t> = </a:t>
            </a:r>
            <a:r>
              <a:rPr lang="en-US" sz="2000" dirty="0" err="1">
                <a:solidFill>
                  <a:schemeClr val="tx1"/>
                </a:solidFill>
              </a:rPr>
              <a:t>PubNub</a:t>
            </a:r>
            <a:r>
              <a:rPr lang="en-US" sz="2000" dirty="0">
                <a:solidFill>
                  <a:schemeClr val="tx1"/>
                </a:solidFill>
              </a:rPr>
              <a:t>(</a:t>
            </a:r>
            <a:r>
              <a:rPr lang="en-US" sz="2000" dirty="0" err="1">
                <a:solidFill>
                  <a:schemeClr val="tx1"/>
                </a:solidFill>
              </a:rPr>
              <a:t>pnconfig</a:t>
            </a:r>
            <a:r>
              <a:rPr lang="en-US" sz="2000" dirty="0">
                <a:solidFill>
                  <a:schemeClr val="tx1"/>
                </a:solidFill>
              </a:rPr>
              <a:t>)</a:t>
            </a:r>
          </a:p>
          <a:p>
            <a:pPr marL="45720" indent="0">
              <a:buNone/>
            </a:pPr>
            <a:endParaRPr lang="en-US" sz="2000" dirty="0">
              <a:solidFill>
                <a:schemeClr val="tx1"/>
              </a:solidFill>
            </a:endParaRPr>
          </a:p>
        </p:txBody>
      </p:sp>
    </p:spTree>
    <p:extLst>
      <p:ext uri="{BB962C8B-B14F-4D97-AF65-F5344CB8AC3E}">
        <p14:creationId xmlns:p14="http://schemas.microsoft.com/office/powerpoint/2010/main" val="124809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55E4C-5C4D-0BBD-5EC4-B2FA71942030}"/>
              </a:ext>
            </a:extLst>
          </p:cNvPr>
          <p:cNvSpPr>
            <a:spLocks noGrp="1"/>
          </p:cNvSpPr>
          <p:nvPr>
            <p:ph idx="1"/>
          </p:nvPr>
        </p:nvSpPr>
        <p:spPr>
          <a:xfrm>
            <a:off x="1143000" y="401783"/>
            <a:ext cx="9872871" cy="6123708"/>
          </a:xfrm>
        </p:spPr>
        <p:txBody>
          <a:bodyPr>
            <a:normAutofit fontScale="92500" lnSpcReduction="20000"/>
          </a:bodyPr>
          <a:lstStyle/>
          <a:p>
            <a:pPr marL="45720" indent="0">
              <a:buNone/>
            </a:pPr>
            <a:r>
              <a:rPr lang="en-US" sz="2000" dirty="0">
                <a:solidFill>
                  <a:schemeClr val="tx1"/>
                </a:solidFill>
              </a:rPr>
              <a:t># Initialize </a:t>
            </a:r>
            <a:r>
              <a:rPr lang="en-US" sz="2000" dirty="0" err="1">
                <a:solidFill>
                  <a:schemeClr val="tx1"/>
                </a:solidFill>
              </a:rPr>
              <a:t>Soracom</a:t>
            </a:r>
            <a:r>
              <a:rPr lang="en-US" sz="2000" dirty="0">
                <a:solidFill>
                  <a:schemeClr val="tx1"/>
                </a:solidFill>
              </a:rPr>
              <a:t> configuration</a:t>
            </a:r>
          </a:p>
          <a:p>
            <a:pPr marL="45720" indent="0">
              <a:buNone/>
            </a:pPr>
            <a:r>
              <a:rPr lang="en-US" sz="2000" dirty="0" err="1">
                <a:solidFill>
                  <a:schemeClr val="tx1"/>
                </a:solidFill>
              </a:rPr>
              <a:t>soracom_config</a:t>
            </a:r>
            <a:r>
              <a:rPr lang="en-US" sz="2000" dirty="0">
                <a:solidFill>
                  <a:schemeClr val="tx1"/>
                </a:solidFill>
              </a:rPr>
              <a:t> = </a:t>
            </a:r>
            <a:r>
              <a:rPr lang="en-US" sz="2000" dirty="0" err="1">
                <a:solidFill>
                  <a:schemeClr val="tx1"/>
                </a:solidFill>
              </a:rPr>
              <a:t>soracom.Config</a:t>
            </a:r>
            <a:r>
              <a:rPr lang="en-US" sz="2000" dirty="0">
                <a:solidFill>
                  <a:schemeClr val="tx1"/>
                </a:solidFill>
              </a:rPr>
              <a:t>()</a:t>
            </a:r>
          </a:p>
          <a:p>
            <a:pPr marL="45720" indent="0">
              <a:buNone/>
            </a:pPr>
            <a:r>
              <a:rPr lang="en-US" sz="2000" dirty="0" err="1">
                <a:solidFill>
                  <a:schemeClr val="tx1"/>
                </a:solidFill>
              </a:rPr>
              <a:t>soracom_config.api_key</a:t>
            </a:r>
            <a:r>
              <a:rPr lang="en-US" sz="2000" dirty="0">
                <a:solidFill>
                  <a:schemeClr val="tx1"/>
                </a:solidFill>
              </a:rPr>
              <a:t> = "</a:t>
            </a:r>
            <a:r>
              <a:rPr lang="en-US" sz="2000" dirty="0" err="1">
                <a:solidFill>
                  <a:schemeClr val="tx1"/>
                </a:solidFill>
              </a:rPr>
              <a:t>your_api_key</a:t>
            </a:r>
            <a:r>
              <a:rPr lang="en-US" sz="2000" dirty="0">
                <a:solidFill>
                  <a:schemeClr val="tx1"/>
                </a:solidFill>
              </a:rPr>
              <a:t>" # replace with your </a:t>
            </a:r>
            <a:r>
              <a:rPr lang="en-US" sz="2000" dirty="0" err="1">
                <a:solidFill>
                  <a:schemeClr val="tx1"/>
                </a:solidFill>
              </a:rPr>
              <a:t>api</a:t>
            </a:r>
            <a:r>
              <a:rPr lang="en-US" sz="2000" dirty="0">
                <a:solidFill>
                  <a:schemeClr val="tx1"/>
                </a:solidFill>
              </a:rPr>
              <a:t> key</a:t>
            </a:r>
          </a:p>
          <a:p>
            <a:pPr marL="45720" indent="0">
              <a:buNone/>
            </a:pPr>
            <a:r>
              <a:rPr lang="en-US" sz="2000" dirty="0" err="1">
                <a:solidFill>
                  <a:schemeClr val="tx1"/>
                </a:solidFill>
              </a:rPr>
              <a:t>soracom_config.token</a:t>
            </a:r>
            <a:r>
              <a:rPr lang="en-US" sz="2000" dirty="0">
                <a:solidFill>
                  <a:schemeClr val="tx1"/>
                </a:solidFill>
              </a:rPr>
              <a:t> = "</a:t>
            </a:r>
            <a:r>
              <a:rPr lang="en-US" sz="2000" dirty="0" err="1">
                <a:solidFill>
                  <a:schemeClr val="tx1"/>
                </a:solidFill>
              </a:rPr>
              <a:t>your_token</a:t>
            </a:r>
            <a:r>
              <a:rPr lang="en-US" sz="2000" dirty="0">
                <a:solidFill>
                  <a:schemeClr val="tx1"/>
                </a:solidFill>
              </a:rPr>
              <a:t>" # replace with your token</a:t>
            </a:r>
          </a:p>
          <a:p>
            <a:pPr marL="45720" indent="0">
              <a:buNone/>
            </a:pPr>
            <a:r>
              <a:rPr lang="en-US" sz="2000" dirty="0">
                <a:solidFill>
                  <a:schemeClr val="tx1"/>
                </a:solidFill>
              </a:rPr>
              <a:t># Initialize </a:t>
            </a:r>
            <a:r>
              <a:rPr lang="en-US" sz="2000" dirty="0" err="1">
                <a:solidFill>
                  <a:schemeClr val="tx1"/>
                </a:solidFill>
              </a:rPr>
              <a:t>Soracom</a:t>
            </a:r>
            <a:r>
              <a:rPr lang="en-US" sz="2000" dirty="0">
                <a:solidFill>
                  <a:schemeClr val="tx1"/>
                </a:solidFill>
              </a:rPr>
              <a:t> client</a:t>
            </a:r>
          </a:p>
          <a:p>
            <a:pPr marL="45720" indent="0">
              <a:buNone/>
            </a:pPr>
            <a:r>
              <a:rPr lang="en-US" sz="2000" dirty="0" err="1">
                <a:solidFill>
                  <a:schemeClr val="tx1"/>
                </a:solidFill>
              </a:rPr>
              <a:t>soracom_client</a:t>
            </a:r>
            <a:r>
              <a:rPr lang="en-US" sz="2000" dirty="0">
                <a:solidFill>
                  <a:schemeClr val="tx1"/>
                </a:solidFill>
              </a:rPr>
              <a:t> = </a:t>
            </a:r>
            <a:r>
              <a:rPr lang="en-US" sz="2000" dirty="0" err="1">
                <a:solidFill>
                  <a:schemeClr val="tx1"/>
                </a:solidFill>
              </a:rPr>
              <a:t>soracom.Client</a:t>
            </a:r>
            <a:r>
              <a:rPr lang="en-US" sz="2000" dirty="0">
                <a:solidFill>
                  <a:schemeClr val="tx1"/>
                </a:solidFill>
              </a:rPr>
              <a:t>(</a:t>
            </a:r>
            <a:r>
              <a:rPr lang="en-US" sz="2000" dirty="0" err="1">
                <a:solidFill>
                  <a:schemeClr val="tx1"/>
                </a:solidFill>
              </a:rPr>
              <a:t>soracom_config</a:t>
            </a:r>
            <a:r>
              <a:rPr lang="en-US" sz="2000" dirty="0">
                <a:solidFill>
                  <a:schemeClr val="tx1"/>
                </a:solidFill>
              </a:rPr>
              <a:t>)</a:t>
            </a:r>
          </a:p>
          <a:p>
            <a:pPr marL="45720" indent="0">
              <a:buNone/>
            </a:pPr>
            <a:r>
              <a:rPr lang="en-US" sz="2000" dirty="0">
                <a:solidFill>
                  <a:schemeClr val="tx1"/>
                </a:solidFill>
              </a:rPr>
              <a:t># Initialize servo motor</a:t>
            </a:r>
          </a:p>
          <a:p>
            <a:pPr marL="45720" indent="0">
              <a:buNone/>
            </a:pPr>
            <a:r>
              <a:rPr lang="en-US" sz="2000" dirty="0">
                <a:solidFill>
                  <a:schemeClr val="tx1"/>
                </a:solidFill>
              </a:rPr>
              <a:t>servo = GPIO.PWM(12, 50) # create PWM object on pin 12 with 50 Hz frequency</a:t>
            </a:r>
          </a:p>
          <a:p>
            <a:pPr marL="45720" indent="0">
              <a:buNone/>
            </a:pPr>
            <a:r>
              <a:rPr lang="en-US" sz="2000" dirty="0" err="1">
                <a:solidFill>
                  <a:schemeClr val="tx1"/>
                </a:solidFill>
              </a:rPr>
              <a:t>servo.start</a:t>
            </a:r>
            <a:r>
              <a:rPr lang="en-US" sz="2000" dirty="0">
                <a:solidFill>
                  <a:schemeClr val="tx1"/>
                </a:solidFill>
              </a:rPr>
              <a:t>(0) # start PWM with 0% duty cycle</a:t>
            </a:r>
          </a:p>
          <a:p>
            <a:pPr marL="45720" indent="0">
              <a:buNone/>
            </a:pPr>
            <a:r>
              <a:rPr lang="en-US" sz="2000" dirty="0">
                <a:solidFill>
                  <a:schemeClr val="tx1"/>
                </a:solidFill>
              </a:rPr>
              <a:t># Define function for reading occupancy sensor value</a:t>
            </a:r>
          </a:p>
          <a:p>
            <a:pPr marL="45720" indent="0">
              <a:buNone/>
            </a:pPr>
            <a:r>
              <a:rPr lang="en-US" sz="2000" dirty="0">
                <a:solidFill>
                  <a:schemeClr val="tx1"/>
                </a:solidFill>
              </a:rPr>
              <a:t>def </a:t>
            </a:r>
            <a:r>
              <a:rPr lang="en-US" sz="2000" dirty="0" err="1">
                <a:solidFill>
                  <a:schemeClr val="tx1"/>
                </a:solidFill>
              </a:rPr>
              <a:t>read_occupancy</a:t>
            </a:r>
            <a:r>
              <a:rPr lang="en-US" sz="2000" dirty="0">
                <a:solidFill>
                  <a:schemeClr val="tx1"/>
                </a:solidFill>
              </a:rPr>
              <a:t>():</a:t>
            </a:r>
          </a:p>
          <a:p>
            <a:pPr marL="45720" indent="0">
              <a:buNone/>
            </a:pPr>
            <a:r>
              <a:rPr lang="en-US" sz="2000" dirty="0">
                <a:solidFill>
                  <a:schemeClr val="tx1"/>
                </a:solidFill>
              </a:rPr>
              <a:t>    occupancy = </a:t>
            </a:r>
            <a:r>
              <a:rPr lang="en-US" sz="2000" dirty="0" err="1">
                <a:solidFill>
                  <a:schemeClr val="tx1"/>
                </a:solidFill>
              </a:rPr>
              <a:t>GPIO.input</a:t>
            </a:r>
            <a:r>
              <a:rPr lang="en-US" sz="2000" dirty="0">
                <a:solidFill>
                  <a:schemeClr val="tx1"/>
                </a:solidFill>
              </a:rPr>
              <a:t>(18) # read pin 18 value</a:t>
            </a:r>
          </a:p>
          <a:p>
            <a:pPr marL="45720" indent="0">
              <a:buNone/>
            </a:pPr>
            <a:r>
              <a:rPr lang="en-US" sz="2000" dirty="0">
                <a:solidFill>
                  <a:schemeClr val="tx1"/>
                </a:solidFill>
              </a:rPr>
              <a:t>    if occupancy == 1:        status = "Occupied" </a:t>
            </a:r>
          </a:p>
          <a:p>
            <a:pPr marL="45720" indent="0">
              <a:buNone/>
            </a:pPr>
            <a:r>
              <a:rPr lang="en-US" sz="2000" dirty="0">
                <a:solidFill>
                  <a:schemeClr val="tx1"/>
                </a:solidFill>
              </a:rPr>
              <a:t>   else:</a:t>
            </a:r>
          </a:p>
          <a:p>
            <a:pPr marL="45720" indent="0">
              <a:buNone/>
            </a:pPr>
            <a:r>
              <a:rPr lang="en-US" sz="2000" dirty="0">
                <a:solidFill>
                  <a:schemeClr val="tx1"/>
                </a:solidFill>
              </a:rPr>
              <a:t>        status = "Vacant“</a:t>
            </a:r>
          </a:p>
          <a:p>
            <a:pPr marL="45720" indent="0">
              <a:buNone/>
            </a:pPr>
            <a:r>
              <a:rPr lang="en-US" sz="2000" dirty="0">
                <a:solidFill>
                  <a:schemeClr val="tx1"/>
                </a:solidFill>
              </a:rPr>
              <a:t>    return status</a:t>
            </a:r>
          </a:p>
        </p:txBody>
      </p:sp>
    </p:spTree>
    <p:extLst>
      <p:ext uri="{BB962C8B-B14F-4D97-AF65-F5344CB8AC3E}">
        <p14:creationId xmlns:p14="http://schemas.microsoft.com/office/powerpoint/2010/main" val="1306177219"/>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TM03457444[[fn=Basis]]</Template>
  <TotalTime>223</TotalTime>
  <Words>1782</Words>
  <Application>Microsoft Office PowerPoint</Application>
  <PresentationFormat>Widescreen</PresentationFormat>
  <Paragraphs>187</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Corbel</vt:lpstr>
      <vt:lpstr>Wingdings</vt:lpstr>
      <vt:lpstr>Basis</vt:lpstr>
      <vt:lpstr>Smart parking </vt:lpstr>
      <vt:lpstr>COMPONENTS REQUIRED:</vt:lpstr>
      <vt:lpstr>SMART PARKING:</vt:lpstr>
      <vt:lpstr>WHAT IS RASPBERRY PI_4:</vt:lpstr>
      <vt:lpstr>HOW DOES THE RASPBERRY PI 4 WORK HERE?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Mobile app: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dc:title>
  <dc:creator>KAVI BLANK</dc:creator>
  <cp:lastModifiedBy>ak shaya</cp:lastModifiedBy>
  <cp:revision>2</cp:revision>
  <dcterms:created xsi:type="dcterms:W3CDTF">2023-10-25T09:30:31Z</dcterms:created>
  <dcterms:modified xsi:type="dcterms:W3CDTF">2023-11-01T14:11:04Z</dcterms:modified>
</cp:coreProperties>
</file>