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7575" y="1304353"/>
            <a:ext cx="4587875" cy="409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5765" y="1304353"/>
            <a:ext cx="4770120" cy="4652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089" y="492760"/>
            <a:ext cx="953579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380" y="1439926"/>
            <a:ext cx="4951730" cy="1628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vibharath06112002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921" y="775906"/>
            <a:ext cx="50844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i="0" spc="-10" dirty="0">
                <a:solidFill>
                  <a:srgbClr val="EC7C30"/>
                </a:solidFill>
                <a:latin typeface="Calibri Light"/>
                <a:cs typeface="Calibri Light"/>
              </a:rPr>
              <a:t>SMART</a:t>
            </a:r>
            <a:r>
              <a:rPr sz="6000" i="0" spc="-1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6000" i="0" spc="-60" dirty="0">
                <a:solidFill>
                  <a:srgbClr val="EC7C30"/>
                </a:solidFill>
                <a:latin typeface="Calibri Light"/>
                <a:cs typeface="Calibri Light"/>
              </a:rPr>
              <a:t>PARKING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4904" y="2549423"/>
            <a:ext cx="7352665" cy="29980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sz="2750" spc="-15" dirty="0">
                <a:latin typeface="Calibri"/>
                <a:cs typeface="Calibri"/>
              </a:rPr>
              <a:t>Submitted</a:t>
            </a:r>
            <a:r>
              <a:rPr sz="2750" spc="27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B</a:t>
            </a:r>
            <a:r>
              <a:rPr lang="en-US" sz="2750" spc="5" dirty="0">
                <a:latin typeface="Calibri"/>
                <a:cs typeface="Calibri"/>
              </a:rPr>
              <a:t>y</a:t>
            </a:r>
          </a:p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lang="en-US" sz="2750" spc="5" dirty="0" err="1">
                <a:latin typeface="Calibri"/>
                <a:cs typeface="Calibri"/>
                <a:hlinkClick r:id="rId2"/>
              </a:rPr>
              <a:t>Pooranakumar</a:t>
            </a:r>
            <a:r>
              <a:rPr lang="en-US" sz="2750" spc="5" dirty="0">
                <a:latin typeface="Calibri"/>
                <a:cs typeface="Calibri"/>
                <a:hlinkClick r:id="rId2"/>
              </a:rPr>
              <a:t> R</a:t>
            </a:r>
          </a:p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lang="en-US" sz="2750" spc="5" dirty="0">
                <a:latin typeface="Calibri"/>
                <a:cs typeface="Calibri"/>
              </a:rPr>
              <a:t>auttrtkvl002(transfer student)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 dirty="0">
              <a:latin typeface="Calibri"/>
              <a:cs typeface="Calibri"/>
            </a:endParaRPr>
          </a:p>
          <a:p>
            <a:pPr marL="12065" marR="5080" algn="ctr">
              <a:lnSpc>
                <a:spcPct val="122600"/>
              </a:lnSpc>
              <a:spcBef>
                <a:spcPts val="5"/>
              </a:spcBef>
            </a:pPr>
            <a:r>
              <a:rPr sz="2400" spc="5" dirty="0">
                <a:latin typeface="Calibri"/>
                <a:cs typeface="Calibri"/>
              </a:rPr>
              <a:t>Department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Electronics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Communication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Engineering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Anna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Regional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Coimbatore​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73355" rIns="0" bIns="0" rtlCol="0">
            <a:spAutoFit/>
          </a:bodyPr>
          <a:lstStyle/>
          <a:p>
            <a:pPr marL="664210" indent="-57213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664210" algn="l"/>
              </a:tabLst>
            </a:pPr>
            <a:r>
              <a:rPr sz="5400" spc="-425" dirty="0">
                <a:latin typeface="Calibri Light"/>
                <a:cs typeface="Calibri Light"/>
              </a:rPr>
              <a:t>P</a:t>
            </a:r>
            <a:r>
              <a:rPr sz="5400" spc="20" dirty="0">
                <a:latin typeface="Calibri Light"/>
                <a:cs typeface="Calibri Light"/>
              </a:rPr>
              <a:t>AS</a:t>
            </a:r>
            <a:r>
              <a:rPr sz="5400" spc="-50" dirty="0">
                <a:latin typeface="Calibri Light"/>
                <a:cs typeface="Calibri Light"/>
              </a:rPr>
              <a:t>S</a:t>
            </a:r>
            <a:r>
              <a:rPr sz="5400" spc="-45" dirty="0">
                <a:latin typeface="Calibri Light"/>
                <a:cs typeface="Calibri Light"/>
              </a:rPr>
              <a:t>I</a:t>
            </a:r>
            <a:r>
              <a:rPr sz="5400" spc="-75" dirty="0">
                <a:latin typeface="Calibri Light"/>
                <a:cs typeface="Calibri Light"/>
              </a:rPr>
              <a:t>V</a:t>
            </a:r>
            <a:r>
              <a:rPr sz="5400" dirty="0">
                <a:latin typeface="Calibri Light"/>
                <a:cs typeface="Calibri Light"/>
              </a:rPr>
              <a:t>E</a:t>
            </a:r>
            <a:r>
              <a:rPr sz="5400" spc="-270" dirty="0">
                <a:latin typeface="Calibri Light"/>
                <a:cs typeface="Calibri Light"/>
              </a:rPr>
              <a:t> </a:t>
            </a:r>
            <a:r>
              <a:rPr sz="5400" spc="20" dirty="0">
                <a:latin typeface="Calibri Light"/>
                <a:cs typeface="Calibri Light"/>
              </a:rPr>
              <a:t>S</a:t>
            </a:r>
            <a:r>
              <a:rPr sz="5400" spc="-445" dirty="0">
                <a:latin typeface="Calibri Light"/>
                <a:cs typeface="Calibri Light"/>
              </a:rPr>
              <a:t>T</a:t>
            </a:r>
            <a:r>
              <a:rPr sz="5400" spc="-425" dirty="0">
                <a:latin typeface="Calibri Light"/>
                <a:cs typeface="Calibri Light"/>
              </a:rPr>
              <a:t>A</a:t>
            </a:r>
            <a:r>
              <a:rPr sz="5400" spc="-65" dirty="0">
                <a:latin typeface="Calibri Light"/>
                <a:cs typeface="Calibri Light"/>
              </a:rPr>
              <a:t>T</a:t>
            </a:r>
            <a:r>
              <a:rPr sz="5400" dirty="0">
                <a:latin typeface="Calibri Light"/>
                <a:cs typeface="Calibri Light"/>
              </a:rPr>
              <a:t>E</a:t>
            </a:r>
            <a:r>
              <a:rPr sz="5400" spc="-270" dirty="0">
                <a:latin typeface="Calibri Light"/>
                <a:cs typeface="Calibri Light"/>
              </a:rPr>
              <a:t> </a:t>
            </a:r>
            <a:r>
              <a:rPr sz="5400" spc="-40" dirty="0">
                <a:latin typeface="Calibri Light"/>
                <a:cs typeface="Calibri Light"/>
              </a:rPr>
              <a:t>C</a:t>
            </a:r>
            <a:r>
              <a:rPr sz="5400" spc="-5" dirty="0">
                <a:latin typeface="Calibri Light"/>
                <a:cs typeface="Calibri Light"/>
              </a:rPr>
              <a:t>ON</a:t>
            </a:r>
            <a:r>
              <a:rPr sz="5400" spc="-65" dirty="0">
                <a:latin typeface="Calibri Light"/>
                <a:cs typeface="Calibri Light"/>
              </a:rPr>
              <a:t>D</a:t>
            </a:r>
            <a:r>
              <a:rPr sz="5400" spc="25" dirty="0">
                <a:latin typeface="Calibri Light"/>
                <a:cs typeface="Calibri Light"/>
              </a:rPr>
              <a:t>I</a:t>
            </a:r>
            <a:r>
              <a:rPr sz="5400" spc="-65" dirty="0">
                <a:latin typeface="Calibri Light"/>
                <a:cs typeface="Calibri Light"/>
              </a:rPr>
              <a:t>T</a:t>
            </a:r>
            <a:r>
              <a:rPr sz="5400" spc="-45" dirty="0">
                <a:latin typeface="Calibri Light"/>
                <a:cs typeface="Calibri Light"/>
              </a:rPr>
              <a:t>I</a:t>
            </a:r>
            <a:r>
              <a:rPr sz="5400" spc="-90" dirty="0">
                <a:latin typeface="Calibri Light"/>
                <a:cs typeface="Calibri Light"/>
              </a:rPr>
              <a:t>O</a:t>
            </a:r>
            <a:r>
              <a:rPr sz="5400" spc="-75" dirty="0">
                <a:latin typeface="Calibri Light"/>
                <a:cs typeface="Calibri Light"/>
              </a:rPr>
              <a:t>N</a:t>
            </a:r>
            <a:r>
              <a:rPr sz="5400" dirty="0">
                <a:latin typeface="Calibri Light"/>
                <a:cs typeface="Calibri Light"/>
              </a:rPr>
              <a:t>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10368280" cy="18294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b="1" spc="15" dirty="0">
                <a:latin typeface="Calibri"/>
                <a:cs typeface="Calibri"/>
              </a:rPr>
              <a:t>4.RFID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Sensors</a:t>
            </a: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12700" marR="5080" indent="2659380" algn="just">
              <a:lnSpc>
                <a:spcPct val="92200"/>
              </a:lnSpc>
              <a:spcBef>
                <a:spcPts val="1010"/>
              </a:spcBef>
            </a:pP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Radio-Frequency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Identification (RFID)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sensors 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can 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be 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used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tracking </a:t>
            </a:r>
            <a:r>
              <a:rPr sz="2750" spc="20" dirty="0">
                <a:solidFill>
                  <a:srgbClr val="0D0D0D"/>
                </a:solidFill>
                <a:latin typeface="Calibri"/>
                <a:cs typeface="Calibri"/>
              </a:rPr>
              <a:t>vehicles 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as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they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enter </a:t>
            </a:r>
            <a:r>
              <a:rPr sz="2750" spc="30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exit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parking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facilities. This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75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helpful</a:t>
            </a:r>
            <a:r>
              <a:rPr sz="275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75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occupancy</a:t>
            </a:r>
            <a:r>
              <a:rPr sz="275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pricing</a:t>
            </a:r>
            <a:r>
              <a:rPr sz="275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decisions.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402590"/>
            <a:ext cx="699198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/>
              <a:t>PY</a:t>
            </a:r>
            <a:r>
              <a:rPr sz="3950" spc="45" dirty="0"/>
              <a:t>T</a:t>
            </a:r>
            <a:r>
              <a:rPr sz="3950" spc="10" dirty="0"/>
              <a:t>H</a:t>
            </a:r>
            <a:r>
              <a:rPr sz="3950" dirty="0"/>
              <a:t>O</a:t>
            </a:r>
            <a:r>
              <a:rPr sz="3950" spc="10" dirty="0"/>
              <a:t>N</a:t>
            </a:r>
            <a:r>
              <a:rPr sz="3950" spc="-215" dirty="0"/>
              <a:t> </a:t>
            </a:r>
            <a:r>
              <a:rPr sz="3950" spc="30" dirty="0"/>
              <a:t>S</a:t>
            </a:r>
            <a:r>
              <a:rPr sz="3950" spc="15" dirty="0"/>
              <a:t>C</a:t>
            </a:r>
            <a:r>
              <a:rPr sz="3950" spc="75" dirty="0"/>
              <a:t>R</a:t>
            </a:r>
            <a:r>
              <a:rPr sz="3950" dirty="0"/>
              <a:t>I</a:t>
            </a:r>
            <a:r>
              <a:rPr sz="3950" spc="-55" dirty="0"/>
              <a:t>P</a:t>
            </a:r>
            <a:r>
              <a:rPr sz="3950" spc="30" dirty="0"/>
              <a:t>T</a:t>
            </a:r>
            <a:r>
              <a:rPr sz="3950" spc="-295" dirty="0"/>
              <a:t> </a:t>
            </a:r>
            <a:r>
              <a:rPr sz="3950" spc="-25" dirty="0"/>
              <a:t>F</a:t>
            </a:r>
            <a:r>
              <a:rPr sz="3950" spc="60" dirty="0"/>
              <a:t>O</a:t>
            </a:r>
            <a:r>
              <a:rPr sz="3950" spc="65" dirty="0"/>
              <a:t>R</a:t>
            </a:r>
            <a:r>
              <a:rPr sz="3950" spc="-150" dirty="0"/>
              <a:t> </a:t>
            </a:r>
            <a:r>
              <a:rPr sz="3950" spc="65" dirty="0"/>
              <a:t>R</a:t>
            </a:r>
            <a:r>
              <a:rPr sz="3950" spc="50" dirty="0"/>
              <a:t>F</a:t>
            </a:r>
            <a:r>
              <a:rPr sz="3950" dirty="0"/>
              <a:t>ID</a:t>
            </a:r>
            <a:r>
              <a:rPr sz="3950" spc="-220" dirty="0"/>
              <a:t> </a:t>
            </a:r>
            <a:r>
              <a:rPr sz="3950" spc="30" dirty="0"/>
              <a:t>S</a:t>
            </a:r>
            <a:r>
              <a:rPr sz="3950" spc="10" dirty="0"/>
              <a:t>E</a:t>
            </a:r>
            <a:r>
              <a:rPr sz="3950" spc="25" dirty="0"/>
              <a:t>N</a:t>
            </a:r>
            <a:r>
              <a:rPr sz="3950" spc="30" dirty="0"/>
              <a:t>S</a:t>
            </a:r>
            <a:r>
              <a:rPr sz="3950" spc="-10" dirty="0"/>
              <a:t>O</a:t>
            </a:r>
            <a:r>
              <a:rPr sz="3950" spc="-5" dirty="0"/>
              <a:t>R</a:t>
            </a:r>
            <a:r>
              <a:rPr sz="3950" spc="5" dirty="0"/>
              <a:t>: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04544" y="1016825"/>
            <a:ext cx="3215640" cy="462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6035">
              <a:lnSpc>
                <a:spcPct val="125099"/>
              </a:lnSpc>
              <a:spcBef>
                <a:spcPts val="100"/>
              </a:spcBef>
            </a:pP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 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</a:t>
            </a:r>
            <a:r>
              <a:rPr sz="1500" dirty="0">
                <a:latin typeface="Calibri"/>
                <a:cs typeface="Calibri"/>
              </a:rPr>
              <a:t>2  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iali</a:t>
            </a:r>
            <a:r>
              <a:rPr sz="1500" spc="5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3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()</a:t>
            </a:r>
            <a:endParaRPr sz="1500">
              <a:latin typeface="Calibri"/>
              <a:cs typeface="Calibri"/>
            </a:endParaRPr>
          </a:p>
          <a:p>
            <a:pPr marL="12700" marR="294005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ef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l  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40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8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latin typeface="Calibri"/>
                <a:cs typeface="Calibri"/>
              </a:rPr>
              <a:t>GPIO.setmode(GPIO.BCM)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5" dirty="0">
                <a:latin typeface="Calibri"/>
                <a:cs typeface="Calibri"/>
              </a:rPr>
              <a:t>GPIO.setup(barrier_pin,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GPIO.OUT)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ef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li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-70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ID</a:t>
            </a:r>
            <a:r>
              <a:rPr sz="1500" spc="-13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 I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 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5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[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-10" dirty="0">
                <a:latin typeface="Calibri"/>
                <a:cs typeface="Calibri"/>
              </a:rPr>
              <a:t>[0x01,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0x23,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0x45,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0x67,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0x89],</a:t>
            </a:r>
            <a:endParaRPr sz="1500">
              <a:latin typeface="Calibri"/>
              <a:cs typeface="Calibri"/>
            </a:endParaRPr>
          </a:p>
          <a:p>
            <a:pPr marL="12700" marR="556260" indent="17145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40" dirty="0">
                <a:latin typeface="Calibri"/>
                <a:cs typeface="Calibri"/>
              </a:rPr>
              <a:t> c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ee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]  </a:t>
            </a:r>
            <a:r>
              <a:rPr sz="1500" spc="5" dirty="0">
                <a:latin typeface="Calibri"/>
                <a:cs typeface="Calibri"/>
              </a:rPr>
              <a:t>try: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10" dirty="0">
                <a:latin typeface="Calibri"/>
                <a:cs typeface="Calibri"/>
              </a:rPr>
              <a:t>while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True:</a:t>
            </a:r>
            <a:endParaRPr sz="1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RFID </a:t>
            </a:r>
            <a:r>
              <a:rPr sz="1500" spc="5" dirty="0">
                <a:latin typeface="Calibri"/>
                <a:cs typeface="Calibri"/>
              </a:rPr>
              <a:t>cards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62" y="5671184"/>
            <a:ext cx="14541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3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spc="-6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e)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462" y="5833745"/>
            <a:ext cx="37096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reader.MFRC522_Request(reader.PICC_REQIDL)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3739" y="1016825"/>
            <a:ext cx="3702685" cy="1170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550"/>
              </a:spcBef>
            </a:pP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4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I_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88950" marR="508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w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  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30" dirty="0">
                <a:latin typeface="Calibri"/>
                <a:cs typeface="Calibri"/>
              </a:rPr>
              <a:t>ad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20" dirty="0">
                <a:latin typeface="Calibri"/>
                <a:cs typeface="Calibri"/>
              </a:rPr>
              <a:t>F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20" dirty="0">
                <a:latin typeface="Calibri"/>
                <a:cs typeface="Calibri"/>
              </a:rPr>
              <a:t>C</a:t>
            </a:r>
            <a:r>
              <a:rPr sz="1500" spc="-15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30" dirty="0">
                <a:latin typeface="Calibri"/>
                <a:cs typeface="Calibri"/>
              </a:rPr>
              <a:t>An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o</a:t>
            </a:r>
            <a:r>
              <a:rPr sz="1500" spc="25" dirty="0">
                <a:latin typeface="Calibri"/>
                <a:cs typeface="Calibri"/>
              </a:rPr>
              <a:t>ll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==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-15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I_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8919" y="2218372"/>
            <a:ext cx="43910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Calibri"/>
                <a:cs typeface="Calibri"/>
              </a:rPr>
              <a:t>card_id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uid[:4]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Extract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first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4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bytes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of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 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card's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5765" y="2380996"/>
            <a:ext cx="314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2201" y="2609532"/>
            <a:ext cx="4314825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1926589" indent="-171450">
              <a:lnSpc>
                <a:spcPct val="125200"/>
              </a:lnSpc>
              <a:spcBef>
                <a:spcPts val="95"/>
              </a:spcBef>
            </a:pPr>
            <a:r>
              <a:rPr sz="1500" spc="10" dirty="0">
                <a:latin typeface="Calibri"/>
                <a:cs typeface="Calibri"/>
              </a:rPr>
              <a:t>if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card_id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authorized_cards: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cc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!</a:t>
            </a:r>
            <a:r>
              <a:rPr sz="1500" dirty="0">
                <a:latin typeface="Calibri"/>
                <a:cs typeface="Calibri"/>
              </a:rPr>
              <a:t>")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Open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barrier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30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0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pu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4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spc="-3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525"/>
              </a:spcBef>
              <a:tabLst>
                <a:tab pos="3529329" algn="l"/>
              </a:tabLst>
            </a:pP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me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5" dirty="0">
                <a:latin typeface="Calibri"/>
                <a:cs typeface="Calibri"/>
              </a:rPr>
              <a:t>s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-10" dirty="0">
                <a:latin typeface="Calibri"/>
                <a:cs typeface="Calibri"/>
              </a:rPr>
              <a:t>5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eep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op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	5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3651" y="4106862"/>
            <a:ext cx="39033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25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pu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(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-5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er_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40" dirty="0">
                <a:latin typeface="Calibri"/>
                <a:cs typeface="Calibri"/>
              </a:rPr>
              <a:t>L</a:t>
            </a:r>
            <a:r>
              <a:rPr sz="1500" spc="-2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  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C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5765" y="4269041"/>
            <a:ext cx="5676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464" y="4498022"/>
            <a:ext cx="2581275" cy="1170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550"/>
              </a:spcBef>
            </a:pPr>
            <a:r>
              <a:rPr sz="1500" spc="5" dirty="0">
                <a:latin typeface="Calibri"/>
                <a:cs typeface="Calibri"/>
              </a:rPr>
              <a:t>else:</a:t>
            </a:r>
            <a:endParaRPr sz="1500">
              <a:latin typeface="Calibri"/>
              <a:cs typeface="Calibri"/>
            </a:endParaRPr>
          </a:p>
          <a:p>
            <a:pPr marL="12700" marR="5080" indent="734060">
              <a:lnSpc>
                <a:spcPct val="125200"/>
              </a:lnSpc>
            </a:pP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cc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!</a:t>
            </a:r>
            <a:r>
              <a:rPr sz="1500" dirty="0">
                <a:latin typeface="Calibri"/>
                <a:cs typeface="Calibri"/>
              </a:rPr>
              <a:t>")  e</a:t>
            </a:r>
            <a:r>
              <a:rPr sz="1500" spc="25" dirty="0">
                <a:latin typeface="Calibri"/>
                <a:cs typeface="Calibri"/>
              </a:rPr>
              <a:t>x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ey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oa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-5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err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-40" dirty="0">
                <a:latin typeface="Calibri"/>
                <a:cs typeface="Calibri"/>
              </a:rPr>
              <a:t>p</a:t>
            </a:r>
            <a:r>
              <a:rPr sz="1500" spc="3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:  </a:t>
            </a:r>
            <a:r>
              <a:rPr sz="1500" spc="5" dirty="0">
                <a:latin typeface="Calibri"/>
                <a:cs typeface="Calibri"/>
              </a:rPr>
              <a:t>GPIO.cleanup()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74752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0" spc="15" dirty="0">
                <a:latin typeface="Calibri Light"/>
                <a:cs typeface="Calibri Light"/>
              </a:rPr>
              <a:t>5</a:t>
            </a:r>
            <a:r>
              <a:rPr sz="4400" i="0" spc="50" dirty="0">
                <a:latin typeface="Calibri Light"/>
                <a:cs typeface="Calibri Light"/>
              </a:rPr>
              <a:t>.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-20" dirty="0">
                <a:latin typeface="Calibri Light"/>
                <a:cs typeface="Calibri Light"/>
              </a:rPr>
              <a:t>N</a:t>
            </a:r>
            <a:r>
              <a:rPr sz="4400" i="0" spc="-30" dirty="0">
                <a:latin typeface="Calibri Light"/>
                <a:cs typeface="Calibri Light"/>
              </a:rPr>
              <a:t>T</a:t>
            </a:r>
            <a:r>
              <a:rPr sz="4400" i="0" spc="-95" dirty="0">
                <a:latin typeface="Calibri Light"/>
                <a:cs typeface="Calibri Light"/>
              </a:rPr>
              <a:t>R</a:t>
            </a:r>
            <a:r>
              <a:rPr sz="4400" i="0" spc="15" dirty="0">
                <a:latin typeface="Calibri Light"/>
                <a:cs typeface="Calibri Light"/>
              </a:rPr>
              <a:t>Y</a:t>
            </a:r>
            <a:r>
              <a:rPr sz="4400" i="0" spc="-300" dirty="0">
                <a:latin typeface="Calibri Light"/>
                <a:cs typeface="Calibri Light"/>
              </a:rPr>
              <a:t> </a:t>
            </a:r>
            <a:r>
              <a:rPr sz="4400" i="0" spc="65" dirty="0">
                <a:latin typeface="Calibri Light"/>
                <a:cs typeface="Calibri Light"/>
              </a:rPr>
              <a:t>A</a:t>
            </a:r>
            <a:r>
              <a:rPr sz="4400" i="0" spc="40" dirty="0">
                <a:latin typeface="Calibri Light"/>
                <a:cs typeface="Calibri Light"/>
              </a:rPr>
              <a:t>N</a:t>
            </a:r>
            <a:r>
              <a:rPr sz="4400" i="0" spc="15" dirty="0">
                <a:latin typeface="Calibri Light"/>
                <a:cs typeface="Calibri Light"/>
              </a:rPr>
              <a:t>D</a:t>
            </a:r>
            <a:r>
              <a:rPr sz="4400" i="0" spc="-305" dirty="0">
                <a:latin typeface="Calibri Light"/>
                <a:cs typeface="Calibri Light"/>
              </a:rPr>
              <a:t> 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45" dirty="0">
                <a:latin typeface="Calibri Light"/>
                <a:cs typeface="Calibri Light"/>
              </a:rPr>
              <a:t>XI</a:t>
            </a:r>
            <a:r>
              <a:rPr sz="4400" i="0" spc="15" dirty="0">
                <a:latin typeface="Calibri Light"/>
                <a:cs typeface="Calibri Light"/>
              </a:rPr>
              <a:t>T</a:t>
            </a:r>
            <a:r>
              <a:rPr sz="4400" i="0" spc="-285" dirty="0">
                <a:latin typeface="Calibri Light"/>
                <a:cs typeface="Calibri Light"/>
              </a:rPr>
              <a:t> </a:t>
            </a:r>
            <a:r>
              <a:rPr sz="4400" i="0" spc="15" dirty="0">
                <a:latin typeface="Calibri Light"/>
                <a:cs typeface="Calibri Light"/>
              </a:rPr>
              <a:t>G</a:t>
            </a:r>
            <a:r>
              <a:rPr sz="4400" i="0" spc="-310" dirty="0">
                <a:latin typeface="Calibri Light"/>
                <a:cs typeface="Calibri Light"/>
              </a:rPr>
              <a:t>A</a:t>
            </a:r>
            <a:r>
              <a:rPr sz="4400" i="0" spc="40" dirty="0">
                <a:latin typeface="Calibri Light"/>
                <a:cs typeface="Calibri Light"/>
              </a:rPr>
              <a:t>T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-310" dirty="0">
                <a:latin typeface="Calibri Light"/>
                <a:cs typeface="Calibri Light"/>
              </a:rPr>
              <a:t> </a:t>
            </a:r>
            <a:r>
              <a:rPr sz="4400" i="0" spc="20" dirty="0">
                <a:latin typeface="Calibri Light"/>
                <a:cs typeface="Calibri Light"/>
              </a:rPr>
              <a:t>S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50" dirty="0">
                <a:latin typeface="Calibri Light"/>
                <a:cs typeface="Calibri Light"/>
              </a:rPr>
              <a:t>N</a:t>
            </a:r>
            <a:r>
              <a:rPr sz="4400" i="0" spc="-50" dirty="0">
                <a:latin typeface="Calibri Light"/>
                <a:cs typeface="Calibri Light"/>
              </a:rPr>
              <a:t>S</a:t>
            </a:r>
            <a:r>
              <a:rPr sz="4400" i="0" spc="-30" dirty="0">
                <a:latin typeface="Calibri Light"/>
                <a:cs typeface="Calibri Light"/>
              </a:rPr>
              <a:t>O</a:t>
            </a:r>
            <a:r>
              <a:rPr sz="4400" i="0" spc="15" dirty="0">
                <a:latin typeface="Calibri Light"/>
                <a:cs typeface="Calibri Light"/>
              </a:rPr>
              <a:t>R</a:t>
            </a:r>
            <a:r>
              <a:rPr sz="4400" i="0" spc="-350" dirty="0">
                <a:latin typeface="Calibri Light"/>
                <a:cs typeface="Calibri Light"/>
              </a:rPr>
              <a:t> </a:t>
            </a:r>
            <a:r>
              <a:rPr sz="4400" i="0" spc="5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2" y="1785302"/>
            <a:ext cx="10147300" cy="1833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8388350" algn="just">
              <a:lnSpc>
                <a:spcPct val="90000"/>
              </a:lnSpc>
              <a:spcBef>
                <a:spcPts val="509"/>
              </a:spcBef>
            </a:pP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Sensors </a:t>
            </a:r>
            <a:r>
              <a:rPr sz="3200" spc="40" dirty="0">
                <a:solidFill>
                  <a:srgbClr val="0D0D0D"/>
                </a:solidFill>
                <a:latin typeface="Calibri"/>
                <a:cs typeface="Calibri"/>
              </a:rPr>
              <a:t>at </a:t>
            </a:r>
            <a:r>
              <a:rPr sz="3200" spc="-7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entry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3200" spc="-30" dirty="0">
                <a:solidFill>
                  <a:srgbClr val="0D0D0D"/>
                </a:solidFill>
                <a:latin typeface="Calibri"/>
                <a:cs typeface="Calibri"/>
              </a:rPr>
              <a:t>exit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points </a:t>
            </a:r>
            <a:r>
              <a:rPr sz="3200" spc="20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parking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facilities </a:t>
            </a:r>
            <a:r>
              <a:rPr sz="3200" spc="-15" dirty="0">
                <a:solidFill>
                  <a:srgbClr val="0D0D0D"/>
                </a:solidFill>
                <a:latin typeface="Calibri"/>
                <a:cs typeface="Calibri"/>
              </a:rPr>
              <a:t>can </a:t>
            </a:r>
            <a:r>
              <a:rPr sz="3200" spc="-25" dirty="0">
                <a:solidFill>
                  <a:srgbClr val="0D0D0D"/>
                </a:solidFill>
                <a:latin typeface="Calibri"/>
                <a:cs typeface="Calibri"/>
              </a:rPr>
              <a:t>track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vehicles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coming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going.</a:t>
            </a:r>
            <a:r>
              <a:rPr sz="3200" spc="7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This </a:t>
            </a:r>
            <a:r>
              <a:rPr sz="3200" spc="-25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3200" spc="6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valuable </a:t>
            </a:r>
            <a:r>
              <a:rPr sz="3200" spc="-15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understanding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D0D0D"/>
                </a:solidFill>
                <a:latin typeface="Calibri"/>
                <a:cs typeface="Calibri"/>
              </a:rPr>
              <a:t>flow</a:t>
            </a:r>
            <a:r>
              <a:rPr sz="3200" spc="-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32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vehicles</a:t>
            </a:r>
            <a:r>
              <a:rPr sz="32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32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determining</a:t>
            </a:r>
            <a:r>
              <a:rPr sz="3200" spc="-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D0D0D"/>
                </a:solidFill>
                <a:latin typeface="Calibri"/>
                <a:cs typeface="Calibri"/>
              </a:rPr>
              <a:t>pricing</a:t>
            </a:r>
            <a:r>
              <a:rPr sz="3200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adjustments.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  <a:r>
              <a:rPr spc="-220" dirty="0"/>
              <a:t> </a:t>
            </a:r>
            <a:r>
              <a:rPr dirty="0"/>
              <a:t>SCRIPT</a:t>
            </a:r>
            <a:r>
              <a:rPr spc="-285" dirty="0"/>
              <a:t> </a:t>
            </a:r>
            <a:r>
              <a:rPr spc="30" dirty="0"/>
              <a:t>FOR</a:t>
            </a:r>
            <a:r>
              <a:rPr spc="-220" dirty="0"/>
              <a:t> </a:t>
            </a:r>
            <a:r>
              <a:rPr spc="-10" dirty="0"/>
              <a:t>ENTRY</a:t>
            </a:r>
            <a:r>
              <a:rPr spc="-285" dirty="0"/>
              <a:t> </a:t>
            </a:r>
            <a:r>
              <a:rPr spc="55" dirty="0"/>
              <a:t>AND</a:t>
            </a:r>
            <a:r>
              <a:rPr spc="-300" dirty="0"/>
              <a:t> </a:t>
            </a:r>
            <a:r>
              <a:rPr spc="20" dirty="0"/>
              <a:t>EXIT</a:t>
            </a:r>
            <a:r>
              <a:rPr spc="-215" dirty="0"/>
              <a:t> </a:t>
            </a:r>
            <a:r>
              <a:rPr spc="-60" dirty="0"/>
              <a:t>GATE</a:t>
            </a:r>
            <a:r>
              <a:rPr spc="-290" dirty="0"/>
              <a:t> </a:t>
            </a:r>
            <a:r>
              <a:rPr dirty="0"/>
              <a:t>SENSOR</a:t>
            </a:r>
            <a:r>
              <a:rPr spc="-21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964755"/>
            <a:ext cx="2947670" cy="541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6540">
              <a:lnSpc>
                <a:spcPct val="14790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 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me</a:t>
            </a:r>
            <a:endParaRPr sz="1100">
              <a:latin typeface="Calibri"/>
              <a:cs typeface="Calibri"/>
            </a:endParaRPr>
          </a:p>
          <a:p>
            <a:pPr marL="12700" marR="568960">
              <a:lnSpc>
                <a:spcPct val="142300"/>
              </a:lnSpc>
              <a:spcBef>
                <a:spcPts val="70"/>
              </a:spcBef>
            </a:pPr>
            <a:r>
              <a:rPr sz="1100" spc="10" dirty="0">
                <a:latin typeface="Calibri"/>
                <a:cs typeface="Calibri"/>
              </a:rPr>
              <a:t>#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f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d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s 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2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65" dirty="0">
                <a:latin typeface="Calibri"/>
                <a:cs typeface="Calibri"/>
              </a:rPr>
              <a:t>s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2</a:t>
            </a:r>
            <a:r>
              <a:rPr sz="1100" spc="1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1</a:t>
            </a:r>
            <a:r>
              <a:rPr sz="1100" spc="1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2700" marR="1882139">
              <a:lnSpc>
                <a:spcPts val="195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1</a:t>
            </a:r>
            <a:r>
              <a:rPr sz="1100" spc="5" dirty="0">
                <a:latin typeface="Calibri"/>
                <a:cs typeface="Calibri"/>
              </a:rPr>
              <a:t>8  #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ze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spc="5" dirty="0">
                <a:latin typeface="Calibri"/>
                <a:cs typeface="Calibri"/>
              </a:rPr>
              <a:t>GPIO.setmode(GPIO.BCM)</a:t>
            </a:r>
            <a:endParaRPr sz="1100">
              <a:latin typeface="Calibri"/>
              <a:cs typeface="Calibri"/>
            </a:endParaRPr>
          </a:p>
          <a:p>
            <a:pPr marL="12700" marR="662305">
              <a:lnSpc>
                <a:spcPct val="146000"/>
              </a:lnSpc>
              <a:spcBef>
                <a:spcPts val="25"/>
              </a:spcBef>
            </a:pP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PIO.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-6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4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tu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55" dirty="0">
                <a:latin typeface="Calibri"/>
                <a:cs typeface="Calibri"/>
              </a:rPr>
              <a:t>I</a:t>
            </a:r>
            <a:r>
              <a:rPr sz="1100" spc="3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dirty="0">
                <a:latin typeface="Calibri"/>
                <a:cs typeface="Calibri"/>
              </a:rPr>
              <a:t>GPIO.setup(entry_gate_pin, GPIO.OUT)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tu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3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 marR="1361440">
              <a:lnSpc>
                <a:spcPct val="145000"/>
              </a:lnSpc>
              <a:spcBef>
                <a:spcPts val="40"/>
              </a:spcBef>
            </a:pPr>
            <a:r>
              <a:rPr sz="1100" spc="10" dirty="0">
                <a:latin typeface="Calibri"/>
                <a:cs typeface="Calibri"/>
              </a:rPr>
              <a:t># </a:t>
            </a:r>
            <a:r>
              <a:rPr sz="1100" spc="15" dirty="0">
                <a:latin typeface="Calibri"/>
                <a:cs typeface="Calibri"/>
              </a:rPr>
              <a:t>In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l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6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e 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Calibri"/>
                <a:cs typeface="Calibri"/>
              </a:rPr>
              <a:t>try:</a:t>
            </a:r>
            <a:endParaRPr sz="1100">
              <a:latin typeface="Calibri"/>
              <a:cs typeface="Calibri"/>
            </a:endParaRPr>
          </a:p>
          <a:p>
            <a:pPr marL="136525">
              <a:lnSpc>
                <a:spcPct val="100000"/>
              </a:lnSpc>
              <a:spcBef>
                <a:spcPts val="555"/>
              </a:spcBef>
            </a:pPr>
            <a:r>
              <a:rPr sz="1100" spc="30" dirty="0">
                <a:latin typeface="Calibri"/>
                <a:cs typeface="Calibri"/>
              </a:rPr>
              <a:t>w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10" dirty="0">
                <a:latin typeface="Calibri"/>
                <a:cs typeface="Calibri"/>
              </a:rPr>
              <a:t>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or</a:t>
            </a:r>
            <a:endParaRPr sz="1100">
              <a:latin typeface="Calibri"/>
              <a:cs typeface="Calibri"/>
            </a:endParaRPr>
          </a:p>
          <a:p>
            <a:pPr marL="393700" marR="5080" indent="-123825">
              <a:lnSpc>
                <a:spcPct val="142200"/>
              </a:lnSpc>
              <a:spcBef>
                <a:spcPts val="75"/>
              </a:spcBef>
            </a:pPr>
            <a:r>
              <a:rPr sz="1100" spc="25" dirty="0">
                <a:latin typeface="Calibri"/>
                <a:cs typeface="Calibri"/>
              </a:rPr>
              <a:t>if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GPIO.input(entry_sensor_pin)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==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GPIO.HIGH: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518159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765" y="964755"/>
            <a:ext cx="3470275" cy="516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525" marR="1081405" indent="-505459">
              <a:lnSpc>
                <a:spcPct val="147900"/>
              </a:lnSpc>
              <a:spcBef>
                <a:spcPts val="95"/>
              </a:spcBef>
            </a:pP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10" dirty="0">
                <a:latin typeface="Calibri"/>
                <a:cs typeface="Calibri"/>
              </a:rPr>
              <a:t>tp</a:t>
            </a:r>
            <a:r>
              <a:rPr sz="1100" spc="15" dirty="0">
                <a:latin typeface="Calibri"/>
                <a:cs typeface="Calibri"/>
              </a:rPr>
              <a:t>ut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0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0"/>
              </a:spcBef>
            </a:pPr>
            <a:r>
              <a:rPr sz="1100" spc="30" dirty="0">
                <a:latin typeface="Calibri"/>
                <a:cs typeface="Calibri"/>
              </a:rPr>
              <a:t>else:</a:t>
            </a:r>
            <a:endParaRPr sz="11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60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n:</a:t>
            </a:r>
            <a:endParaRPr sz="1100">
              <a:latin typeface="Calibri"/>
              <a:cs typeface="Calibri"/>
            </a:endParaRPr>
          </a:p>
          <a:p>
            <a:pPr marL="517525" marR="584200">
              <a:lnSpc>
                <a:spcPct val="145100"/>
              </a:lnSpc>
              <a:spcBef>
                <a:spcPts val="35"/>
              </a:spcBef>
            </a:pP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os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IO.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4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0" dirty="0">
                <a:latin typeface="Calibri"/>
                <a:cs typeface="Calibri"/>
              </a:rPr>
              <a:t>se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nso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393700" marR="619760" indent="-123825">
              <a:lnSpc>
                <a:spcPts val="195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nput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-6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=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: 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no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6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5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517525" marR="662305">
              <a:lnSpc>
                <a:spcPts val="1880"/>
              </a:lnSpc>
              <a:spcBef>
                <a:spcPts val="65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IO.ou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pu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69875" marR="1662430" indent="247650">
              <a:lnSpc>
                <a:spcPts val="1950"/>
              </a:lnSpc>
              <a:spcBef>
                <a:spcPts val="10"/>
              </a:spcBef>
            </a:pP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5" dirty="0">
                <a:latin typeface="Calibri"/>
                <a:cs typeface="Calibri"/>
              </a:rPr>
              <a:t>e  </a:t>
            </a:r>
            <a:r>
              <a:rPr sz="1100" spc="30" dirty="0">
                <a:latin typeface="Calibri"/>
                <a:cs typeface="Calibri"/>
              </a:rPr>
              <a:t>else:</a:t>
            </a:r>
            <a:endParaRPr sz="11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90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n:</a:t>
            </a:r>
            <a:endParaRPr sz="1100">
              <a:latin typeface="Calibri"/>
              <a:cs typeface="Calibri"/>
            </a:endParaRPr>
          </a:p>
          <a:p>
            <a:pPr marL="517525" marR="681355">
              <a:lnSpc>
                <a:spcPct val="145100"/>
              </a:lnSpc>
              <a:spcBef>
                <a:spcPts val="40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s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-5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IO.ou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pu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 marR="5080" indent="257175">
              <a:lnSpc>
                <a:spcPct val="147900"/>
              </a:lnSpc>
            </a:pP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.s</a:t>
            </a:r>
            <a:r>
              <a:rPr sz="1100" spc="-30" dirty="0">
                <a:latin typeface="Calibri"/>
                <a:cs typeface="Calibri"/>
              </a:rPr>
              <a:t>l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(0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-40" dirty="0">
                <a:latin typeface="Calibri"/>
                <a:cs typeface="Calibri"/>
              </a:rPr>
              <a:t>1</a:t>
            </a:r>
            <a:r>
              <a:rPr sz="1100" spc="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0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10" dirty="0">
                <a:latin typeface="Calibri"/>
                <a:cs typeface="Calibri"/>
              </a:rPr>
              <a:t>1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nd</a:t>
            </a:r>
            <a:r>
              <a:rPr sz="1100" spc="5" dirty="0">
                <a:latin typeface="Calibri"/>
                <a:cs typeface="Calibri"/>
              </a:rPr>
              <a:t>s  </a:t>
            </a:r>
            <a:r>
              <a:rPr sz="1100" spc="45" dirty="0">
                <a:latin typeface="Calibri"/>
                <a:cs typeface="Calibri"/>
              </a:rPr>
              <a:t>ex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K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15" dirty="0">
                <a:latin typeface="Calibri"/>
                <a:cs typeface="Calibri"/>
              </a:rPr>
              <a:t>b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-5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rr</a:t>
            </a:r>
            <a:r>
              <a:rPr sz="1100" spc="15" dirty="0">
                <a:latin typeface="Calibri"/>
                <a:cs typeface="Calibri"/>
              </a:rPr>
              <a:t>upt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35890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Calibri"/>
                <a:cs typeface="Calibri"/>
              </a:rPr>
              <a:t>GPIO.cleanup()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13030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890"/>
              </a:spcBef>
            </a:pPr>
            <a:r>
              <a:rPr sz="6000" i="0" spc="-45" dirty="0">
                <a:latin typeface="Calibri Light"/>
                <a:cs typeface="Calibri Light"/>
              </a:rPr>
              <a:t>CONTROLLER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75460"/>
            <a:ext cx="3623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spc="10" dirty="0">
                <a:latin typeface="Calibri"/>
                <a:cs typeface="Calibri"/>
              </a:rPr>
              <a:t>RASPBERRY </a:t>
            </a:r>
            <a:r>
              <a:rPr sz="3950" b="1" i="1" spc="5" dirty="0">
                <a:latin typeface="Calibri"/>
                <a:cs typeface="Calibri"/>
              </a:rPr>
              <a:t>PI</a:t>
            </a:r>
            <a:r>
              <a:rPr sz="3950" b="1" i="1" spc="-35" dirty="0">
                <a:latin typeface="Calibri"/>
                <a:cs typeface="Calibri"/>
              </a:rPr>
              <a:t> </a:t>
            </a:r>
            <a:r>
              <a:rPr sz="3950" b="1" i="1" spc="15" dirty="0">
                <a:latin typeface="Calibri"/>
                <a:cs typeface="Calibri"/>
              </a:rPr>
              <a:t>4</a:t>
            </a:r>
            <a:r>
              <a:rPr sz="3950" b="1" i="1" spc="-5" dirty="0">
                <a:latin typeface="Calibri"/>
                <a:cs typeface="Calibri"/>
              </a:rPr>
              <a:t> </a:t>
            </a:r>
            <a:r>
              <a:rPr sz="3950" b="1" i="1" spc="5" dirty="0">
                <a:latin typeface="Calibri"/>
                <a:cs typeface="Calibri"/>
              </a:rPr>
              <a:t>: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95523"/>
            <a:ext cx="10515600" cy="45053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879" y="2608516"/>
            <a:ext cx="4814570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-40" dirty="0"/>
              <a:t>THANK</a:t>
            </a:r>
            <a:r>
              <a:rPr sz="8000" spc="-325" dirty="0"/>
              <a:t> </a:t>
            </a:r>
            <a:r>
              <a:rPr sz="8000" spc="-60" dirty="0"/>
              <a:t>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12192000" cy="1047750"/>
          </a:xfrm>
          <a:custGeom>
            <a:avLst/>
            <a:gdLst/>
            <a:ahLst/>
            <a:cxnLst/>
            <a:rect l="l" t="t" r="r" b="b"/>
            <a:pathLst>
              <a:path w="12192000" h="1047750">
                <a:moveTo>
                  <a:pt x="12192000" y="0"/>
                </a:moveTo>
                <a:lnTo>
                  <a:pt x="0" y="0"/>
                </a:lnTo>
                <a:lnTo>
                  <a:pt x="0" y="1047750"/>
                </a:lnTo>
                <a:lnTo>
                  <a:pt x="12192000" y="10477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0821" y="366014"/>
            <a:ext cx="516064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i="0" spc="5" dirty="0">
                <a:latin typeface="Calibri Light"/>
                <a:cs typeface="Calibri Light"/>
              </a:rPr>
              <a:t>LIST</a:t>
            </a:r>
            <a:r>
              <a:rPr sz="6000" i="0" spc="-320" dirty="0">
                <a:latin typeface="Calibri Light"/>
                <a:cs typeface="Calibri Light"/>
              </a:rPr>
              <a:t> </a:t>
            </a:r>
            <a:r>
              <a:rPr sz="6000" i="0" spc="25" dirty="0">
                <a:latin typeface="Calibri Light"/>
                <a:cs typeface="Calibri Light"/>
              </a:rPr>
              <a:t>OF</a:t>
            </a:r>
            <a:r>
              <a:rPr sz="6000" i="0" spc="-265" dirty="0">
                <a:latin typeface="Calibri Light"/>
                <a:cs typeface="Calibri Light"/>
              </a:rPr>
              <a:t> </a:t>
            </a:r>
            <a:r>
              <a:rPr sz="6000" i="0" spc="-30" dirty="0">
                <a:latin typeface="Calibri Light"/>
                <a:cs typeface="Calibri Light"/>
              </a:rPr>
              <a:t>SENSORS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37" y="1692777"/>
            <a:ext cx="4580890" cy="374840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10" dirty="0">
                <a:latin typeface="Calibri"/>
                <a:cs typeface="Calibri"/>
              </a:rPr>
              <a:t>Active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conditions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10" dirty="0">
                <a:latin typeface="Calibri"/>
                <a:cs typeface="Calibri"/>
              </a:rPr>
              <a:t>Ultrasonic</a:t>
            </a:r>
            <a:r>
              <a:rPr sz="2750" spc="2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15" dirty="0">
                <a:latin typeface="Calibri"/>
                <a:cs typeface="Calibri"/>
              </a:rPr>
              <a:t>Occupancy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sessor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10" dirty="0">
                <a:latin typeface="Calibri"/>
                <a:cs typeface="Calibri"/>
              </a:rPr>
              <a:t>Video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Camera</a:t>
            </a: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Passive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conditions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spcBef>
                <a:spcPts val="740"/>
              </a:spcBef>
              <a:buAutoNum type="arabicPeriod" startAt="4"/>
              <a:tabLst>
                <a:tab pos="441325" algn="l"/>
                <a:tab pos="441959" algn="l"/>
              </a:tabLst>
            </a:pPr>
            <a:r>
              <a:rPr sz="2750" spc="5" dirty="0">
                <a:latin typeface="Calibri"/>
                <a:cs typeface="Calibri"/>
              </a:rPr>
              <a:t>RFID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spcBef>
                <a:spcPts val="755"/>
              </a:spcBef>
              <a:buAutoNum type="arabicPeriod" startAt="4"/>
              <a:tabLst>
                <a:tab pos="441325" algn="l"/>
                <a:tab pos="441959" algn="l"/>
              </a:tabLst>
            </a:pPr>
            <a:r>
              <a:rPr sz="2750" spc="-5" dirty="0">
                <a:latin typeface="Calibri"/>
                <a:cs typeface="Calibri"/>
              </a:rPr>
              <a:t>Entry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exit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gate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6CB5AE-BB43-F5F2-F7DE-D3BCC1F4BC2C}"/>
              </a:ext>
            </a:extLst>
          </p:cNvPr>
          <p:cNvSpPr/>
          <p:nvPr/>
        </p:nvSpPr>
        <p:spPr>
          <a:xfrm>
            <a:off x="4495800" y="1905000"/>
            <a:ext cx="26670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RASPBARRY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826205-DFA6-5C53-3AF2-02A9C6C61D00}"/>
              </a:ext>
            </a:extLst>
          </p:cNvPr>
          <p:cNvSpPr/>
          <p:nvPr/>
        </p:nvSpPr>
        <p:spPr>
          <a:xfrm>
            <a:off x="1066800" y="3429000"/>
            <a:ext cx="2057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OCCUPANCY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C923E4-E58B-D5C1-DB0A-2D19F6D0A435}"/>
              </a:ext>
            </a:extLst>
          </p:cNvPr>
          <p:cNvCxnSpPr/>
          <p:nvPr/>
        </p:nvCxnSpPr>
        <p:spPr>
          <a:xfrm flipH="1">
            <a:off x="3276600" y="403860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01C14E-92E8-FC3A-BF08-8C8A7E098B08}"/>
              </a:ext>
            </a:extLst>
          </p:cNvPr>
          <p:cNvSpPr/>
          <p:nvPr/>
        </p:nvSpPr>
        <p:spPr>
          <a:xfrm>
            <a:off x="1066800" y="1936955"/>
            <a:ext cx="2057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 &amp; EXIT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A58FB-BDD3-8692-C087-B163D84D9C63}"/>
              </a:ext>
            </a:extLst>
          </p:cNvPr>
          <p:cNvCxnSpPr/>
          <p:nvPr/>
        </p:nvCxnSpPr>
        <p:spPr>
          <a:xfrm flipH="1">
            <a:off x="3276600" y="251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0820A-956B-5092-7767-B0D7D5B5B46C}"/>
              </a:ext>
            </a:extLst>
          </p:cNvPr>
          <p:cNvSpPr/>
          <p:nvPr/>
        </p:nvSpPr>
        <p:spPr>
          <a:xfrm>
            <a:off x="4762500" y="38100"/>
            <a:ext cx="21336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8D2C8B-0AAD-1ED2-9DD7-DC1898BBE7F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29300" y="11430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7D5CD2-F621-674C-99C1-A9F26FCBD843}"/>
              </a:ext>
            </a:extLst>
          </p:cNvPr>
          <p:cNvSpPr/>
          <p:nvPr/>
        </p:nvSpPr>
        <p:spPr>
          <a:xfrm>
            <a:off x="8534400" y="1936955"/>
            <a:ext cx="1981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CAMERA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247159-5EC2-03AC-B020-971933EACA4A}"/>
              </a:ext>
            </a:extLst>
          </p:cNvPr>
          <p:cNvCxnSpPr/>
          <p:nvPr/>
        </p:nvCxnSpPr>
        <p:spPr>
          <a:xfrm>
            <a:off x="7162800" y="251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E73FF8-040F-01AB-9331-B4A24FB7C7F8}"/>
              </a:ext>
            </a:extLst>
          </p:cNvPr>
          <p:cNvSpPr/>
          <p:nvPr/>
        </p:nvSpPr>
        <p:spPr>
          <a:xfrm>
            <a:off x="8534400" y="3429000"/>
            <a:ext cx="1981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3CD651-2722-8F05-1F3B-1E7B0FE4B146}"/>
              </a:ext>
            </a:extLst>
          </p:cNvPr>
          <p:cNvCxnSpPr/>
          <p:nvPr/>
        </p:nvCxnSpPr>
        <p:spPr>
          <a:xfrm>
            <a:off x="7162800" y="40005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5" y="238125"/>
            <a:ext cx="10620375" cy="132397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3515" rIns="0" bIns="0" rtlCol="0">
            <a:spAutoFit/>
          </a:bodyPr>
          <a:lstStyle/>
          <a:p>
            <a:pPr marL="1121410" indent="-1029335">
              <a:lnSpc>
                <a:spcPct val="100000"/>
              </a:lnSpc>
              <a:spcBef>
                <a:spcPts val="1445"/>
              </a:spcBef>
              <a:buSzPct val="111111"/>
              <a:buFont typeface="Wingdings"/>
              <a:buChar char=""/>
              <a:tabLst>
                <a:tab pos="1120775" algn="l"/>
                <a:tab pos="1121410" algn="l"/>
              </a:tabLst>
            </a:pPr>
            <a:r>
              <a:rPr sz="5400" i="1" spc="-125" dirty="0">
                <a:latin typeface="Calibri Light"/>
                <a:cs typeface="Calibri Light"/>
              </a:rPr>
              <a:t>A</a:t>
            </a:r>
            <a:r>
              <a:rPr sz="5400" i="1" dirty="0">
                <a:latin typeface="Calibri Light"/>
                <a:cs typeface="Calibri Light"/>
              </a:rPr>
              <a:t>C</a:t>
            </a:r>
            <a:r>
              <a:rPr sz="5400" i="1" spc="20" dirty="0">
                <a:latin typeface="Calibri Light"/>
                <a:cs typeface="Calibri Light"/>
              </a:rPr>
              <a:t>T</a:t>
            </a:r>
            <a:r>
              <a:rPr sz="5400" i="1" spc="25" dirty="0">
                <a:latin typeface="Calibri Light"/>
                <a:cs typeface="Calibri Light"/>
              </a:rPr>
              <a:t>I</a:t>
            </a:r>
            <a:r>
              <a:rPr sz="5400" i="1" spc="-75" dirty="0">
                <a:latin typeface="Calibri Light"/>
                <a:cs typeface="Calibri Light"/>
              </a:rPr>
              <a:t>V</a:t>
            </a:r>
            <a:r>
              <a:rPr sz="5400" i="1" spc="-15" dirty="0">
                <a:latin typeface="Calibri Light"/>
                <a:cs typeface="Calibri Light"/>
              </a:rPr>
              <a:t>E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spc="60" dirty="0">
                <a:latin typeface="Calibri Light"/>
                <a:cs typeface="Calibri Light"/>
              </a:rPr>
              <a:t>S</a:t>
            </a:r>
            <a:r>
              <a:rPr sz="5400" i="1" spc="-360" dirty="0">
                <a:latin typeface="Calibri Light"/>
                <a:cs typeface="Calibri Light"/>
              </a:rPr>
              <a:t>T</a:t>
            </a:r>
            <a:r>
              <a:rPr sz="5400" i="1" spc="-495" dirty="0">
                <a:latin typeface="Calibri Light"/>
                <a:cs typeface="Calibri Light"/>
              </a:rPr>
              <a:t>A</a:t>
            </a:r>
            <a:r>
              <a:rPr sz="5400" i="1" spc="-65" dirty="0">
                <a:latin typeface="Calibri Light"/>
                <a:cs typeface="Calibri Light"/>
              </a:rPr>
              <a:t>T</a:t>
            </a:r>
            <a:r>
              <a:rPr sz="5400" i="1" spc="-95" dirty="0">
                <a:latin typeface="Calibri Light"/>
                <a:cs typeface="Calibri Light"/>
              </a:rPr>
              <a:t>E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spc="-60" dirty="0">
                <a:latin typeface="Calibri Light"/>
                <a:cs typeface="Calibri Light"/>
              </a:rPr>
              <a:t>C</a:t>
            </a:r>
            <a:r>
              <a:rPr sz="5400" i="1" spc="20" dirty="0">
                <a:latin typeface="Calibri Light"/>
                <a:cs typeface="Calibri Light"/>
              </a:rPr>
              <a:t>O</a:t>
            </a:r>
            <a:r>
              <a:rPr sz="5400" i="1" spc="-5" dirty="0">
                <a:latin typeface="Calibri Light"/>
                <a:cs typeface="Calibri Light"/>
              </a:rPr>
              <a:t>N</a:t>
            </a:r>
            <a:r>
              <a:rPr sz="5400" i="1" spc="-60" dirty="0">
                <a:latin typeface="Calibri Light"/>
                <a:cs typeface="Calibri Light"/>
              </a:rPr>
              <a:t>D</a:t>
            </a:r>
            <a:r>
              <a:rPr sz="5400" i="1" spc="25" dirty="0">
                <a:latin typeface="Calibri Light"/>
                <a:cs typeface="Calibri Light"/>
              </a:rPr>
              <a:t>I</a:t>
            </a:r>
            <a:r>
              <a:rPr sz="5400" i="1" spc="-65" dirty="0">
                <a:latin typeface="Calibri Light"/>
                <a:cs typeface="Calibri Light"/>
              </a:rPr>
              <a:t>T</a:t>
            </a:r>
            <a:r>
              <a:rPr sz="5400" i="1" spc="-45" dirty="0">
                <a:latin typeface="Calibri Light"/>
                <a:cs typeface="Calibri Light"/>
              </a:rPr>
              <a:t>I</a:t>
            </a:r>
            <a:r>
              <a:rPr sz="5400" i="1" spc="-50" dirty="0">
                <a:latin typeface="Calibri Light"/>
                <a:cs typeface="Calibri Light"/>
              </a:rPr>
              <a:t>O</a:t>
            </a:r>
            <a:r>
              <a:rPr sz="5400" i="1" spc="-75" dirty="0">
                <a:latin typeface="Calibri Light"/>
                <a:cs typeface="Calibri Light"/>
              </a:rPr>
              <a:t>N</a:t>
            </a:r>
            <a:r>
              <a:rPr sz="5400" i="1" spc="-85" dirty="0">
                <a:latin typeface="Calibri Light"/>
                <a:cs typeface="Calibri Light"/>
              </a:rPr>
              <a:t>S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dirty="0">
                <a:latin typeface="Calibri Light"/>
                <a:cs typeface="Calibri Light"/>
              </a:rPr>
              <a:t>: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2157400"/>
            <a:ext cx="10476230" cy="29921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600" b="1" spc="-30" dirty="0">
                <a:latin typeface="Calibri"/>
                <a:cs typeface="Calibri"/>
              </a:rPr>
              <a:t>1.ULTRASONIC</a:t>
            </a:r>
            <a:r>
              <a:rPr sz="3600" b="1" spc="4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SESNOR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  <a:p>
            <a:pPr marL="12700" marR="5080" indent="4670425" algn="just">
              <a:lnSpc>
                <a:spcPct val="90000"/>
              </a:lnSpc>
              <a:spcBef>
                <a:spcPts val="1045"/>
              </a:spcBef>
            </a:pPr>
            <a:r>
              <a:rPr sz="3200" spc="10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sensors </a:t>
            </a:r>
            <a:r>
              <a:rPr sz="3200" spc="2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sound </a:t>
            </a:r>
            <a:r>
              <a:rPr sz="3200" spc="-25" dirty="0">
                <a:latin typeface="Calibri"/>
                <a:cs typeface="Calibri"/>
              </a:rPr>
              <a:t>waves </a:t>
            </a:r>
            <a:r>
              <a:rPr sz="3200" spc="-100" dirty="0">
                <a:latin typeface="Calibri"/>
                <a:cs typeface="Calibri"/>
              </a:rPr>
              <a:t>to 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detect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presence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vehicles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parking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spaces.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 often </a:t>
            </a:r>
            <a:r>
              <a:rPr sz="3200" spc="-10" dirty="0">
                <a:latin typeface="Calibri"/>
                <a:cs typeface="Calibri"/>
              </a:rPr>
              <a:t>mounted </a:t>
            </a:r>
            <a:r>
              <a:rPr sz="3200" spc="25" dirty="0">
                <a:latin typeface="Calibri"/>
                <a:cs typeface="Calibri"/>
              </a:rPr>
              <a:t>on </a:t>
            </a:r>
            <a:r>
              <a:rPr sz="3200" spc="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ceiling </a:t>
            </a:r>
            <a:r>
              <a:rPr sz="3200" spc="20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walls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spc="-5" dirty="0">
                <a:latin typeface="Calibri"/>
                <a:cs typeface="Calibri"/>
              </a:rPr>
              <a:t>structures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provide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about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whether</a:t>
            </a:r>
            <a:r>
              <a:rPr sz="3200" spc="10" dirty="0">
                <a:latin typeface="Calibri"/>
                <a:cs typeface="Calibri"/>
              </a:rPr>
              <a:t> 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parking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spot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is 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occupied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vacant.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99656"/>
            <a:ext cx="95535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15" dirty="0"/>
              <a:t>R</a:t>
            </a:r>
            <a:r>
              <a:rPr sz="4400" spc="-280" dirty="0"/>
              <a:t> </a:t>
            </a:r>
            <a:r>
              <a:rPr sz="4400" spc="50" dirty="0"/>
              <a:t>U</a:t>
            </a:r>
            <a:r>
              <a:rPr sz="4400" spc="-345" dirty="0"/>
              <a:t>L</a:t>
            </a:r>
            <a:r>
              <a:rPr sz="4400" spc="40" dirty="0"/>
              <a:t>T</a:t>
            </a:r>
            <a:r>
              <a:rPr sz="4400" spc="-20" dirty="0"/>
              <a:t>R</a:t>
            </a:r>
            <a:r>
              <a:rPr sz="4400" spc="-85" dirty="0"/>
              <a:t>A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30" dirty="0"/>
              <a:t>NI</a:t>
            </a:r>
            <a:r>
              <a:rPr sz="4400" spc="-60" dirty="0"/>
              <a:t>C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E</a:t>
            </a:r>
            <a:r>
              <a:rPr sz="4400" spc="-20" dirty="0"/>
              <a:t>N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32890">
              <a:lnSpc>
                <a:spcPct val="114799"/>
              </a:lnSpc>
              <a:spcBef>
                <a:spcPts val="95"/>
              </a:spcBef>
            </a:pPr>
            <a:r>
              <a:rPr dirty="0"/>
              <a:t>import </a:t>
            </a:r>
            <a:r>
              <a:rPr spc="-15" dirty="0"/>
              <a:t>RPi.GPIO as </a:t>
            </a:r>
            <a:r>
              <a:rPr spc="5" dirty="0"/>
              <a:t>GPIO </a:t>
            </a:r>
            <a:r>
              <a:rPr spc="-530" dirty="0"/>
              <a:t> </a:t>
            </a:r>
            <a:r>
              <a:rPr dirty="0"/>
              <a:t>import</a:t>
            </a:r>
            <a:r>
              <a:rPr spc="-80" dirty="0"/>
              <a:t> </a:t>
            </a:r>
            <a:r>
              <a:rPr dirty="0"/>
              <a:t>time</a:t>
            </a:r>
          </a:p>
          <a:p>
            <a:pPr marL="12700" marR="5080">
              <a:lnSpc>
                <a:spcPts val="2330"/>
              </a:lnSpc>
              <a:spcBef>
                <a:spcPts val="965"/>
              </a:spcBef>
            </a:pPr>
            <a:r>
              <a:rPr dirty="0"/>
              <a:t>#</a:t>
            </a:r>
            <a:r>
              <a:rPr spc="-20" dirty="0"/>
              <a:t> </a:t>
            </a:r>
            <a:r>
              <a:rPr spc="5" dirty="0"/>
              <a:t>Set</a:t>
            </a:r>
            <a:r>
              <a:rPr spc="-7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5" dirty="0"/>
              <a:t>GPIO</a:t>
            </a:r>
            <a:r>
              <a:rPr spc="-45" dirty="0"/>
              <a:t> </a:t>
            </a:r>
            <a:r>
              <a:rPr spc="-5" dirty="0"/>
              <a:t>pins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spc="-3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-10" dirty="0"/>
              <a:t>ultrasonic </a:t>
            </a:r>
            <a:r>
              <a:rPr spc="-525" dirty="0"/>
              <a:t> </a:t>
            </a:r>
            <a:r>
              <a:rPr spc="15" dirty="0"/>
              <a:t>sensor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trigger_pin</a:t>
            </a:r>
            <a:r>
              <a:rPr spc="10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10" dirty="0"/>
              <a:t>23</a:t>
            </a:r>
          </a:p>
          <a:p>
            <a:pPr marL="12700" marR="2619375">
              <a:lnSpc>
                <a:spcPts val="3310"/>
              </a:lnSpc>
              <a:spcBef>
                <a:spcPts val="175"/>
              </a:spcBef>
            </a:pPr>
            <a:r>
              <a:rPr spc="5" dirty="0"/>
              <a:t>echo_pin </a:t>
            </a:r>
            <a:r>
              <a:rPr dirty="0"/>
              <a:t>=</a:t>
            </a:r>
            <a:r>
              <a:rPr spc="540" dirty="0"/>
              <a:t> </a:t>
            </a:r>
            <a:r>
              <a:rPr spc="-10" dirty="0"/>
              <a:t>24 </a:t>
            </a:r>
            <a:r>
              <a:rPr spc="-5" dirty="0"/>
              <a:t> </a:t>
            </a:r>
            <a:r>
              <a:rPr dirty="0"/>
              <a:t>#</a:t>
            </a:r>
            <a:r>
              <a:rPr spc="-50" dirty="0"/>
              <a:t> </a:t>
            </a:r>
            <a:r>
              <a:rPr spc="-20" dirty="0"/>
              <a:t>Initialize</a:t>
            </a:r>
            <a:r>
              <a:rPr spc="25" dirty="0"/>
              <a:t> </a:t>
            </a:r>
            <a:r>
              <a:rPr spc="5" dirty="0"/>
              <a:t>GPIO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GPIO.setmode(GPIO.BCM)</a:t>
            </a:r>
          </a:p>
          <a:p>
            <a:pPr marL="12700" marR="222885">
              <a:lnSpc>
                <a:spcPts val="3300"/>
              </a:lnSpc>
              <a:spcBef>
                <a:spcPts val="110"/>
              </a:spcBef>
            </a:pP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30" dirty="0"/>
              <a:t>s</a:t>
            </a:r>
            <a:r>
              <a:rPr dirty="0"/>
              <a:t>e</a:t>
            </a:r>
            <a:r>
              <a:rPr spc="25" dirty="0"/>
              <a:t>t</a:t>
            </a:r>
            <a:r>
              <a:rPr spc="10" dirty="0"/>
              <a:t>up</a:t>
            </a:r>
            <a:r>
              <a:rPr spc="20" dirty="0"/>
              <a:t>(</a:t>
            </a:r>
            <a:r>
              <a:rPr spc="15" dirty="0"/>
              <a:t>t</a:t>
            </a:r>
            <a:r>
              <a:rPr spc="-15" dirty="0"/>
              <a:t>r</a:t>
            </a:r>
            <a:r>
              <a:rPr spc="-30" dirty="0"/>
              <a:t>i</a:t>
            </a:r>
            <a:r>
              <a:rPr dirty="0"/>
              <a:t>g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r</a:t>
            </a:r>
            <a:r>
              <a:rPr spc="-5" dirty="0"/>
              <a:t>_</a:t>
            </a:r>
            <a:r>
              <a:rPr spc="10" dirty="0"/>
              <a:t>p</a:t>
            </a:r>
            <a:r>
              <a:rPr spc="-30" dirty="0"/>
              <a:t>i</a:t>
            </a:r>
            <a:r>
              <a:rPr spc="20" dirty="0"/>
              <a:t>n</a:t>
            </a:r>
            <a:r>
              <a:rPr dirty="0"/>
              <a:t>,</a:t>
            </a:r>
            <a:r>
              <a:rPr spc="-170" dirty="0"/>
              <a:t> </a:t>
            </a: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-25" dirty="0"/>
              <a:t>O</a:t>
            </a:r>
            <a:r>
              <a:rPr spc="30" dirty="0"/>
              <a:t>UT</a:t>
            </a:r>
            <a:r>
              <a:rPr dirty="0"/>
              <a:t>)  </a:t>
            </a: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30" dirty="0"/>
              <a:t>s</a:t>
            </a:r>
            <a:r>
              <a:rPr dirty="0"/>
              <a:t>e</a:t>
            </a:r>
            <a:r>
              <a:rPr spc="25" dirty="0"/>
              <a:t>t</a:t>
            </a:r>
            <a:r>
              <a:rPr spc="10" dirty="0"/>
              <a:t>up</a:t>
            </a:r>
            <a:r>
              <a:rPr spc="20" dirty="0"/>
              <a:t>(</a:t>
            </a:r>
            <a:r>
              <a:rPr dirty="0"/>
              <a:t>e</a:t>
            </a:r>
            <a:r>
              <a:rPr spc="35" dirty="0"/>
              <a:t>c</a:t>
            </a:r>
            <a:r>
              <a:rPr spc="10" dirty="0"/>
              <a:t>h</a:t>
            </a:r>
            <a:r>
              <a:rPr spc="5" dirty="0"/>
              <a:t>o</a:t>
            </a:r>
            <a:r>
              <a:rPr spc="-5" dirty="0"/>
              <a:t>_</a:t>
            </a:r>
            <a:r>
              <a:rPr spc="10" dirty="0"/>
              <a:t>p</a:t>
            </a:r>
            <a:r>
              <a:rPr spc="-30" dirty="0"/>
              <a:t>i</a:t>
            </a:r>
            <a:r>
              <a:rPr spc="20" dirty="0"/>
              <a:t>n</a:t>
            </a:r>
            <a:r>
              <a:rPr dirty="0"/>
              <a:t>,</a:t>
            </a:r>
            <a:r>
              <a:rPr spc="-240" dirty="0"/>
              <a:t> </a:t>
            </a:r>
            <a:r>
              <a:rPr spc="-20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5" dirty="0"/>
              <a:t>O</a:t>
            </a:r>
            <a:r>
              <a:rPr spc="-5" dirty="0"/>
              <a:t>.</a:t>
            </a:r>
            <a:r>
              <a:rPr spc="-15" dirty="0"/>
              <a:t>I</a:t>
            </a:r>
            <a:r>
              <a:rPr spc="20" dirty="0"/>
              <a:t>N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pc="-10" dirty="0"/>
              <a:t>try:</a:t>
            </a:r>
          </a:p>
          <a:p>
            <a:pPr marL="288925">
              <a:lnSpc>
                <a:spcPct val="100000"/>
              </a:lnSpc>
              <a:spcBef>
                <a:spcPts val="425"/>
              </a:spcBef>
            </a:pPr>
            <a:r>
              <a:rPr spc="-10" dirty="0"/>
              <a:t>while</a:t>
            </a:r>
            <a:r>
              <a:rPr spc="-55" dirty="0"/>
              <a:t> </a:t>
            </a:r>
            <a:r>
              <a:rPr spc="-25" dirty="0"/>
              <a:t>True:</a:t>
            </a:r>
          </a:p>
          <a:p>
            <a:pPr marL="146050" marR="5080" indent="142875">
              <a:lnSpc>
                <a:spcPct val="114700"/>
              </a:lnSpc>
            </a:pPr>
            <a:r>
              <a:rPr dirty="0"/>
              <a:t># </a:t>
            </a:r>
            <a:r>
              <a:rPr spc="-30" dirty="0"/>
              <a:t>Trigger </a:t>
            </a:r>
            <a:r>
              <a:rPr spc="5" dirty="0"/>
              <a:t>the </a:t>
            </a:r>
            <a:r>
              <a:rPr spc="-10" dirty="0"/>
              <a:t>ultrasonic </a:t>
            </a:r>
            <a:r>
              <a:rPr spc="10" dirty="0"/>
              <a:t>sensor </a:t>
            </a:r>
            <a:r>
              <a:rPr spc="15" dirty="0"/>
              <a:t> </a:t>
            </a:r>
            <a:r>
              <a:rPr dirty="0"/>
              <a:t>GPIO.output(trigger_pin,GPIO.HIGH) </a:t>
            </a:r>
            <a:r>
              <a:rPr spc="5" dirty="0"/>
              <a:t> </a:t>
            </a:r>
            <a:r>
              <a:rPr spc="-5" dirty="0"/>
              <a:t>time.sleep(0.00001) </a:t>
            </a:r>
            <a:r>
              <a:rPr dirty="0"/>
              <a:t> GPIO.output(trigger_pin, </a:t>
            </a:r>
            <a:r>
              <a:rPr spc="-25" dirty="0"/>
              <a:t>GPIO.LOW) </a:t>
            </a:r>
            <a:r>
              <a:rPr spc="-20" dirty="0"/>
              <a:t> </a:t>
            </a:r>
            <a:r>
              <a:rPr dirty="0"/>
              <a:t>pulse_start</a:t>
            </a:r>
            <a:r>
              <a:rPr spc="-6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time.time()</a:t>
            </a:r>
          </a:p>
          <a:p>
            <a:pPr marL="212725">
              <a:lnSpc>
                <a:spcPct val="100000"/>
              </a:lnSpc>
              <a:spcBef>
                <a:spcPts val="425"/>
              </a:spcBef>
            </a:pPr>
            <a:r>
              <a:rPr spc="5" dirty="0"/>
              <a:t>pulse_end</a:t>
            </a:r>
            <a:r>
              <a:rPr spc="-20" dirty="0"/>
              <a:t>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time.time()</a:t>
            </a:r>
          </a:p>
          <a:p>
            <a:pPr marL="146050" marR="512445">
              <a:lnSpc>
                <a:spcPts val="3379"/>
              </a:lnSpc>
              <a:spcBef>
                <a:spcPts val="120"/>
              </a:spcBef>
            </a:pPr>
            <a:r>
              <a:rPr dirty="0"/>
              <a:t>#</a:t>
            </a:r>
            <a:r>
              <a:rPr spc="-20" dirty="0"/>
              <a:t> </a:t>
            </a:r>
            <a:r>
              <a:rPr spc="-45" dirty="0"/>
              <a:t>Wait</a:t>
            </a:r>
            <a:r>
              <a:rPr spc="65" dirty="0"/>
              <a:t> </a:t>
            </a:r>
            <a:r>
              <a:rPr spc="-20" dirty="0"/>
              <a:t>for</a:t>
            </a:r>
            <a:r>
              <a:rPr spc="35" dirty="0"/>
              <a:t> </a:t>
            </a:r>
            <a:r>
              <a:rPr spc="5" dirty="0"/>
              <a:t>the</a:t>
            </a:r>
            <a:r>
              <a:rPr spc="-95" dirty="0"/>
              <a:t> </a:t>
            </a:r>
            <a:r>
              <a:rPr spc="10" dirty="0"/>
              <a:t>echo</a:t>
            </a:r>
            <a:r>
              <a:rPr spc="-15" dirty="0"/>
              <a:t> </a:t>
            </a:r>
            <a:r>
              <a:rPr spc="10" dirty="0"/>
              <a:t>response </a:t>
            </a:r>
            <a:r>
              <a:rPr spc="15" dirty="0"/>
              <a:t> </a:t>
            </a:r>
            <a:r>
              <a:rPr spc="-10" dirty="0"/>
              <a:t>while</a:t>
            </a:r>
            <a:r>
              <a:rPr spc="70" dirty="0"/>
              <a:t> </a:t>
            </a:r>
            <a:r>
              <a:rPr dirty="0"/>
              <a:t>GPIO.input(echo_pin)</a:t>
            </a:r>
            <a:r>
              <a:rPr spc="-225" dirty="0"/>
              <a:t> </a:t>
            </a:r>
            <a:r>
              <a:rPr spc="-5" dirty="0"/>
              <a:t>==</a:t>
            </a:r>
            <a:r>
              <a:rPr spc="70" dirty="0"/>
              <a:t> </a:t>
            </a:r>
            <a:r>
              <a:rPr spc="-10" dirty="0"/>
              <a:t>0:</a:t>
            </a:r>
          </a:p>
          <a:p>
            <a:pPr marL="146050">
              <a:lnSpc>
                <a:spcPct val="100000"/>
              </a:lnSpc>
              <a:spcBef>
                <a:spcPts val="229"/>
              </a:spcBef>
            </a:pPr>
            <a:r>
              <a:rPr dirty="0"/>
              <a:t>pulse_start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30" y="684212"/>
            <a:ext cx="58191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i="0" spc="30" dirty="0">
                <a:latin typeface="Calibri Light"/>
                <a:cs typeface="Calibri Light"/>
              </a:rPr>
              <a:t>2</a:t>
            </a:r>
            <a:r>
              <a:rPr sz="4800" i="0" spc="-55" dirty="0">
                <a:latin typeface="Calibri Light"/>
                <a:cs typeface="Calibri Light"/>
              </a:rPr>
              <a:t>.</a:t>
            </a:r>
            <a:r>
              <a:rPr sz="4800" i="0" spc="-5" dirty="0">
                <a:latin typeface="Calibri Light"/>
                <a:cs typeface="Calibri Light"/>
              </a:rPr>
              <a:t>OC</a:t>
            </a:r>
            <a:r>
              <a:rPr sz="4800" i="0" spc="-35" dirty="0">
                <a:latin typeface="Calibri Light"/>
                <a:cs typeface="Calibri Light"/>
              </a:rPr>
              <a:t>C</a:t>
            </a:r>
            <a:r>
              <a:rPr sz="4800" i="0" spc="-55" dirty="0">
                <a:latin typeface="Calibri Light"/>
                <a:cs typeface="Calibri Light"/>
              </a:rPr>
              <a:t>U</a:t>
            </a:r>
            <a:r>
              <a:rPr sz="4800" i="0" spc="-420" dirty="0">
                <a:latin typeface="Calibri Light"/>
                <a:cs typeface="Calibri Light"/>
              </a:rPr>
              <a:t>P</a:t>
            </a:r>
            <a:r>
              <a:rPr sz="4800" i="0" spc="-80" dirty="0">
                <a:latin typeface="Calibri Light"/>
                <a:cs typeface="Calibri Light"/>
              </a:rPr>
              <a:t>A</a:t>
            </a:r>
            <a:r>
              <a:rPr sz="4800" i="0" spc="-65" dirty="0">
                <a:latin typeface="Calibri Light"/>
                <a:cs typeface="Calibri Light"/>
              </a:rPr>
              <a:t>N</a:t>
            </a:r>
            <a:r>
              <a:rPr sz="4800" i="0" spc="-20" dirty="0">
                <a:latin typeface="Calibri Light"/>
                <a:cs typeface="Calibri Light"/>
              </a:rPr>
              <a:t>C</a:t>
            </a:r>
            <a:r>
              <a:rPr sz="4800" i="0" dirty="0">
                <a:latin typeface="Calibri Light"/>
                <a:cs typeface="Calibri Light"/>
              </a:rPr>
              <a:t>Y</a:t>
            </a:r>
            <a:r>
              <a:rPr sz="4800" i="0" spc="-265" dirty="0">
                <a:latin typeface="Calibri Light"/>
                <a:cs typeface="Calibri Light"/>
              </a:rPr>
              <a:t> </a:t>
            </a:r>
            <a:r>
              <a:rPr sz="4800" i="0" spc="70" dirty="0">
                <a:latin typeface="Calibri Light"/>
                <a:cs typeface="Calibri Light"/>
              </a:rPr>
              <a:t>S</a:t>
            </a:r>
            <a:r>
              <a:rPr sz="4800" i="0" spc="45" dirty="0">
                <a:latin typeface="Calibri Light"/>
                <a:cs typeface="Calibri Light"/>
              </a:rPr>
              <a:t>E</a:t>
            </a:r>
            <a:r>
              <a:rPr sz="4800" i="0" spc="-65" dirty="0">
                <a:latin typeface="Calibri Light"/>
                <a:cs typeface="Calibri Light"/>
              </a:rPr>
              <a:t>N</a:t>
            </a:r>
            <a:r>
              <a:rPr sz="4800" i="0" spc="-80" dirty="0">
                <a:latin typeface="Calibri Light"/>
                <a:cs typeface="Calibri Light"/>
              </a:rPr>
              <a:t>S</a:t>
            </a:r>
            <a:r>
              <a:rPr sz="4800" i="0" spc="-70" dirty="0">
                <a:latin typeface="Calibri Light"/>
                <a:cs typeface="Calibri Light"/>
              </a:rPr>
              <a:t>O</a:t>
            </a:r>
            <a:r>
              <a:rPr sz="4800" i="0" dirty="0">
                <a:latin typeface="Calibri Light"/>
                <a:cs typeface="Calibri Light"/>
              </a:rPr>
              <a:t>R</a:t>
            </a:r>
            <a:r>
              <a:rPr sz="4800" i="0" spc="-270" dirty="0">
                <a:latin typeface="Calibri Light"/>
                <a:cs typeface="Calibri Light"/>
              </a:rPr>
              <a:t> </a:t>
            </a:r>
            <a:r>
              <a:rPr sz="4800" i="0" dirty="0">
                <a:latin typeface="Calibri Light"/>
                <a:cs typeface="Calibri Light"/>
              </a:rPr>
              <a:t>: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930" y="1744980"/>
            <a:ext cx="10590530" cy="183451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 indent="6624955" algn="just">
              <a:lnSpc>
                <a:spcPts val="3450"/>
              </a:lnSpc>
              <a:spcBef>
                <a:spcPts val="570"/>
              </a:spcBef>
            </a:pP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These sensors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are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often </a:t>
            </a:r>
            <a:r>
              <a:rPr sz="3200" spc="-7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used 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conjunction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with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lighting 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systems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parking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structures.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They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can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detect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presence </a:t>
            </a:r>
            <a:r>
              <a:rPr sz="3200" spc="20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vehicles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adjust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lighting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accordingly</a:t>
            </a:r>
            <a:r>
              <a:rPr sz="3200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save</a:t>
            </a:r>
            <a:r>
              <a:rPr sz="32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374151"/>
                </a:solidFill>
                <a:latin typeface="Calibri"/>
                <a:cs typeface="Calibri"/>
              </a:rPr>
              <a:t>energy.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94018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70" dirty="0"/>
              <a:t>O</a:t>
            </a:r>
            <a:r>
              <a:rPr sz="4400" spc="-60" dirty="0"/>
              <a:t>CC</a:t>
            </a:r>
            <a:r>
              <a:rPr sz="4400" spc="-20" dirty="0"/>
              <a:t>U</a:t>
            </a:r>
            <a:r>
              <a:rPr sz="4400" spc="-360" dirty="0"/>
              <a:t>P</a:t>
            </a:r>
            <a:r>
              <a:rPr sz="4400" spc="-5" dirty="0"/>
              <a:t>A</a:t>
            </a:r>
            <a:r>
              <a:rPr sz="4400" spc="-30" dirty="0"/>
              <a:t>N</a:t>
            </a:r>
            <a:r>
              <a:rPr sz="4400" spc="-60" dirty="0"/>
              <a:t>C</a:t>
            </a:r>
            <a:r>
              <a:rPr sz="4400" spc="-40" dirty="0"/>
              <a:t>Y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E</a:t>
            </a:r>
            <a:r>
              <a:rPr sz="4400" spc="-20" dirty="0"/>
              <a:t>N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20" dirty="0"/>
              <a:t>R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398206"/>
            <a:ext cx="33242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" dirty="0">
                <a:latin typeface="Calibri"/>
                <a:cs typeface="Calibri"/>
              </a:rPr>
              <a:t>import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RPi.GPIO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1798891"/>
            <a:ext cx="3967479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Import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library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(for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492" y="2075497"/>
            <a:ext cx="180403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dirty="0">
                <a:latin typeface="Calibri"/>
                <a:cs typeface="Calibri"/>
              </a:rPr>
              <a:t>Raspberry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Pi)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485707"/>
            <a:ext cx="48806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Define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PIR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575" y="2762186"/>
            <a:ext cx="3789045" cy="1637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05180" indent="228600">
              <a:lnSpc>
                <a:spcPct val="101200"/>
              </a:lnSpc>
              <a:spcBef>
                <a:spcPts val="90"/>
              </a:spcBef>
            </a:pPr>
            <a:r>
              <a:rPr sz="2600" dirty="0">
                <a:latin typeface="Calibri"/>
                <a:cs typeface="Calibri"/>
              </a:rPr>
              <a:t>sensor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connected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PIR_SENSOR_PIN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17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GPIO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settings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GPIO.setmode(GPIO.BCM)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4383722"/>
            <a:ext cx="40525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5" dirty="0">
                <a:latin typeface="Calibri"/>
                <a:cs typeface="Calibri"/>
              </a:rPr>
              <a:t>GPIO.setup(PIR_SENSOR_PIN,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575" y="4659884"/>
            <a:ext cx="1421130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sz="2600" dirty="0">
                <a:latin typeface="Calibri"/>
                <a:cs typeface="Calibri"/>
              </a:rPr>
              <a:t>GPIO.IN)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try: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167" y="5471159"/>
            <a:ext cx="457390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0" dirty="0">
                <a:latin typeface="Calibri"/>
                <a:cs typeface="Calibri"/>
              </a:rPr>
              <a:t>"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20" dirty="0">
                <a:latin typeface="Calibri"/>
                <a:cs typeface="Calibri"/>
              </a:rPr>
              <a:t>cc</a:t>
            </a:r>
            <a:r>
              <a:rPr sz="2600" spc="-20" dirty="0">
                <a:latin typeface="Calibri"/>
                <a:cs typeface="Calibri"/>
              </a:rPr>
              <a:t>up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y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act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15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6492" y="5747702"/>
            <a:ext cx="30511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" dirty="0">
                <a:latin typeface="Calibri"/>
                <a:cs typeface="Calibri"/>
              </a:rPr>
              <a:t>Waiting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motion...")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5765" y="1398206"/>
            <a:ext cx="4714240" cy="1236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5"/>
              </a:spcBef>
            </a:pPr>
            <a:r>
              <a:rPr sz="2600" spc="5" dirty="0">
                <a:latin typeface="Calibri"/>
                <a:cs typeface="Calibri"/>
              </a:rPr>
              <a:t>while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True:</a:t>
            </a:r>
            <a:endParaRPr sz="2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If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GPIO.input(PIR_SENSOR_PIN):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" dirty="0">
                <a:latin typeface="Calibri"/>
                <a:cs typeface="Calibri"/>
              </a:rPr>
              <a:t>print("Motion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detected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Occupancy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5765" y="2485707"/>
            <a:ext cx="1547495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ct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")  </a:t>
            </a:r>
            <a:r>
              <a:rPr sz="2600" spc="-5" dirty="0">
                <a:latin typeface="Calibri"/>
                <a:cs typeface="Calibri"/>
              </a:rPr>
              <a:t>else: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5765" y="3295904"/>
            <a:ext cx="48361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Calibri"/>
                <a:cs typeface="Calibri"/>
              </a:rPr>
              <a:t>print("No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detected.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Space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5765" y="3572510"/>
            <a:ext cx="3556635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" dirty="0">
                <a:latin typeface="Calibri"/>
                <a:cs typeface="Calibri"/>
              </a:rPr>
              <a:t>vacant.")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30" dirty="0">
                <a:latin typeface="Calibri"/>
                <a:cs typeface="Calibri"/>
              </a:rPr>
              <a:t>except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KeyboardInterrupt: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1965" y="4383722"/>
            <a:ext cx="33369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0" dirty="0">
                <a:latin typeface="Calibri"/>
                <a:cs typeface="Calibri"/>
              </a:rPr>
              <a:t>"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20" dirty="0">
                <a:latin typeface="Calibri"/>
                <a:cs typeface="Calibri"/>
              </a:rPr>
              <a:t>cc</a:t>
            </a:r>
            <a:r>
              <a:rPr sz="2600" spc="-20" dirty="0">
                <a:latin typeface="Calibri"/>
                <a:cs typeface="Calibri"/>
              </a:rPr>
              <a:t>up</a:t>
            </a:r>
            <a:r>
              <a:rPr sz="2600" spc="2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y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5765" y="4659884"/>
            <a:ext cx="283210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200">
              <a:lnSpc>
                <a:spcPct val="101200"/>
              </a:lnSpc>
              <a:spcBef>
                <a:spcPts val="90"/>
              </a:spcBef>
              <a:tabLst>
                <a:tab pos="984885" algn="l"/>
              </a:tabLst>
            </a:pPr>
            <a:r>
              <a:rPr sz="2600" spc="25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2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15" dirty="0">
                <a:latin typeface="Calibri"/>
                <a:cs typeface="Calibri"/>
              </a:rPr>
              <a:t>mi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ed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")  </a:t>
            </a:r>
            <a:r>
              <a:rPr sz="2600" dirty="0">
                <a:latin typeface="Calibri"/>
                <a:cs typeface="Calibri"/>
              </a:rPr>
              <a:t>GPIO.cleanup()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835342"/>
            <a:ext cx="43675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0" spc="15" dirty="0">
                <a:latin typeface="Calibri Light"/>
                <a:cs typeface="Calibri Light"/>
              </a:rPr>
              <a:t>3</a:t>
            </a:r>
            <a:r>
              <a:rPr sz="4400" i="0" spc="-325" dirty="0">
                <a:latin typeface="Calibri Light"/>
                <a:cs typeface="Calibri Light"/>
              </a:rPr>
              <a:t>.</a:t>
            </a:r>
            <a:r>
              <a:rPr sz="4400" i="0" spc="30" dirty="0">
                <a:latin typeface="Calibri Light"/>
                <a:cs typeface="Calibri Light"/>
              </a:rPr>
              <a:t>V</a:t>
            </a:r>
            <a:r>
              <a:rPr sz="4400" i="0" spc="40" dirty="0">
                <a:latin typeface="Calibri Light"/>
                <a:cs typeface="Calibri Light"/>
              </a:rPr>
              <a:t>I</a:t>
            </a:r>
            <a:r>
              <a:rPr sz="4400" i="0" spc="-50" dirty="0">
                <a:latin typeface="Calibri Light"/>
                <a:cs typeface="Calibri Light"/>
              </a:rPr>
              <a:t>D</a:t>
            </a:r>
            <a:r>
              <a:rPr sz="4400" i="0" spc="-130" dirty="0">
                <a:latin typeface="Calibri Light"/>
                <a:cs typeface="Calibri Light"/>
              </a:rPr>
              <a:t>E</a:t>
            </a:r>
            <a:r>
              <a:rPr sz="4400" i="0" spc="20" dirty="0">
                <a:latin typeface="Calibri Light"/>
                <a:cs typeface="Calibri Light"/>
              </a:rPr>
              <a:t>O</a:t>
            </a:r>
            <a:r>
              <a:rPr sz="4400" i="0" spc="-290" dirty="0">
                <a:latin typeface="Calibri Light"/>
                <a:cs typeface="Calibri Light"/>
              </a:rPr>
              <a:t> </a:t>
            </a:r>
            <a:r>
              <a:rPr sz="4400" i="0" spc="40" dirty="0">
                <a:latin typeface="Calibri Light"/>
                <a:cs typeface="Calibri Light"/>
              </a:rPr>
              <a:t>C</a:t>
            </a:r>
            <a:r>
              <a:rPr sz="4400" i="0" spc="65" dirty="0">
                <a:latin typeface="Calibri Light"/>
                <a:cs typeface="Calibri Light"/>
              </a:rPr>
              <a:t>A</a:t>
            </a:r>
            <a:r>
              <a:rPr sz="4400" i="0" spc="-50" dirty="0">
                <a:latin typeface="Calibri Light"/>
                <a:cs typeface="Calibri Light"/>
              </a:rPr>
              <a:t>ME</a:t>
            </a:r>
            <a:r>
              <a:rPr sz="4400" i="0" spc="-95" dirty="0">
                <a:latin typeface="Calibri Light"/>
                <a:cs typeface="Calibri Light"/>
              </a:rPr>
              <a:t>R</a:t>
            </a:r>
            <a:r>
              <a:rPr sz="4400" i="0" spc="-5" dirty="0">
                <a:latin typeface="Calibri Light"/>
                <a:cs typeface="Calibri Light"/>
              </a:rPr>
              <a:t>A</a:t>
            </a:r>
            <a:r>
              <a:rPr sz="4400" i="0" spc="10" dirty="0">
                <a:latin typeface="Calibri Light"/>
                <a:cs typeface="Calibri Light"/>
              </a:rPr>
              <a:t>S</a:t>
            </a:r>
            <a:r>
              <a:rPr sz="4400" i="0" spc="-300" dirty="0">
                <a:latin typeface="Calibri Light"/>
                <a:cs typeface="Calibri Light"/>
              </a:rPr>
              <a:t> </a:t>
            </a:r>
            <a:r>
              <a:rPr sz="4400" i="0" spc="5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2" y="1785302"/>
            <a:ext cx="10144760" cy="1833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4641850" algn="just">
              <a:lnSpc>
                <a:spcPct val="90000"/>
              </a:lnSpc>
              <a:spcBef>
                <a:spcPts val="509"/>
              </a:spcBef>
            </a:pP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Video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cameras,</a:t>
            </a:r>
            <a:r>
              <a:rPr sz="32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including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both </a:t>
            </a:r>
            <a:r>
              <a:rPr sz="32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standard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specialized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license plate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recognition cameras,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can </a:t>
            </a:r>
            <a:r>
              <a:rPr sz="3200" spc="3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used </a:t>
            </a:r>
            <a:r>
              <a:rPr sz="3200" spc="-4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monitor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parking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spaces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identify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available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spots.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418401"/>
            <a:ext cx="85909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30" dirty="0"/>
              <a:t>V</a:t>
            </a:r>
            <a:r>
              <a:rPr sz="4400" spc="40" dirty="0"/>
              <a:t>I</a:t>
            </a:r>
            <a:r>
              <a:rPr sz="4400" spc="15" dirty="0"/>
              <a:t>D</a:t>
            </a:r>
            <a:r>
              <a:rPr sz="4400" spc="-114" dirty="0"/>
              <a:t>E</a:t>
            </a:r>
            <a:r>
              <a:rPr sz="4400" spc="-70" dirty="0"/>
              <a:t>O</a:t>
            </a:r>
            <a:r>
              <a:rPr sz="4400" spc="-245" dirty="0"/>
              <a:t> </a:t>
            </a:r>
            <a:r>
              <a:rPr sz="4400" spc="15" dirty="0"/>
              <a:t>C</a:t>
            </a:r>
            <a:r>
              <a:rPr sz="4400" spc="65" dirty="0"/>
              <a:t>A</a:t>
            </a:r>
            <a:r>
              <a:rPr sz="4400" spc="25" dirty="0"/>
              <a:t>M</a:t>
            </a:r>
            <a:r>
              <a:rPr sz="4400" spc="-45" dirty="0"/>
              <a:t>E</a:t>
            </a:r>
            <a:r>
              <a:rPr sz="4400" spc="-95" dirty="0"/>
              <a:t>R</a:t>
            </a:r>
            <a:r>
              <a:rPr sz="4400" spc="-5" dirty="0"/>
              <a:t>A</a:t>
            </a:r>
            <a:r>
              <a:rPr sz="4400" spc="-15" dirty="0"/>
              <a:t>S</a:t>
            </a:r>
            <a:r>
              <a:rPr sz="4400" spc="-245" dirty="0"/>
              <a:t> 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152207"/>
            <a:ext cx="4781550" cy="415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56685">
              <a:lnSpc>
                <a:spcPct val="140200"/>
              </a:lnSpc>
              <a:spcBef>
                <a:spcPts val="95"/>
              </a:spcBef>
            </a:pPr>
            <a:r>
              <a:rPr sz="1250" spc="15" dirty="0">
                <a:latin typeface="Calibri"/>
                <a:cs typeface="Calibri"/>
              </a:rPr>
              <a:t>import </a:t>
            </a:r>
            <a:r>
              <a:rPr sz="1250" spc="10" dirty="0">
                <a:latin typeface="Calibri"/>
                <a:cs typeface="Calibri"/>
              </a:rPr>
              <a:t>cv2 </a:t>
            </a:r>
            <a:r>
              <a:rPr sz="1250" spc="15" dirty="0">
                <a:latin typeface="Calibri"/>
                <a:cs typeface="Calibri"/>
              </a:rPr>
              <a:t> import</a:t>
            </a:r>
            <a:r>
              <a:rPr sz="1250" spc="-40" dirty="0">
                <a:latin typeface="Calibri"/>
                <a:cs typeface="Calibri"/>
              </a:rPr>
              <a:t> </a:t>
            </a:r>
            <a:r>
              <a:rPr sz="1250" spc="25" dirty="0">
                <a:latin typeface="Calibri"/>
                <a:cs typeface="Calibri"/>
              </a:rPr>
              <a:t>time</a:t>
            </a:r>
            <a:endParaRPr sz="1250">
              <a:latin typeface="Calibri"/>
              <a:cs typeface="Calibri"/>
            </a:endParaRPr>
          </a:p>
          <a:p>
            <a:pPr marL="12700" marR="1191895">
              <a:lnSpc>
                <a:spcPct val="140100"/>
              </a:lnSpc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Initialize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video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capture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(0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default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camera)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cap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cv2.VideoCapture(0)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Define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region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of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interest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(ROI)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space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detection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These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coordinates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represent</a:t>
            </a:r>
            <a:r>
              <a:rPr sz="1250" spc="19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top-left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and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bottom-right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corners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of</a:t>
            </a:r>
            <a:endParaRPr sz="1250">
              <a:latin typeface="Calibri"/>
              <a:cs typeface="Calibri"/>
            </a:endParaRPr>
          </a:p>
          <a:p>
            <a:pPr marL="241300">
              <a:lnSpc>
                <a:spcPts val="1315"/>
              </a:lnSpc>
            </a:pP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50" dirty="0">
                <a:latin typeface="Calibri"/>
                <a:cs typeface="Calibri"/>
              </a:rPr>
              <a:t>roi_x1,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roi_y1,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roi_x2,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roi_y2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100,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100,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300,</a:t>
            </a:r>
            <a:r>
              <a:rPr sz="1250" spc="-8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300</a:t>
            </a:r>
            <a:endParaRPr sz="1250">
              <a:latin typeface="Calibri"/>
              <a:cs typeface="Calibri"/>
            </a:endParaRPr>
          </a:p>
          <a:p>
            <a:pPr marL="12700" marR="2281555">
              <a:lnSpc>
                <a:spcPct val="140200"/>
              </a:lnSpc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Function</a:t>
            </a:r>
            <a:r>
              <a:rPr sz="1250" spc="20" dirty="0">
                <a:latin typeface="Calibri"/>
                <a:cs typeface="Calibri"/>
              </a:rPr>
              <a:t> to</a:t>
            </a:r>
            <a:r>
              <a:rPr sz="1250" spc="15" dirty="0">
                <a:latin typeface="Calibri"/>
                <a:cs typeface="Calibri"/>
              </a:rPr>
              <a:t> monitor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spaces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def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monitor_parking_spaces():</a:t>
            </a:r>
            <a:endParaRPr sz="125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while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True:</a:t>
            </a:r>
            <a:endParaRPr sz="1250">
              <a:latin typeface="Calibri"/>
              <a:cs typeface="Calibri"/>
            </a:endParaRPr>
          </a:p>
          <a:p>
            <a:pPr marL="50800" marR="2967990" indent="266700">
              <a:lnSpc>
                <a:spcPts val="2100"/>
              </a:lnSpc>
              <a:spcBef>
                <a:spcPts val="95"/>
              </a:spcBef>
            </a:pPr>
            <a:r>
              <a:rPr sz="1250" dirty="0">
                <a:latin typeface="Calibri"/>
                <a:cs typeface="Calibri"/>
              </a:rPr>
              <a:t>ret,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cap.read()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not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ret:</a:t>
            </a:r>
            <a:endParaRPr sz="12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250" dirty="0">
                <a:latin typeface="Calibri"/>
                <a:cs typeface="Calibri"/>
              </a:rPr>
              <a:t>break</a:t>
            </a:r>
            <a:endParaRPr sz="12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Crop</a:t>
            </a:r>
            <a:r>
              <a:rPr sz="1250" spc="15" dirty="0">
                <a:latin typeface="Calibri"/>
                <a:cs typeface="Calibri"/>
              </a:rPr>
              <a:t> 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defined</a:t>
            </a:r>
            <a:r>
              <a:rPr sz="1250" spc="1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endParaRPr sz="12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roi =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frame[roi_y1:roi_y2,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roi_x1:roi_x2]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675" y="5354637"/>
            <a:ext cx="474662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Perform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image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processing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 </a:t>
            </a:r>
            <a:r>
              <a:rPr sz="1250" dirty="0">
                <a:latin typeface="Calibri"/>
                <a:cs typeface="Calibri"/>
              </a:rPr>
              <a:t>detect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occupancy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(e.g.,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using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computer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492" y="5487987"/>
            <a:ext cx="122555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5" dirty="0">
                <a:latin typeface="Calibri"/>
                <a:cs typeface="Calibri"/>
              </a:rPr>
              <a:t>vision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techniques)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380" y="1111567"/>
            <a:ext cx="491426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For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demonstration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purposes,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we'll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simulate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occupancy</a:t>
            </a:r>
            <a:r>
              <a:rPr sz="1250" spc="20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detection</a:t>
            </a:r>
            <a:r>
              <a:rPr sz="1250" spc="1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based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153" y="1244917"/>
            <a:ext cx="56705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on</a:t>
            </a:r>
            <a:r>
              <a:rPr sz="1250" spc="-5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color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5435">
              <a:lnSpc>
                <a:spcPct val="140100"/>
              </a:lnSpc>
              <a:spcBef>
                <a:spcPts val="95"/>
              </a:spcBef>
            </a:pPr>
            <a:r>
              <a:rPr spc="10" dirty="0"/>
              <a:t># </a:t>
            </a:r>
            <a:r>
              <a:rPr spc="-25" dirty="0"/>
              <a:t>You </a:t>
            </a:r>
            <a:r>
              <a:rPr spc="10" dirty="0"/>
              <a:t>would typically </a:t>
            </a:r>
            <a:r>
              <a:rPr spc="20" dirty="0"/>
              <a:t>use more </a:t>
            </a:r>
            <a:r>
              <a:rPr dirty="0"/>
              <a:t>advanced</a:t>
            </a:r>
            <a:r>
              <a:rPr spc="5" dirty="0"/>
              <a:t> techniques</a:t>
            </a:r>
            <a:r>
              <a:rPr spc="10" dirty="0"/>
              <a:t> </a:t>
            </a:r>
            <a:r>
              <a:rPr spc="-5" dirty="0"/>
              <a:t>like </a:t>
            </a:r>
            <a:r>
              <a:rPr dirty="0"/>
              <a:t>object</a:t>
            </a:r>
            <a:r>
              <a:rPr spc="5" dirty="0"/>
              <a:t> detection </a:t>
            </a:r>
            <a:r>
              <a:rPr spc="-270" dirty="0"/>
              <a:t> </a:t>
            </a:r>
            <a:r>
              <a:rPr spc="5" dirty="0"/>
              <a:t>blue_color_threshold</a:t>
            </a:r>
            <a:r>
              <a:rPr spc="60" dirty="0"/>
              <a:t> </a:t>
            </a:r>
            <a:r>
              <a:rPr spc="10" dirty="0"/>
              <a:t>=</a:t>
            </a:r>
            <a:r>
              <a:rPr spc="-25" dirty="0"/>
              <a:t> </a:t>
            </a:r>
            <a:r>
              <a:rPr spc="25" dirty="0"/>
              <a:t>100</a:t>
            </a:r>
          </a:p>
          <a:p>
            <a:pPr marL="279400" marR="1789430">
              <a:lnSpc>
                <a:spcPct val="140100"/>
              </a:lnSpc>
            </a:pPr>
            <a:r>
              <a:rPr spc="5" dirty="0"/>
              <a:t>if</a:t>
            </a:r>
            <a:r>
              <a:rPr spc="-10" dirty="0"/>
              <a:t> </a:t>
            </a:r>
            <a:r>
              <a:rPr spc="10" dirty="0"/>
              <a:t>roi[:,</a:t>
            </a:r>
            <a:r>
              <a:rPr spc="60" dirty="0"/>
              <a:t> </a:t>
            </a:r>
            <a:r>
              <a:rPr spc="20" dirty="0"/>
              <a:t>:,</a:t>
            </a:r>
            <a:r>
              <a:rPr spc="-10" dirty="0"/>
              <a:t> </a:t>
            </a:r>
            <a:r>
              <a:rPr spc="5" dirty="0"/>
              <a:t>0].mean()</a:t>
            </a:r>
            <a:r>
              <a:rPr spc="140" dirty="0"/>
              <a:t> </a:t>
            </a:r>
            <a:r>
              <a:rPr spc="10" dirty="0"/>
              <a:t>&gt;</a:t>
            </a:r>
            <a:r>
              <a:rPr spc="-15" dirty="0"/>
              <a:t> </a:t>
            </a:r>
            <a:r>
              <a:rPr spc="5" dirty="0"/>
              <a:t>blue_color_threshold: </a:t>
            </a:r>
            <a:r>
              <a:rPr spc="-265" dirty="0"/>
              <a:t> </a:t>
            </a:r>
            <a:r>
              <a:rPr spc="10" dirty="0"/>
              <a:t>print("Parking</a:t>
            </a:r>
            <a:r>
              <a:rPr spc="15" dirty="0"/>
              <a:t> </a:t>
            </a:r>
            <a:r>
              <a:rPr spc="5" dirty="0"/>
              <a:t>space</a:t>
            </a:r>
            <a:r>
              <a:rPr spc="130" dirty="0"/>
              <a:t> </a:t>
            </a:r>
            <a:r>
              <a:rPr dirty="0"/>
              <a:t>occupied.")</a:t>
            </a:r>
          </a:p>
          <a:p>
            <a:pPr marL="279400">
              <a:lnSpc>
                <a:spcPct val="100000"/>
              </a:lnSpc>
              <a:spcBef>
                <a:spcPts val="605"/>
              </a:spcBef>
            </a:pPr>
            <a:r>
              <a:rPr spc="-5" dirty="0"/>
              <a:t>else:</a:t>
            </a:r>
          </a:p>
          <a:p>
            <a:pPr marL="279400">
              <a:lnSpc>
                <a:spcPct val="100000"/>
              </a:lnSpc>
              <a:spcBef>
                <a:spcPts val="600"/>
              </a:spcBef>
            </a:pPr>
            <a:r>
              <a:rPr spc="10" dirty="0"/>
              <a:t>print("Parking</a:t>
            </a:r>
            <a:r>
              <a:rPr spc="15" dirty="0"/>
              <a:t> </a:t>
            </a:r>
            <a:r>
              <a:rPr spc="5" dirty="0"/>
              <a:t>space</a:t>
            </a:r>
            <a:r>
              <a:rPr spc="130" dirty="0"/>
              <a:t> </a:t>
            </a:r>
            <a:r>
              <a:rPr spc="5" dirty="0"/>
              <a:t>vacant.")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37680" y="3114928"/>
            <a:ext cx="470090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cv2.rectangle(frame,</a:t>
            </a:r>
            <a:r>
              <a:rPr sz="1250" spc="3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(roi_x1,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roi_y1),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(roi_x2,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roi_y2), </a:t>
            </a:r>
            <a:r>
              <a:rPr sz="1250" spc="10" dirty="0">
                <a:latin typeface="Calibri"/>
                <a:cs typeface="Calibri"/>
              </a:rPr>
              <a:t>(0,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0,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255),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2) 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#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153" y="3247961"/>
            <a:ext cx="130556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Draw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rectangle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5153" y="3442652"/>
            <a:ext cx="4022090" cy="295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1327785" indent="-114935">
              <a:lnSpc>
                <a:spcPct val="140200"/>
              </a:lnSpc>
              <a:spcBef>
                <a:spcPts val="95"/>
              </a:spcBef>
            </a:pPr>
            <a:r>
              <a:rPr sz="1250" spc="15" dirty="0">
                <a:latin typeface="Calibri"/>
                <a:cs typeface="Calibri"/>
              </a:rPr>
              <a:t>cv2.imshow('Smart  </a:t>
            </a:r>
            <a:r>
              <a:rPr sz="1250" spc="10" dirty="0">
                <a:latin typeface="Calibri"/>
                <a:cs typeface="Calibri"/>
              </a:rPr>
              <a:t>Parking',  </a:t>
            </a:r>
            <a:r>
              <a:rPr sz="1250" spc="5" dirty="0">
                <a:latin typeface="Calibri"/>
                <a:cs typeface="Calibri"/>
              </a:rPr>
              <a:t>frame) 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cv2.waitKey(1)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&amp;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0xFF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==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ord('q'):</a:t>
            </a:r>
            <a:endParaRPr sz="1250">
              <a:latin typeface="Calibri"/>
              <a:cs typeface="Calibri"/>
            </a:endParaRPr>
          </a:p>
          <a:p>
            <a:pPr marL="165100" marR="3018790" indent="228600">
              <a:lnSpc>
                <a:spcPct val="140200"/>
              </a:lnSpc>
            </a:pPr>
            <a:r>
              <a:rPr sz="1250" dirty="0">
                <a:latin typeface="Calibri"/>
                <a:cs typeface="Calibri"/>
              </a:rPr>
              <a:t>break 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</a:t>
            </a:r>
            <a:r>
              <a:rPr sz="1250" spc="10" dirty="0">
                <a:latin typeface="Calibri"/>
                <a:cs typeface="Calibri"/>
              </a:rPr>
              <a:t>p</a:t>
            </a:r>
            <a:r>
              <a:rPr sz="1250" spc="-20" dirty="0">
                <a:latin typeface="Calibri"/>
                <a:cs typeface="Calibri"/>
              </a:rPr>
              <a:t>.</a:t>
            </a:r>
            <a:r>
              <a:rPr sz="1250" spc="5" dirty="0">
                <a:latin typeface="Calibri"/>
                <a:cs typeface="Calibri"/>
              </a:rPr>
              <a:t>r</a:t>
            </a:r>
            <a:r>
              <a:rPr sz="1250" spc="-25" dirty="0">
                <a:latin typeface="Calibri"/>
                <a:cs typeface="Calibri"/>
              </a:rPr>
              <a:t>e</a:t>
            </a:r>
            <a:r>
              <a:rPr sz="1250" spc="10" dirty="0">
                <a:latin typeface="Calibri"/>
                <a:cs typeface="Calibri"/>
              </a:rPr>
              <a:t>l</a:t>
            </a:r>
            <a:r>
              <a:rPr sz="1250" spc="-25" dirty="0">
                <a:latin typeface="Calibri"/>
                <a:cs typeface="Calibri"/>
              </a:rPr>
              <a:t>e</a:t>
            </a:r>
            <a:r>
              <a:rPr sz="1250" spc="-5" dirty="0">
                <a:latin typeface="Calibri"/>
                <a:cs typeface="Calibri"/>
              </a:rPr>
              <a:t>a</a:t>
            </a:r>
            <a:r>
              <a:rPr sz="1250" spc="30" dirty="0">
                <a:latin typeface="Calibri"/>
                <a:cs typeface="Calibri"/>
              </a:rPr>
              <a:t>s</a:t>
            </a:r>
            <a:r>
              <a:rPr sz="1250" spc="-20" dirty="0">
                <a:latin typeface="Calibri"/>
                <a:cs typeface="Calibri"/>
              </a:rPr>
              <a:t>e</a:t>
            </a:r>
            <a:r>
              <a:rPr sz="1250" spc="-10" dirty="0">
                <a:latin typeface="Calibri"/>
                <a:cs typeface="Calibri"/>
              </a:rPr>
              <a:t>()</a:t>
            </a:r>
            <a:endParaRPr sz="1250">
              <a:latin typeface="Calibri"/>
              <a:cs typeface="Calibri"/>
            </a:endParaRPr>
          </a:p>
          <a:p>
            <a:pPr marL="12700" marR="2191385" indent="152400">
              <a:lnSpc>
                <a:spcPct val="140200"/>
              </a:lnSpc>
            </a:pPr>
            <a:r>
              <a:rPr sz="1250" spc="10" dirty="0">
                <a:latin typeface="Calibri"/>
                <a:cs typeface="Calibri"/>
              </a:rPr>
              <a:t>cv2.destroyAllWindows()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_name_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==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"_main_":</a:t>
            </a:r>
            <a:endParaRPr sz="125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600"/>
              </a:spcBef>
            </a:pPr>
            <a:r>
              <a:rPr sz="1250" spc="15" dirty="0">
                <a:latin typeface="Calibri"/>
                <a:cs typeface="Calibri"/>
              </a:rPr>
              <a:t>try:</a:t>
            </a:r>
            <a:endParaRPr sz="12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530"/>
              </a:spcBef>
            </a:pPr>
            <a:r>
              <a:rPr sz="1250" spc="15" dirty="0">
                <a:latin typeface="Calibri"/>
                <a:cs typeface="Calibri"/>
              </a:rPr>
              <a:t>print("Smart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15" dirty="0">
                <a:latin typeface="Calibri"/>
                <a:cs typeface="Calibri"/>
              </a:rPr>
              <a:t> system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active.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Press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'q'</a:t>
            </a:r>
            <a:r>
              <a:rPr sz="1250" spc="-4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exit.")</a:t>
            </a:r>
            <a:endParaRPr sz="1250">
              <a:latin typeface="Calibri"/>
              <a:cs typeface="Calibri"/>
            </a:endParaRPr>
          </a:p>
          <a:p>
            <a:pPr marL="165100" marR="1969770" indent="152400">
              <a:lnSpc>
                <a:spcPct val="140200"/>
              </a:lnSpc>
            </a:pPr>
            <a:r>
              <a:rPr sz="1250" spc="5" dirty="0">
                <a:latin typeface="Calibri"/>
                <a:cs typeface="Calibri"/>
              </a:rPr>
              <a:t>monitor_parking_spaces()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except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KeyboardInterrupt:</a:t>
            </a:r>
            <a:endParaRPr sz="12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605"/>
              </a:spcBef>
            </a:pPr>
            <a:r>
              <a:rPr sz="1250" spc="15" dirty="0">
                <a:latin typeface="Calibri"/>
                <a:cs typeface="Calibri"/>
              </a:rPr>
              <a:t>print("Smart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 script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terminated.")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1458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Office Theme</vt:lpstr>
      <vt:lpstr>SMART PARKING</vt:lpstr>
      <vt:lpstr>LIST OF SENSORS</vt:lpstr>
      <vt:lpstr>PowerPoint Presentation</vt:lpstr>
      <vt:lpstr>PowerPoint Presentation</vt:lpstr>
      <vt:lpstr>PYTHON SCRIPT FOR ULTRASONIC SENSOR :</vt:lpstr>
      <vt:lpstr>2.OCCUPANCY SENSOR :</vt:lpstr>
      <vt:lpstr>PYTHON SCRIPT FOR OCCUPANCY SENSOR:</vt:lpstr>
      <vt:lpstr>3.VIDEO CAMERAS :</vt:lpstr>
      <vt:lpstr>PYTHON SCRIPT FOR VIDEO CAMERAS :</vt:lpstr>
      <vt:lpstr>PowerPoint Presentation</vt:lpstr>
      <vt:lpstr>PYTHON SCRIPT FOR RFID SENSOR:</vt:lpstr>
      <vt:lpstr>5.ENTRY AND EXIT GATE SENSOR :</vt:lpstr>
      <vt:lpstr>PYTHON SCRIPT FOR ENTRY AND EXIT GATE SENSOR :</vt:lpstr>
      <vt:lpstr>CONTROLLER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kavi</dc:creator>
  <cp:lastModifiedBy>ak shaya</cp:lastModifiedBy>
  <cp:revision>3</cp:revision>
  <dcterms:created xsi:type="dcterms:W3CDTF">2023-10-16T14:47:46Z</dcterms:created>
  <dcterms:modified xsi:type="dcterms:W3CDTF">2023-11-01T14:09:54Z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LastSaved">
    <vt:filetime>2023-10-16T00:00:00Z</vt:filetime>
  </property>
</Properties>
</file>