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8"/>
  </p:notesMasterIdLst>
  <p:sldIdLst>
    <p:sldId id="256" r:id="rId2"/>
    <p:sldId id="257" r:id="rId3"/>
    <p:sldId id="333" r:id="rId4"/>
    <p:sldId id="310" r:id="rId5"/>
    <p:sldId id="313" r:id="rId6"/>
    <p:sldId id="315" r:id="rId7"/>
    <p:sldId id="316" r:id="rId8"/>
    <p:sldId id="314" r:id="rId9"/>
    <p:sldId id="318" r:id="rId10"/>
    <p:sldId id="319" r:id="rId11"/>
    <p:sldId id="320" r:id="rId12"/>
    <p:sldId id="321" r:id="rId13"/>
    <p:sldId id="334" r:id="rId14"/>
    <p:sldId id="328" r:id="rId15"/>
    <p:sldId id="329" r:id="rId16"/>
    <p:sldId id="332" r:id="rId17"/>
  </p:sldIdLst>
  <p:sldSz cx="9144000" cy="5143500" type="screen16x9"/>
  <p:notesSz cx="6858000" cy="9144000"/>
  <p:embeddedFontLst>
    <p:embeddedFont>
      <p:font typeface="Amiko" panose="00000500000000000000" pitchFamily="2" charset="0"/>
      <p:regular r:id="rId19"/>
      <p:bold r:id="rId20"/>
    </p:embeddedFont>
    <p:embeddedFont>
      <p:font typeface="Archivo Light"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Orbitron" panose="020B0604020202020204" charset="0"/>
      <p:regular r:id="rId33"/>
      <p:bold r:id="rId34"/>
    </p:embeddedFont>
    <p:embeddedFont>
      <p:font typeface="Roboto Condensed Light" panose="02000000000000000000" pitchFamily="2" charset="0"/>
      <p:regular r:id="rId35"/>
      <p:italic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E1E83D-03AD-4FF8-ABEE-75D7D61F80CC}">
  <a:tblStyle styleId="{16E1E83D-03AD-4FF8-ABEE-75D7D61F80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217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5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27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6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618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8795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0868969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97169ED-CA16-465D-AAC9-E0763673229E}"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014916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4228107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6771555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03336722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36613545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43073779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224361641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78815917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485734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00475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3307704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4129848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64611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24"/>
        <p:cNvGrpSpPr/>
        <p:nvPr/>
      </p:nvGrpSpPr>
      <p:grpSpPr>
        <a:xfrm>
          <a:off x="0" y="0"/>
          <a:ext cx="0" cy="0"/>
          <a:chOff x="0" y="0"/>
          <a:chExt cx="0" cy="0"/>
        </a:xfrm>
      </p:grpSpPr>
    </p:spTree>
    <p:extLst>
      <p:ext uri="{BB962C8B-B14F-4D97-AF65-F5344CB8AC3E}">
        <p14:creationId xmlns:p14="http://schemas.microsoft.com/office/powerpoint/2010/main" val="405492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912511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169ED-CA16-465D-AAC9-E0763673229E}"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4080431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169ED-CA16-465D-AAC9-E0763673229E}"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3736817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0493915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257842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897169ED-CA16-465D-AAC9-E0763673229E}" type="datetimeFigureOut">
              <a:rPr lang="en-IN" smtClean="0"/>
              <a:t>21-04-2023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1426667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97169ED-CA16-465D-AAC9-E0763673229E}"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0486A8-4141-41E4-8726-DFD33F05BAEE}" type="slidenum">
              <a:rPr lang="en-IN" smtClean="0"/>
              <a:t>‹#›</a:t>
            </a:fld>
            <a:endParaRPr lang="en-IN"/>
          </a:p>
        </p:txBody>
      </p:sp>
    </p:spTree>
    <p:extLst>
      <p:ext uri="{BB962C8B-B14F-4D97-AF65-F5344CB8AC3E}">
        <p14:creationId xmlns:p14="http://schemas.microsoft.com/office/powerpoint/2010/main" val="39745827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897169ED-CA16-465D-AAC9-E0763673229E}" type="datetimeFigureOut">
              <a:rPr lang="en-IN" smtClean="0"/>
              <a:t>21-04-2023</a:t>
            </a:fld>
            <a:endParaRPr lang="en-IN"/>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280486A8-4141-41E4-8726-DFD33F05BAEE}" type="slidenum">
              <a:rPr lang="en-IN" smtClean="0"/>
              <a:t>‹#›</a:t>
            </a:fld>
            <a:endParaRPr lang="en-IN"/>
          </a:p>
        </p:txBody>
      </p:sp>
    </p:spTree>
    <p:extLst>
      <p:ext uri="{BB962C8B-B14F-4D97-AF65-F5344CB8AC3E}">
        <p14:creationId xmlns:p14="http://schemas.microsoft.com/office/powerpoint/2010/main" val="152965665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9" r:id="rId20"/>
    <p:sldLayoutId id="2147483781" r:id="rId21"/>
    <p:sldLayoutId id="2147483782" r:id="rId22"/>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2" name="Google Shape;1382;p35"/>
          <p:cNvSpPr txBox="1">
            <a:spLocks noGrp="1"/>
          </p:cNvSpPr>
          <p:nvPr>
            <p:ph type="ctrTitle"/>
          </p:nvPr>
        </p:nvSpPr>
        <p:spPr>
          <a:xfrm>
            <a:off x="649303" y="471838"/>
            <a:ext cx="5449639" cy="23710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solidFill>
                  <a:srgbClr val="92D050"/>
                </a:solidFill>
                <a:latin typeface="Orbitron" panose="020B0604020202020204" charset="0"/>
              </a:rPr>
              <a:t>INTERNSHIP</a:t>
            </a:r>
            <a:br>
              <a:rPr lang="en" sz="4500" dirty="0">
                <a:solidFill>
                  <a:srgbClr val="92D050"/>
                </a:solidFill>
                <a:latin typeface="Orbitron" panose="020B0604020202020204" charset="0"/>
              </a:rPr>
            </a:br>
            <a:r>
              <a:rPr lang="en" sz="4500" dirty="0">
                <a:solidFill>
                  <a:srgbClr val="92D050"/>
                </a:solidFill>
                <a:latin typeface="Orbitron" panose="020B0604020202020204" charset="0"/>
              </a:rPr>
              <a:t>PRESENTATION</a:t>
            </a:r>
            <a:r>
              <a:rPr lang="en" sz="3200" dirty="0">
                <a:solidFill>
                  <a:srgbClr val="92D050"/>
                </a:solidFill>
                <a:latin typeface="Orbitron" panose="020B0604020202020204" charset="0"/>
              </a:rPr>
              <a:t> </a:t>
            </a:r>
            <a:br>
              <a:rPr lang="en" sz="2700" dirty="0">
                <a:solidFill>
                  <a:schemeClr val="accent1"/>
                </a:solidFill>
              </a:rPr>
            </a:br>
            <a:endParaRPr sz="2700" dirty="0">
              <a:solidFill>
                <a:schemeClr val="accent1"/>
              </a:solidFill>
            </a:endParaRPr>
          </a:p>
        </p:txBody>
      </p:sp>
      <p:sp>
        <p:nvSpPr>
          <p:cNvPr id="1381" name="Google Shape;1381;p35"/>
          <p:cNvSpPr txBox="1">
            <a:spLocks noGrp="1"/>
          </p:cNvSpPr>
          <p:nvPr>
            <p:ph type="subTitle" idx="1"/>
          </p:nvPr>
        </p:nvSpPr>
        <p:spPr>
          <a:xfrm>
            <a:off x="926187" y="2842899"/>
            <a:ext cx="4232700" cy="11789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Pranav Kumar Patil</a:t>
            </a:r>
          </a:p>
          <a:p>
            <a:pPr marL="0" lvl="0" indent="0" algn="l" rtl="0">
              <a:spcBef>
                <a:spcPts val="0"/>
              </a:spcBef>
              <a:spcAft>
                <a:spcPts val="0"/>
              </a:spcAft>
              <a:buNone/>
            </a:pPr>
            <a:r>
              <a:rPr lang="en" sz="2000" dirty="0"/>
              <a:t>Class : TE Computer B</a:t>
            </a:r>
          </a:p>
          <a:p>
            <a:pPr marL="0" lvl="0" indent="0" algn="l" rtl="0">
              <a:spcBef>
                <a:spcPts val="0"/>
              </a:spcBef>
              <a:spcAft>
                <a:spcPts val="0"/>
              </a:spcAft>
              <a:buNone/>
            </a:pPr>
            <a:r>
              <a:rPr lang="en" sz="2000" dirty="0"/>
              <a:t>Roll No : 20CO089</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24C237-0A63-DBCA-ED5A-3C624D37B224}"/>
              </a:ext>
            </a:extLst>
          </p:cNvPr>
          <p:cNvSpPr txBox="1"/>
          <p:nvPr/>
        </p:nvSpPr>
        <p:spPr>
          <a:xfrm>
            <a:off x="2750574" y="339386"/>
            <a:ext cx="3642851" cy="646331"/>
          </a:xfrm>
          <a:prstGeom prst="rect">
            <a:avLst/>
          </a:prstGeom>
          <a:noFill/>
        </p:spPr>
        <p:txBody>
          <a:bodyPr wrap="square">
            <a:spAutoFit/>
          </a:bodyPr>
          <a:lstStyle/>
          <a:p>
            <a:r>
              <a:rPr lang="en-US" sz="3200" b="1" dirty="0">
                <a:solidFill>
                  <a:srgbClr val="92D050"/>
                </a:solidFill>
                <a:latin typeface="Orbitron" panose="020B0604020202020204" charset="0"/>
              </a:rPr>
              <a:t>U</a:t>
            </a:r>
            <a:r>
              <a:rPr lang="en-IN" sz="3600" b="1" dirty="0">
                <a:solidFill>
                  <a:srgbClr val="92D050"/>
                </a:solidFill>
                <a:latin typeface="Orbitron" panose="020B0604020202020204" charset="0"/>
              </a:rPr>
              <a:t>ser I</a:t>
            </a:r>
            <a:r>
              <a:rPr lang="en-IN" sz="3200" b="1" dirty="0">
                <a:solidFill>
                  <a:srgbClr val="92D050"/>
                </a:solidFill>
                <a:latin typeface="Orbitron" panose="020B0604020202020204" charset="0"/>
              </a:rPr>
              <a:t>nterface</a:t>
            </a:r>
            <a:endParaRPr lang="en-IN" sz="3200" b="1" i="0" u="none" strike="noStrike" baseline="0" dirty="0">
              <a:solidFill>
                <a:srgbClr val="92D050"/>
              </a:solidFill>
              <a:latin typeface="Orbitron" panose="020B0604020202020204" charset="0"/>
            </a:endParaRPr>
          </a:p>
        </p:txBody>
      </p:sp>
      <p:pic>
        <p:nvPicPr>
          <p:cNvPr id="7" name="Picture 6">
            <a:extLst>
              <a:ext uri="{FF2B5EF4-FFF2-40B4-BE49-F238E27FC236}">
                <a16:creationId xmlns:a16="http://schemas.microsoft.com/office/drawing/2014/main" id="{D6FBB06F-4B77-6DE0-C8F5-3832CBE8AB5B}"/>
              </a:ext>
            </a:extLst>
          </p:cNvPr>
          <p:cNvPicPr>
            <a:picLocks noChangeAspect="1"/>
          </p:cNvPicPr>
          <p:nvPr/>
        </p:nvPicPr>
        <p:blipFill rotWithShape="1">
          <a:blip r:embed="rId2"/>
          <a:srcRect b="5071"/>
          <a:stretch/>
        </p:blipFill>
        <p:spPr>
          <a:xfrm>
            <a:off x="1605516" y="1212111"/>
            <a:ext cx="5869172" cy="3732029"/>
          </a:xfrm>
          <a:prstGeom prst="rect">
            <a:avLst/>
          </a:prstGeom>
        </p:spPr>
      </p:pic>
    </p:spTree>
    <p:extLst>
      <p:ext uri="{BB962C8B-B14F-4D97-AF65-F5344CB8AC3E}">
        <p14:creationId xmlns:p14="http://schemas.microsoft.com/office/powerpoint/2010/main" val="358039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3B9F4-1C5A-9FC3-3ACF-E7D2A75E3EF7}"/>
              </a:ext>
            </a:extLst>
          </p:cNvPr>
          <p:cNvSpPr txBox="1"/>
          <p:nvPr/>
        </p:nvSpPr>
        <p:spPr>
          <a:xfrm>
            <a:off x="2201067" y="371007"/>
            <a:ext cx="4965276" cy="584775"/>
          </a:xfrm>
          <a:prstGeom prst="rect">
            <a:avLst/>
          </a:prstGeom>
          <a:noFill/>
        </p:spPr>
        <p:txBody>
          <a:bodyPr wrap="square">
            <a:spAutoFit/>
          </a:bodyPr>
          <a:lstStyle/>
          <a:p>
            <a:r>
              <a:rPr lang="en-US" sz="3200" b="1" dirty="0">
                <a:solidFill>
                  <a:srgbClr val="92D050"/>
                </a:solidFill>
                <a:latin typeface="Orbitron" panose="020B0604020202020204" charset="0"/>
              </a:rPr>
              <a:t>Web-App Cutouts</a:t>
            </a:r>
            <a:endParaRPr lang="en-IN" sz="3200" b="1" i="0" u="none" strike="noStrike" baseline="0" dirty="0">
              <a:solidFill>
                <a:srgbClr val="92D050"/>
              </a:solidFill>
              <a:latin typeface="Orbitron" panose="020B0604020202020204" charset="0"/>
            </a:endParaRPr>
          </a:p>
        </p:txBody>
      </p:sp>
      <p:pic>
        <p:nvPicPr>
          <p:cNvPr id="6" name="Picture 5">
            <a:extLst>
              <a:ext uri="{FF2B5EF4-FFF2-40B4-BE49-F238E27FC236}">
                <a16:creationId xmlns:a16="http://schemas.microsoft.com/office/drawing/2014/main" id="{48439216-89BA-9262-7EDC-2465A15BB3B6}"/>
              </a:ext>
            </a:extLst>
          </p:cNvPr>
          <p:cNvPicPr>
            <a:picLocks noChangeAspect="1"/>
          </p:cNvPicPr>
          <p:nvPr/>
        </p:nvPicPr>
        <p:blipFill rotWithShape="1">
          <a:blip r:embed="rId2"/>
          <a:srcRect b="4453"/>
          <a:stretch/>
        </p:blipFill>
        <p:spPr>
          <a:xfrm>
            <a:off x="1616149" y="1388212"/>
            <a:ext cx="5635256" cy="2492671"/>
          </a:xfrm>
          <a:prstGeom prst="rect">
            <a:avLst/>
          </a:prstGeom>
        </p:spPr>
      </p:pic>
      <p:sp>
        <p:nvSpPr>
          <p:cNvPr id="9" name="Text Placeholder 8">
            <a:extLst>
              <a:ext uri="{FF2B5EF4-FFF2-40B4-BE49-F238E27FC236}">
                <a16:creationId xmlns:a16="http://schemas.microsoft.com/office/drawing/2014/main" id="{E5E7637B-A00D-6B0C-DDC5-4BB578002633}"/>
              </a:ext>
            </a:extLst>
          </p:cNvPr>
          <p:cNvSpPr>
            <a:spLocks noGrp="1"/>
          </p:cNvSpPr>
          <p:nvPr>
            <p:ph type="body" idx="1"/>
          </p:nvPr>
        </p:nvSpPr>
        <p:spPr>
          <a:xfrm>
            <a:off x="515323" y="4160969"/>
            <a:ext cx="7704000" cy="478200"/>
          </a:xfrm>
        </p:spPr>
        <p:txBody>
          <a:bodyPr/>
          <a:lstStyle/>
          <a:p>
            <a:pPr marL="152400" indent="0" algn="ctr">
              <a:buNone/>
            </a:pPr>
            <a:r>
              <a:rPr lang="en-US" sz="1400" dirty="0">
                <a:latin typeface="Amiko" panose="00000500000000000000" pitchFamily="2" charset="0"/>
                <a:cs typeface="Amiko" panose="00000500000000000000" pitchFamily="2" charset="0"/>
              </a:rPr>
              <a:t>This is the basic interface of the To-Do Web app before adding tasks to it.</a:t>
            </a:r>
            <a:endParaRPr lang="en-IN" sz="1400" dirty="0">
              <a:latin typeface="Amiko" panose="00000500000000000000" pitchFamily="2" charset="0"/>
              <a:cs typeface="Amiko" panose="00000500000000000000" pitchFamily="2" charset="0"/>
            </a:endParaRPr>
          </a:p>
        </p:txBody>
      </p:sp>
    </p:spTree>
    <p:extLst>
      <p:ext uri="{BB962C8B-B14F-4D97-AF65-F5344CB8AC3E}">
        <p14:creationId xmlns:p14="http://schemas.microsoft.com/office/powerpoint/2010/main" val="200081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08475-CB52-5E13-2BFE-E6DAA7F1D7BC}"/>
              </a:ext>
            </a:extLst>
          </p:cNvPr>
          <p:cNvSpPr txBox="1"/>
          <p:nvPr/>
        </p:nvSpPr>
        <p:spPr>
          <a:xfrm>
            <a:off x="2102458" y="361836"/>
            <a:ext cx="5967653" cy="1077218"/>
          </a:xfrm>
          <a:prstGeom prst="rect">
            <a:avLst/>
          </a:prstGeom>
          <a:noFill/>
        </p:spPr>
        <p:txBody>
          <a:bodyPr wrap="square">
            <a:spAutoFit/>
          </a:bodyPr>
          <a:lstStyle/>
          <a:p>
            <a:r>
              <a:rPr lang="en-US" sz="3200" b="1" dirty="0">
                <a:solidFill>
                  <a:srgbClr val="92D050"/>
                </a:solidFill>
                <a:latin typeface="Orbitron" panose="020B0604020202020204" charset="0"/>
              </a:rPr>
              <a:t>Web-App Cutouts</a:t>
            </a:r>
            <a:endParaRPr lang="en-IN" sz="3200" b="1" i="0" u="none" strike="noStrike" baseline="0" dirty="0">
              <a:solidFill>
                <a:srgbClr val="92D050"/>
              </a:solidFill>
              <a:latin typeface="Orbitron" panose="020B0604020202020204" charset="0"/>
            </a:endParaRPr>
          </a:p>
          <a:p>
            <a:endParaRPr lang="en-IN" sz="3200" b="1" i="0" u="none" strike="noStrike" baseline="0" dirty="0">
              <a:solidFill>
                <a:schemeClr val="tx2"/>
              </a:solidFill>
              <a:latin typeface="Orbitron" panose="020B0604020202020204" charset="0"/>
            </a:endParaRPr>
          </a:p>
        </p:txBody>
      </p:sp>
      <p:pic>
        <p:nvPicPr>
          <p:cNvPr id="6" name="Picture 5">
            <a:extLst>
              <a:ext uri="{FF2B5EF4-FFF2-40B4-BE49-F238E27FC236}">
                <a16:creationId xmlns:a16="http://schemas.microsoft.com/office/drawing/2014/main" id="{7907FB44-B589-0327-B3D8-6EC5A1336EF3}"/>
              </a:ext>
            </a:extLst>
          </p:cNvPr>
          <p:cNvPicPr>
            <a:picLocks noChangeAspect="1"/>
          </p:cNvPicPr>
          <p:nvPr/>
        </p:nvPicPr>
        <p:blipFill rotWithShape="1">
          <a:blip r:embed="rId2"/>
          <a:srcRect l="-178" t="-203" r="178" b="4319"/>
          <a:stretch/>
        </p:blipFill>
        <p:spPr>
          <a:xfrm>
            <a:off x="1467293" y="1180214"/>
            <a:ext cx="6166885" cy="2665449"/>
          </a:xfrm>
          <a:prstGeom prst="rect">
            <a:avLst/>
          </a:prstGeom>
        </p:spPr>
      </p:pic>
      <p:sp>
        <p:nvSpPr>
          <p:cNvPr id="9" name="Text Placeholder 8">
            <a:extLst>
              <a:ext uri="{FF2B5EF4-FFF2-40B4-BE49-F238E27FC236}">
                <a16:creationId xmlns:a16="http://schemas.microsoft.com/office/drawing/2014/main" id="{D082A283-C1DE-AA7B-CAAF-4DE01A5318ED}"/>
              </a:ext>
            </a:extLst>
          </p:cNvPr>
          <p:cNvSpPr>
            <a:spLocks noGrp="1"/>
          </p:cNvSpPr>
          <p:nvPr>
            <p:ph type="body" idx="1"/>
          </p:nvPr>
        </p:nvSpPr>
        <p:spPr>
          <a:xfrm>
            <a:off x="720000" y="4125432"/>
            <a:ext cx="7704000" cy="478200"/>
          </a:xfrm>
        </p:spPr>
        <p:txBody>
          <a:bodyPr/>
          <a:lstStyle/>
          <a:p>
            <a:pPr marL="152400" indent="0" algn="ctr">
              <a:buNone/>
            </a:pPr>
            <a:r>
              <a:rPr lang="en-US" sz="1400" dirty="0">
                <a:latin typeface="Amiko" panose="00000500000000000000" pitchFamily="2" charset="0"/>
                <a:cs typeface="Amiko" panose="00000500000000000000" pitchFamily="2" charset="0"/>
              </a:rPr>
              <a:t>After adding the tasks to the interface by writing and clicking on “Add” button</a:t>
            </a:r>
            <a:r>
              <a:rPr lang="en-US" dirty="0">
                <a:latin typeface="Amiko" panose="00000500000000000000" pitchFamily="2" charset="0"/>
                <a:cs typeface="Amiko" panose="00000500000000000000" pitchFamily="2" charset="0"/>
              </a:rPr>
              <a:t>.</a:t>
            </a:r>
            <a:endParaRPr lang="en-IN" dirty="0">
              <a:latin typeface="Amiko" panose="00000500000000000000" pitchFamily="2" charset="0"/>
              <a:cs typeface="Amiko" panose="00000500000000000000" pitchFamily="2" charset="0"/>
            </a:endParaRPr>
          </a:p>
        </p:txBody>
      </p:sp>
    </p:spTree>
    <p:extLst>
      <p:ext uri="{BB962C8B-B14F-4D97-AF65-F5344CB8AC3E}">
        <p14:creationId xmlns:p14="http://schemas.microsoft.com/office/powerpoint/2010/main" val="17124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47C4-E52B-CF60-2AA7-F9A080570944}"/>
              </a:ext>
            </a:extLst>
          </p:cNvPr>
          <p:cNvSpPr>
            <a:spLocks noGrp="1"/>
          </p:cNvSpPr>
          <p:nvPr>
            <p:ph type="title"/>
          </p:nvPr>
        </p:nvSpPr>
        <p:spPr>
          <a:xfrm>
            <a:off x="1626781" y="440535"/>
            <a:ext cx="5890437" cy="478200"/>
          </a:xfrm>
        </p:spPr>
        <p:txBody>
          <a:bodyPr/>
          <a:lstStyle/>
          <a:p>
            <a:pPr algn="ctr"/>
            <a:r>
              <a:rPr lang="en-US" sz="3200" b="1" dirty="0">
                <a:solidFill>
                  <a:srgbClr val="92D050"/>
                </a:solidFill>
                <a:latin typeface="Orbitron" panose="020B0604020202020204" charset="0"/>
              </a:rPr>
              <a:t>Web-App Cutouts</a:t>
            </a:r>
            <a:endParaRPr lang="en-IN" sz="3200" dirty="0"/>
          </a:p>
        </p:txBody>
      </p:sp>
      <p:sp>
        <p:nvSpPr>
          <p:cNvPr id="8" name="Text Placeholder 7">
            <a:extLst>
              <a:ext uri="{FF2B5EF4-FFF2-40B4-BE49-F238E27FC236}">
                <a16:creationId xmlns:a16="http://schemas.microsoft.com/office/drawing/2014/main" id="{CBAD82B0-2ED6-E418-7997-A5DF085C206F}"/>
              </a:ext>
            </a:extLst>
          </p:cNvPr>
          <p:cNvSpPr>
            <a:spLocks noGrp="1"/>
          </p:cNvSpPr>
          <p:nvPr>
            <p:ph type="body" idx="1"/>
          </p:nvPr>
        </p:nvSpPr>
        <p:spPr>
          <a:xfrm>
            <a:off x="903767" y="4224764"/>
            <a:ext cx="7704000" cy="478200"/>
          </a:xfrm>
        </p:spPr>
        <p:txBody>
          <a:bodyPr/>
          <a:lstStyle/>
          <a:p>
            <a:pPr marL="152400" indent="0" algn="ctr">
              <a:buNone/>
            </a:pPr>
            <a:r>
              <a:rPr lang="en-US" sz="1400" dirty="0">
                <a:latin typeface="Amiko" panose="00000500000000000000" pitchFamily="2" charset="0"/>
                <a:cs typeface="Amiko" panose="00000500000000000000" pitchFamily="2" charset="0"/>
              </a:rPr>
              <a:t>After completing the task you can directly click on the task bar and it will cross it with a horizontal line and ticking it with a tick mark.</a:t>
            </a:r>
            <a:endParaRPr lang="en-IN" sz="1400" dirty="0">
              <a:latin typeface="Amiko" panose="00000500000000000000" pitchFamily="2" charset="0"/>
              <a:cs typeface="Amiko" panose="00000500000000000000" pitchFamily="2" charset="0"/>
            </a:endParaRPr>
          </a:p>
        </p:txBody>
      </p:sp>
      <p:pic>
        <p:nvPicPr>
          <p:cNvPr id="6" name="Content Placeholder 5">
            <a:extLst>
              <a:ext uri="{FF2B5EF4-FFF2-40B4-BE49-F238E27FC236}">
                <a16:creationId xmlns:a16="http://schemas.microsoft.com/office/drawing/2014/main" id="{6CF456CB-65E7-88C9-8E86-F2FE8771407C}"/>
              </a:ext>
            </a:extLst>
          </p:cNvPr>
          <p:cNvPicPr>
            <a:picLocks noGrp="1" noChangeAspect="1"/>
          </p:cNvPicPr>
          <p:nvPr>
            <p:ph idx="4294967295"/>
          </p:nvPr>
        </p:nvPicPr>
        <p:blipFill rotWithShape="1">
          <a:blip r:embed="rId2"/>
          <a:srcRect b="5158"/>
          <a:stretch/>
        </p:blipFill>
        <p:spPr>
          <a:xfrm>
            <a:off x="1774031" y="1243012"/>
            <a:ext cx="5595938" cy="2657475"/>
          </a:xfrm>
        </p:spPr>
      </p:pic>
    </p:spTree>
    <p:extLst>
      <p:ext uri="{BB962C8B-B14F-4D97-AF65-F5344CB8AC3E}">
        <p14:creationId xmlns:p14="http://schemas.microsoft.com/office/powerpoint/2010/main" val="259516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7435D1-C817-DAE9-F15C-5C3C8C9F4CE0}"/>
              </a:ext>
            </a:extLst>
          </p:cNvPr>
          <p:cNvSpPr txBox="1"/>
          <p:nvPr/>
        </p:nvSpPr>
        <p:spPr>
          <a:xfrm>
            <a:off x="808073" y="1408644"/>
            <a:ext cx="7251405" cy="3454857"/>
          </a:xfrm>
          <a:prstGeom prst="rect">
            <a:avLst/>
          </a:prstGeom>
          <a:noFill/>
        </p:spPr>
        <p:txBody>
          <a:bodyPr wrap="square">
            <a:spAutoFit/>
          </a:bodyPr>
          <a:lstStyle/>
          <a:p>
            <a:pPr algn="just" fontAlgn="base">
              <a:lnSpc>
                <a:spcPts val="2160"/>
              </a:lnSpc>
            </a:pPr>
            <a:r>
              <a:rPr lang="en-US" sz="1400" dirty="0">
                <a:solidFill>
                  <a:schemeClr val="tx1"/>
                </a:solidFill>
                <a:latin typeface="Amiko" panose="00000500000000000000" pitchFamily="2" charset="0"/>
                <a:cs typeface="Amiko" panose="00000500000000000000" pitchFamily="2" charset="0"/>
              </a:rPr>
              <a:t>During my internship with the company, I learned all related development activities, such as client-side scripting, server-side scripting, server and network security settings, e-commerce development, and content management system (CMS) development, in addition to web markup and code.</a:t>
            </a:r>
          </a:p>
          <a:p>
            <a:pPr algn="just" fontAlgn="base">
              <a:lnSpc>
                <a:spcPts val="2160"/>
              </a:lnSpc>
            </a:pPr>
            <a:endParaRPr lang="en-US" sz="1400" dirty="0">
              <a:solidFill>
                <a:schemeClr val="tx1"/>
              </a:solidFill>
              <a:latin typeface="Amiko" panose="00000500000000000000" pitchFamily="2" charset="0"/>
              <a:cs typeface="Amiko" panose="00000500000000000000" pitchFamily="2" charset="0"/>
            </a:endParaRPr>
          </a:p>
          <a:p>
            <a:pPr algn="just" fontAlgn="base">
              <a:lnSpc>
                <a:spcPts val="2160"/>
              </a:lnSpc>
            </a:pPr>
            <a:r>
              <a:rPr lang="en-US" sz="1400" dirty="0">
                <a:solidFill>
                  <a:schemeClr val="tx1"/>
                </a:solidFill>
                <a:latin typeface="Amiko" panose="00000500000000000000" pitchFamily="2" charset="0"/>
                <a:cs typeface="Amiko" panose="00000500000000000000" pitchFamily="2" charset="0"/>
              </a:rPr>
              <a:t>I was able to put these skills in practice in Web Development projects and one such project is this project which is entitled as Computer Department Website.  The work was challenging, and I learned web Development using ReactJS, Python and Django framework about the work and gained more confidence in myself. It was a valuable experience.</a:t>
            </a:r>
          </a:p>
          <a:p>
            <a:pPr fontAlgn="base">
              <a:lnSpc>
                <a:spcPts val="2160"/>
              </a:lnSpc>
            </a:pPr>
            <a:endParaRPr lang="en-US" sz="1600" dirty="0">
              <a:solidFill>
                <a:schemeClr val="tx1"/>
              </a:solidFill>
              <a:latin typeface="Archivo Light" panose="020B0604020202020204" charset="0"/>
              <a:cs typeface="Archivo Light" panose="020B0604020202020204" charset="0"/>
            </a:endParaRPr>
          </a:p>
          <a:p>
            <a:pPr fontAlgn="base">
              <a:lnSpc>
                <a:spcPts val="2160"/>
              </a:lnSpc>
            </a:pPr>
            <a:endParaRPr lang="en-IN" sz="1600" dirty="0">
              <a:solidFill>
                <a:schemeClr val="tx1"/>
              </a:solidFill>
              <a:latin typeface="Archivo Light" panose="020B0604020202020204" charset="0"/>
              <a:cs typeface="Archivo Light" panose="020B0604020202020204" charset="0"/>
            </a:endParaRPr>
          </a:p>
        </p:txBody>
      </p:sp>
      <p:sp>
        <p:nvSpPr>
          <p:cNvPr id="4" name="TextBox 3">
            <a:extLst>
              <a:ext uri="{FF2B5EF4-FFF2-40B4-BE49-F238E27FC236}">
                <a16:creationId xmlns:a16="http://schemas.microsoft.com/office/drawing/2014/main" id="{184D6B67-FE74-9A3F-9750-D19A672FFA5B}"/>
              </a:ext>
            </a:extLst>
          </p:cNvPr>
          <p:cNvSpPr txBox="1"/>
          <p:nvPr/>
        </p:nvSpPr>
        <p:spPr>
          <a:xfrm>
            <a:off x="808073" y="436047"/>
            <a:ext cx="6036849" cy="584775"/>
          </a:xfrm>
          <a:prstGeom prst="rect">
            <a:avLst/>
          </a:prstGeom>
          <a:noFill/>
        </p:spPr>
        <p:txBody>
          <a:bodyPr wrap="square">
            <a:spAutoFit/>
          </a:bodyPr>
          <a:lstStyle/>
          <a:p>
            <a:r>
              <a:rPr lang="en-IN" sz="3200" b="1" dirty="0">
                <a:solidFill>
                  <a:srgbClr val="92D050"/>
                </a:solidFill>
                <a:latin typeface="Orbitron" panose="020B0604020202020204" charset="0"/>
              </a:rPr>
              <a:t>Internship Experience</a:t>
            </a:r>
            <a:r>
              <a:rPr lang="en-IN" sz="3200" b="1" i="0" u="none" strike="noStrike" baseline="0" dirty="0">
                <a:solidFill>
                  <a:srgbClr val="92D050"/>
                </a:solidFill>
                <a:latin typeface="Orbitron" panose="020B0604020202020204" charset="0"/>
              </a:rPr>
              <a:t>  </a:t>
            </a:r>
          </a:p>
        </p:txBody>
      </p:sp>
    </p:spTree>
    <p:extLst>
      <p:ext uri="{BB962C8B-B14F-4D97-AF65-F5344CB8AC3E}">
        <p14:creationId xmlns:p14="http://schemas.microsoft.com/office/powerpoint/2010/main" val="53042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C01E7-B1F7-3B46-64A4-0208FB415B2F}"/>
              </a:ext>
            </a:extLst>
          </p:cNvPr>
          <p:cNvSpPr txBox="1"/>
          <p:nvPr/>
        </p:nvSpPr>
        <p:spPr>
          <a:xfrm>
            <a:off x="712382" y="591249"/>
            <a:ext cx="2781916" cy="584775"/>
          </a:xfrm>
          <a:prstGeom prst="rect">
            <a:avLst/>
          </a:prstGeom>
          <a:noFill/>
        </p:spPr>
        <p:txBody>
          <a:bodyPr wrap="square">
            <a:spAutoFit/>
          </a:bodyPr>
          <a:lstStyle/>
          <a:p>
            <a:r>
              <a:rPr lang="en-IN" sz="3200" b="1" i="0" u="none" strike="noStrike" baseline="0" dirty="0">
                <a:solidFill>
                  <a:srgbClr val="92D050"/>
                </a:solidFill>
                <a:latin typeface="Orbitron" panose="020B0604020202020204" charset="0"/>
              </a:rPr>
              <a:t>Conclusion</a:t>
            </a:r>
            <a:r>
              <a:rPr lang="en-IN" sz="3200" b="1" i="0" u="none" strike="noStrike" baseline="0" dirty="0">
                <a:solidFill>
                  <a:schemeClr val="tx2"/>
                </a:solidFill>
                <a:latin typeface="Orbitron" panose="020B0604020202020204" charset="0"/>
              </a:rPr>
              <a:t>  </a:t>
            </a:r>
          </a:p>
        </p:txBody>
      </p:sp>
      <p:sp>
        <p:nvSpPr>
          <p:cNvPr id="4" name="TextBox 3">
            <a:extLst>
              <a:ext uri="{FF2B5EF4-FFF2-40B4-BE49-F238E27FC236}">
                <a16:creationId xmlns:a16="http://schemas.microsoft.com/office/drawing/2014/main" id="{0E18A5FE-D774-5EEC-0C58-40544C5FB8DF}"/>
              </a:ext>
            </a:extLst>
          </p:cNvPr>
          <p:cNvSpPr txBox="1"/>
          <p:nvPr/>
        </p:nvSpPr>
        <p:spPr>
          <a:xfrm>
            <a:off x="712382" y="1719734"/>
            <a:ext cx="7378995" cy="2462213"/>
          </a:xfrm>
          <a:prstGeom prst="rect">
            <a:avLst/>
          </a:prstGeom>
          <a:noFill/>
        </p:spPr>
        <p:txBody>
          <a:bodyPr wrap="square">
            <a:spAutoFit/>
          </a:bodyPr>
          <a:lstStyle/>
          <a:p>
            <a:pPr algn="just"/>
            <a:r>
              <a:rPr lang="en-US" sz="1400" dirty="0">
                <a:solidFill>
                  <a:schemeClr val="tx1"/>
                </a:solidFill>
                <a:latin typeface="Amiko" panose="00000500000000000000" pitchFamily="2" charset="0"/>
                <a:cs typeface="Amiko" panose="00000500000000000000" pitchFamily="2" charset="0"/>
              </a:rPr>
              <a:t>In this 60 days, I have learnt how to work as per client requirements and develop accordingly. It improved my way of understanding the idea and delivering it to the clients. It also gave me an experience to submit work before the deadline.</a:t>
            </a:r>
          </a:p>
          <a:p>
            <a:pPr algn="just"/>
            <a:r>
              <a:rPr lang="en-US" sz="1400" dirty="0">
                <a:solidFill>
                  <a:schemeClr val="tx1"/>
                </a:solidFill>
                <a:latin typeface="Amiko" panose="00000500000000000000" pitchFamily="2" charset="0"/>
                <a:cs typeface="Amiko" panose="00000500000000000000" pitchFamily="2" charset="0"/>
              </a:rPr>
              <a:t>	On the whole, this internship was useful experience. We have gained now knowledge. Skills and met many people. We achieved our learning goals. We got insight into professional practice currently advocated in the industry. We learned the different facts of working within a well-established industry. </a:t>
            </a:r>
          </a:p>
          <a:p>
            <a:pPr algn="just"/>
            <a:r>
              <a:rPr lang="en-US" sz="1400" dirty="0">
                <a:solidFill>
                  <a:schemeClr val="tx1"/>
                </a:solidFill>
                <a:latin typeface="Amiko" panose="00000500000000000000" pitchFamily="2" charset="0"/>
                <a:cs typeface="Amiko" panose="00000500000000000000" pitchFamily="2" charset="0"/>
              </a:rPr>
              <a:t>	The internship was also good to find out what our strengths and weakness. This helped us to define what skills and knowledge we have to improve in the coming time. </a:t>
            </a:r>
          </a:p>
          <a:p>
            <a:pPr algn="just"/>
            <a:endParaRPr lang="en-US" sz="1400" dirty="0">
              <a:solidFill>
                <a:schemeClr val="tx1"/>
              </a:solidFill>
              <a:latin typeface="Amiko" panose="00000500000000000000" pitchFamily="2" charset="0"/>
              <a:cs typeface="Amiko" panose="00000500000000000000" pitchFamily="2" charset="0"/>
            </a:endParaRPr>
          </a:p>
        </p:txBody>
      </p:sp>
    </p:spTree>
    <p:extLst>
      <p:ext uri="{BB962C8B-B14F-4D97-AF65-F5344CB8AC3E}">
        <p14:creationId xmlns:p14="http://schemas.microsoft.com/office/powerpoint/2010/main" val="333755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2901;p62">
            <a:extLst>
              <a:ext uri="{FF2B5EF4-FFF2-40B4-BE49-F238E27FC236}">
                <a16:creationId xmlns:a16="http://schemas.microsoft.com/office/drawing/2014/main" id="{548B8389-8979-7D63-5CE5-E3C5B34ECADD}"/>
              </a:ext>
            </a:extLst>
          </p:cNvPr>
          <p:cNvSpPr txBox="1">
            <a:spLocks/>
          </p:cNvSpPr>
          <p:nvPr/>
        </p:nvSpPr>
        <p:spPr>
          <a:xfrm flipH="1">
            <a:off x="2337160" y="1814025"/>
            <a:ext cx="7040755" cy="89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6000" b="1" dirty="0">
                <a:solidFill>
                  <a:srgbClr val="92D050"/>
                </a:solidFill>
                <a:latin typeface="Orbitron" panose="020B0604020202020204" charset="0"/>
              </a:rPr>
              <a:t>Thank you!</a:t>
            </a:r>
          </a:p>
        </p:txBody>
      </p:sp>
    </p:spTree>
    <p:extLst>
      <p:ext uri="{BB962C8B-B14F-4D97-AF65-F5344CB8AC3E}">
        <p14:creationId xmlns:p14="http://schemas.microsoft.com/office/powerpoint/2010/main" val="38913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19975" y="22231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rgbClr val="92D050"/>
                </a:solidFill>
                <a:latin typeface="Orbitron" panose="020B0604020202020204" charset="0"/>
              </a:rPr>
              <a:t>INTERNSHIP CERTIFICATE</a:t>
            </a:r>
            <a:endParaRPr sz="3200" dirty="0">
              <a:solidFill>
                <a:srgbClr val="92D050"/>
              </a:solidFill>
              <a:latin typeface="Orbitron" panose="020B0604020202020204" charset="0"/>
            </a:endParaRPr>
          </a:p>
        </p:txBody>
      </p:sp>
      <p:pic>
        <p:nvPicPr>
          <p:cNvPr id="3" name="Picture 2">
            <a:extLst>
              <a:ext uri="{FF2B5EF4-FFF2-40B4-BE49-F238E27FC236}">
                <a16:creationId xmlns:a16="http://schemas.microsoft.com/office/drawing/2014/main" id="{19C3C2B2-A7F5-9B10-C13F-55E5093DCA19}"/>
              </a:ext>
            </a:extLst>
          </p:cNvPr>
          <p:cNvPicPr>
            <a:picLocks noChangeAspect="1"/>
          </p:cNvPicPr>
          <p:nvPr/>
        </p:nvPicPr>
        <p:blipFill>
          <a:blip r:embed="rId3"/>
          <a:stretch>
            <a:fillRect/>
          </a:stretch>
        </p:blipFill>
        <p:spPr>
          <a:xfrm>
            <a:off x="1665990" y="988827"/>
            <a:ext cx="2826663" cy="3861707"/>
          </a:xfrm>
          <a:prstGeom prst="rect">
            <a:avLst/>
          </a:prstGeom>
        </p:spPr>
      </p:pic>
      <p:pic>
        <p:nvPicPr>
          <p:cNvPr id="6" name="Picture 5">
            <a:extLst>
              <a:ext uri="{FF2B5EF4-FFF2-40B4-BE49-F238E27FC236}">
                <a16:creationId xmlns:a16="http://schemas.microsoft.com/office/drawing/2014/main" id="{84F0DD1D-C7F4-BC88-2832-E06F00F2C891}"/>
              </a:ext>
            </a:extLst>
          </p:cNvPr>
          <p:cNvPicPr>
            <a:picLocks noChangeAspect="1"/>
          </p:cNvPicPr>
          <p:nvPr/>
        </p:nvPicPr>
        <p:blipFill>
          <a:blip r:embed="rId4"/>
          <a:stretch>
            <a:fillRect/>
          </a:stretch>
        </p:blipFill>
        <p:spPr>
          <a:xfrm>
            <a:off x="4651349" y="988826"/>
            <a:ext cx="2826663" cy="38617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00BDEA5-94A9-5C80-6BB1-AA6A946E2254}"/>
              </a:ext>
            </a:extLst>
          </p:cNvPr>
          <p:cNvSpPr>
            <a:spLocks noGrp="1"/>
          </p:cNvSpPr>
          <p:nvPr>
            <p:ph type="title"/>
          </p:nvPr>
        </p:nvSpPr>
        <p:spPr>
          <a:xfrm>
            <a:off x="914401" y="410443"/>
            <a:ext cx="5422604" cy="550353"/>
          </a:xfrm>
        </p:spPr>
        <p:txBody>
          <a:bodyPr/>
          <a:lstStyle/>
          <a:p>
            <a:r>
              <a:rPr lang="en-US" sz="2400" dirty="0">
                <a:solidFill>
                  <a:srgbClr val="92D050"/>
                </a:solidFill>
                <a:latin typeface="Orbitron" panose="020B0604020202020204" charset="0"/>
                <a:cs typeface="Amiko" panose="00000500000000000000" pitchFamily="2" charset="0"/>
              </a:rPr>
              <a:t>INTERNSHIP DETAILS</a:t>
            </a:r>
            <a:endParaRPr lang="en-IN" sz="2400" dirty="0">
              <a:solidFill>
                <a:srgbClr val="92D050"/>
              </a:solidFill>
              <a:latin typeface="Orbitron" panose="020B0604020202020204" charset="0"/>
              <a:cs typeface="Amiko" panose="00000500000000000000" pitchFamily="2" charset="0"/>
            </a:endParaRPr>
          </a:p>
        </p:txBody>
      </p:sp>
      <p:sp>
        <p:nvSpPr>
          <p:cNvPr id="22" name="TextBox 21">
            <a:extLst>
              <a:ext uri="{FF2B5EF4-FFF2-40B4-BE49-F238E27FC236}">
                <a16:creationId xmlns:a16="http://schemas.microsoft.com/office/drawing/2014/main" id="{1513727A-1DA0-2AE0-0843-3903AFEAE2A9}"/>
              </a:ext>
            </a:extLst>
          </p:cNvPr>
          <p:cNvSpPr txBox="1"/>
          <p:nvPr/>
        </p:nvSpPr>
        <p:spPr>
          <a:xfrm>
            <a:off x="1339702" y="1140267"/>
            <a:ext cx="5794508" cy="304243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400" b="1" dirty="0">
                <a:solidFill>
                  <a:schemeClr val="tx1"/>
                </a:solidFill>
                <a:latin typeface="Archivo Light" panose="020B0604020202020204" charset="0"/>
                <a:cs typeface="Archivo Light" panose="020B0604020202020204" charset="0"/>
              </a:rPr>
              <a:t>Internship Organization : Elite </a:t>
            </a:r>
            <a:r>
              <a:rPr lang="en-US" sz="1400" b="1" dirty="0" err="1">
                <a:solidFill>
                  <a:schemeClr val="tx1"/>
                </a:solidFill>
                <a:latin typeface="Archivo Light" panose="020B0604020202020204" charset="0"/>
                <a:cs typeface="Archivo Light" panose="020B0604020202020204" charset="0"/>
              </a:rPr>
              <a:t>Softwares</a:t>
            </a:r>
            <a:r>
              <a:rPr lang="en-US" sz="1400" b="1" dirty="0">
                <a:solidFill>
                  <a:schemeClr val="tx1"/>
                </a:solidFill>
                <a:latin typeface="Archivo Light" panose="020B0604020202020204" charset="0"/>
                <a:cs typeface="Archivo Light" panose="020B0604020202020204" charset="0"/>
              </a:rPr>
              <a:t>  </a:t>
            </a:r>
          </a:p>
          <a:p>
            <a:pPr marL="285750" indent="-285750">
              <a:lnSpc>
                <a:spcPct val="200000"/>
              </a:lnSpc>
              <a:buFont typeface="Arial" panose="020B0604020202020204" pitchFamily="34" charset="0"/>
              <a:buChar char="•"/>
            </a:pPr>
            <a:r>
              <a:rPr lang="en-IN" sz="1400" b="1" dirty="0">
                <a:solidFill>
                  <a:schemeClr val="tx1"/>
                </a:solidFill>
                <a:latin typeface="Archivo Light" panose="020B0604020202020204" charset="0"/>
                <a:cs typeface="Archivo Light" panose="020B0604020202020204" charset="0"/>
              </a:rPr>
              <a:t>Internship Duration : 8 Weeks</a:t>
            </a:r>
          </a:p>
          <a:p>
            <a:pPr marL="285750" indent="-285750">
              <a:lnSpc>
                <a:spcPct val="200000"/>
              </a:lnSpc>
              <a:buFont typeface="Arial" panose="020B0604020202020204" pitchFamily="34" charset="0"/>
              <a:buChar char="•"/>
            </a:pPr>
            <a:r>
              <a:rPr lang="en-IN" sz="1400" b="1" dirty="0">
                <a:solidFill>
                  <a:schemeClr val="tx1"/>
                </a:solidFill>
                <a:latin typeface="Archivo Light" panose="020B0604020202020204" charset="0"/>
                <a:cs typeface="Archivo Light" panose="020B0604020202020204" charset="0"/>
              </a:rPr>
              <a:t>Starting Date : </a:t>
            </a:r>
            <a:r>
              <a:rPr lang="en-IN" sz="1400" b="1" dirty="0">
                <a:latin typeface="Archivo Light" panose="020B0604020202020204" charset="0"/>
                <a:cs typeface="Archivo Light" panose="020B0604020202020204" charset="0"/>
              </a:rPr>
              <a:t>23-01-2023</a:t>
            </a:r>
            <a:endParaRPr lang="en-IN" sz="1400" b="1" dirty="0">
              <a:solidFill>
                <a:schemeClr val="tx1"/>
              </a:solidFill>
              <a:latin typeface="Archivo Light" panose="020B0604020202020204" charset="0"/>
              <a:cs typeface="Archivo Light" panose="020B0604020202020204" charset="0"/>
            </a:endParaRPr>
          </a:p>
          <a:p>
            <a:pPr marL="285750" indent="-285750">
              <a:lnSpc>
                <a:spcPct val="200000"/>
              </a:lnSpc>
              <a:buFont typeface="Arial" panose="020B0604020202020204" pitchFamily="34" charset="0"/>
              <a:buChar char="•"/>
            </a:pPr>
            <a:r>
              <a:rPr lang="en-IN" sz="1400" b="1" dirty="0">
                <a:solidFill>
                  <a:schemeClr val="tx1"/>
                </a:solidFill>
                <a:latin typeface="Archivo Light" panose="020B0604020202020204" charset="0"/>
                <a:cs typeface="Archivo Light" panose="020B0604020202020204" charset="0"/>
              </a:rPr>
              <a:t>End Date : </a:t>
            </a:r>
            <a:r>
              <a:rPr lang="en-IN" sz="1400" b="1" dirty="0">
                <a:latin typeface="Archivo Light" panose="020B0604020202020204" charset="0"/>
                <a:cs typeface="Archivo Light" panose="020B0604020202020204" charset="0"/>
              </a:rPr>
              <a:t>23-03</a:t>
            </a:r>
            <a:r>
              <a:rPr lang="en-IN" sz="1400" b="1" dirty="0">
                <a:solidFill>
                  <a:schemeClr val="tx1"/>
                </a:solidFill>
                <a:latin typeface="Archivo Light" panose="020B0604020202020204" charset="0"/>
                <a:cs typeface="Archivo Light" panose="020B0604020202020204" charset="0"/>
              </a:rPr>
              <a:t>-2023</a:t>
            </a:r>
          </a:p>
          <a:p>
            <a:pPr marL="285750" indent="-285750">
              <a:lnSpc>
                <a:spcPct val="200000"/>
              </a:lnSpc>
              <a:buFont typeface="Arial" panose="020B0604020202020204" pitchFamily="34" charset="0"/>
              <a:buChar char="•"/>
            </a:pPr>
            <a:r>
              <a:rPr lang="en-IN" sz="1400" b="1" dirty="0">
                <a:solidFill>
                  <a:schemeClr val="tx1"/>
                </a:solidFill>
                <a:latin typeface="Archivo Light" panose="020B0604020202020204" charset="0"/>
                <a:cs typeface="Archivo Light" panose="020B0604020202020204" charset="0"/>
              </a:rPr>
              <a:t>Internship Supervisor : Mr. </a:t>
            </a:r>
            <a:r>
              <a:rPr lang="en-IN" sz="1400" b="1" dirty="0">
                <a:latin typeface="Archivo Light" panose="020B0604020202020204" charset="0"/>
                <a:cs typeface="Archivo Light" panose="020B0604020202020204" charset="0"/>
              </a:rPr>
              <a:t>Swami </a:t>
            </a:r>
            <a:r>
              <a:rPr lang="en-IN" sz="1400" b="1" dirty="0" err="1">
                <a:latin typeface="Archivo Light" panose="020B0604020202020204" charset="0"/>
                <a:cs typeface="Archivo Light" panose="020B0604020202020204" charset="0"/>
              </a:rPr>
              <a:t>Panjala</a:t>
            </a:r>
            <a:endParaRPr lang="en-IN" sz="1400" b="1" dirty="0">
              <a:solidFill>
                <a:schemeClr val="tx1"/>
              </a:solidFill>
              <a:latin typeface="Archivo Light" panose="020B0604020202020204" charset="0"/>
              <a:cs typeface="Archivo Light" panose="020B0604020202020204" charset="0"/>
            </a:endParaRPr>
          </a:p>
          <a:p>
            <a:pPr marL="285750" indent="-285750">
              <a:lnSpc>
                <a:spcPct val="200000"/>
              </a:lnSpc>
              <a:buFont typeface="Arial" panose="020B0604020202020204" pitchFamily="34" charset="0"/>
              <a:buChar char="•"/>
            </a:pPr>
            <a:r>
              <a:rPr lang="en-US" sz="1400" b="1" dirty="0">
                <a:solidFill>
                  <a:schemeClr val="tx1"/>
                </a:solidFill>
                <a:latin typeface="Archivo Light" panose="020B0604020202020204" charset="0"/>
                <a:cs typeface="Archivo Light" panose="020B0604020202020204" charset="0"/>
              </a:rPr>
              <a:t>Faculty Guide : Prof. </a:t>
            </a:r>
            <a:r>
              <a:rPr lang="en-US" sz="1400" b="1" dirty="0">
                <a:latin typeface="Archivo Light" panose="020B0604020202020204" charset="0"/>
                <a:cs typeface="Archivo Light" panose="020B0604020202020204" charset="0"/>
              </a:rPr>
              <a:t>V. S. </a:t>
            </a:r>
            <a:r>
              <a:rPr lang="en-US" sz="1400" b="1" dirty="0" err="1">
                <a:latin typeface="Archivo Light" panose="020B0604020202020204" charset="0"/>
                <a:cs typeface="Archivo Light" panose="020B0604020202020204" charset="0"/>
              </a:rPr>
              <a:t>Gunjal</a:t>
            </a:r>
            <a:endParaRPr lang="en-US" sz="1400" b="1" dirty="0">
              <a:solidFill>
                <a:schemeClr val="tx1"/>
              </a:solidFill>
              <a:latin typeface="Archivo Light" panose="020B0604020202020204" charset="0"/>
              <a:cs typeface="Archivo Light" panose="020B0604020202020204" charset="0"/>
            </a:endParaRPr>
          </a:p>
          <a:p>
            <a:pPr marL="285750" indent="-285750">
              <a:lnSpc>
                <a:spcPct val="200000"/>
              </a:lnSpc>
              <a:buFont typeface="Arial" panose="020B0604020202020204" pitchFamily="34" charset="0"/>
              <a:buChar char="•"/>
            </a:pPr>
            <a:r>
              <a:rPr lang="en-US" sz="1400" b="1" dirty="0">
                <a:solidFill>
                  <a:schemeClr val="tx1"/>
                </a:solidFill>
                <a:latin typeface="Archivo Light" panose="020B0604020202020204" charset="0"/>
                <a:cs typeface="Archivo Light" panose="020B0604020202020204" charset="0"/>
              </a:rPr>
              <a:t>Internship Coordinator :  Prof. S. G. </a:t>
            </a:r>
            <a:r>
              <a:rPr lang="en-US" sz="1400" b="1" dirty="0" err="1">
                <a:solidFill>
                  <a:schemeClr val="tx1"/>
                </a:solidFill>
                <a:latin typeface="Archivo Light" panose="020B0604020202020204" charset="0"/>
                <a:cs typeface="Archivo Light" panose="020B0604020202020204" charset="0"/>
              </a:rPr>
              <a:t>Dhengre</a:t>
            </a:r>
            <a:endParaRPr lang="en-US" sz="1400" b="1" dirty="0">
              <a:solidFill>
                <a:schemeClr val="tx1"/>
              </a:solidFill>
              <a:latin typeface="Archivo Light" panose="020B0604020202020204" charset="0"/>
              <a:cs typeface="Archivo Light" panose="020B0604020202020204" charset="0"/>
            </a:endParaRPr>
          </a:p>
        </p:txBody>
      </p:sp>
    </p:spTree>
    <p:extLst>
      <p:ext uri="{BB962C8B-B14F-4D97-AF65-F5344CB8AC3E}">
        <p14:creationId xmlns:p14="http://schemas.microsoft.com/office/powerpoint/2010/main" val="17170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44"/>
          <p:cNvSpPr txBox="1">
            <a:spLocks noGrp="1"/>
          </p:cNvSpPr>
          <p:nvPr>
            <p:ph type="title"/>
          </p:nvPr>
        </p:nvSpPr>
        <p:spPr>
          <a:xfrm>
            <a:off x="959930" y="355464"/>
            <a:ext cx="6283958" cy="454272"/>
          </a:xfrm>
          <a:prstGeom prst="rect">
            <a:avLst/>
          </a:prstGeom>
        </p:spPr>
        <p:txBody>
          <a:bodyPr spcFirstLastPara="1" wrap="square" lIns="91425" tIns="91425" rIns="91425" bIns="91425" anchor="ctr" anchorCtr="0">
            <a:noAutofit/>
          </a:bodyPr>
          <a:lstStyle/>
          <a:p>
            <a:pPr algn="l"/>
            <a:br>
              <a:rPr lang="en-IN" sz="3200" i="0" u="none" strike="noStrike" baseline="0" dirty="0">
                <a:solidFill>
                  <a:schemeClr val="tx2"/>
                </a:solidFill>
              </a:rPr>
            </a:br>
            <a:r>
              <a:rPr lang="en-IN" sz="3200" i="0" u="none" strike="noStrike" baseline="0" dirty="0">
                <a:solidFill>
                  <a:srgbClr val="92D050"/>
                </a:solidFill>
                <a:latin typeface="Orbitron" panose="020B0604020202020204" charset="0"/>
                <a:cs typeface="Amiko" panose="00000500000000000000" pitchFamily="2" charset="0"/>
              </a:rPr>
              <a:t>Intern Job Responsibilities </a:t>
            </a:r>
          </a:p>
        </p:txBody>
      </p:sp>
      <p:sp>
        <p:nvSpPr>
          <p:cNvPr id="1827" name="Google Shape;1827;p44"/>
          <p:cNvSpPr txBox="1">
            <a:spLocks noGrp="1"/>
          </p:cNvSpPr>
          <p:nvPr>
            <p:ph type="subTitle" idx="1"/>
          </p:nvPr>
        </p:nvSpPr>
        <p:spPr>
          <a:xfrm>
            <a:off x="1084521" y="1307904"/>
            <a:ext cx="5975497" cy="2756100"/>
          </a:xfrm>
          <a:prstGeom prst="rect">
            <a:avLst/>
          </a:prstGeom>
        </p:spPr>
        <p:txBody>
          <a:bodyPr spcFirstLastPara="1" wrap="square" lIns="91425" tIns="91425" rIns="91425" bIns="91425" anchor="ctr" anchorCtr="0">
            <a:noAutofit/>
          </a:bodyPr>
          <a:lstStyle/>
          <a:p>
            <a:pPr algn="just"/>
            <a:endParaRPr lang="en-IN" sz="1100" b="0" i="0" u="none" strike="noStrike" baseline="0" dirty="0">
              <a:solidFill>
                <a:schemeClr val="tx1"/>
              </a:solidFill>
              <a:latin typeface="Archivo Light" panose="020B0604020202020204" charset="0"/>
              <a:cs typeface="Archivo Light" panose="020B0604020202020204" charset="0"/>
            </a:endParaRPr>
          </a:p>
          <a:p>
            <a:pPr algn="just">
              <a:buFont typeface="Arial" panose="020B0604020202020204" pitchFamily="34" charset="0"/>
              <a:buChar char="•"/>
            </a:pPr>
            <a:r>
              <a:rPr lang="en-US" sz="1400" b="0" i="0" u="none" strike="noStrike" baseline="0" dirty="0">
                <a:solidFill>
                  <a:schemeClr val="tx1"/>
                </a:solidFill>
                <a:latin typeface="Archivo Light" panose="020B0604020202020204" charset="0"/>
                <a:cs typeface="Archivo Light" panose="020B0604020202020204" charset="0"/>
              </a:rPr>
              <a:t>Understands the overall concept of the company, including the brand, customer, product goals, and all other aspects of service. </a:t>
            </a:r>
          </a:p>
          <a:p>
            <a:pPr marL="0" indent="0" algn="just"/>
            <a:endParaRPr lang="en-US" sz="1400" b="0" i="0" u="none" strike="noStrike" baseline="0" dirty="0">
              <a:solidFill>
                <a:schemeClr val="tx1"/>
              </a:solidFill>
              <a:latin typeface="Archivo Light" panose="020B0604020202020204" charset="0"/>
              <a:cs typeface="Archivo Light" panose="020B0604020202020204" charset="0"/>
            </a:endParaRPr>
          </a:p>
          <a:p>
            <a:pPr algn="just">
              <a:buFont typeface="Arial" panose="020B0604020202020204" pitchFamily="34" charset="0"/>
              <a:buChar char="•"/>
            </a:pPr>
            <a:r>
              <a:rPr lang="en-US" sz="1400" b="0" i="0" u="none" strike="noStrike" baseline="0" dirty="0">
                <a:solidFill>
                  <a:schemeClr val="tx1"/>
                </a:solidFill>
                <a:latin typeface="Archivo Light" panose="020B0604020202020204" charset="0"/>
                <a:cs typeface="Archivo Light" panose="020B0604020202020204" charset="0"/>
              </a:rPr>
              <a:t>Accepts designated, business-focus projects to research, propose ideas and solutions, and present final project during the internship. </a:t>
            </a:r>
          </a:p>
          <a:p>
            <a:pPr marL="0" indent="0" algn="just"/>
            <a:endParaRPr lang="en-US" sz="1400" b="0" i="0" u="none" strike="noStrike" baseline="0" dirty="0">
              <a:solidFill>
                <a:schemeClr val="tx1"/>
              </a:solidFill>
              <a:latin typeface="Archivo Light" panose="020B0604020202020204" charset="0"/>
              <a:cs typeface="Archivo Light" panose="020B0604020202020204" charset="0"/>
            </a:endParaRPr>
          </a:p>
          <a:p>
            <a:pPr algn="just">
              <a:buFont typeface="Arial" panose="020B0604020202020204" pitchFamily="34" charset="0"/>
              <a:buChar char="•"/>
            </a:pPr>
            <a:r>
              <a:rPr lang="en-US" sz="1400" b="0" i="0" u="none" strike="noStrike" baseline="0" dirty="0">
                <a:solidFill>
                  <a:schemeClr val="tx1"/>
                </a:solidFill>
                <a:latin typeface="Archivo Light" panose="020B0604020202020204" charset="0"/>
                <a:cs typeface="Archivo Light" panose="020B0604020202020204" charset="0"/>
              </a:rPr>
              <a:t>Engages with customers or clients and provides service and/or sales. </a:t>
            </a:r>
          </a:p>
          <a:p>
            <a:pPr marL="0" indent="0" algn="just"/>
            <a:endParaRPr lang="en-US" sz="1400" b="0" i="0" u="none" strike="noStrike" baseline="0" dirty="0">
              <a:solidFill>
                <a:schemeClr val="tx1"/>
              </a:solidFill>
              <a:latin typeface="Archivo Light" panose="020B0604020202020204" charset="0"/>
              <a:cs typeface="Archivo Light" panose="020B0604020202020204" charset="0"/>
            </a:endParaRPr>
          </a:p>
          <a:p>
            <a:pPr algn="just">
              <a:buFont typeface="Arial" panose="020B0604020202020204" pitchFamily="34" charset="0"/>
              <a:buChar char="•"/>
            </a:pPr>
            <a:r>
              <a:rPr lang="en-US" sz="1400" b="0" i="0" u="none" strike="noStrike" baseline="0" dirty="0">
                <a:solidFill>
                  <a:schemeClr val="tx1"/>
                </a:solidFill>
                <a:latin typeface="Archivo Light" panose="020B0604020202020204" charset="0"/>
                <a:cs typeface="Archivo Light" panose="020B0604020202020204" charset="0"/>
              </a:rPr>
              <a:t>Assists in creating performance reports. </a:t>
            </a:r>
          </a:p>
        </p:txBody>
      </p:sp>
    </p:spTree>
    <p:extLst>
      <p:ext uri="{BB962C8B-B14F-4D97-AF65-F5344CB8AC3E}">
        <p14:creationId xmlns:p14="http://schemas.microsoft.com/office/powerpoint/2010/main" val="243039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sp>
        <p:nvSpPr>
          <p:cNvPr id="1826" name="Google Shape;1826;p44"/>
          <p:cNvSpPr txBox="1">
            <a:spLocks noGrp="1"/>
          </p:cNvSpPr>
          <p:nvPr>
            <p:ph type="title"/>
          </p:nvPr>
        </p:nvSpPr>
        <p:spPr>
          <a:xfrm>
            <a:off x="539486" y="791447"/>
            <a:ext cx="8065028" cy="454272"/>
          </a:xfrm>
          <a:prstGeom prst="rect">
            <a:avLst/>
          </a:prstGeom>
        </p:spPr>
        <p:txBody>
          <a:bodyPr spcFirstLastPara="1" wrap="square" lIns="91425" tIns="91425" rIns="91425" bIns="91425" anchor="ctr" anchorCtr="0">
            <a:noAutofit/>
          </a:bodyPr>
          <a:lstStyle/>
          <a:p>
            <a:pPr algn="l"/>
            <a:br>
              <a:rPr lang="en-IN" sz="3200" b="0" i="0" u="none" strike="noStrike" baseline="0" dirty="0">
                <a:solidFill>
                  <a:schemeClr val="tx2"/>
                </a:solidFill>
                <a:latin typeface="Orbitron" panose="020B0604020202020204" charset="0"/>
              </a:rPr>
            </a:br>
            <a:r>
              <a:rPr lang="en-US" sz="3200" i="0" u="none" strike="noStrike" baseline="0" dirty="0">
                <a:solidFill>
                  <a:srgbClr val="92D050"/>
                </a:solidFill>
                <a:latin typeface="Orbitron" panose="020B0604020202020204" charset="0"/>
              </a:rPr>
              <a:t>Final</a:t>
            </a:r>
            <a:r>
              <a:rPr lang="en-US" sz="3200" b="1" i="0" u="none" strike="noStrike" baseline="0" dirty="0">
                <a:solidFill>
                  <a:srgbClr val="92D050"/>
                </a:solidFill>
                <a:latin typeface="Orbitron" panose="020B0604020202020204" charset="0"/>
              </a:rPr>
              <a:t> </a:t>
            </a:r>
            <a:r>
              <a:rPr lang="en-US" sz="3200" i="0" u="none" strike="noStrike" baseline="0" dirty="0">
                <a:solidFill>
                  <a:srgbClr val="92D050"/>
                </a:solidFill>
                <a:latin typeface="Orbitron" panose="020B0604020202020204" charset="0"/>
              </a:rPr>
              <a:t>outcomes from the Internship </a:t>
            </a:r>
          </a:p>
        </p:txBody>
      </p:sp>
      <p:sp>
        <p:nvSpPr>
          <p:cNvPr id="1827" name="Google Shape;1827;p44"/>
          <p:cNvSpPr txBox="1">
            <a:spLocks noGrp="1"/>
          </p:cNvSpPr>
          <p:nvPr>
            <p:ph type="subTitle" idx="1"/>
          </p:nvPr>
        </p:nvSpPr>
        <p:spPr>
          <a:xfrm>
            <a:off x="839972" y="1699918"/>
            <a:ext cx="4954772" cy="2133849"/>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endParaRPr lang="en-IN" sz="1800" b="0" i="0" u="none" strike="noStrike" baseline="0" dirty="0">
              <a:solidFill>
                <a:schemeClr val="tx1"/>
              </a:solidFill>
              <a:latin typeface="Archivo Light" panose="020B0604020202020204" charset="0"/>
              <a:cs typeface="Archivo Light" panose="020B0604020202020204" charset="0"/>
            </a:endParaRPr>
          </a:p>
          <a:p>
            <a:pPr>
              <a:buFont typeface="Arial" panose="020B0604020202020204" pitchFamily="34" charset="0"/>
              <a:buChar char="•"/>
            </a:pPr>
            <a:r>
              <a:rPr lang="en-IN" sz="1800" b="0" i="0" u="none" strike="noStrike" baseline="0" dirty="0">
                <a:solidFill>
                  <a:schemeClr val="tx1"/>
                </a:solidFill>
                <a:latin typeface="Archivo Light" panose="020B0604020202020204" charset="0"/>
                <a:cs typeface="Archivo Light" panose="020B0604020202020204" charset="0"/>
              </a:rPr>
              <a:t>Improved Communication Skills </a:t>
            </a:r>
          </a:p>
          <a:p>
            <a:pPr>
              <a:buFont typeface="Arial" panose="020B0604020202020204" pitchFamily="34" charset="0"/>
              <a:buChar char="•"/>
            </a:pPr>
            <a:r>
              <a:rPr lang="en-US" sz="1800" b="0" i="0" u="none" strike="noStrike" baseline="0" dirty="0">
                <a:solidFill>
                  <a:schemeClr val="tx1"/>
                </a:solidFill>
                <a:latin typeface="Archivo Light" panose="020B0604020202020204" charset="0"/>
                <a:cs typeface="Archivo Light" panose="020B0604020202020204" charset="0"/>
              </a:rPr>
              <a:t>Analyzing, Organizing and Problem-solving approach </a:t>
            </a:r>
          </a:p>
          <a:p>
            <a:pPr>
              <a:buFont typeface="Arial" panose="020B0604020202020204" pitchFamily="34" charset="0"/>
              <a:buChar char="•"/>
            </a:pPr>
            <a:r>
              <a:rPr lang="en-US" sz="1800" b="0" i="0" u="none" strike="noStrike" baseline="0" dirty="0">
                <a:solidFill>
                  <a:schemeClr val="tx1"/>
                </a:solidFill>
                <a:latin typeface="Archivo Light" panose="020B0604020202020204" charset="0"/>
                <a:cs typeface="Archivo Light" panose="020B0604020202020204" charset="0"/>
              </a:rPr>
              <a:t>Logical and Abstract thinking </a:t>
            </a:r>
          </a:p>
          <a:p>
            <a:pPr>
              <a:buFont typeface="Arial" panose="020B0604020202020204" pitchFamily="34" charset="0"/>
              <a:buChar char="•"/>
            </a:pPr>
            <a:r>
              <a:rPr lang="en-US" sz="1800" b="0" i="0" u="none" strike="noStrike" baseline="0" dirty="0">
                <a:solidFill>
                  <a:schemeClr val="tx1"/>
                </a:solidFill>
                <a:latin typeface="Archivo Light" panose="020B0604020202020204" charset="0"/>
                <a:cs typeface="Archivo Light" panose="020B0604020202020204" charset="0"/>
              </a:rPr>
              <a:t>Teamwork and Collaboration Skills </a:t>
            </a:r>
          </a:p>
          <a:p>
            <a:pPr>
              <a:buFont typeface="Arial" panose="020B0604020202020204" pitchFamily="34" charset="0"/>
              <a:buChar char="•"/>
            </a:pPr>
            <a:r>
              <a:rPr lang="en-US" sz="1800" b="0" i="0" u="none" strike="noStrike" baseline="0" dirty="0">
                <a:solidFill>
                  <a:schemeClr val="tx1"/>
                </a:solidFill>
                <a:latin typeface="Archivo Light" panose="020B0604020202020204" charset="0"/>
                <a:cs typeface="Archivo Light" panose="020B0604020202020204" charset="0"/>
              </a:rPr>
              <a:t>Importance of individual efforts </a:t>
            </a:r>
          </a:p>
        </p:txBody>
      </p:sp>
    </p:spTree>
    <p:extLst>
      <p:ext uri="{BB962C8B-B14F-4D97-AF65-F5344CB8AC3E}">
        <p14:creationId xmlns:p14="http://schemas.microsoft.com/office/powerpoint/2010/main" val="371743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4" name="Google Shape;1814;p43"/>
          <p:cNvSpPr txBox="1">
            <a:spLocks noGrp="1"/>
          </p:cNvSpPr>
          <p:nvPr>
            <p:ph type="title"/>
          </p:nvPr>
        </p:nvSpPr>
        <p:spPr>
          <a:xfrm>
            <a:off x="1349602" y="485489"/>
            <a:ext cx="3967192" cy="752542"/>
          </a:xfrm>
          <a:prstGeom prst="rect">
            <a:avLst/>
          </a:prstGeom>
        </p:spPr>
        <p:txBody>
          <a:bodyPr spcFirstLastPara="1" wrap="square" lIns="91425" tIns="91425" rIns="91425" bIns="91425" anchor="ctr" anchorCtr="0">
            <a:noAutofit/>
          </a:bodyPr>
          <a:lstStyle/>
          <a:p>
            <a:pPr lvl="0" algn="l">
              <a:spcBef>
                <a:spcPts val="20"/>
              </a:spcBef>
              <a:spcAft>
                <a:spcPts val="0"/>
              </a:spcAft>
            </a:pPr>
            <a:r>
              <a:rPr lang="en-US" sz="2800" b="1" dirty="0">
                <a:solidFill>
                  <a:srgbClr val="92D050"/>
                </a:solidFill>
                <a:latin typeface="Orbitron" panose="020B0604020202020204" charset="0"/>
                <a:ea typeface="Times New Roman" panose="02020603050405020304" pitchFamily="18" charset="0"/>
                <a:cs typeface="Amiko" panose="00000500000000000000" pitchFamily="2" charset="0"/>
              </a:rPr>
              <a:t>HTML</a:t>
            </a:r>
            <a:endParaRPr lang="en-IN" sz="2800" b="1" dirty="0">
              <a:solidFill>
                <a:srgbClr val="92D050"/>
              </a:solidFill>
              <a:effectLst/>
              <a:latin typeface="Orbitron" panose="020B0604020202020204" charset="0"/>
              <a:ea typeface="Times New Roman" panose="02020603050405020304" pitchFamily="18" charset="0"/>
              <a:cs typeface="Amiko" panose="00000500000000000000" pitchFamily="2" charset="0"/>
            </a:endParaRPr>
          </a:p>
        </p:txBody>
      </p:sp>
      <p:sp>
        <p:nvSpPr>
          <p:cNvPr id="1815" name="Google Shape;1815;p43"/>
          <p:cNvSpPr txBox="1">
            <a:spLocks noGrp="1"/>
          </p:cNvSpPr>
          <p:nvPr>
            <p:ph type="subTitle" idx="1"/>
          </p:nvPr>
        </p:nvSpPr>
        <p:spPr>
          <a:xfrm>
            <a:off x="1349602" y="1322713"/>
            <a:ext cx="5657254" cy="321693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solidFill>
                  <a:schemeClr val="tx1"/>
                </a:solidFill>
                <a:latin typeface="Archivo Light" panose="020B0604020202020204" charset="0"/>
                <a:cs typeface="Archivo Light" panose="020B0604020202020204" charset="0"/>
              </a:rPr>
              <a:t>HTML (</a:t>
            </a:r>
            <a:r>
              <a:rPr lang="en-US" sz="1400" dirty="0" err="1">
                <a:solidFill>
                  <a:schemeClr val="tx1"/>
                </a:solidFill>
                <a:latin typeface="Archivo Light" panose="020B0604020202020204" charset="0"/>
                <a:cs typeface="Archivo Light" panose="020B0604020202020204" charset="0"/>
              </a:rPr>
              <a:t>HyperText</a:t>
            </a:r>
            <a:r>
              <a:rPr lang="en-US" sz="1400" dirty="0">
                <a:solidFill>
                  <a:schemeClr val="tx1"/>
                </a:solidFill>
                <a:latin typeface="Archivo Light" panose="020B0604020202020204" charset="0"/>
                <a:cs typeface="Archivo Light" panose="020B0604020202020204" charset="0"/>
              </a:rPr>
              <a:t> Markup Language) is the most basic building block of the Web. It defines the meaning and structure of web content. </a:t>
            </a:r>
          </a:p>
          <a:p>
            <a:pPr marL="0" lvl="0" indent="0" algn="just" rtl="0">
              <a:spcBef>
                <a:spcPts val="0"/>
              </a:spcBef>
              <a:spcAft>
                <a:spcPts val="0"/>
              </a:spcAft>
              <a:buNone/>
            </a:pPr>
            <a:endParaRPr lang="en-US" sz="1400" dirty="0">
              <a:solidFill>
                <a:schemeClr val="tx1"/>
              </a:solidFill>
              <a:latin typeface="Archivo Light" panose="020B0604020202020204" charset="0"/>
              <a:cs typeface="Archivo Light" panose="020B0604020202020204" charset="0"/>
            </a:endParaRPr>
          </a:p>
          <a:p>
            <a:pPr marL="0" lvl="0" indent="0" algn="just" rtl="0">
              <a:spcBef>
                <a:spcPts val="0"/>
              </a:spcBef>
              <a:spcAft>
                <a:spcPts val="0"/>
              </a:spcAft>
              <a:buNone/>
            </a:pPr>
            <a:r>
              <a:rPr lang="en-IN" sz="1400" dirty="0">
                <a:solidFill>
                  <a:schemeClr val="tx1"/>
                </a:solidFill>
                <a:latin typeface="Archivo Light" panose="020B0604020202020204" charset="0"/>
                <a:cs typeface="Archivo Light" panose="020B0604020202020204" charset="0"/>
              </a:rPr>
              <a:t>HTML uses "markup" to annotate text, images, and other content for display in a Web browser.</a:t>
            </a:r>
          </a:p>
          <a:p>
            <a:pPr marL="0" lvl="0" indent="0" algn="just" rtl="0">
              <a:spcBef>
                <a:spcPts val="0"/>
              </a:spcBef>
              <a:spcAft>
                <a:spcPts val="0"/>
              </a:spcAft>
              <a:buNone/>
            </a:pPr>
            <a:endParaRPr lang="en-IN" sz="1400" dirty="0">
              <a:solidFill>
                <a:schemeClr val="tx1"/>
              </a:solidFill>
              <a:latin typeface="Archivo Light" panose="020B0604020202020204" charset="0"/>
              <a:cs typeface="Archivo Light" panose="020B0604020202020204" charset="0"/>
            </a:endParaRPr>
          </a:p>
          <a:p>
            <a:pPr marL="0" lvl="0" indent="0" algn="just" rtl="0">
              <a:spcBef>
                <a:spcPts val="0"/>
              </a:spcBef>
              <a:spcAft>
                <a:spcPts val="0"/>
              </a:spcAft>
              <a:buNone/>
            </a:pPr>
            <a:r>
              <a:rPr lang="en-IN" sz="1400" dirty="0">
                <a:solidFill>
                  <a:schemeClr val="tx1"/>
                </a:solidFill>
                <a:latin typeface="Archivo Light" panose="020B0604020202020204" charset="0"/>
                <a:cs typeface="Archivo Light" panose="020B0604020202020204" charset="0"/>
              </a:rPr>
              <a:t> HTML markup includes special "elements" such as &lt;head&gt;, &lt;title&gt;, &lt;body&gt;, &lt;header&gt;, &lt;footer&gt;, &lt;article&gt;, &lt;section&gt;, &lt;p&gt;, &lt;div&gt;, &lt;span&gt;, &lt;</a:t>
            </a:r>
            <a:r>
              <a:rPr lang="en-IN" sz="1400" dirty="0" err="1">
                <a:solidFill>
                  <a:schemeClr val="tx1"/>
                </a:solidFill>
                <a:latin typeface="Archivo Light" panose="020B0604020202020204" charset="0"/>
                <a:cs typeface="Archivo Light" panose="020B0604020202020204" charset="0"/>
              </a:rPr>
              <a:t>img</a:t>
            </a:r>
            <a:r>
              <a:rPr lang="en-IN" sz="1400" dirty="0">
                <a:solidFill>
                  <a:schemeClr val="tx1"/>
                </a:solidFill>
                <a:latin typeface="Archivo Light" panose="020B0604020202020204" charset="0"/>
                <a:cs typeface="Archivo Light" panose="020B0604020202020204" charset="0"/>
              </a:rPr>
              <a:t>&gt;, &lt;aside&gt;, &lt;audio&gt;, &lt;canvas&gt;,  &lt;details&gt;, &lt;embed&gt;, &lt;nav&gt;, &lt;output&gt;, &lt;progress&gt;, &lt;video&gt;, &lt;</a:t>
            </a:r>
            <a:r>
              <a:rPr lang="en-IN" sz="1400" dirty="0" err="1">
                <a:solidFill>
                  <a:schemeClr val="tx1"/>
                </a:solidFill>
                <a:latin typeface="Archivo Light" panose="020B0604020202020204" charset="0"/>
                <a:cs typeface="Archivo Light" panose="020B0604020202020204" charset="0"/>
              </a:rPr>
              <a:t>ul</a:t>
            </a:r>
            <a:r>
              <a:rPr lang="en-IN" sz="1400" dirty="0">
                <a:solidFill>
                  <a:schemeClr val="tx1"/>
                </a:solidFill>
                <a:latin typeface="Archivo Light" panose="020B0604020202020204" charset="0"/>
                <a:cs typeface="Archivo Light" panose="020B0604020202020204" charset="0"/>
              </a:rPr>
              <a:t>&gt;, &lt;</a:t>
            </a:r>
            <a:r>
              <a:rPr lang="en-IN" sz="1400" dirty="0" err="1">
                <a:solidFill>
                  <a:schemeClr val="tx1"/>
                </a:solidFill>
                <a:latin typeface="Archivo Light" panose="020B0604020202020204" charset="0"/>
                <a:cs typeface="Archivo Light" panose="020B0604020202020204" charset="0"/>
              </a:rPr>
              <a:t>ol</a:t>
            </a:r>
            <a:r>
              <a:rPr lang="en-IN" sz="1400" dirty="0">
                <a:solidFill>
                  <a:schemeClr val="tx1"/>
                </a:solidFill>
                <a:latin typeface="Archivo Light" panose="020B0604020202020204" charset="0"/>
                <a:cs typeface="Archivo Light" panose="020B0604020202020204" charset="0"/>
              </a:rPr>
              <a:t>&gt;, &lt;li&gt; and many others.</a:t>
            </a:r>
            <a:endParaRPr sz="1400" dirty="0">
              <a:solidFill>
                <a:schemeClr val="tx1"/>
              </a:solidFill>
              <a:latin typeface="Archivo Light" panose="020B0604020202020204" charset="0"/>
              <a:cs typeface="Archivo Light" panose="020B0604020202020204" charset="0"/>
            </a:endParaRPr>
          </a:p>
        </p:txBody>
      </p:sp>
      <p:sp>
        <p:nvSpPr>
          <p:cNvPr id="2" name="AutoShape 2" descr="SQL Server Tutorial – The Practical SQL Server Tutorial">
            <a:extLst>
              <a:ext uri="{FF2B5EF4-FFF2-40B4-BE49-F238E27FC236}">
                <a16:creationId xmlns:a16="http://schemas.microsoft.com/office/drawing/2014/main" id="{7A9A4777-78FF-3D86-C3D4-E658279EF0D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9854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4" name="Google Shape;1814;p43"/>
          <p:cNvSpPr txBox="1">
            <a:spLocks noGrp="1"/>
          </p:cNvSpPr>
          <p:nvPr>
            <p:ph type="title"/>
          </p:nvPr>
        </p:nvSpPr>
        <p:spPr>
          <a:xfrm>
            <a:off x="1410403" y="473304"/>
            <a:ext cx="5012520" cy="8091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rgbClr val="92D050"/>
                </a:solidFill>
                <a:latin typeface="Orbitron" panose="020B0604020202020204" charset="0"/>
              </a:rPr>
              <a:t>CSS</a:t>
            </a:r>
            <a:endParaRPr sz="3200" b="1" dirty="0">
              <a:solidFill>
                <a:srgbClr val="92D050"/>
              </a:solidFill>
              <a:latin typeface="Orbitron" panose="020B0604020202020204" charset="0"/>
            </a:endParaRPr>
          </a:p>
        </p:txBody>
      </p:sp>
      <p:sp>
        <p:nvSpPr>
          <p:cNvPr id="1815" name="Google Shape;1815;p43"/>
          <p:cNvSpPr txBox="1">
            <a:spLocks noGrp="1"/>
          </p:cNvSpPr>
          <p:nvPr>
            <p:ph type="subTitle" idx="1"/>
          </p:nvPr>
        </p:nvSpPr>
        <p:spPr>
          <a:xfrm>
            <a:off x="1139649" y="1084522"/>
            <a:ext cx="6622119" cy="3287963"/>
          </a:xfrm>
          <a:prstGeom prst="rect">
            <a:avLst/>
          </a:prstGeom>
        </p:spPr>
        <p:txBody>
          <a:bodyPr spcFirstLastPara="1" wrap="square" lIns="91425" tIns="91425" rIns="91425" bIns="91425" anchor="ctr" anchorCtr="0">
            <a:noAutofit/>
          </a:bodyPr>
          <a:lstStyle/>
          <a:p>
            <a:pPr algn="just"/>
            <a:r>
              <a:rPr lang="en-US" sz="1400" dirty="0">
                <a:solidFill>
                  <a:schemeClr val="tx1"/>
                </a:solidFill>
                <a:latin typeface="Archivo Light" panose="020B0604020202020204" charset="0"/>
                <a:cs typeface="Archivo Light" panose="020B0604020202020204" charset="0"/>
              </a:rPr>
              <a:t>      	Cascading Style Sheets (CSS) is a stylesheet language used to describe the presentation of a document written in HTML or XML (including XML dialects such as SVG, MathML or XHTML).</a:t>
            </a:r>
          </a:p>
          <a:p>
            <a:pPr algn="just"/>
            <a:endParaRPr lang="en-US" sz="1400" dirty="0">
              <a:solidFill>
                <a:schemeClr val="tx1"/>
              </a:solidFill>
              <a:latin typeface="Archivo Light" panose="020B0604020202020204" charset="0"/>
              <a:cs typeface="Archivo Light" panose="020B0604020202020204" charset="0"/>
            </a:endParaRPr>
          </a:p>
          <a:p>
            <a:pPr algn="just"/>
            <a:r>
              <a:rPr lang="en-US" sz="1400" dirty="0">
                <a:latin typeface="Archivo Light" panose="020B0604020202020204" charset="0"/>
                <a:cs typeface="Archivo Light" panose="020B0604020202020204" charset="0"/>
              </a:rPr>
              <a:t>      </a:t>
            </a:r>
            <a:r>
              <a:rPr lang="en-US" sz="1400" dirty="0">
                <a:solidFill>
                  <a:schemeClr val="tx1"/>
                </a:solidFill>
                <a:latin typeface="Archivo Light" panose="020B0604020202020204" charset="0"/>
                <a:cs typeface="Archivo Light" panose="020B0604020202020204" charset="0"/>
              </a:rPr>
              <a:t> CSS describes how elements should be rendered on screen, on paper, in speech, or on other media.</a:t>
            </a:r>
          </a:p>
          <a:p>
            <a:pPr algn="just"/>
            <a:endParaRPr lang="en-US" sz="1400" dirty="0">
              <a:solidFill>
                <a:schemeClr val="tx1"/>
              </a:solidFill>
              <a:latin typeface="Archivo Light" panose="020B0604020202020204" charset="0"/>
              <a:cs typeface="Archivo Light" panose="020B0604020202020204" charset="0"/>
            </a:endParaRPr>
          </a:p>
          <a:p>
            <a:pPr algn="just"/>
            <a:r>
              <a:rPr lang="en-US" sz="1400" dirty="0">
                <a:latin typeface="Archivo Light" panose="020B0604020202020204" charset="0"/>
                <a:cs typeface="Archivo Light" panose="020B0604020202020204" charset="0"/>
              </a:rPr>
              <a:t>       </a:t>
            </a:r>
            <a:r>
              <a:rPr lang="en-US" sz="1400" dirty="0">
                <a:solidFill>
                  <a:schemeClr val="tx1"/>
                </a:solidFill>
                <a:latin typeface="Archivo Light" panose="020B0604020202020204" charset="0"/>
                <a:cs typeface="Archivo Light" panose="020B0604020202020204" charset="0"/>
              </a:rPr>
              <a:t>CSS is among the core languages of the open web and is standardized across Web browsers according to W3C specifications. </a:t>
            </a:r>
            <a:br>
              <a:rPr lang="en-US" sz="1600" dirty="0">
                <a:solidFill>
                  <a:schemeClr val="tx1"/>
                </a:solidFill>
                <a:latin typeface="Archivo Light" panose="020B0604020202020204" charset="0"/>
                <a:cs typeface="Archivo Light" panose="020B0604020202020204" charset="0"/>
              </a:rPr>
            </a:br>
            <a:endParaRPr sz="1200" dirty="0">
              <a:solidFill>
                <a:schemeClr val="tx1"/>
              </a:solidFill>
              <a:latin typeface="Archivo Light" panose="020B0604020202020204" charset="0"/>
              <a:cs typeface="Archivo Light" panose="020B0604020202020204" charset="0"/>
            </a:endParaRPr>
          </a:p>
        </p:txBody>
      </p:sp>
    </p:spTree>
    <p:extLst>
      <p:ext uri="{BB962C8B-B14F-4D97-AF65-F5344CB8AC3E}">
        <p14:creationId xmlns:p14="http://schemas.microsoft.com/office/powerpoint/2010/main" val="429482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4" name="Google Shape;1814;p43"/>
          <p:cNvSpPr txBox="1">
            <a:spLocks noGrp="1"/>
          </p:cNvSpPr>
          <p:nvPr>
            <p:ph type="title"/>
          </p:nvPr>
        </p:nvSpPr>
        <p:spPr>
          <a:xfrm>
            <a:off x="1304130" y="382772"/>
            <a:ext cx="3680854" cy="10112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solidFill>
                  <a:srgbClr val="92D050"/>
                </a:solidFill>
                <a:latin typeface="Orbitron" panose="020B0604020202020204" charset="0"/>
                <a:cs typeface="Amiko" panose="00000500000000000000" pitchFamily="2" charset="0"/>
              </a:rPr>
              <a:t>JAVASCRIPT</a:t>
            </a:r>
            <a:endParaRPr sz="2800" b="1" dirty="0">
              <a:solidFill>
                <a:srgbClr val="92D050"/>
              </a:solidFill>
              <a:latin typeface="Orbitron" panose="020B0604020202020204" charset="0"/>
              <a:cs typeface="Amiko" panose="00000500000000000000" pitchFamily="2" charset="0"/>
            </a:endParaRPr>
          </a:p>
        </p:txBody>
      </p:sp>
      <p:sp>
        <p:nvSpPr>
          <p:cNvPr id="1815" name="Google Shape;1815;p43"/>
          <p:cNvSpPr txBox="1">
            <a:spLocks noGrp="1"/>
          </p:cNvSpPr>
          <p:nvPr>
            <p:ph type="subTitle" idx="1"/>
          </p:nvPr>
        </p:nvSpPr>
        <p:spPr>
          <a:xfrm>
            <a:off x="1304130" y="1318438"/>
            <a:ext cx="6936104" cy="285005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solidFill>
                  <a:schemeClr val="tx1"/>
                </a:solidFill>
                <a:latin typeface="Archivo Light" panose="020B0604020202020204" charset="0"/>
                <a:cs typeface="Archivo Light" panose="020B0604020202020204" charset="0"/>
              </a:rPr>
              <a:t>JavaScript (JS) is a lightweight, interpreted, or just-in-time compiled programming language with first-class functions.</a:t>
            </a:r>
          </a:p>
          <a:p>
            <a:pPr marL="0" lvl="0" indent="0" algn="just" rtl="0">
              <a:spcBef>
                <a:spcPts val="0"/>
              </a:spcBef>
              <a:spcAft>
                <a:spcPts val="0"/>
              </a:spcAft>
              <a:buNone/>
            </a:pPr>
            <a:endParaRPr lang="en-US" sz="1400" dirty="0">
              <a:solidFill>
                <a:schemeClr val="tx1"/>
              </a:solidFill>
              <a:latin typeface="Archivo Light" panose="020B0604020202020204" charset="0"/>
              <a:cs typeface="Archivo Light" panose="020B0604020202020204" charset="0"/>
            </a:endParaRPr>
          </a:p>
          <a:p>
            <a:pPr marL="0" lvl="0" indent="0" algn="just" rtl="0">
              <a:spcBef>
                <a:spcPts val="0"/>
              </a:spcBef>
              <a:spcAft>
                <a:spcPts val="0"/>
              </a:spcAft>
              <a:buNone/>
            </a:pPr>
            <a:r>
              <a:rPr lang="en-US" sz="1400" dirty="0">
                <a:solidFill>
                  <a:schemeClr val="tx1"/>
                </a:solidFill>
                <a:latin typeface="Archivo Light" panose="020B0604020202020204" charset="0"/>
                <a:cs typeface="Archivo Light" panose="020B0604020202020204" charset="0"/>
              </a:rPr>
              <a:t> While it is most well-known as the scripting language for Web pages, many non-browser environments also use it, such as Node.js, Apache CouchDB and Adobe Acrobat.</a:t>
            </a:r>
          </a:p>
          <a:p>
            <a:pPr marL="0" lvl="0" indent="0" algn="just" rtl="0">
              <a:spcBef>
                <a:spcPts val="0"/>
              </a:spcBef>
              <a:spcAft>
                <a:spcPts val="0"/>
              </a:spcAft>
              <a:buNone/>
            </a:pPr>
            <a:endParaRPr lang="en-US" sz="1400" dirty="0">
              <a:latin typeface="Archivo Light" panose="020B0604020202020204" charset="0"/>
              <a:cs typeface="Archivo Light" panose="020B0604020202020204" charset="0"/>
            </a:endParaRPr>
          </a:p>
          <a:p>
            <a:pPr marL="0" lvl="0" indent="0" algn="just" rtl="0">
              <a:spcBef>
                <a:spcPts val="0"/>
              </a:spcBef>
              <a:spcAft>
                <a:spcPts val="0"/>
              </a:spcAft>
              <a:buNone/>
            </a:pPr>
            <a:r>
              <a:rPr lang="en-US" sz="1400" dirty="0">
                <a:solidFill>
                  <a:schemeClr val="tx1"/>
                </a:solidFill>
                <a:latin typeface="Archivo Light" panose="020B0604020202020204" charset="0"/>
                <a:cs typeface="Archivo Light" panose="020B0604020202020204" charset="0"/>
              </a:rPr>
              <a:t>JavaScript is a prototype-based, multi-paradigm, single-threaded, dynamic language, supporting object-oriented, imperative, and declarative (e.g. functional programming) styles.</a:t>
            </a:r>
          </a:p>
        </p:txBody>
      </p:sp>
    </p:spTree>
    <p:extLst>
      <p:ext uri="{BB962C8B-B14F-4D97-AF65-F5344CB8AC3E}">
        <p14:creationId xmlns:p14="http://schemas.microsoft.com/office/powerpoint/2010/main" val="56055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F9581A-C334-D27C-E6C9-9451F84E43F3}"/>
              </a:ext>
            </a:extLst>
          </p:cNvPr>
          <p:cNvSpPr txBox="1"/>
          <p:nvPr/>
        </p:nvSpPr>
        <p:spPr>
          <a:xfrm>
            <a:off x="1158948" y="611805"/>
            <a:ext cx="4577531" cy="523220"/>
          </a:xfrm>
          <a:prstGeom prst="rect">
            <a:avLst/>
          </a:prstGeom>
          <a:noFill/>
        </p:spPr>
        <p:txBody>
          <a:bodyPr wrap="square">
            <a:spAutoFit/>
          </a:bodyPr>
          <a:lstStyle/>
          <a:p>
            <a:r>
              <a:rPr lang="en-US" sz="2800" b="1" dirty="0">
                <a:solidFill>
                  <a:srgbClr val="92D050"/>
                </a:solidFill>
                <a:latin typeface="Orbitron" panose="020B0604020202020204" charset="0"/>
                <a:cs typeface="Amiko" panose="00000500000000000000" pitchFamily="2" charset="0"/>
              </a:rPr>
              <a:t>BOOTSTRAP</a:t>
            </a:r>
            <a:endParaRPr lang="en-IN" sz="2800" b="1" i="0" u="none" strike="noStrike" baseline="0" dirty="0">
              <a:solidFill>
                <a:srgbClr val="92D050"/>
              </a:solidFill>
              <a:latin typeface="Orbitron" panose="020B0604020202020204" charset="0"/>
              <a:cs typeface="Amiko" panose="00000500000000000000" pitchFamily="2" charset="0"/>
            </a:endParaRPr>
          </a:p>
        </p:txBody>
      </p:sp>
      <p:sp>
        <p:nvSpPr>
          <p:cNvPr id="3" name="Text Placeholder 2">
            <a:extLst>
              <a:ext uri="{FF2B5EF4-FFF2-40B4-BE49-F238E27FC236}">
                <a16:creationId xmlns:a16="http://schemas.microsoft.com/office/drawing/2014/main" id="{C4ED6012-734F-681A-9C9B-ABB8107DA0B4}"/>
              </a:ext>
            </a:extLst>
          </p:cNvPr>
          <p:cNvSpPr>
            <a:spLocks noGrp="1"/>
          </p:cNvSpPr>
          <p:nvPr>
            <p:ph type="body" idx="1"/>
          </p:nvPr>
        </p:nvSpPr>
        <p:spPr>
          <a:xfrm>
            <a:off x="1010092" y="1541721"/>
            <a:ext cx="7413907" cy="2583712"/>
          </a:xfrm>
        </p:spPr>
        <p:txBody>
          <a:bodyPr/>
          <a:lstStyle/>
          <a:p>
            <a:pPr marL="152400" indent="0">
              <a:buNone/>
            </a:pPr>
            <a:r>
              <a:rPr lang="en-US" sz="1400" dirty="0">
                <a:effectLst/>
                <a:latin typeface="Calibri" panose="020F0502020204030204" pitchFamily="34" charset="0"/>
                <a:ea typeface="Times New Roman" panose="02020603050405020304" pitchFamily="18" charset="0"/>
              </a:rPr>
              <a:t> 		</a:t>
            </a:r>
          </a:p>
          <a:p>
            <a:pPr marL="152400" indent="0" algn="just">
              <a:buNone/>
            </a:pPr>
            <a:r>
              <a:rPr lang="en-US" sz="1400" dirty="0">
                <a:latin typeface="Archivo Light" panose="020B0604020202020204" charset="0"/>
                <a:ea typeface="Times New Roman" panose="02020603050405020304" pitchFamily="18" charset="0"/>
                <a:cs typeface="Archivo Light" panose="020B0604020202020204" charset="0"/>
              </a:rPr>
              <a:t>Bootstrap is a free and open-source CSS framework directed at responsive, mobile-first front-end web development.</a:t>
            </a:r>
          </a:p>
          <a:p>
            <a:pPr marL="152400" indent="0" algn="just">
              <a:buNone/>
            </a:pPr>
            <a:endParaRPr lang="en-US" sz="1400" dirty="0">
              <a:latin typeface="Archivo Light" panose="020B0604020202020204" charset="0"/>
              <a:ea typeface="Times New Roman" panose="02020603050405020304" pitchFamily="18" charset="0"/>
              <a:cs typeface="Archivo Light" panose="020B0604020202020204" charset="0"/>
            </a:endParaRPr>
          </a:p>
          <a:p>
            <a:pPr marL="152400" indent="0" algn="just">
              <a:buNone/>
            </a:pPr>
            <a:r>
              <a:rPr lang="en-US" sz="1400" dirty="0">
                <a:latin typeface="Archivo Light" panose="020B0604020202020204" charset="0"/>
                <a:ea typeface="Times New Roman" panose="02020603050405020304" pitchFamily="18" charset="0"/>
                <a:cs typeface="Archivo Light" panose="020B0604020202020204" charset="0"/>
              </a:rPr>
              <a:t>It contains HTML, CSS and (optionally) JavaScript-based design templates for typography, forms, buttons, navigation, and other interface components.</a:t>
            </a:r>
          </a:p>
          <a:p>
            <a:pPr marL="152400" indent="0" algn="just">
              <a:buNone/>
            </a:pPr>
            <a:endParaRPr lang="en-IN" sz="1400" dirty="0">
              <a:effectLst/>
              <a:latin typeface="Archivo Light" panose="020B0604020202020204" charset="0"/>
              <a:ea typeface="Times New Roman" panose="02020603050405020304" pitchFamily="18" charset="0"/>
              <a:cs typeface="Archivo Light" panose="020B0604020202020204" charset="0"/>
            </a:endParaRPr>
          </a:p>
          <a:p>
            <a:pPr marL="152400" indent="0" algn="just">
              <a:buNone/>
            </a:pPr>
            <a:r>
              <a:rPr lang="en-US" sz="1400" dirty="0">
                <a:latin typeface="Archivo Light" panose="020B0604020202020204" charset="0"/>
                <a:cs typeface="Archivo Light" panose="020B0604020202020204" charset="0"/>
              </a:rPr>
              <a:t>Bootstrap is an HTML, CSS and JS library that focuses on simplifying the development of informative web pages (as opposed to web applications).</a:t>
            </a:r>
          </a:p>
          <a:p>
            <a:pPr marL="152400" indent="0" algn="just">
              <a:buNone/>
            </a:pPr>
            <a:endParaRPr lang="en-US" sz="1400" dirty="0">
              <a:latin typeface="Archivo Light" panose="020B0604020202020204" charset="0"/>
              <a:cs typeface="Archivo Light" panose="020B0604020202020204" charset="0"/>
            </a:endParaRPr>
          </a:p>
          <a:p>
            <a:pPr marL="152400" indent="0">
              <a:buNone/>
            </a:pPr>
            <a:endParaRPr lang="en-IN" sz="1400" dirty="0">
              <a:latin typeface="Archivo Light" panose="020B0604020202020204" charset="0"/>
              <a:cs typeface="Archivo Light" panose="020B0604020202020204" charset="0"/>
            </a:endParaRPr>
          </a:p>
        </p:txBody>
      </p:sp>
    </p:spTree>
    <p:extLst>
      <p:ext uri="{BB962C8B-B14F-4D97-AF65-F5344CB8AC3E}">
        <p14:creationId xmlns:p14="http://schemas.microsoft.com/office/powerpoint/2010/main" val="1320346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519</TotalTime>
  <Words>848</Words>
  <Application>Microsoft Office PowerPoint</Application>
  <PresentationFormat>On-screen Show (16:9)</PresentationFormat>
  <Paragraphs>70</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Amiko</vt:lpstr>
      <vt:lpstr>Orbitron</vt:lpstr>
      <vt:lpstr>Wingdings 3</vt:lpstr>
      <vt:lpstr>Roboto Condensed Light</vt:lpstr>
      <vt:lpstr>Calibri</vt:lpstr>
      <vt:lpstr>Century Gothic</vt:lpstr>
      <vt:lpstr>Arial</vt:lpstr>
      <vt:lpstr>Archivo Light</vt:lpstr>
      <vt:lpstr>Ion</vt:lpstr>
      <vt:lpstr>INTERNSHIP PRESENTATION  </vt:lpstr>
      <vt:lpstr>INTERNSHIP CERTIFICATE</vt:lpstr>
      <vt:lpstr>INTERNSHIP DETAILS</vt:lpstr>
      <vt:lpstr> Intern Job Responsibilities </vt:lpstr>
      <vt:lpstr> Final outcomes from the Internship </vt:lpstr>
      <vt:lpstr>HTML</vt:lpstr>
      <vt:lpstr>CSS</vt:lpstr>
      <vt:lpstr>JAVASCRIPT</vt:lpstr>
      <vt:lpstr>PowerPoint Presentation</vt:lpstr>
      <vt:lpstr>PowerPoint Presentation</vt:lpstr>
      <vt:lpstr>PowerPoint Presentation</vt:lpstr>
      <vt:lpstr>PowerPoint Presentation</vt:lpstr>
      <vt:lpstr>Web-App Cutouts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Mandar</dc:creator>
  <cp:lastModifiedBy>Pranav</cp:lastModifiedBy>
  <cp:revision>19</cp:revision>
  <dcterms:modified xsi:type="dcterms:W3CDTF">2023-04-21T05:25:34Z</dcterms:modified>
</cp:coreProperties>
</file>