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notesMasterIdLst>
    <p:notesMasterId r:id="rId12"/>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1-1.png"/><Relationship Id="rId2" Type="http://schemas.openxmlformats.org/officeDocument/2006/relationships/image" Target="../media/image-1-2.png"/><Relationship Id="rId4" Type="http://schemas.openxmlformats.org/officeDocument/2006/relationships/slideLayout" Target="../slideLayouts/slideLayout1.xml"/><Relationship Id="rId5"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10-1.png"/><Relationship Id="rId3" Type="http://schemas.openxmlformats.org/officeDocument/2006/relationships/slideLayout" Target="../slideLayouts/slideLayout1.xml"/><Relationship Id="rId4"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5" Type="http://schemas.openxmlformats.org/officeDocument/2006/relationships/hyperlink" Target="https://gamma.app" TargetMode="External"/><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png"/><Relationship Id="rId6" Type="http://schemas.openxmlformats.org/officeDocument/2006/relationships/slideLayout" Target="../slideLayouts/slideLayout1.xml"/><Relationship Id="rId7"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3-1.png"/><Relationship Id="rId2" Type="http://schemas.openxmlformats.org/officeDocument/2006/relationships/image" Target="../media/image-3-2.png"/><Relationship Id="rId4" Type="http://schemas.openxmlformats.org/officeDocument/2006/relationships/slideLayout" Target="../slideLayouts/slideLayout1.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4-1.png"/><Relationship Id="rId2" Type="http://schemas.openxmlformats.org/officeDocument/2006/relationships/image" Target="../media/image-4-2.png"/><Relationship Id="rId4" Type="http://schemas.openxmlformats.org/officeDocument/2006/relationships/slideLayout" Target="../slideLayouts/slideLayout1.xml"/><Relationship Id="rId5"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5-1.png"/><Relationship Id="rId3" Type="http://schemas.openxmlformats.org/officeDocument/2006/relationships/slideLayout" Target="../slideLayouts/slideLayout1.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6-1.png"/><Relationship Id="rId3" Type="http://schemas.openxmlformats.org/officeDocument/2006/relationships/slideLayout" Target="../slideLayouts/slideLayout1.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7-1.png"/><Relationship Id="rId2" Type="http://schemas.openxmlformats.org/officeDocument/2006/relationships/image" Target="../media/image-7-2.png"/><Relationship Id="rId4" Type="http://schemas.openxmlformats.org/officeDocument/2006/relationships/slideLayout" Target="../slideLayouts/slideLayout1.xml"/><Relationship Id="rId5"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8-1.png"/><Relationship Id="rId2" Type="http://schemas.openxmlformats.org/officeDocument/2006/relationships/image" Target="../media/image-8-2.png"/><Relationship Id="rId4" Type="http://schemas.openxmlformats.org/officeDocument/2006/relationships/slideLayout" Target="../slideLayouts/slideLayout1.xml"/><Relationship Id="rId5"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6" Type="http://schemas.openxmlformats.org/officeDocument/2006/relationships/hyperlink" Target="https://gamma.app" TargetMode="External"/><Relationship Id="rId1" Type="http://schemas.openxmlformats.org/officeDocument/2006/relationships/image" Target="../media/image-9-1.png"/><Relationship Id="rId2" Type="http://schemas.openxmlformats.org/officeDocument/2006/relationships/image" Target="../media/image-9-2.png"/><Relationship Id="rId3" Type="http://schemas.openxmlformats.org/officeDocument/2006/relationships/image" Target="../media/image-9-3.png"/><Relationship Id="rId4" Type="http://schemas.openxmlformats.org/officeDocument/2006/relationships/image" Target="../media/image-9-4.png"/><Relationship Id="rId5" Type="http://schemas.openxmlformats.org/officeDocument/2006/relationships/image" Target="../media/image-9-5.png"/><Relationship Id="rId7" Type="http://schemas.openxmlformats.org/officeDocument/2006/relationships/slideLayout" Target="../slideLayouts/slideLayout1.xml"/><Relationship Id="rId8"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pic>
        <p:nvPicPr>
          <p:cNvPr id="4"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5" name="Text 2"/>
          <p:cNvSpPr/>
          <p:nvPr/>
        </p:nvSpPr>
        <p:spPr>
          <a:xfrm>
            <a:off x="6319599" y="2084784"/>
            <a:ext cx="7477601" cy="1666399"/>
          </a:xfrm>
          <a:prstGeom prst="rect">
            <a:avLst/>
          </a:prstGeom>
          <a:noFill/>
          <a:ln/>
        </p:spPr>
        <p:txBody>
          <a:bodyPr wrap="square" rtlCol="0" anchor="t"/>
          <a:lstStyle/>
          <a:p>
            <a:pPr indent="0" marL="0">
              <a:lnSpc>
                <a:spcPts val="6561"/>
              </a:lnSpc>
              <a:buNone/>
            </a:pPr>
            <a:r>
              <a:rPr lang="en-US" sz="5249" dirty="0">
                <a:solidFill>
                  <a:srgbClr val="FFFFFF"/>
                </a:solidFill>
                <a:latin typeface="Fraunces" pitchFamily="34" charset="0"/>
                <a:ea typeface="Fraunces" pitchFamily="34" charset="-122"/>
                <a:cs typeface="Fraunces" pitchFamily="34" charset="-120"/>
              </a:rPr>
              <a:t>AWS DevOps: A Comprehensive Guide</a:t>
            </a:r>
            <a:endParaRPr lang="en-US" sz="5249" dirty="0"/>
          </a:p>
        </p:txBody>
      </p:sp>
      <p:sp>
        <p:nvSpPr>
          <p:cNvPr id="6" name="Text 3"/>
          <p:cNvSpPr/>
          <p:nvPr/>
        </p:nvSpPr>
        <p:spPr>
          <a:xfrm>
            <a:off x="6319599" y="4084439"/>
            <a:ext cx="7477601" cy="1421606"/>
          </a:xfrm>
          <a:prstGeom prst="rect">
            <a:avLst/>
          </a:prstGeom>
          <a:noFill/>
          <a:ln/>
        </p:spPr>
        <p:txBody>
          <a:bodyPr wrap="square" rtlCol="0" anchor="t"/>
          <a:lstStyle/>
          <a:p>
            <a:pPr indent="0" marL="0">
              <a:lnSpc>
                <a:spcPts val="2799"/>
              </a:lnSpc>
              <a:buNone/>
            </a:pPr>
            <a:r>
              <a:rPr lang="en-US" sz="1750" dirty="0">
                <a:solidFill>
                  <a:srgbClr val="EBECEF"/>
                </a:solidFill>
                <a:latin typeface="Epilogue" pitchFamily="34" charset="0"/>
                <a:ea typeface="Epilogue" pitchFamily="34" charset="-122"/>
                <a:cs typeface="Epilogue" pitchFamily="34" charset="-120"/>
              </a:rPr>
              <a:t>Learn about the integration of Amazon Web Services (AWS) and DevOps, combining the best practices and tools to automate infrastructure, manage code deployments, and increase the speed and reliability of software delivery.</a:t>
            </a:r>
            <a:endParaRPr lang="en-US" sz="1750" dirty="0"/>
          </a:p>
        </p:txBody>
      </p:sp>
      <p:sp>
        <p:nvSpPr>
          <p:cNvPr id="7" name="Shape 4"/>
          <p:cNvSpPr/>
          <p:nvPr/>
        </p:nvSpPr>
        <p:spPr>
          <a:xfrm>
            <a:off x="6319599" y="5772626"/>
            <a:ext cx="355402" cy="355402"/>
          </a:xfrm>
          <a:prstGeom prst="roundRect">
            <a:avLst>
              <a:gd name="adj" fmla="val 25726039"/>
            </a:avLst>
          </a:prstGeom>
          <a:solidFill>
            <a:srgbClr val="368329"/>
          </a:solidFill>
          <a:ln w="7620">
            <a:solidFill>
              <a:srgbClr val="FFFFFF"/>
            </a:solidFill>
            <a:prstDash val="solid"/>
          </a:ln>
        </p:spPr>
      </p:sp>
      <p:sp>
        <p:nvSpPr>
          <p:cNvPr id="8" name="Text 5"/>
          <p:cNvSpPr/>
          <p:nvPr/>
        </p:nvSpPr>
        <p:spPr>
          <a:xfrm>
            <a:off x="6451521" y="5767507"/>
            <a:ext cx="91440" cy="365760"/>
          </a:xfrm>
          <a:prstGeom prst="rect">
            <a:avLst/>
          </a:prstGeom>
          <a:noFill/>
          <a:ln/>
        </p:spPr>
        <p:txBody>
          <a:bodyPr wrap="none" rtlCol="0" anchor="t"/>
          <a:lstStyle/>
          <a:p>
            <a:pPr algn="ctr" indent="0" marL="0">
              <a:lnSpc>
                <a:spcPts val="2880"/>
              </a:lnSpc>
              <a:buNone/>
            </a:pPr>
            <a:r>
              <a:rPr lang="en-US" sz="1152" dirty="0">
                <a:solidFill>
                  <a:srgbClr val="FFFFFF"/>
                </a:solidFill>
                <a:latin typeface="Epilogue" pitchFamily="34" charset="0"/>
                <a:ea typeface="Epilogue" pitchFamily="34" charset="-122"/>
                <a:cs typeface="Epilogue" pitchFamily="34" charset="-120"/>
              </a:rPr>
              <a:t>B</a:t>
            </a:r>
            <a:endParaRPr lang="en-US" sz="1152" dirty="0"/>
          </a:p>
        </p:txBody>
      </p:sp>
      <p:sp>
        <p:nvSpPr>
          <p:cNvPr id="9" name="Text 6"/>
          <p:cNvSpPr/>
          <p:nvPr/>
        </p:nvSpPr>
        <p:spPr>
          <a:xfrm>
            <a:off x="6786086" y="5755958"/>
            <a:ext cx="4145280" cy="388858"/>
          </a:xfrm>
          <a:prstGeom prst="rect">
            <a:avLst/>
          </a:prstGeom>
          <a:noFill/>
          <a:ln/>
        </p:spPr>
        <p:txBody>
          <a:bodyPr wrap="none" rtlCol="0" anchor="t"/>
          <a:lstStyle/>
          <a:p>
            <a:pPr algn="l" indent="0" marL="0">
              <a:lnSpc>
                <a:spcPts val="3062"/>
              </a:lnSpc>
              <a:buNone/>
            </a:pPr>
            <a:r>
              <a:rPr lang="en-US" sz="2187" b="1" dirty="0">
                <a:solidFill>
                  <a:srgbClr val="EBECEF"/>
                </a:solidFill>
                <a:latin typeface="Epilogue" pitchFamily="34" charset="0"/>
                <a:ea typeface="Epilogue" pitchFamily="34" charset="-122"/>
                <a:cs typeface="Epilogue" pitchFamily="34" charset="-120"/>
              </a:rPr>
              <a:t>by Bathina  Siva Prasad Reddy</a:t>
            </a:r>
            <a:endParaRPr lang="en-US" sz="2187" dirty="0"/>
          </a:p>
        </p:txBody>
      </p:sp>
      <p:pic>
        <p:nvPicPr>
          <p:cNvPr id="10"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sp>
        <p:nvSpPr>
          <p:cNvPr id="4" name="Text 2"/>
          <p:cNvSpPr/>
          <p:nvPr/>
        </p:nvSpPr>
        <p:spPr>
          <a:xfrm>
            <a:off x="2037993" y="1687711"/>
            <a:ext cx="8983980" cy="694373"/>
          </a:xfrm>
          <a:prstGeom prst="rect">
            <a:avLst/>
          </a:prstGeom>
          <a:noFill/>
          <a:ln/>
        </p:spPr>
        <p:txBody>
          <a:bodyPr wrap="none" rtlCol="0" anchor="t"/>
          <a:lstStyle/>
          <a:p>
            <a:pPr indent="0" marL="0">
              <a:lnSpc>
                <a:spcPts val="5468"/>
              </a:lnSpc>
              <a:buNone/>
            </a:pPr>
            <a:r>
              <a:rPr lang="en-US" sz="4374" dirty="0">
                <a:solidFill>
                  <a:srgbClr val="FFFFFF"/>
                </a:solidFill>
                <a:latin typeface="Fraunces" pitchFamily="34" charset="0"/>
                <a:ea typeface="Fraunces" pitchFamily="34" charset="-122"/>
                <a:cs typeface="Fraunces" pitchFamily="34" charset="-120"/>
              </a:rPr>
              <a:t>Case Studies and Lessons Learned</a:t>
            </a:r>
            <a:endParaRPr lang="en-US" sz="4374" dirty="0"/>
          </a:p>
        </p:txBody>
      </p:sp>
      <p:sp>
        <p:nvSpPr>
          <p:cNvPr id="5" name="Text 3"/>
          <p:cNvSpPr/>
          <p:nvPr/>
        </p:nvSpPr>
        <p:spPr>
          <a:xfrm>
            <a:off x="2037993" y="2937510"/>
            <a:ext cx="2499360" cy="347186"/>
          </a:xfrm>
          <a:prstGeom prst="rect">
            <a:avLst/>
          </a:prstGeom>
          <a:noFill/>
          <a:ln/>
        </p:spPr>
        <p:txBody>
          <a:bodyPr wrap="none" rtlCol="0" anchor="t"/>
          <a:lstStyle/>
          <a:p>
            <a:pPr indent="0" marL="0">
              <a:lnSpc>
                <a:spcPts val="2734"/>
              </a:lnSpc>
              <a:buNone/>
            </a:pPr>
            <a:r>
              <a:rPr lang="en-US" sz="2187" dirty="0">
                <a:solidFill>
                  <a:srgbClr val="FFFFFF"/>
                </a:solidFill>
                <a:latin typeface="Fraunces" pitchFamily="34" charset="0"/>
                <a:ea typeface="Fraunces" pitchFamily="34" charset="-122"/>
                <a:cs typeface="Fraunces" pitchFamily="34" charset="-120"/>
              </a:rPr>
              <a:t>Use Case Examples</a:t>
            </a:r>
            <a:endParaRPr lang="en-US" sz="2187" dirty="0"/>
          </a:p>
        </p:txBody>
      </p:sp>
      <p:sp>
        <p:nvSpPr>
          <p:cNvPr id="6" name="Text 4"/>
          <p:cNvSpPr/>
          <p:nvPr/>
        </p:nvSpPr>
        <p:spPr>
          <a:xfrm>
            <a:off x="2037993" y="3506867"/>
            <a:ext cx="3156347" cy="2487811"/>
          </a:xfrm>
          <a:prstGeom prst="rect">
            <a:avLst/>
          </a:prstGeom>
          <a:noFill/>
          <a:ln/>
        </p:spPr>
        <p:txBody>
          <a:bodyPr wrap="square" rtlCol="0" anchor="t"/>
          <a:lstStyle/>
          <a:p>
            <a:pPr indent="0" marL="0">
              <a:lnSpc>
                <a:spcPts val="2799"/>
              </a:lnSpc>
              <a:buNone/>
            </a:pPr>
            <a:r>
              <a:rPr lang="en-US" sz="1750" dirty="0">
                <a:solidFill>
                  <a:srgbClr val="EBECEF"/>
                </a:solidFill>
                <a:latin typeface="Epilogue" pitchFamily="34" charset="0"/>
                <a:ea typeface="Epilogue" pitchFamily="34" charset="-122"/>
                <a:cs typeface="Epilogue" pitchFamily="34" charset="-120"/>
              </a:rPr>
              <a:t>Explore real-world case studies demonstrating the successful implementation of AWS DevOps practices, highlighting the impact on productivity, scalability, and innovation.</a:t>
            </a:r>
            <a:endParaRPr lang="en-US" sz="1750" dirty="0"/>
          </a:p>
        </p:txBody>
      </p:sp>
      <p:sp>
        <p:nvSpPr>
          <p:cNvPr id="7" name="Text 5"/>
          <p:cNvSpPr/>
          <p:nvPr/>
        </p:nvSpPr>
        <p:spPr>
          <a:xfrm>
            <a:off x="5743932" y="2937510"/>
            <a:ext cx="3156347" cy="694373"/>
          </a:xfrm>
          <a:prstGeom prst="rect">
            <a:avLst/>
          </a:prstGeom>
          <a:noFill/>
          <a:ln/>
        </p:spPr>
        <p:txBody>
          <a:bodyPr wrap="square" rtlCol="0" anchor="t"/>
          <a:lstStyle/>
          <a:p>
            <a:pPr indent="0" marL="0">
              <a:lnSpc>
                <a:spcPts val="2734"/>
              </a:lnSpc>
              <a:buNone/>
            </a:pPr>
            <a:r>
              <a:rPr lang="en-US" sz="2187" dirty="0">
                <a:solidFill>
                  <a:srgbClr val="FFFFFF"/>
                </a:solidFill>
                <a:latin typeface="Fraunces" pitchFamily="34" charset="0"/>
                <a:ea typeface="Fraunces" pitchFamily="34" charset="-122"/>
                <a:cs typeface="Fraunces" pitchFamily="34" charset="-120"/>
              </a:rPr>
              <a:t>Lessons for Implementation</a:t>
            </a:r>
            <a:endParaRPr lang="en-US" sz="2187" dirty="0"/>
          </a:p>
        </p:txBody>
      </p:sp>
      <p:sp>
        <p:nvSpPr>
          <p:cNvPr id="8" name="Text 6"/>
          <p:cNvSpPr/>
          <p:nvPr/>
        </p:nvSpPr>
        <p:spPr>
          <a:xfrm>
            <a:off x="5743932" y="3854053"/>
            <a:ext cx="3156347" cy="2487811"/>
          </a:xfrm>
          <a:prstGeom prst="rect">
            <a:avLst/>
          </a:prstGeom>
          <a:noFill/>
          <a:ln/>
        </p:spPr>
        <p:txBody>
          <a:bodyPr wrap="square" rtlCol="0" anchor="t"/>
          <a:lstStyle/>
          <a:p>
            <a:pPr indent="0" marL="0">
              <a:lnSpc>
                <a:spcPts val="2799"/>
              </a:lnSpc>
              <a:buNone/>
            </a:pPr>
            <a:r>
              <a:rPr lang="en-US" sz="1750" dirty="0">
                <a:solidFill>
                  <a:srgbClr val="EBECEF"/>
                </a:solidFill>
                <a:latin typeface="Epilogue" pitchFamily="34" charset="0"/>
                <a:ea typeface="Epilogue" pitchFamily="34" charset="-122"/>
                <a:cs typeface="Epilogue" pitchFamily="34" charset="-120"/>
              </a:rPr>
              <a:t>Gain insights from lessons learned in AWS DevOps deployments, understanding best practices and potential challenges in integrating DevOps culture within organizations.</a:t>
            </a:r>
            <a:endParaRPr lang="en-US" sz="1750" dirty="0"/>
          </a:p>
        </p:txBody>
      </p:sp>
      <p:sp>
        <p:nvSpPr>
          <p:cNvPr id="9" name="Text 7"/>
          <p:cNvSpPr/>
          <p:nvPr/>
        </p:nvSpPr>
        <p:spPr>
          <a:xfrm>
            <a:off x="9449872" y="2937510"/>
            <a:ext cx="3156347" cy="694373"/>
          </a:xfrm>
          <a:prstGeom prst="rect">
            <a:avLst/>
          </a:prstGeom>
          <a:noFill/>
          <a:ln/>
        </p:spPr>
        <p:txBody>
          <a:bodyPr wrap="square" rtlCol="0" anchor="t"/>
          <a:lstStyle/>
          <a:p>
            <a:pPr indent="0" marL="0">
              <a:lnSpc>
                <a:spcPts val="2734"/>
              </a:lnSpc>
              <a:buNone/>
            </a:pPr>
            <a:r>
              <a:rPr lang="en-US" sz="2187" dirty="0">
                <a:solidFill>
                  <a:srgbClr val="FFFFFF"/>
                </a:solidFill>
                <a:latin typeface="Fraunces" pitchFamily="34" charset="0"/>
                <a:ea typeface="Fraunces" pitchFamily="34" charset="-122"/>
                <a:cs typeface="Fraunces" pitchFamily="34" charset="-120"/>
              </a:rPr>
              <a:t>Continuous Improvement</a:t>
            </a:r>
            <a:endParaRPr lang="en-US" sz="2187" dirty="0"/>
          </a:p>
        </p:txBody>
      </p:sp>
      <p:sp>
        <p:nvSpPr>
          <p:cNvPr id="10" name="Text 8"/>
          <p:cNvSpPr/>
          <p:nvPr/>
        </p:nvSpPr>
        <p:spPr>
          <a:xfrm>
            <a:off x="9449872" y="3854053"/>
            <a:ext cx="3156347" cy="2487811"/>
          </a:xfrm>
          <a:prstGeom prst="rect">
            <a:avLst/>
          </a:prstGeom>
          <a:noFill/>
          <a:ln/>
        </p:spPr>
        <p:txBody>
          <a:bodyPr wrap="square" rtlCol="0" anchor="t"/>
          <a:lstStyle/>
          <a:p>
            <a:pPr indent="0" marL="0">
              <a:lnSpc>
                <a:spcPts val="2799"/>
              </a:lnSpc>
              <a:buNone/>
            </a:pPr>
            <a:r>
              <a:rPr lang="en-US" sz="1750" dirty="0">
                <a:solidFill>
                  <a:srgbClr val="EBECEF"/>
                </a:solidFill>
                <a:latin typeface="Epilogue" pitchFamily="34" charset="0"/>
                <a:ea typeface="Epilogue" pitchFamily="34" charset="-122"/>
                <a:cs typeface="Epilogue" pitchFamily="34" charset="-120"/>
              </a:rPr>
              <a:t>Learn from the continuous improvement strategies applied in AWS DevOps, driving agility, customer value, and operational excellence through iterative enhancements.</a:t>
            </a:r>
            <a:endParaRPr lang="en-US" sz="1750" dirty="0"/>
          </a:p>
        </p:txBody>
      </p:sp>
      <p:pic>
        <p:nvPicPr>
          <p:cNvPr id="11"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sp>
        <p:nvSpPr>
          <p:cNvPr id="4" name="Text 2"/>
          <p:cNvSpPr/>
          <p:nvPr/>
        </p:nvSpPr>
        <p:spPr>
          <a:xfrm>
            <a:off x="2320052" y="579001"/>
            <a:ext cx="9990177" cy="1314450"/>
          </a:xfrm>
          <a:prstGeom prst="rect">
            <a:avLst/>
          </a:prstGeom>
          <a:noFill/>
          <a:ln/>
        </p:spPr>
        <p:txBody>
          <a:bodyPr wrap="square" rtlCol="0" anchor="t"/>
          <a:lstStyle/>
          <a:p>
            <a:pPr indent="0" marL="0">
              <a:lnSpc>
                <a:spcPts val="5175"/>
              </a:lnSpc>
              <a:buNone/>
            </a:pPr>
            <a:r>
              <a:rPr lang="en-US" sz="4140" dirty="0">
                <a:solidFill>
                  <a:srgbClr val="FFFFFF"/>
                </a:solidFill>
                <a:latin typeface="Fraunces" pitchFamily="34" charset="0"/>
                <a:ea typeface="Fraunces" pitchFamily="34" charset="-122"/>
                <a:cs typeface="Fraunces" pitchFamily="34" charset="-120"/>
              </a:rPr>
              <a:t>Continuous Integration and Delivery (CI/CD)</a:t>
            </a:r>
            <a:endParaRPr lang="en-US" sz="4140" dirty="0"/>
          </a:p>
        </p:txBody>
      </p:sp>
      <p:pic>
        <p:nvPicPr>
          <p:cNvPr id="5" name="Image 0" descr="preencoded.png">    </p:cNvPr>
          <p:cNvPicPr>
            <a:picLocks noChangeAspect="1"/>
          </p:cNvPicPr>
          <p:nvPr/>
        </p:nvPicPr>
        <p:blipFill>
          <a:blip r:embed="rId1"/>
          <a:stretch>
            <a:fillRect/>
          </a:stretch>
        </p:blipFill>
        <p:spPr>
          <a:xfrm>
            <a:off x="2320052" y="2313980"/>
            <a:ext cx="3119795" cy="1928098"/>
          </a:xfrm>
          <a:prstGeom prst="rect">
            <a:avLst/>
          </a:prstGeom>
        </p:spPr>
      </p:pic>
      <p:sp>
        <p:nvSpPr>
          <p:cNvPr id="6" name="Text 3"/>
          <p:cNvSpPr/>
          <p:nvPr/>
        </p:nvSpPr>
        <p:spPr>
          <a:xfrm>
            <a:off x="2320052" y="4504968"/>
            <a:ext cx="2819400" cy="328613"/>
          </a:xfrm>
          <a:prstGeom prst="rect">
            <a:avLst/>
          </a:prstGeom>
          <a:noFill/>
          <a:ln/>
        </p:spPr>
        <p:txBody>
          <a:bodyPr wrap="none" rtlCol="0" anchor="t"/>
          <a:lstStyle/>
          <a:p>
            <a:pPr algn="l" indent="0" marL="0">
              <a:lnSpc>
                <a:spcPts val="2588"/>
              </a:lnSpc>
              <a:buNone/>
            </a:pPr>
            <a:r>
              <a:rPr lang="en-US" sz="2070" dirty="0">
                <a:solidFill>
                  <a:srgbClr val="FFFFFF"/>
                </a:solidFill>
                <a:latin typeface="Fraunces" pitchFamily="34" charset="0"/>
                <a:ea typeface="Fraunces" pitchFamily="34" charset="-122"/>
                <a:cs typeface="Fraunces" pitchFamily="34" charset="-120"/>
              </a:rPr>
              <a:t>Automated Workflows</a:t>
            </a:r>
            <a:endParaRPr lang="en-US" sz="2070" dirty="0"/>
          </a:p>
        </p:txBody>
      </p:sp>
      <p:sp>
        <p:nvSpPr>
          <p:cNvPr id="7" name="Text 4"/>
          <p:cNvSpPr/>
          <p:nvPr/>
        </p:nvSpPr>
        <p:spPr>
          <a:xfrm>
            <a:off x="2320052" y="4959668"/>
            <a:ext cx="3119795" cy="2354461"/>
          </a:xfrm>
          <a:prstGeom prst="rect">
            <a:avLst/>
          </a:prstGeom>
          <a:noFill/>
          <a:ln/>
        </p:spPr>
        <p:txBody>
          <a:bodyPr wrap="square" rtlCol="0" anchor="t"/>
          <a:lstStyle/>
          <a:p>
            <a:pPr algn="l" indent="0" marL="0">
              <a:lnSpc>
                <a:spcPts val="2650"/>
              </a:lnSpc>
              <a:buNone/>
            </a:pPr>
            <a:r>
              <a:rPr lang="en-US" sz="1656" dirty="0">
                <a:solidFill>
                  <a:srgbClr val="EBECEF"/>
                </a:solidFill>
                <a:latin typeface="Epilogue" pitchFamily="34" charset="0"/>
                <a:ea typeface="Epilogue" pitchFamily="34" charset="-122"/>
                <a:cs typeface="Epilogue" pitchFamily="34" charset="-120"/>
              </a:rPr>
              <a:t>Understand the benefits of implementing CI/CD pipelines on AWS, enabling rapid and reliable delivery of applications through automation of software release processes.</a:t>
            </a:r>
            <a:endParaRPr lang="en-US" sz="1656" dirty="0"/>
          </a:p>
        </p:txBody>
      </p:sp>
      <p:pic>
        <p:nvPicPr>
          <p:cNvPr id="8" name="Image 1" descr="preencoded.png">    </p:cNvPr>
          <p:cNvPicPr>
            <a:picLocks noChangeAspect="1"/>
          </p:cNvPicPr>
          <p:nvPr/>
        </p:nvPicPr>
        <p:blipFill>
          <a:blip r:embed="rId2"/>
          <a:stretch>
            <a:fillRect/>
          </a:stretch>
        </p:blipFill>
        <p:spPr>
          <a:xfrm>
            <a:off x="5755243" y="2313980"/>
            <a:ext cx="3119795" cy="1928098"/>
          </a:xfrm>
          <a:prstGeom prst="rect">
            <a:avLst/>
          </a:prstGeom>
        </p:spPr>
      </p:pic>
      <p:sp>
        <p:nvSpPr>
          <p:cNvPr id="9" name="Text 5"/>
          <p:cNvSpPr/>
          <p:nvPr/>
        </p:nvSpPr>
        <p:spPr>
          <a:xfrm>
            <a:off x="5755243" y="4504968"/>
            <a:ext cx="3101340" cy="328613"/>
          </a:xfrm>
          <a:prstGeom prst="rect">
            <a:avLst/>
          </a:prstGeom>
          <a:noFill/>
          <a:ln/>
        </p:spPr>
        <p:txBody>
          <a:bodyPr wrap="none" rtlCol="0" anchor="t"/>
          <a:lstStyle/>
          <a:p>
            <a:pPr algn="l" indent="0" marL="0">
              <a:lnSpc>
                <a:spcPts val="2588"/>
              </a:lnSpc>
              <a:buNone/>
            </a:pPr>
            <a:r>
              <a:rPr lang="en-US" sz="2070" dirty="0">
                <a:solidFill>
                  <a:srgbClr val="FFFFFF"/>
                </a:solidFill>
                <a:latin typeface="Fraunces" pitchFamily="34" charset="0"/>
                <a:ea typeface="Fraunces" pitchFamily="34" charset="-122"/>
                <a:cs typeface="Fraunces" pitchFamily="34" charset="-120"/>
              </a:rPr>
              <a:t>Deployment Automation</a:t>
            </a:r>
            <a:endParaRPr lang="en-US" sz="2070" dirty="0"/>
          </a:p>
        </p:txBody>
      </p:sp>
      <p:sp>
        <p:nvSpPr>
          <p:cNvPr id="10" name="Text 6"/>
          <p:cNvSpPr/>
          <p:nvPr/>
        </p:nvSpPr>
        <p:spPr>
          <a:xfrm>
            <a:off x="5755243" y="4959668"/>
            <a:ext cx="3119795" cy="2354461"/>
          </a:xfrm>
          <a:prstGeom prst="rect">
            <a:avLst/>
          </a:prstGeom>
          <a:noFill/>
          <a:ln/>
        </p:spPr>
        <p:txBody>
          <a:bodyPr wrap="square" rtlCol="0" anchor="t"/>
          <a:lstStyle/>
          <a:p>
            <a:pPr algn="l" indent="0" marL="0">
              <a:lnSpc>
                <a:spcPts val="2650"/>
              </a:lnSpc>
              <a:buNone/>
            </a:pPr>
            <a:r>
              <a:rPr lang="en-US" sz="1656" dirty="0">
                <a:solidFill>
                  <a:srgbClr val="EBECEF"/>
                </a:solidFill>
                <a:latin typeface="Epilogue" pitchFamily="34" charset="0"/>
                <a:ea typeface="Epilogue" pitchFamily="34" charset="-122"/>
                <a:cs typeface="Epilogue" pitchFamily="34" charset="-120"/>
              </a:rPr>
              <a:t>Explore the automated deployment of applications to AWS, ensuring consistency and reducing the risk of errors associated with manual deployment processes.</a:t>
            </a:r>
            <a:endParaRPr lang="en-US" sz="1656" dirty="0"/>
          </a:p>
        </p:txBody>
      </p:sp>
      <p:pic>
        <p:nvPicPr>
          <p:cNvPr id="11" name="Image 2" descr="preencoded.png">    </p:cNvPr>
          <p:cNvPicPr>
            <a:picLocks noChangeAspect="1"/>
          </p:cNvPicPr>
          <p:nvPr/>
        </p:nvPicPr>
        <p:blipFill>
          <a:blip r:embed="rId3"/>
          <a:stretch>
            <a:fillRect/>
          </a:stretch>
        </p:blipFill>
        <p:spPr>
          <a:xfrm>
            <a:off x="9190434" y="2313980"/>
            <a:ext cx="3119795" cy="1928098"/>
          </a:xfrm>
          <a:prstGeom prst="rect">
            <a:avLst/>
          </a:prstGeom>
        </p:spPr>
      </p:pic>
      <p:sp>
        <p:nvSpPr>
          <p:cNvPr id="12" name="Text 7"/>
          <p:cNvSpPr/>
          <p:nvPr/>
        </p:nvSpPr>
        <p:spPr>
          <a:xfrm>
            <a:off x="9190434" y="4504968"/>
            <a:ext cx="2750820" cy="328613"/>
          </a:xfrm>
          <a:prstGeom prst="rect">
            <a:avLst/>
          </a:prstGeom>
          <a:noFill/>
          <a:ln/>
        </p:spPr>
        <p:txBody>
          <a:bodyPr wrap="none" rtlCol="0" anchor="t"/>
          <a:lstStyle/>
          <a:p>
            <a:pPr algn="l" indent="0" marL="0">
              <a:lnSpc>
                <a:spcPts val="2588"/>
              </a:lnSpc>
              <a:buNone/>
            </a:pPr>
            <a:r>
              <a:rPr lang="en-US" sz="2070" dirty="0">
                <a:solidFill>
                  <a:srgbClr val="FFFFFF"/>
                </a:solidFill>
                <a:latin typeface="Fraunces" pitchFamily="34" charset="0"/>
                <a:ea typeface="Fraunces" pitchFamily="34" charset="-122"/>
                <a:cs typeface="Fraunces" pitchFamily="34" charset="-120"/>
              </a:rPr>
              <a:t>Toolchain Integration</a:t>
            </a:r>
            <a:endParaRPr lang="en-US" sz="2070" dirty="0"/>
          </a:p>
        </p:txBody>
      </p:sp>
      <p:sp>
        <p:nvSpPr>
          <p:cNvPr id="13" name="Text 8"/>
          <p:cNvSpPr/>
          <p:nvPr/>
        </p:nvSpPr>
        <p:spPr>
          <a:xfrm>
            <a:off x="9190434" y="4959668"/>
            <a:ext cx="3119795" cy="2690813"/>
          </a:xfrm>
          <a:prstGeom prst="rect">
            <a:avLst/>
          </a:prstGeom>
          <a:noFill/>
          <a:ln/>
        </p:spPr>
        <p:txBody>
          <a:bodyPr wrap="square" rtlCol="0" anchor="t"/>
          <a:lstStyle/>
          <a:p>
            <a:pPr algn="l" indent="0" marL="0">
              <a:lnSpc>
                <a:spcPts val="2650"/>
              </a:lnSpc>
              <a:buNone/>
            </a:pPr>
            <a:r>
              <a:rPr lang="en-US" sz="1656" dirty="0">
                <a:solidFill>
                  <a:srgbClr val="EBECEF"/>
                </a:solidFill>
                <a:latin typeface="Epilogue" pitchFamily="34" charset="0"/>
                <a:ea typeface="Epilogue" pitchFamily="34" charset="-122"/>
                <a:cs typeface="Epilogue" pitchFamily="34" charset="-120"/>
              </a:rPr>
              <a:t>Discover the integration of AWS tools to facilitate continuous integration, automated testing, and continuous delivery, optimizing the software development and deployment lifecycle.</a:t>
            </a:r>
            <a:endParaRPr lang="en-US" sz="1656" dirty="0"/>
          </a:p>
        </p:txBody>
      </p:sp>
      <p:pic>
        <p:nvPicPr>
          <p:cNvPr id="14" name="Image 3" descr="preencoded.png">
            <a:hlinkClick r:id="rId5" tooltip=""/>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pic>
        <p:nvPicPr>
          <p:cNvPr id="4" name="Image 0" descr="preencoded.png">    </p:cNvPr>
          <p:cNvPicPr>
            <a:picLocks noChangeAspect="1"/>
          </p:cNvPicPr>
          <p:nvPr/>
        </p:nvPicPr>
        <p:blipFill>
          <a:blip r:embed="rId1"/>
          <a:stretch>
            <a:fillRect/>
          </a:stretch>
        </p:blipFill>
        <p:spPr>
          <a:xfrm>
            <a:off x="0" y="0"/>
            <a:ext cx="3657600" cy="8229600"/>
          </a:xfrm>
          <a:prstGeom prst="rect">
            <a:avLst/>
          </a:prstGeom>
        </p:spPr>
      </p:pic>
      <p:sp>
        <p:nvSpPr>
          <p:cNvPr id="5" name="Text 2"/>
          <p:cNvSpPr/>
          <p:nvPr/>
        </p:nvSpPr>
        <p:spPr>
          <a:xfrm>
            <a:off x="4490799" y="1293614"/>
            <a:ext cx="7406640" cy="694373"/>
          </a:xfrm>
          <a:prstGeom prst="rect">
            <a:avLst/>
          </a:prstGeom>
          <a:noFill/>
          <a:ln/>
        </p:spPr>
        <p:txBody>
          <a:bodyPr wrap="none" rtlCol="0" anchor="t"/>
          <a:lstStyle/>
          <a:p>
            <a:pPr indent="0" marL="0">
              <a:lnSpc>
                <a:spcPts val="5468"/>
              </a:lnSpc>
              <a:buNone/>
            </a:pPr>
            <a:r>
              <a:rPr lang="en-US" sz="4374" dirty="0">
                <a:solidFill>
                  <a:srgbClr val="FFFFFF"/>
                </a:solidFill>
                <a:latin typeface="Fraunces" pitchFamily="34" charset="0"/>
                <a:ea typeface="Fraunces" pitchFamily="34" charset="-122"/>
                <a:cs typeface="Fraunces" pitchFamily="34" charset="-120"/>
              </a:rPr>
              <a:t>Infrastructure as Code (IaC)</a:t>
            </a:r>
            <a:endParaRPr lang="en-US" sz="4374" dirty="0"/>
          </a:p>
        </p:txBody>
      </p:sp>
      <p:sp>
        <p:nvSpPr>
          <p:cNvPr id="6" name="Shape 3"/>
          <p:cNvSpPr/>
          <p:nvPr/>
        </p:nvSpPr>
        <p:spPr>
          <a:xfrm>
            <a:off x="4490799" y="2321243"/>
            <a:ext cx="4542115" cy="2729389"/>
          </a:xfrm>
          <a:prstGeom prst="roundRect">
            <a:avLst>
              <a:gd name="adj" fmla="val 3663"/>
            </a:avLst>
          </a:prstGeom>
          <a:solidFill>
            <a:srgbClr val="283157"/>
          </a:solidFill>
          <a:ln w="13811">
            <a:solidFill>
              <a:srgbClr val="414A70"/>
            </a:solidFill>
            <a:prstDash val="solid"/>
          </a:ln>
        </p:spPr>
      </p:sp>
      <p:sp>
        <p:nvSpPr>
          <p:cNvPr id="7" name="Text 4"/>
          <p:cNvSpPr/>
          <p:nvPr/>
        </p:nvSpPr>
        <p:spPr>
          <a:xfrm>
            <a:off x="4726781" y="2557224"/>
            <a:ext cx="3589020" cy="347186"/>
          </a:xfrm>
          <a:prstGeom prst="rect">
            <a:avLst/>
          </a:prstGeom>
          <a:noFill/>
          <a:ln/>
        </p:spPr>
        <p:txBody>
          <a:bodyPr wrap="none" rtlCol="0" anchor="t"/>
          <a:lstStyle/>
          <a:p>
            <a:pPr indent="0" marL="0">
              <a:lnSpc>
                <a:spcPts val="2734"/>
              </a:lnSpc>
              <a:buNone/>
            </a:pPr>
            <a:r>
              <a:rPr lang="en-US" sz="2187" dirty="0">
                <a:solidFill>
                  <a:srgbClr val="EBECEF"/>
                </a:solidFill>
                <a:latin typeface="Fraunces" pitchFamily="34" charset="0"/>
                <a:ea typeface="Fraunces" pitchFamily="34" charset="-122"/>
                <a:cs typeface="Fraunces" pitchFamily="34" charset="-120"/>
              </a:rPr>
              <a:t>Scalability and Consistency</a:t>
            </a:r>
            <a:endParaRPr lang="en-US" sz="2187" dirty="0"/>
          </a:p>
        </p:txBody>
      </p:sp>
      <p:sp>
        <p:nvSpPr>
          <p:cNvPr id="8" name="Text 5"/>
          <p:cNvSpPr/>
          <p:nvPr/>
        </p:nvSpPr>
        <p:spPr>
          <a:xfrm>
            <a:off x="4726781" y="3037642"/>
            <a:ext cx="4070152" cy="1777008"/>
          </a:xfrm>
          <a:prstGeom prst="rect">
            <a:avLst/>
          </a:prstGeom>
          <a:noFill/>
          <a:ln/>
        </p:spPr>
        <p:txBody>
          <a:bodyPr wrap="square" rtlCol="0" anchor="t"/>
          <a:lstStyle/>
          <a:p>
            <a:pPr indent="0" marL="0">
              <a:lnSpc>
                <a:spcPts val="2799"/>
              </a:lnSpc>
              <a:buNone/>
            </a:pPr>
            <a:r>
              <a:rPr lang="en-US" sz="1750" dirty="0">
                <a:solidFill>
                  <a:srgbClr val="EBECEF"/>
                </a:solidFill>
                <a:latin typeface="Epilogue" pitchFamily="34" charset="0"/>
                <a:ea typeface="Epilogue" pitchFamily="34" charset="-122"/>
                <a:cs typeface="Epilogue" pitchFamily="34" charset="-120"/>
              </a:rPr>
              <a:t>Learn how IaC on AWS provides the ability to manage and provision infrastructure through code, improving scalability and ensuring consistency across environments.</a:t>
            </a:r>
            <a:endParaRPr lang="en-US" sz="1750" dirty="0"/>
          </a:p>
        </p:txBody>
      </p:sp>
      <p:sp>
        <p:nvSpPr>
          <p:cNvPr id="9" name="Shape 6"/>
          <p:cNvSpPr/>
          <p:nvPr/>
        </p:nvSpPr>
        <p:spPr>
          <a:xfrm>
            <a:off x="9255085" y="2321243"/>
            <a:ext cx="4542115" cy="2729389"/>
          </a:xfrm>
          <a:prstGeom prst="roundRect">
            <a:avLst>
              <a:gd name="adj" fmla="val 3663"/>
            </a:avLst>
          </a:prstGeom>
          <a:solidFill>
            <a:srgbClr val="283157"/>
          </a:solidFill>
          <a:ln w="13811">
            <a:solidFill>
              <a:srgbClr val="414A70"/>
            </a:solidFill>
            <a:prstDash val="solid"/>
          </a:ln>
        </p:spPr>
      </p:sp>
      <p:sp>
        <p:nvSpPr>
          <p:cNvPr id="10" name="Text 7"/>
          <p:cNvSpPr/>
          <p:nvPr/>
        </p:nvSpPr>
        <p:spPr>
          <a:xfrm>
            <a:off x="9491067" y="2557224"/>
            <a:ext cx="3040380" cy="347186"/>
          </a:xfrm>
          <a:prstGeom prst="rect">
            <a:avLst/>
          </a:prstGeom>
          <a:noFill/>
          <a:ln/>
        </p:spPr>
        <p:txBody>
          <a:bodyPr wrap="none" rtlCol="0" anchor="t"/>
          <a:lstStyle/>
          <a:p>
            <a:pPr indent="0" marL="0">
              <a:lnSpc>
                <a:spcPts val="2734"/>
              </a:lnSpc>
              <a:buNone/>
            </a:pPr>
            <a:r>
              <a:rPr lang="en-US" sz="2187" dirty="0">
                <a:solidFill>
                  <a:srgbClr val="EBECEF"/>
                </a:solidFill>
                <a:latin typeface="Fraunces" pitchFamily="34" charset="0"/>
                <a:ea typeface="Fraunces" pitchFamily="34" charset="-122"/>
                <a:cs typeface="Fraunces" pitchFamily="34" charset="-120"/>
              </a:rPr>
              <a:t>Resource Optimization</a:t>
            </a:r>
            <a:endParaRPr lang="en-US" sz="2187" dirty="0"/>
          </a:p>
        </p:txBody>
      </p:sp>
      <p:sp>
        <p:nvSpPr>
          <p:cNvPr id="11" name="Text 8"/>
          <p:cNvSpPr/>
          <p:nvPr/>
        </p:nvSpPr>
        <p:spPr>
          <a:xfrm>
            <a:off x="9491067" y="3037642"/>
            <a:ext cx="4070152" cy="1777008"/>
          </a:xfrm>
          <a:prstGeom prst="rect">
            <a:avLst/>
          </a:prstGeom>
          <a:noFill/>
          <a:ln/>
        </p:spPr>
        <p:txBody>
          <a:bodyPr wrap="square" rtlCol="0" anchor="t"/>
          <a:lstStyle/>
          <a:p>
            <a:pPr indent="0" marL="0">
              <a:lnSpc>
                <a:spcPts val="2799"/>
              </a:lnSpc>
              <a:buNone/>
            </a:pPr>
            <a:r>
              <a:rPr lang="en-US" sz="1750" dirty="0">
                <a:solidFill>
                  <a:srgbClr val="EBECEF"/>
                </a:solidFill>
                <a:latin typeface="Epilogue" pitchFamily="34" charset="0"/>
                <a:ea typeface="Epilogue" pitchFamily="34" charset="-122"/>
                <a:cs typeface="Epilogue" pitchFamily="34" charset="-120"/>
              </a:rPr>
              <a:t>Discover the efficient use of AWS resources through IaC, enabling the provisioning and configuration of infrastructure elements using code-based definitions.</a:t>
            </a:r>
            <a:endParaRPr lang="en-US" sz="1750" dirty="0"/>
          </a:p>
        </p:txBody>
      </p:sp>
      <p:sp>
        <p:nvSpPr>
          <p:cNvPr id="12" name="Shape 9"/>
          <p:cNvSpPr/>
          <p:nvPr/>
        </p:nvSpPr>
        <p:spPr>
          <a:xfrm>
            <a:off x="4490799" y="5272802"/>
            <a:ext cx="9306401" cy="1663184"/>
          </a:xfrm>
          <a:prstGeom prst="roundRect">
            <a:avLst>
              <a:gd name="adj" fmla="val 6012"/>
            </a:avLst>
          </a:prstGeom>
          <a:solidFill>
            <a:srgbClr val="283157"/>
          </a:solidFill>
          <a:ln w="13811">
            <a:solidFill>
              <a:srgbClr val="414A70"/>
            </a:solidFill>
            <a:prstDash val="solid"/>
          </a:ln>
        </p:spPr>
      </p:sp>
      <p:sp>
        <p:nvSpPr>
          <p:cNvPr id="13" name="Text 10"/>
          <p:cNvSpPr/>
          <p:nvPr/>
        </p:nvSpPr>
        <p:spPr>
          <a:xfrm>
            <a:off x="4726781" y="5508784"/>
            <a:ext cx="3322320" cy="347186"/>
          </a:xfrm>
          <a:prstGeom prst="rect">
            <a:avLst/>
          </a:prstGeom>
          <a:noFill/>
          <a:ln/>
        </p:spPr>
        <p:txBody>
          <a:bodyPr wrap="none" rtlCol="0" anchor="t"/>
          <a:lstStyle/>
          <a:p>
            <a:pPr indent="0" marL="0">
              <a:lnSpc>
                <a:spcPts val="2734"/>
              </a:lnSpc>
              <a:buNone/>
            </a:pPr>
            <a:r>
              <a:rPr lang="en-US" sz="2187" dirty="0">
                <a:solidFill>
                  <a:srgbClr val="EBECEF"/>
                </a:solidFill>
                <a:latin typeface="Fraunces" pitchFamily="34" charset="0"/>
                <a:ea typeface="Fraunces" pitchFamily="34" charset="-122"/>
                <a:cs typeface="Fraunces" pitchFamily="34" charset="-120"/>
              </a:rPr>
              <a:t>Environment Replication</a:t>
            </a:r>
            <a:endParaRPr lang="en-US" sz="2187" dirty="0"/>
          </a:p>
        </p:txBody>
      </p:sp>
      <p:sp>
        <p:nvSpPr>
          <p:cNvPr id="14" name="Text 11"/>
          <p:cNvSpPr/>
          <p:nvPr/>
        </p:nvSpPr>
        <p:spPr>
          <a:xfrm>
            <a:off x="4726781" y="5989201"/>
            <a:ext cx="8834438" cy="710803"/>
          </a:xfrm>
          <a:prstGeom prst="rect">
            <a:avLst/>
          </a:prstGeom>
          <a:noFill/>
          <a:ln/>
        </p:spPr>
        <p:txBody>
          <a:bodyPr wrap="square" rtlCol="0" anchor="t"/>
          <a:lstStyle/>
          <a:p>
            <a:pPr indent="0" marL="0">
              <a:lnSpc>
                <a:spcPts val="2799"/>
              </a:lnSpc>
              <a:buNone/>
            </a:pPr>
            <a:r>
              <a:rPr lang="en-US" sz="1750" dirty="0">
                <a:solidFill>
                  <a:srgbClr val="EBECEF"/>
                </a:solidFill>
                <a:latin typeface="Epilogue" pitchFamily="34" charset="0"/>
                <a:ea typeface="Epilogue" pitchFamily="34" charset="-122"/>
                <a:cs typeface="Epilogue" pitchFamily="34" charset="-120"/>
              </a:rPr>
              <a:t>Understand how IaC facilitates the reproducibility of AWS environments, ensuring consistency and reducing the risk of configuration drift.</a:t>
            </a:r>
            <a:endParaRPr lang="en-US" sz="1750" dirty="0"/>
          </a:p>
        </p:txBody>
      </p:sp>
      <p:pic>
        <p:nvPicPr>
          <p:cNvPr id="15"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pic>
        <p:nvPicPr>
          <p:cNvPr id="4"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080E26">
              <a:alpha val="80000"/>
            </a:srgbClr>
          </a:solidFill>
          <a:ln/>
        </p:spPr>
      </p:sp>
      <p:sp>
        <p:nvSpPr>
          <p:cNvPr id="6" name="Text 3"/>
          <p:cNvSpPr/>
          <p:nvPr/>
        </p:nvSpPr>
        <p:spPr>
          <a:xfrm>
            <a:off x="2037993" y="1636514"/>
            <a:ext cx="6370320" cy="694373"/>
          </a:xfrm>
          <a:prstGeom prst="rect">
            <a:avLst/>
          </a:prstGeom>
          <a:noFill/>
          <a:ln/>
        </p:spPr>
        <p:txBody>
          <a:bodyPr wrap="none" rtlCol="0" anchor="t"/>
          <a:lstStyle/>
          <a:p>
            <a:pPr indent="0" marL="0">
              <a:lnSpc>
                <a:spcPts val="5468"/>
              </a:lnSpc>
              <a:buNone/>
            </a:pPr>
            <a:r>
              <a:rPr lang="en-US" sz="4374" dirty="0">
                <a:solidFill>
                  <a:srgbClr val="FFFFFF"/>
                </a:solidFill>
                <a:latin typeface="Fraunces" pitchFamily="34" charset="0"/>
                <a:ea typeface="Fraunces" pitchFamily="34" charset="-122"/>
                <a:cs typeface="Fraunces" pitchFamily="34" charset="-120"/>
              </a:rPr>
              <a:t>Monitoring and Logging</a:t>
            </a:r>
            <a:endParaRPr lang="en-US" sz="4374" dirty="0"/>
          </a:p>
        </p:txBody>
      </p:sp>
      <p:sp>
        <p:nvSpPr>
          <p:cNvPr id="7" name="Shape 4"/>
          <p:cNvSpPr/>
          <p:nvPr/>
        </p:nvSpPr>
        <p:spPr>
          <a:xfrm>
            <a:off x="2037993" y="2837736"/>
            <a:ext cx="499943" cy="499943"/>
          </a:xfrm>
          <a:prstGeom prst="roundRect">
            <a:avLst>
              <a:gd name="adj" fmla="val 20000"/>
            </a:avLst>
          </a:prstGeom>
          <a:solidFill>
            <a:srgbClr val="283157"/>
          </a:solidFill>
          <a:ln w="13811">
            <a:solidFill>
              <a:srgbClr val="414A70"/>
            </a:solidFill>
            <a:prstDash val="solid"/>
          </a:ln>
        </p:spPr>
      </p:sp>
      <p:sp>
        <p:nvSpPr>
          <p:cNvPr id="8" name="Text 5"/>
          <p:cNvSpPr/>
          <p:nvPr/>
        </p:nvSpPr>
        <p:spPr>
          <a:xfrm>
            <a:off x="2211705" y="2879408"/>
            <a:ext cx="152400" cy="416481"/>
          </a:xfrm>
          <a:prstGeom prst="rect">
            <a:avLst/>
          </a:prstGeom>
          <a:noFill/>
          <a:ln/>
        </p:spPr>
        <p:txBody>
          <a:bodyPr wrap="none" rtlCol="0" anchor="t"/>
          <a:lstStyle/>
          <a:p>
            <a:pPr algn="ctr" indent="0" marL="0">
              <a:lnSpc>
                <a:spcPts val="3281"/>
              </a:lnSpc>
              <a:buNone/>
            </a:pPr>
            <a:r>
              <a:rPr lang="en-US" sz="2624" dirty="0">
                <a:solidFill>
                  <a:srgbClr val="EBECEF"/>
                </a:solidFill>
                <a:latin typeface="Fraunces" pitchFamily="34" charset="0"/>
                <a:ea typeface="Fraunces" pitchFamily="34" charset="-122"/>
                <a:cs typeface="Fraunces" pitchFamily="34" charset="-120"/>
              </a:rPr>
              <a:t>1</a:t>
            </a:r>
            <a:endParaRPr lang="en-US" sz="2624" dirty="0"/>
          </a:p>
        </p:txBody>
      </p:sp>
      <p:sp>
        <p:nvSpPr>
          <p:cNvPr id="9" name="Text 6"/>
          <p:cNvSpPr/>
          <p:nvPr/>
        </p:nvSpPr>
        <p:spPr>
          <a:xfrm>
            <a:off x="2760107" y="2914055"/>
            <a:ext cx="2598420" cy="347186"/>
          </a:xfrm>
          <a:prstGeom prst="rect">
            <a:avLst/>
          </a:prstGeom>
          <a:noFill/>
          <a:ln/>
        </p:spPr>
        <p:txBody>
          <a:bodyPr wrap="none" rtlCol="0" anchor="t"/>
          <a:lstStyle/>
          <a:p>
            <a:pPr indent="0" marL="0">
              <a:lnSpc>
                <a:spcPts val="2734"/>
              </a:lnSpc>
              <a:buNone/>
            </a:pPr>
            <a:r>
              <a:rPr lang="en-US" sz="2187" dirty="0">
                <a:solidFill>
                  <a:srgbClr val="EBECEF"/>
                </a:solidFill>
                <a:latin typeface="Fraunces" pitchFamily="34" charset="0"/>
                <a:ea typeface="Fraunces" pitchFamily="34" charset="-122"/>
                <a:cs typeface="Fraunces" pitchFamily="34" charset="-120"/>
              </a:rPr>
              <a:t>Real-Time Visibility</a:t>
            </a:r>
            <a:endParaRPr lang="en-US" sz="2187" dirty="0"/>
          </a:p>
        </p:txBody>
      </p:sp>
      <p:sp>
        <p:nvSpPr>
          <p:cNvPr id="10" name="Text 7"/>
          <p:cNvSpPr/>
          <p:nvPr/>
        </p:nvSpPr>
        <p:spPr>
          <a:xfrm>
            <a:off x="2760107" y="3394472"/>
            <a:ext cx="2647950" cy="3198614"/>
          </a:xfrm>
          <a:prstGeom prst="rect">
            <a:avLst/>
          </a:prstGeom>
          <a:noFill/>
          <a:ln/>
        </p:spPr>
        <p:txBody>
          <a:bodyPr wrap="square" rtlCol="0" anchor="t"/>
          <a:lstStyle/>
          <a:p>
            <a:pPr indent="0" marL="0">
              <a:lnSpc>
                <a:spcPts val="2799"/>
              </a:lnSpc>
              <a:buNone/>
            </a:pPr>
            <a:r>
              <a:rPr lang="en-US" sz="1750" dirty="0">
                <a:solidFill>
                  <a:srgbClr val="EBECEF"/>
                </a:solidFill>
                <a:latin typeface="Epilogue" pitchFamily="34" charset="0"/>
                <a:ea typeface="Epilogue" pitchFamily="34" charset="-122"/>
                <a:cs typeface="Epilogue" pitchFamily="34" charset="-120"/>
              </a:rPr>
              <a:t>Discover how AWS tools provide real-time visibility into the performance and health of applications and infrastructure for efficient troubleshooting and monitoring.</a:t>
            </a:r>
            <a:endParaRPr lang="en-US" sz="1750" dirty="0"/>
          </a:p>
        </p:txBody>
      </p:sp>
      <p:sp>
        <p:nvSpPr>
          <p:cNvPr id="11" name="Shape 8"/>
          <p:cNvSpPr/>
          <p:nvPr/>
        </p:nvSpPr>
        <p:spPr>
          <a:xfrm>
            <a:off x="5630228" y="2837736"/>
            <a:ext cx="499943" cy="499943"/>
          </a:xfrm>
          <a:prstGeom prst="roundRect">
            <a:avLst>
              <a:gd name="adj" fmla="val 20000"/>
            </a:avLst>
          </a:prstGeom>
          <a:solidFill>
            <a:srgbClr val="283157"/>
          </a:solidFill>
          <a:ln w="13811">
            <a:solidFill>
              <a:srgbClr val="414A70"/>
            </a:solidFill>
            <a:prstDash val="solid"/>
          </a:ln>
        </p:spPr>
      </p:sp>
      <p:sp>
        <p:nvSpPr>
          <p:cNvPr id="12" name="Text 9"/>
          <p:cNvSpPr/>
          <p:nvPr/>
        </p:nvSpPr>
        <p:spPr>
          <a:xfrm>
            <a:off x="5777270" y="2879408"/>
            <a:ext cx="205740" cy="416481"/>
          </a:xfrm>
          <a:prstGeom prst="rect">
            <a:avLst/>
          </a:prstGeom>
          <a:noFill/>
          <a:ln/>
        </p:spPr>
        <p:txBody>
          <a:bodyPr wrap="none" rtlCol="0" anchor="t"/>
          <a:lstStyle/>
          <a:p>
            <a:pPr algn="ctr" indent="0" marL="0">
              <a:lnSpc>
                <a:spcPts val="3281"/>
              </a:lnSpc>
              <a:buNone/>
            </a:pPr>
            <a:r>
              <a:rPr lang="en-US" sz="2624" dirty="0">
                <a:solidFill>
                  <a:srgbClr val="EBECEF"/>
                </a:solidFill>
                <a:latin typeface="Fraunces" pitchFamily="34" charset="0"/>
                <a:ea typeface="Fraunces" pitchFamily="34" charset="-122"/>
                <a:cs typeface="Fraunces" pitchFamily="34" charset="-120"/>
              </a:rPr>
              <a:t>2</a:t>
            </a:r>
            <a:endParaRPr lang="en-US" sz="2624" dirty="0"/>
          </a:p>
        </p:txBody>
      </p:sp>
      <p:sp>
        <p:nvSpPr>
          <p:cNvPr id="13" name="Text 10"/>
          <p:cNvSpPr/>
          <p:nvPr/>
        </p:nvSpPr>
        <p:spPr>
          <a:xfrm>
            <a:off x="6352342" y="2914055"/>
            <a:ext cx="2331720" cy="347186"/>
          </a:xfrm>
          <a:prstGeom prst="rect">
            <a:avLst/>
          </a:prstGeom>
          <a:noFill/>
          <a:ln/>
        </p:spPr>
        <p:txBody>
          <a:bodyPr wrap="none" rtlCol="0" anchor="t"/>
          <a:lstStyle/>
          <a:p>
            <a:pPr indent="0" marL="0">
              <a:lnSpc>
                <a:spcPts val="2734"/>
              </a:lnSpc>
              <a:buNone/>
            </a:pPr>
            <a:r>
              <a:rPr lang="en-US" sz="2187" dirty="0">
                <a:solidFill>
                  <a:srgbClr val="EBECEF"/>
                </a:solidFill>
                <a:latin typeface="Fraunces" pitchFamily="34" charset="0"/>
                <a:ea typeface="Fraunces" pitchFamily="34" charset="-122"/>
                <a:cs typeface="Fraunces" pitchFamily="34" charset="-120"/>
              </a:rPr>
              <a:t>Automated Alerts</a:t>
            </a:r>
            <a:endParaRPr lang="en-US" sz="2187" dirty="0"/>
          </a:p>
        </p:txBody>
      </p:sp>
      <p:sp>
        <p:nvSpPr>
          <p:cNvPr id="14" name="Text 11"/>
          <p:cNvSpPr/>
          <p:nvPr/>
        </p:nvSpPr>
        <p:spPr>
          <a:xfrm>
            <a:off x="6352342" y="3394472"/>
            <a:ext cx="2647950" cy="3198614"/>
          </a:xfrm>
          <a:prstGeom prst="rect">
            <a:avLst/>
          </a:prstGeom>
          <a:noFill/>
          <a:ln/>
        </p:spPr>
        <p:txBody>
          <a:bodyPr wrap="square" rtlCol="0" anchor="t"/>
          <a:lstStyle/>
          <a:p>
            <a:pPr indent="0" marL="0">
              <a:lnSpc>
                <a:spcPts val="2799"/>
              </a:lnSpc>
              <a:buNone/>
            </a:pPr>
            <a:r>
              <a:rPr lang="en-US" sz="1750" dirty="0">
                <a:solidFill>
                  <a:srgbClr val="EBECEF"/>
                </a:solidFill>
                <a:latin typeface="Epilogue" pitchFamily="34" charset="0"/>
                <a:ea typeface="Epilogue" pitchFamily="34" charset="-122"/>
                <a:cs typeface="Epilogue" pitchFamily="34" charset="-120"/>
              </a:rPr>
              <a:t>Explore the configuration of automated alerts for AWS resources, ensuring proactive response to performance issues and potential infrastructure failures.</a:t>
            </a:r>
            <a:endParaRPr lang="en-US" sz="1750" dirty="0"/>
          </a:p>
        </p:txBody>
      </p:sp>
      <p:sp>
        <p:nvSpPr>
          <p:cNvPr id="15" name="Shape 12"/>
          <p:cNvSpPr/>
          <p:nvPr/>
        </p:nvSpPr>
        <p:spPr>
          <a:xfrm>
            <a:off x="9222462" y="2837736"/>
            <a:ext cx="499943" cy="499943"/>
          </a:xfrm>
          <a:prstGeom prst="roundRect">
            <a:avLst>
              <a:gd name="adj" fmla="val 20000"/>
            </a:avLst>
          </a:prstGeom>
          <a:solidFill>
            <a:srgbClr val="283157"/>
          </a:solidFill>
          <a:ln w="13811">
            <a:solidFill>
              <a:srgbClr val="414A70"/>
            </a:solidFill>
            <a:prstDash val="solid"/>
          </a:ln>
        </p:spPr>
      </p:sp>
      <p:sp>
        <p:nvSpPr>
          <p:cNvPr id="16" name="Text 13"/>
          <p:cNvSpPr/>
          <p:nvPr/>
        </p:nvSpPr>
        <p:spPr>
          <a:xfrm>
            <a:off x="9380934" y="2879408"/>
            <a:ext cx="182880" cy="416481"/>
          </a:xfrm>
          <a:prstGeom prst="rect">
            <a:avLst/>
          </a:prstGeom>
          <a:noFill/>
          <a:ln/>
        </p:spPr>
        <p:txBody>
          <a:bodyPr wrap="none" rtlCol="0" anchor="t"/>
          <a:lstStyle/>
          <a:p>
            <a:pPr algn="ctr" indent="0" marL="0">
              <a:lnSpc>
                <a:spcPts val="3281"/>
              </a:lnSpc>
              <a:buNone/>
            </a:pPr>
            <a:r>
              <a:rPr lang="en-US" sz="2624" dirty="0">
                <a:solidFill>
                  <a:srgbClr val="EBECEF"/>
                </a:solidFill>
                <a:latin typeface="Fraunces" pitchFamily="34" charset="0"/>
                <a:ea typeface="Fraunces" pitchFamily="34" charset="-122"/>
                <a:cs typeface="Fraunces" pitchFamily="34" charset="-120"/>
              </a:rPr>
              <a:t>3</a:t>
            </a:r>
            <a:endParaRPr lang="en-US" sz="2624" dirty="0"/>
          </a:p>
        </p:txBody>
      </p:sp>
      <p:sp>
        <p:nvSpPr>
          <p:cNvPr id="17" name="Text 14"/>
          <p:cNvSpPr/>
          <p:nvPr/>
        </p:nvSpPr>
        <p:spPr>
          <a:xfrm>
            <a:off x="9944576" y="2914055"/>
            <a:ext cx="2647950" cy="694373"/>
          </a:xfrm>
          <a:prstGeom prst="rect">
            <a:avLst/>
          </a:prstGeom>
          <a:noFill/>
          <a:ln/>
        </p:spPr>
        <p:txBody>
          <a:bodyPr wrap="square" rtlCol="0" anchor="t"/>
          <a:lstStyle/>
          <a:p>
            <a:pPr indent="0" marL="0">
              <a:lnSpc>
                <a:spcPts val="2734"/>
              </a:lnSpc>
              <a:buNone/>
            </a:pPr>
            <a:r>
              <a:rPr lang="en-US" sz="2187" dirty="0">
                <a:solidFill>
                  <a:srgbClr val="EBECEF"/>
                </a:solidFill>
                <a:latin typeface="Fraunces" pitchFamily="34" charset="0"/>
                <a:ea typeface="Fraunces" pitchFamily="34" charset="-122"/>
                <a:cs typeface="Fraunces" pitchFamily="34" charset="-120"/>
              </a:rPr>
              <a:t>Log Analysis and Insights</a:t>
            </a:r>
            <a:endParaRPr lang="en-US" sz="2187" dirty="0"/>
          </a:p>
        </p:txBody>
      </p:sp>
      <p:sp>
        <p:nvSpPr>
          <p:cNvPr id="18" name="Text 15"/>
          <p:cNvSpPr/>
          <p:nvPr/>
        </p:nvSpPr>
        <p:spPr>
          <a:xfrm>
            <a:off x="9944576" y="3741658"/>
            <a:ext cx="2647950" cy="2843213"/>
          </a:xfrm>
          <a:prstGeom prst="rect">
            <a:avLst/>
          </a:prstGeom>
          <a:noFill/>
          <a:ln/>
        </p:spPr>
        <p:txBody>
          <a:bodyPr wrap="square" rtlCol="0" anchor="t"/>
          <a:lstStyle/>
          <a:p>
            <a:pPr indent="0" marL="0">
              <a:lnSpc>
                <a:spcPts val="2799"/>
              </a:lnSpc>
              <a:buNone/>
            </a:pPr>
            <a:r>
              <a:rPr lang="en-US" sz="1750" dirty="0">
                <a:solidFill>
                  <a:srgbClr val="EBECEF"/>
                </a:solidFill>
                <a:latin typeface="Epilogue" pitchFamily="34" charset="0"/>
                <a:ea typeface="Epilogue" pitchFamily="34" charset="-122"/>
                <a:cs typeface="Epilogue" pitchFamily="34" charset="-120"/>
              </a:rPr>
              <a:t>Understand the utilization of AWS services for log analysis and insights, providing actionable data for optimizing application performance and security.</a:t>
            </a:r>
            <a:endParaRPr lang="en-US" sz="1750" dirty="0"/>
          </a:p>
        </p:txBody>
      </p:sp>
      <p:pic>
        <p:nvPicPr>
          <p:cNvPr id="19"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sp>
        <p:nvSpPr>
          <p:cNvPr id="4" name="Text 2"/>
          <p:cNvSpPr/>
          <p:nvPr/>
        </p:nvSpPr>
        <p:spPr>
          <a:xfrm>
            <a:off x="2037993" y="1366957"/>
            <a:ext cx="6477000" cy="694373"/>
          </a:xfrm>
          <a:prstGeom prst="rect">
            <a:avLst/>
          </a:prstGeom>
          <a:noFill/>
          <a:ln/>
        </p:spPr>
        <p:txBody>
          <a:bodyPr wrap="none" rtlCol="0" anchor="t"/>
          <a:lstStyle/>
          <a:p>
            <a:pPr indent="0" marL="0">
              <a:lnSpc>
                <a:spcPts val="5468"/>
              </a:lnSpc>
              <a:buNone/>
            </a:pPr>
            <a:r>
              <a:rPr lang="en-US" sz="4374" dirty="0">
                <a:solidFill>
                  <a:srgbClr val="FFFFFF"/>
                </a:solidFill>
                <a:latin typeface="Fraunces" pitchFamily="34" charset="0"/>
                <a:ea typeface="Fraunces" pitchFamily="34" charset="-122"/>
                <a:cs typeface="Fraunces" pitchFamily="34" charset="-120"/>
              </a:rPr>
              <a:t>Security in AWS DevOps</a:t>
            </a:r>
            <a:endParaRPr lang="en-US" sz="4374" dirty="0"/>
          </a:p>
        </p:txBody>
      </p:sp>
      <p:sp>
        <p:nvSpPr>
          <p:cNvPr id="5" name="Text 3"/>
          <p:cNvSpPr/>
          <p:nvPr/>
        </p:nvSpPr>
        <p:spPr>
          <a:xfrm>
            <a:off x="2037993" y="2616756"/>
            <a:ext cx="3295888" cy="999887"/>
          </a:xfrm>
          <a:prstGeom prst="rect">
            <a:avLst/>
          </a:prstGeom>
          <a:noFill/>
          <a:ln/>
        </p:spPr>
        <p:txBody>
          <a:bodyPr wrap="none" rtlCol="0" anchor="t"/>
          <a:lstStyle/>
          <a:p>
            <a:pPr algn="ctr" indent="0" marL="0">
              <a:lnSpc>
                <a:spcPts val="7873"/>
              </a:lnSpc>
              <a:buNone/>
            </a:pPr>
            <a:r>
              <a:rPr lang="en-US" sz="7873" dirty="0">
                <a:solidFill>
                  <a:srgbClr val="EBECEF"/>
                </a:solidFill>
                <a:latin typeface="Fraunces" pitchFamily="34" charset="0"/>
                <a:ea typeface="Fraunces" pitchFamily="34" charset="-122"/>
                <a:cs typeface="Fraunces" pitchFamily="34" charset="-120"/>
              </a:rPr>
              <a:t>99.9%</a:t>
            </a:r>
            <a:endParaRPr lang="en-US" sz="7873" dirty="0"/>
          </a:p>
        </p:txBody>
      </p:sp>
      <p:sp>
        <p:nvSpPr>
          <p:cNvPr id="6" name="Text 4"/>
          <p:cNvSpPr/>
          <p:nvPr/>
        </p:nvSpPr>
        <p:spPr>
          <a:xfrm>
            <a:off x="2574965" y="3894296"/>
            <a:ext cx="2221944" cy="347186"/>
          </a:xfrm>
          <a:prstGeom prst="rect">
            <a:avLst/>
          </a:prstGeom>
          <a:noFill/>
          <a:ln/>
        </p:spPr>
        <p:txBody>
          <a:bodyPr wrap="none" rtlCol="0" anchor="t"/>
          <a:lstStyle/>
          <a:p>
            <a:pPr algn="ctr" indent="0" marL="0">
              <a:lnSpc>
                <a:spcPts val="2734"/>
              </a:lnSpc>
              <a:buNone/>
            </a:pPr>
            <a:r>
              <a:rPr lang="en-US" sz="2187" dirty="0">
                <a:solidFill>
                  <a:srgbClr val="EBECEF"/>
                </a:solidFill>
                <a:latin typeface="Fraunces" pitchFamily="34" charset="0"/>
                <a:ea typeface="Fraunces" pitchFamily="34" charset="-122"/>
                <a:cs typeface="Fraunces" pitchFamily="34" charset="-120"/>
              </a:rPr>
              <a:t>Security Uptime</a:t>
            </a:r>
            <a:endParaRPr lang="en-US" sz="2187" dirty="0"/>
          </a:p>
        </p:txBody>
      </p:sp>
      <p:sp>
        <p:nvSpPr>
          <p:cNvPr id="7" name="Text 5"/>
          <p:cNvSpPr/>
          <p:nvPr/>
        </p:nvSpPr>
        <p:spPr>
          <a:xfrm>
            <a:off x="2037993" y="4374713"/>
            <a:ext cx="3295888" cy="1777008"/>
          </a:xfrm>
          <a:prstGeom prst="rect">
            <a:avLst/>
          </a:prstGeom>
          <a:noFill/>
          <a:ln/>
        </p:spPr>
        <p:txBody>
          <a:bodyPr wrap="square" rtlCol="0" anchor="t"/>
          <a:lstStyle/>
          <a:p>
            <a:pPr algn="ctr" indent="0" marL="0">
              <a:lnSpc>
                <a:spcPts val="2799"/>
              </a:lnSpc>
              <a:buNone/>
            </a:pPr>
            <a:r>
              <a:rPr lang="en-US" sz="1750" dirty="0">
                <a:solidFill>
                  <a:srgbClr val="EBECEF"/>
                </a:solidFill>
                <a:latin typeface="Epilogue" pitchFamily="34" charset="0"/>
                <a:ea typeface="Epilogue" pitchFamily="34" charset="-122"/>
                <a:cs typeface="Epilogue" pitchFamily="34" charset="-120"/>
              </a:rPr>
              <a:t>Explore the high availability and durability of security measures in AWS, ensuring 99.9% uptime and resilience against potential threats.</a:t>
            </a:r>
            <a:endParaRPr lang="en-US" sz="1750" dirty="0"/>
          </a:p>
        </p:txBody>
      </p:sp>
      <p:sp>
        <p:nvSpPr>
          <p:cNvPr id="8" name="Text 6"/>
          <p:cNvSpPr/>
          <p:nvPr/>
        </p:nvSpPr>
        <p:spPr>
          <a:xfrm>
            <a:off x="5667137" y="2616756"/>
            <a:ext cx="3296007" cy="999887"/>
          </a:xfrm>
          <a:prstGeom prst="rect">
            <a:avLst/>
          </a:prstGeom>
          <a:noFill/>
          <a:ln/>
        </p:spPr>
        <p:txBody>
          <a:bodyPr wrap="none" rtlCol="0" anchor="t"/>
          <a:lstStyle/>
          <a:p>
            <a:pPr algn="ctr" indent="0" marL="0">
              <a:lnSpc>
                <a:spcPts val="7873"/>
              </a:lnSpc>
              <a:buNone/>
            </a:pPr>
            <a:r>
              <a:rPr lang="en-US" sz="7873" dirty="0">
                <a:solidFill>
                  <a:srgbClr val="EBECEF"/>
                </a:solidFill>
                <a:latin typeface="Fraunces" pitchFamily="34" charset="0"/>
                <a:ea typeface="Fraunces" pitchFamily="34" charset="-122"/>
                <a:cs typeface="Fraunces" pitchFamily="34" charset="-120"/>
              </a:rPr>
              <a:t>Encryption at Rest</a:t>
            </a:r>
            <a:endParaRPr lang="en-US" sz="7873" dirty="0"/>
          </a:p>
        </p:txBody>
      </p:sp>
      <p:sp>
        <p:nvSpPr>
          <p:cNvPr id="9" name="Text 7"/>
          <p:cNvSpPr/>
          <p:nvPr/>
        </p:nvSpPr>
        <p:spPr>
          <a:xfrm>
            <a:off x="6204109" y="3894296"/>
            <a:ext cx="2221944" cy="347186"/>
          </a:xfrm>
          <a:prstGeom prst="rect">
            <a:avLst/>
          </a:prstGeom>
          <a:noFill/>
          <a:ln/>
        </p:spPr>
        <p:txBody>
          <a:bodyPr wrap="none" rtlCol="0" anchor="t"/>
          <a:lstStyle/>
          <a:p>
            <a:pPr algn="ctr" indent="0" marL="0">
              <a:lnSpc>
                <a:spcPts val="2734"/>
              </a:lnSpc>
              <a:buNone/>
            </a:pPr>
            <a:r>
              <a:rPr lang="en-US" sz="2187" dirty="0">
                <a:solidFill>
                  <a:srgbClr val="EBECEF"/>
                </a:solidFill>
                <a:latin typeface="Fraunces" pitchFamily="34" charset="0"/>
                <a:ea typeface="Fraunces" pitchFamily="34" charset="-122"/>
                <a:cs typeface="Fraunces" pitchFamily="34" charset="-120"/>
              </a:rPr>
              <a:t>Data Protection</a:t>
            </a:r>
            <a:endParaRPr lang="en-US" sz="2187" dirty="0"/>
          </a:p>
        </p:txBody>
      </p:sp>
      <p:sp>
        <p:nvSpPr>
          <p:cNvPr id="10" name="Text 8"/>
          <p:cNvSpPr/>
          <p:nvPr/>
        </p:nvSpPr>
        <p:spPr>
          <a:xfrm>
            <a:off x="5667137" y="4374713"/>
            <a:ext cx="3296007" cy="1777008"/>
          </a:xfrm>
          <a:prstGeom prst="rect">
            <a:avLst/>
          </a:prstGeom>
          <a:noFill/>
          <a:ln/>
        </p:spPr>
        <p:txBody>
          <a:bodyPr wrap="square" rtlCol="0" anchor="t"/>
          <a:lstStyle/>
          <a:p>
            <a:pPr algn="ctr" indent="0" marL="0">
              <a:lnSpc>
                <a:spcPts val="2799"/>
              </a:lnSpc>
              <a:buNone/>
            </a:pPr>
            <a:r>
              <a:rPr lang="en-US" sz="1750" dirty="0">
                <a:solidFill>
                  <a:srgbClr val="EBECEF"/>
                </a:solidFill>
                <a:latin typeface="Epilogue" pitchFamily="34" charset="0"/>
                <a:ea typeface="Epilogue" pitchFamily="34" charset="-122"/>
                <a:cs typeface="Epilogue" pitchFamily="34" charset="-120"/>
              </a:rPr>
              <a:t>Learn about the use of AWS encryption tools to protect data at rest, maintaining the integrity and confidentiality of sensitive information.</a:t>
            </a:r>
            <a:endParaRPr lang="en-US" sz="1750" dirty="0"/>
          </a:p>
        </p:txBody>
      </p:sp>
      <p:sp>
        <p:nvSpPr>
          <p:cNvPr id="11" name="Text 9"/>
          <p:cNvSpPr/>
          <p:nvPr/>
        </p:nvSpPr>
        <p:spPr>
          <a:xfrm>
            <a:off x="9296400" y="2616756"/>
            <a:ext cx="3296007" cy="999887"/>
          </a:xfrm>
          <a:prstGeom prst="rect">
            <a:avLst/>
          </a:prstGeom>
          <a:noFill/>
          <a:ln/>
        </p:spPr>
        <p:txBody>
          <a:bodyPr wrap="none" rtlCol="0" anchor="t"/>
          <a:lstStyle/>
          <a:p>
            <a:pPr algn="ctr" indent="0" marL="0">
              <a:lnSpc>
                <a:spcPts val="7873"/>
              </a:lnSpc>
              <a:buNone/>
            </a:pPr>
            <a:r>
              <a:rPr lang="en-US" sz="7873" dirty="0">
                <a:solidFill>
                  <a:srgbClr val="EBECEF"/>
                </a:solidFill>
                <a:latin typeface="Fraunces" pitchFamily="34" charset="0"/>
                <a:ea typeface="Fraunces" pitchFamily="34" charset="-122"/>
                <a:cs typeface="Fraunces" pitchFamily="34" charset="-120"/>
              </a:rPr>
              <a:t>50+</a:t>
            </a:r>
            <a:endParaRPr lang="en-US" sz="7873" dirty="0"/>
          </a:p>
        </p:txBody>
      </p:sp>
      <p:sp>
        <p:nvSpPr>
          <p:cNvPr id="12" name="Text 10"/>
          <p:cNvSpPr/>
          <p:nvPr/>
        </p:nvSpPr>
        <p:spPr>
          <a:xfrm>
            <a:off x="9576554" y="3894296"/>
            <a:ext cx="2735580" cy="347186"/>
          </a:xfrm>
          <a:prstGeom prst="rect">
            <a:avLst/>
          </a:prstGeom>
          <a:noFill/>
          <a:ln/>
        </p:spPr>
        <p:txBody>
          <a:bodyPr wrap="none" rtlCol="0" anchor="t"/>
          <a:lstStyle/>
          <a:p>
            <a:pPr algn="ctr" indent="0" marL="0">
              <a:lnSpc>
                <a:spcPts val="2734"/>
              </a:lnSpc>
              <a:buNone/>
            </a:pPr>
            <a:r>
              <a:rPr lang="en-US" sz="2187" dirty="0">
                <a:solidFill>
                  <a:srgbClr val="EBECEF"/>
                </a:solidFill>
                <a:latin typeface="Fraunces" pitchFamily="34" charset="0"/>
                <a:ea typeface="Fraunces" pitchFamily="34" charset="-122"/>
                <a:cs typeface="Fraunces" pitchFamily="34" charset="-120"/>
              </a:rPr>
              <a:t>Security Compliance</a:t>
            </a:r>
            <a:endParaRPr lang="en-US" sz="2187" dirty="0"/>
          </a:p>
        </p:txBody>
      </p:sp>
      <p:sp>
        <p:nvSpPr>
          <p:cNvPr id="13" name="Text 11"/>
          <p:cNvSpPr/>
          <p:nvPr/>
        </p:nvSpPr>
        <p:spPr>
          <a:xfrm>
            <a:off x="9296400" y="4374713"/>
            <a:ext cx="3296007" cy="2487811"/>
          </a:xfrm>
          <a:prstGeom prst="rect">
            <a:avLst/>
          </a:prstGeom>
          <a:noFill/>
          <a:ln/>
        </p:spPr>
        <p:txBody>
          <a:bodyPr wrap="square" rtlCol="0" anchor="t"/>
          <a:lstStyle/>
          <a:p>
            <a:pPr algn="ctr" indent="0" marL="0">
              <a:lnSpc>
                <a:spcPts val="2799"/>
              </a:lnSpc>
              <a:buNone/>
            </a:pPr>
            <a:r>
              <a:rPr lang="en-US" sz="1750" dirty="0">
                <a:solidFill>
                  <a:srgbClr val="EBECEF"/>
                </a:solidFill>
                <a:latin typeface="Epilogue" pitchFamily="34" charset="0"/>
                <a:ea typeface="Epilogue" pitchFamily="34" charset="-122"/>
                <a:cs typeface="Epilogue" pitchFamily="34" charset="-120"/>
              </a:rPr>
              <a:t>Discover the availability of over 50 compliance certifications and accreditations in AWS, ensuring the adherence to industry-specific security standards and regulations.</a:t>
            </a:r>
            <a:endParaRPr lang="en-US" sz="1750" dirty="0"/>
          </a:p>
        </p:txBody>
      </p:sp>
      <p:pic>
        <p:nvPicPr>
          <p:cNvPr id="14"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sp>
        <p:nvSpPr>
          <p:cNvPr id="4" name="Text 2"/>
          <p:cNvSpPr/>
          <p:nvPr/>
        </p:nvSpPr>
        <p:spPr>
          <a:xfrm>
            <a:off x="2037993" y="1154311"/>
            <a:ext cx="9075420" cy="694373"/>
          </a:xfrm>
          <a:prstGeom prst="rect">
            <a:avLst/>
          </a:prstGeom>
          <a:noFill/>
          <a:ln/>
        </p:spPr>
        <p:txBody>
          <a:bodyPr wrap="none" rtlCol="0" anchor="t"/>
          <a:lstStyle/>
          <a:p>
            <a:pPr indent="0" marL="0">
              <a:lnSpc>
                <a:spcPts val="5468"/>
              </a:lnSpc>
              <a:buNone/>
            </a:pPr>
            <a:r>
              <a:rPr lang="en-US" sz="4374" dirty="0">
                <a:solidFill>
                  <a:srgbClr val="FFFFFF"/>
                </a:solidFill>
                <a:latin typeface="Fraunces" pitchFamily="34" charset="0"/>
                <a:ea typeface="Fraunces" pitchFamily="34" charset="-122"/>
                <a:cs typeface="Fraunces" pitchFamily="34" charset="-120"/>
              </a:rPr>
              <a:t>Cost Optimization in AWS DevOps</a:t>
            </a:r>
            <a:endParaRPr lang="en-US" sz="4374" dirty="0"/>
          </a:p>
        </p:txBody>
      </p:sp>
      <p:sp>
        <p:nvSpPr>
          <p:cNvPr id="5" name="Shape 3"/>
          <p:cNvSpPr/>
          <p:nvPr/>
        </p:nvSpPr>
        <p:spPr>
          <a:xfrm>
            <a:off x="2037993" y="2293025"/>
            <a:ext cx="10554414" cy="4782145"/>
          </a:xfrm>
          <a:prstGeom prst="roundRect">
            <a:avLst>
              <a:gd name="adj" fmla="val 2091"/>
            </a:avLst>
          </a:prstGeom>
          <a:noFill/>
          <a:ln w="13811">
            <a:solidFill>
              <a:srgbClr val="FFFFFF">
                <a:alpha val="24000"/>
              </a:srgbClr>
            </a:solidFill>
            <a:prstDash val="solid"/>
          </a:ln>
        </p:spPr>
      </p:sp>
      <p:sp>
        <p:nvSpPr>
          <p:cNvPr id="6" name="Shape 4"/>
          <p:cNvSpPr/>
          <p:nvPr/>
        </p:nvSpPr>
        <p:spPr>
          <a:xfrm>
            <a:off x="2051804" y="2306836"/>
            <a:ext cx="10526792" cy="1703308"/>
          </a:xfrm>
          <a:prstGeom prst="rect">
            <a:avLst/>
          </a:prstGeom>
          <a:solidFill>
            <a:srgbClr val="FFFFFF">
              <a:alpha val="4000"/>
            </a:srgbClr>
          </a:solidFill>
          <a:ln/>
        </p:spPr>
      </p:sp>
      <p:sp>
        <p:nvSpPr>
          <p:cNvPr id="7" name="Text 5"/>
          <p:cNvSpPr/>
          <p:nvPr/>
        </p:nvSpPr>
        <p:spPr>
          <a:xfrm>
            <a:off x="2273975" y="2447687"/>
            <a:ext cx="4815245" cy="355402"/>
          </a:xfrm>
          <a:prstGeom prst="rect">
            <a:avLst/>
          </a:prstGeom>
          <a:noFill/>
          <a:ln/>
        </p:spPr>
        <p:txBody>
          <a:bodyPr wrap="none" rtlCol="0" anchor="t"/>
          <a:lstStyle/>
          <a:p>
            <a:pPr indent="0" marL="0">
              <a:lnSpc>
                <a:spcPts val="2799"/>
              </a:lnSpc>
              <a:buNone/>
            </a:pPr>
            <a:r>
              <a:rPr lang="en-US" sz="1750" dirty="0">
                <a:solidFill>
                  <a:srgbClr val="EBECEF"/>
                </a:solidFill>
                <a:latin typeface="Epilogue" pitchFamily="34" charset="0"/>
                <a:ea typeface="Epilogue" pitchFamily="34" charset="-122"/>
                <a:cs typeface="Epilogue" pitchFamily="34" charset="-120"/>
              </a:rPr>
              <a:t>Right Sizing</a:t>
            </a:r>
            <a:endParaRPr lang="en-US" sz="1750" dirty="0"/>
          </a:p>
        </p:txBody>
      </p:sp>
      <p:sp>
        <p:nvSpPr>
          <p:cNvPr id="8" name="Text 6"/>
          <p:cNvSpPr/>
          <p:nvPr/>
        </p:nvSpPr>
        <p:spPr>
          <a:xfrm>
            <a:off x="7541181" y="2447687"/>
            <a:ext cx="4815245" cy="1421606"/>
          </a:xfrm>
          <a:prstGeom prst="rect">
            <a:avLst/>
          </a:prstGeom>
          <a:noFill/>
          <a:ln/>
        </p:spPr>
        <p:txBody>
          <a:bodyPr wrap="square" rtlCol="0" anchor="t"/>
          <a:lstStyle/>
          <a:p>
            <a:pPr indent="0" marL="0">
              <a:lnSpc>
                <a:spcPts val="2799"/>
              </a:lnSpc>
              <a:buNone/>
            </a:pPr>
            <a:r>
              <a:rPr lang="en-US" sz="1750" dirty="0">
                <a:solidFill>
                  <a:srgbClr val="EBECEF"/>
                </a:solidFill>
                <a:latin typeface="Epilogue" pitchFamily="34" charset="0"/>
                <a:ea typeface="Epilogue" pitchFamily="34" charset="-122"/>
                <a:cs typeface="Epilogue" pitchFamily="34" charset="-120"/>
              </a:rPr>
              <a:t>Explore the optimization of AWS resource utilization and costs by aligning infrastructure with actual workload requirements.</a:t>
            </a:r>
            <a:endParaRPr lang="en-US" sz="1750" dirty="0"/>
          </a:p>
        </p:txBody>
      </p:sp>
      <p:sp>
        <p:nvSpPr>
          <p:cNvPr id="9" name="Shape 7"/>
          <p:cNvSpPr/>
          <p:nvPr/>
        </p:nvSpPr>
        <p:spPr>
          <a:xfrm>
            <a:off x="2051804" y="4010144"/>
            <a:ext cx="10526792" cy="1347907"/>
          </a:xfrm>
          <a:prstGeom prst="rect">
            <a:avLst/>
          </a:prstGeom>
          <a:solidFill>
            <a:srgbClr val="000000">
              <a:alpha val="4000"/>
            </a:srgbClr>
          </a:solidFill>
          <a:ln/>
        </p:spPr>
      </p:sp>
      <p:sp>
        <p:nvSpPr>
          <p:cNvPr id="10" name="Text 8"/>
          <p:cNvSpPr/>
          <p:nvPr/>
        </p:nvSpPr>
        <p:spPr>
          <a:xfrm>
            <a:off x="2273975" y="4150995"/>
            <a:ext cx="4815245" cy="355402"/>
          </a:xfrm>
          <a:prstGeom prst="rect">
            <a:avLst/>
          </a:prstGeom>
          <a:noFill/>
          <a:ln/>
        </p:spPr>
        <p:txBody>
          <a:bodyPr wrap="none" rtlCol="0" anchor="t"/>
          <a:lstStyle/>
          <a:p>
            <a:pPr indent="0" marL="0">
              <a:lnSpc>
                <a:spcPts val="2799"/>
              </a:lnSpc>
              <a:buNone/>
            </a:pPr>
            <a:r>
              <a:rPr lang="en-US" sz="1750" dirty="0">
                <a:solidFill>
                  <a:srgbClr val="EBECEF"/>
                </a:solidFill>
                <a:latin typeface="Epilogue" pitchFamily="34" charset="0"/>
                <a:ea typeface="Epilogue" pitchFamily="34" charset="-122"/>
                <a:cs typeface="Epilogue" pitchFamily="34" charset="-120"/>
              </a:rPr>
              <a:t>Reserved Instances</a:t>
            </a:r>
            <a:endParaRPr lang="en-US" sz="1750" dirty="0"/>
          </a:p>
        </p:txBody>
      </p:sp>
      <p:sp>
        <p:nvSpPr>
          <p:cNvPr id="11" name="Text 9"/>
          <p:cNvSpPr/>
          <p:nvPr/>
        </p:nvSpPr>
        <p:spPr>
          <a:xfrm>
            <a:off x="7541181" y="4150995"/>
            <a:ext cx="4815245" cy="1066205"/>
          </a:xfrm>
          <a:prstGeom prst="rect">
            <a:avLst/>
          </a:prstGeom>
          <a:noFill/>
          <a:ln/>
        </p:spPr>
        <p:txBody>
          <a:bodyPr wrap="square" rtlCol="0" anchor="t"/>
          <a:lstStyle/>
          <a:p>
            <a:pPr indent="0" marL="0">
              <a:lnSpc>
                <a:spcPts val="2799"/>
              </a:lnSpc>
              <a:buNone/>
            </a:pPr>
            <a:r>
              <a:rPr lang="en-US" sz="1750" dirty="0">
                <a:solidFill>
                  <a:srgbClr val="EBECEF"/>
                </a:solidFill>
                <a:latin typeface="Epilogue" pitchFamily="34" charset="0"/>
                <a:ea typeface="Epilogue" pitchFamily="34" charset="-122"/>
                <a:cs typeface="Epilogue" pitchFamily="34" charset="-120"/>
              </a:rPr>
              <a:t>Understand the strategic use of reserved instances in AWS to achieve significant cost savings for predictable workloads.</a:t>
            </a:r>
            <a:endParaRPr lang="en-US" sz="1750" dirty="0"/>
          </a:p>
        </p:txBody>
      </p:sp>
      <p:sp>
        <p:nvSpPr>
          <p:cNvPr id="12" name="Shape 10"/>
          <p:cNvSpPr/>
          <p:nvPr/>
        </p:nvSpPr>
        <p:spPr>
          <a:xfrm>
            <a:off x="2051804" y="5358051"/>
            <a:ext cx="10526792" cy="1703308"/>
          </a:xfrm>
          <a:prstGeom prst="rect">
            <a:avLst/>
          </a:prstGeom>
          <a:solidFill>
            <a:srgbClr val="FFFFFF">
              <a:alpha val="4000"/>
            </a:srgbClr>
          </a:solidFill>
          <a:ln/>
        </p:spPr>
      </p:sp>
      <p:sp>
        <p:nvSpPr>
          <p:cNvPr id="13" name="Text 11"/>
          <p:cNvSpPr/>
          <p:nvPr/>
        </p:nvSpPr>
        <p:spPr>
          <a:xfrm>
            <a:off x="2273975" y="5498902"/>
            <a:ext cx="4815245" cy="355402"/>
          </a:xfrm>
          <a:prstGeom prst="rect">
            <a:avLst/>
          </a:prstGeom>
          <a:noFill/>
          <a:ln/>
        </p:spPr>
        <p:txBody>
          <a:bodyPr wrap="none" rtlCol="0" anchor="t"/>
          <a:lstStyle/>
          <a:p>
            <a:pPr indent="0" marL="0">
              <a:lnSpc>
                <a:spcPts val="2799"/>
              </a:lnSpc>
              <a:buNone/>
            </a:pPr>
            <a:r>
              <a:rPr lang="en-US" sz="1750" dirty="0">
                <a:solidFill>
                  <a:srgbClr val="EBECEF"/>
                </a:solidFill>
                <a:latin typeface="Epilogue" pitchFamily="34" charset="0"/>
                <a:ea typeface="Epilogue" pitchFamily="34" charset="-122"/>
                <a:cs typeface="Epilogue" pitchFamily="34" charset="-120"/>
              </a:rPr>
              <a:t>Auto Scaling</a:t>
            </a:r>
            <a:endParaRPr lang="en-US" sz="1750" dirty="0"/>
          </a:p>
        </p:txBody>
      </p:sp>
      <p:sp>
        <p:nvSpPr>
          <p:cNvPr id="14" name="Text 12"/>
          <p:cNvSpPr/>
          <p:nvPr/>
        </p:nvSpPr>
        <p:spPr>
          <a:xfrm>
            <a:off x="7541181" y="5498902"/>
            <a:ext cx="4815245" cy="1421606"/>
          </a:xfrm>
          <a:prstGeom prst="rect">
            <a:avLst/>
          </a:prstGeom>
          <a:noFill/>
          <a:ln/>
        </p:spPr>
        <p:txBody>
          <a:bodyPr wrap="square" rtlCol="0" anchor="t"/>
          <a:lstStyle/>
          <a:p>
            <a:pPr indent="0" marL="0">
              <a:lnSpc>
                <a:spcPts val="2799"/>
              </a:lnSpc>
              <a:buNone/>
            </a:pPr>
            <a:r>
              <a:rPr lang="en-US" sz="1750" dirty="0">
                <a:solidFill>
                  <a:srgbClr val="EBECEF"/>
                </a:solidFill>
                <a:latin typeface="Epilogue" pitchFamily="34" charset="0"/>
                <a:ea typeface="Epilogue" pitchFamily="34" charset="-122"/>
                <a:cs typeface="Epilogue" pitchFamily="34" charset="-120"/>
              </a:rPr>
              <a:t>Learn about dynamic scaling in AWS, automatically adjusting resource capacity to maintain performance at the lowest possible cost.</a:t>
            </a:r>
            <a:endParaRPr lang="en-US" sz="1750" dirty="0"/>
          </a:p>
        </p:txBody>
      </p:sp>
      <p:pic>
        <p:nvPicPr>
          <p:cNvPr id="15"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pic>
        <p:nvPicPr>
          <p:cNvPr id="4" name="Image 0" descr="preencoded.png">    </p:cNvPr>
          <p:cNvPicPr>
            <a:picLocks noChangeAspect="1"/>
          </p:cNvPicPr>
          <p:nvPr/>
        </p:nvPicPr>
        <p:blipFill>
          <a:blip r:embed="rId1"/>
          <a:stretch>
            <a:fillRect/>
          </a:stretch>
        </p:blipFill>
        <p:spPr>
          <a:xfrm>
            <a:off x="10972800" y="0"/>
            <a:ext cx="3657600" cy="8229600"/>
          </a:xfrm>
          <a:prstGeom prst="rect">
            <a:avLst/>
          </a:prstGeom>
        </p:spPr>
      </p:pic>
      <p:sp>
        <p:nvSpPr>
          <p:cNvPr id="5" name="Text 2"/>
          <p:cNvSpPr/>
          <p:nvPr/>
        </p:nvSpPr>
        <p:spPr>
          <a:xfrm>
            <a:off x="833199" y="1293614"/>
            <a:ext cx="7353300" cy="694373"/>
          </a:xfrm>
          <a:prstGeom prst="rect">
            <a:avLst/>
          </a:prstGeom>
          <a:noFill/>
          <a:ln/>
        </p:spPr>
        <p:txBody>
          <a:bodyPr wrap="none" rtlCol="0" anchor="t"/>
          <a:lstStyle/>
          <a:p>
            <a:pPr indent="0" marL="0">
              <a:lnSpc>
                <a:spcPts val="5468"/>
              </a:lnSpc>
              <a:buNone/>
            </a:pPr>
            <a:r>
              <a:rPr lang="en-US" sz="4374" dirty="0">
                <a:solidFill>
                  <a:srgbClr val="FFFFFF"/>
                </a:solidFill>
                <a:latin typeface="Fraunces" pitchFamily="34" charset="0"/>
                <a:ea typeface="Fraunces" pitchFamily="34" charset="-122"/>
                <a:cs typeface="Fraunces" pitchFamily="34" charset="-120"/>
              </a:rPr>
              <a:t>AWS DevOps Best Practices</a:t>
            </a:r>
            <a:endParaRPr lang="en-US" sz="4374" dirty="0"/>
          </a:p>
        </p:txBody>
      </p:sp>
      <p:sp>
        <p:nvSpPr>
          <p:cNvPr id="6" name="Shape 3"/>
          <p:cNvSpPr/>
          <p:nvPr/>
        </p:nvSpPr>
        <p:spPr>
          <a:xfrm>
            <a:off x="833199" y="2321243"/>
            <a:ext cx="4542115" cy="2729389"/>
          </a:xfrm>
          <a:prstGeom prst="roundRect">
            <a:avLst>
              <a:gd name="adj" fmla="val 3663"/>
            </a:avLst>
          </a:prstGeom>
          <a:solidFill>
            <a:srgbClr val="283157"/>
          </a:solidFill>
          <a:ln w="13811">
            <a:solidFill>
              <a:srgbClr val="414A70"/>
            </a:solidFill>
            <a:prstDash val="solid"/>
          </a:ln>
        </p:spPr>
      </p:sp>
      <p:sp>
        <p:nvSpPr>
          <p:cNvPr id="7" name="Text 4"/>
          <p:cNvSpPr/>
          <p:nvPr/>
        </p:nvSpPr>
        <p:spPr>
          <a:xfrm>
            <a:off x="1069181" y="2557224"/>
            <a:ext cx="2221944" cy="347186"/>
          </a:xfrm>
          <a:prstGeom prst="rect">
            <a:avLst/>
          </a:prstGeom>
          <a:noFill/>
          <a:ln/>
        </p:spPr>
        <p:txBody>
          <a:bodyPr wrap="none" rtlCol="0" anchor="t"/>
          <a:lstStyle/>
          <a:p>
            <a:pPr indent="0" marL="0">
              <a:lnSpc>
                <a:spcPts val="2734"/>
              </a:lnSpc>
              <a:buNone/>
            </a:pPr>
            <a:r>
              <a:rPr lang="en-US" sz="2187" dirty="0">
                <a:solidFill>
                  <a:srgbClr val="EBECEF"/>
                </a:solidFill>
                <a:latin typeface="Fraunces" pitchFamily="34" charset="0"/>
                <a:ea typeface="Fraunces" pitchFamily="34" charset="-122"/>
                <a:cs typeface="Fraunces" pitchFamily="34" charset="-120"/>
              </a:rPr>
              <a:t>Automation</a:t>
            </a:r>
            <a:endParaRPr lang="en-US" sz="2187" dirty="0"/>
          </a:p>
        </p:txBody>
      </p:sp>
      <p:sp>
        <p:nvSpPr>
          <p:cNvPr id="8" name="Text 5"/>
          <p:cNvSpPr/>
          <p:nvPr/>
        </p:nvSpPr>
        <p:spPr>
          <a:xfrm>
            <a:off x="1069181" y="3037642"/>
            <a:ext cx="4070152" cy="1777008"/>
          </a:xfrm>
          <a:prstGeom prst="rect">
            <a:avLst/>
          </a:prstGeom>
          <a:noFill/>
          <a:ln/>
        </p:spPr>
        <p:txBody>
          <a:bodyPr wrap="square" rtlCol="0" anchor="t"/>
          <a:lstStyle/>
          <a:p>
            <a:pPr indent="0" marL="0">
              <a:lnSpc>
                <a:spcPts val="2799"/>
              </a:lnSpc>
              <a:buNone/>
            </a:pPr>
            <a:r>
              <a:rPr lang="en-US" sz="1750" dirty="0">
                <a:solidFill>
                  <a:srgbClr val="EBECEF"/>
                </a:solidFill>
                <a:latin typeface="Epilogue" pitchFamily="34" charset="0"/>
                <a:ea typeface="Epilogue" pitchFamily="34" charset="-122"/>
                <a:cs typeface="Epilogue" pitchFamily="34" charset="-120"/>
              </a:rPr>
              <a:t>Explore the importance of automation in AWS DevOps, streamlining repetitive tasks and enhancing efficiency across the software development lifecycle.</a:t>
            </a:r>
            <a:endParaRPr lang="en-US" sz="1750" dirty="0"/>
          </a:p>
        </p:txBody>
      </p:sp>
      <p:sp>
        <p:nvSpPr>
          <p:cNvPr id="9" name="Shape 6"/>
          <p:cNvSpPr/>
          <p:nvPr/>
        </p:nvSpPr>
        <p:spPr>
          <a:xfrm>
            <a:off x="5597485" y="2321243"/>
            <a:ext cx="4542115" cy="2729389"/>
          </a:xfrm>
          <a:prstGeom prst="roundRect">
            <a:avLst>
              <a:gd name="adj" fmla="val 3663"/>
            </a:avLst>
          </a:prstGeom>
          <a:solidFill>
            <a:srgbClr val="283157"/>
          </a:solidFill>
          <a:ln w="13811">
            <a:solidFill>
              <a:srgbClr val="414A70"/>
            </a:solidFill>
            <a:prstDash val="solid"/>
          </a:ln>
        </p:spPr>
      </p:sp>
      <p:sp>
        <p:nvSpPr>
          <p:cNvPr id="10" name="Text 7"/>
          <p:cNvSpPr/>
          <p:nvPr/>
        </p:nvSpPr>
        <p:spPr>
          <a:xfrm>
            <a:off x="5833467" y="2557224"/>
            <a:ext cx="2221944" cy="347186"/>
          </a:xfrm>
          <a:prstGeom prst="rect">
            <a:avLst/>
          </a:prstGeom>
          <a:noFill/>
          <a:ln/>
        </p:spPr>
        <p:txBody>
          <a:bodyPr wrap="none" rtlCol="0" anchor="t"/>
          <a:lstStyle/>
          <a:p>
            <a:pPr indent="0" marL="0">
              <a:lnSpc>
                <a:spcPts val="2734"/>
              </a:lnSpc>
              <a:buNone/>
            </a:pPr>
            <a:r>
              <a:rPr lang="en-US" sz="2187" dirty="0">
                <a:solidFill>
                  <a:srgbClr val="EBECEF"/>
                </a:solidFill>
                <a:latin typeface="Fraunces" pitchFamily="34" charset="0"/>
                <a:ea typeface="Fraunces" pitchFamily="34" charset="-122"/>
                <a:cs typeface="Fraunces" pitchFamily="34" charset="-120"/>
              </a:rPr>
              <a:t>Collaboration</a:t>
            </a:r>
            <a:endParaRPr lang="en-US" sz="2187" dirty="0"/>
          </a:p>
        </p:txBody>
      </p:sp>
      <p:sp>
        <p:nvSpPr>
          <p:cNvPr id="11" name="Text 8"/>
          <p:cNvSpPr/>
          <p:nvPr/>
        </p:nvSpPr>
        <p:spPr>
          <a:xfrm>
            <a:off x="5833467" y="3037642"/>
            <a:ext cx="4070152" cy="1777008"/>
          </a:xfrm>
          <a:prstGeom prst="rect">
            <a:avLst/>
          </a:prstGeom>
          <a:noFill/>
          <a:ln/>
        </p:spPr>
        <p:txBody>
          <a:bodyPr wrap="square" rtlCol="0" anchor="t"/>
          <a:lstStyle/>
          <a:p>
            <a:pPr indent="0" marL="0">
              <a:lnSpc>
                <a:spcPts val="2799"/>
              </a:lnSpc>
              <a:buNone/>
            </a:pPr>
            <a:r>
              <a:rPr lang="en-US" sz="1750" dirty="0">
                <a:solidFill>
                  <a:srgbClr val="EBECEF"/>
                </a:solidFill>
                <a:latin typeface="Epilogue" pitchFamily="34" charset="0"/>
                <a:ea typeface="Epilogue" pitchFamily="34" charset="-122"/>
                <a:cs typeface="Epilogue" pitchFamily="34" charset="-120"/>
              </a:rPr>
              <a:t>Understand the value of collaboration within DevOps teams, fostering effective communication and knowledge sharing to drive continuous improvement.</a:t>
            </a:r>
            <a:endParaRPr lang="en-US" sz="1750" dirty="0"/>
          </a:p>
        </p:txBody>
      </p:sp>
      <p:sp>
        <p:nvSpPr>
          <p:cNvPr id="12" name="Shape 9"/>
          <p:cNvSpPr/>
          <p:nvPr/>
        </p:nvSpPr>
        <p:spPr>
          <a:xfrm>
            <a:off x="833199" y="5272802"/>
            <a:ext cx="9306401" cy="1663184"/>
          </a:xfrm>
          <a:prstGeom prst="roundRect">
            <a:avLst>
              <a:gd name="adj" fmla="val 6012"/>
            </a:avLst>
          </a:prstGeom>
          <a:solidFill>
            <a:srgbClr val="283157"/>
          </a:solidFill>
          <a:ln w="13811">
            <a:solidFill>
              <a:srgbClr val="414A70"/>
            </a:solidFill>
            <a:prstDash val="solid"/>
          </a:ln>
        </p:spPr>
      </p:sp>
      <p:sp>
        <p:nvSpPr>
          <p:cNvPr id="13" name="Text 10"/>
          <p:cNvSpPr/>
          <p:nvPr/>
        </p:nvSpPr>
        <p:spPr>
          <a:xfrm>
            <a:off x="1069181" y="5508784"/>
            <a:ext cx="2221944" cy="347186"/>
          </a:xfrm>
          <a:prstGeom prst="rect">
            <a:avLst/>
          </a:prstGeom>
          <a:noFill/>
          <a:ln/>
        </p:spPr>
        <p:txBody>
          <a:bodyPr wrap="none" rtlCol="0" anchor="t"/>
          <a:lstStyle/>
          <a:p>
            <a:pPr indent="0" marL="0">
              <a:lnSpc>
                <a:spcPts val="2734"/>
              </a:lnSpc>
              <a:buNone/>
            </a:pPr>
            <a:r>
              <a:rPr lang="en-US" sz="2187" dirty="0">
                <a:solidFill>
                  <a:srgbClr val="EBECEF"/>
                </a:solidFill>
                <a:latin typeface="Fraunces" pitchFamily="34" charset="0"/>
                <a:ea typeface="Fraunces" pitchFamily="34" charset="-122"/>
                <a:cs typeface="Fraunces" pitchFamily="34" charset="-120"/>
              </a:rPr>
              <a:t>Reliability</a:t>
            </a:r>
            <a:endParaRPr lang="en-US" sz="2187" dirty="0"/>
          </a:p>
        </p:txBody>
      </p:sp>
      <p:sp>
        <p:nvSpPr>
          <p:cNvPr id="14" name="Text 11"/>
          <p:cNvSpPr/>
          <p:nvPr/>
        </p:nvSpPr>
        <p:spPr>
          <a:xfrm>
            <a:off x="1069181" y="5989201"/>
            <a:ext cx="8834438" cy="710803"/>
          </a:xfrm>
          <a:prstGeom prst="rect">
            <a:avLst/>
          </a:prstGeom>
          <a:noFill/>
          <a:ln/>
        </p:spPr>
        <p:txBody>
          <a:bodyPr wrap="square" rtlCol="0" anchor="t"/>
          <a:lstStyle/>
          <a:p>
            <a:pPr indent="0" marL="0">
              <a:lnSpc>
                <a:spcPts val="2799"/>
              </a:lnSpc>
              <a:buNone/>
            </a:pPr>
            <a:r>
              <a:rPr lang="en-US" sz="1750" dirty="0">
                <a:solidFill>
                  <a:srgbClr val="EBECEF"/>
                </a:solidFill>
                <a:latin typeface="Epilogue" pitchFamily="34" charset="0"/>
                <a:ea typeface="Epilogue" pitchFamily="34" charset="-122"/>
                <a:cs typeface="Epilogue" pitchFamily="34" charset="-120"/>
              </a:rPr>
              <a:t>Learn about the emphasis on reliability in AWS DevOps, ensuring consistent performance, fault tolerance, and quick recovery from failures.</a:t>
            </a:r>
            <a:endParaRPr lang="en-US" sz="1750" dirty="0"/>
          </a:p>
        </p:txBody>
      </p:sp>
      <p:pic>
        <p:nvPicPr>
          <p:cNvPr id="15"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30076"/>
          </a:xfrm>
          <a:prstGeom prst="rect">
            <a:avLst/>
          </a:prstGeom>
          <a:solidFill>
            <a:srgbClr val="080E26"/>
          </a:solidFill>
          <a:ln/>
        </p:spPr>
      </p:sp>
      <p:pic>
        <p:nvPicPr>
          <p:cNvPr id="4" name="Image 0" descr="preencoded.png">    </p:cNvPr>
          <p:cNvPicPr>
            <a:picLocks noChangeAspect="1"/>
          </p:cNvPicPr>
          <p:nvPr/>
        </p:nvPicPr>
        <p:blipFill>
          <a:blip r:embed="rId1"/>
          <a:stretch>
            <a:fillRect/>
          </a:stretch>
        </p:blipFill>
        <p:spPr>
          <a:xfrm>
            <a:off x="0" y="0"/>
            <a:ext cx="14630400" cy="2064425"/>
          </a:xfrm>
          <a:prstGeom prst="rect">
            <a:avLst/>
          </a:prstGeom>
        </p:spPr>
      </p:pic>
      <p:sp>
        <p:nvSpPr>
          <p:cNvPr id="5" name="Text 2"/>
          <p:cNvSpPr/>
          <p:nvPr/>
        </p:nvSpPr>
        <p:spPr>
          <a:xfrm>
            <a:off x="3392686" y="2518529"/>
            <a:ext cx="7844909" cy="1032272"/>
          </a:xfrm>
          <a:prstGeom prst="rect">
            <a:avLst/>
          </a:prstGeom>
          <a:noFill/>
          <a:ln/>
        </p:spPr>
        <p:txBody>
          <a:bodyPr wrap="square" rtlCol="0" anchor="t"/>
          <a:lstStyle/>
          <a:p>
            <a:pPr indent="0" marL="0">
              <a:lnSpc>
                <a:spcPts val="4064"/>
              </a:lnSpc>
              <a:buNone/>
            </a:pPr>
            <a:r>
              <a:rPr lang="en-US" sz="3251" dirty="0">
                <a:solidFill>
                  <a:srgbClr val="FFFFFF"/>
                </a:solidFill>
                <a:latin typeface="Fraunces" pitchFamily="34" charset="0"/>
                <a:ea typeface="Fraunces" pitchFamily="34" charset="-122"/>
                <a:cs typeface="Fraunces" pitchFamily="34" charset="-120"/>
              </a:rPr>
              <a:t>DevOps Culture and Continuous Improvement</a:t>
            </a:r>
            <a:endParaRPr lang="en-US" sz="3251" dirty="0"/>
          </a:p>
        </p:txBody>
      </p:sp>
      <p:sp>
        <p:nvSpPr>
          <p:cNvPr id="6" name="Shape 3"/>
          <p:cNvSpPr/>
          <p:nvPr/>
        </p:nvSpPr>
        <p:spPr>
          <a:xfrm>
            <a:off x="3623905" y="3798451"/>
            <a:ext cx="32980" cy="3977521"/>
          </a:xfrm>
          <a:prstGeom prst="roundRect">
            <a:avLst>
              <a:gd name="adj" fmla="val 225352"/>
            </a:avLst>
          </a:prstGeom>
          <a:solidFill>
            <a:srgbClr val="414A70"/>
          </a:solidFill>
          <a:ln/>
        </p:spPr>
      </p:sp>
      <p:sp>
        <p:nvSpPr>
          <p:cNvPr id="7" name="Shape 4"/>
          <p:cNvSpPr/>
          <p:nvPr/>
        </p:nvSpPr>
        <p:spPr>
          <a:xfrm>
            <a:off x="3826133" y="4096643"/>
            <a:ext cx="578048" cy="32980"/>
          </a:xfrm>
          <a:prstGeom prst="roundRect">
            <a:avLst>
              <a:gd name="adj" fmla="val 225352"/>
            </a:avLst>
          </a:prstGeom>
          <a:solidFill>
            <a:srgbClr val="414A70"/>
          </a:solidFill>
          <a:ln/>
        </p:spPr>
      </p:sp>
      <p:sp>
        <p:nvSpPr>
          <p:cNvPr id="8" name="Shape 5"/>
          <p:cNvSpPr/>
          <p:nvPr/>
        </p:nvSpPr>
        <p:spPr>
          <a:xfrm>
            <a:off x="3454539" y="3927396"/>
            <a:ext cx="371594" cy="371594"/>
          </a:xfrm>
          <a:prstGeom prst="roundRect">
            <a:avLst>
              <a:gd name="adj" fmla="val 20001"/>
            </a:avLst>
          </a:prstGeom>
          <a:solidFill>
            <a:srgbClr val="283157"/>
          </a:solidFill>
          <a:ln w="10239">
            <a:solidFill>
              <a:srgbClr val="414A70"/>
            </a:solidFill>
            <a:prstDash val="solid"/>
          </a:ln>
        </p:spPr>
      </p:sp>
      <p:sp>
        <p:nvSpPr>
          <p:cNvPr id="9" name="Text 6"/>
          <p:cNvSpPr/>
          <p:nvPr/>
        </p:nvSpPr>
        <p:spPr>
          <a:xfrm>
            <a:off x="3583126" y="3958352"/>
            <a:ext cx="114300" cy="309682"/>
          </a:xfrm>
          <a:prstGeom prst="rect">
            <a:avLst/>
          </a:prstGeom>
          <a:noFill/>
          <a:ln/>
        </p:spPr>
        <p:txBody>
          <a:bodyPr wrap="none" rtlCol="0" anchor="t"/>
          <a:lstStyle/>
          <a:p>
            <a:pPr algn="ctr" indent="0" marL="0">
              <a:lnSpc>
                <a:spcPts val="2438"/>
              </a:lnSpc>
              <a:buNone/>
            </a:pPr>
            <a:r>
              <a:rPr lang="en-US" sz="1951" dirty="0">
                <a:solidFill>
                  <a:srgbClr val="EBECEF"/>
                </a:solidFill>
                <a:latin typeface="Fraunces" pitchFamily="34" charset="0"/>
                <a:ea typeface="Fraunces" pitchFamily="34" charset="-122"/>
                <a:cs typeface="Fraunces" pitchFamily="34" charset="-120"/>
              </a:rPr>
              <a:t>1</a:t>
            </a:r>
            <a:endParaRPr lang="en-US" sz="1951" dirty="0"/>
          </a:p>
        </p:txBody>
      </p:sp>
      <p:sp>
        <p:nvSpPr>
          <p:cNvPr id="10" name="Text 7"/>
          <p:cNvSpPr/>
          <p:nvPr/>
        </p:nvSpPr>
        <p:spPr>
          <a:xfrm>
            <a:off x="4548664" y="3963591"/>
            <a:ext cx="2438400" cy="258008"/>
          </a:xfrm>
          <a:prstGeom prst="rect">
            <a:avLst/>
          </a:prstGeom>
          <a:noFill/>
          <a:ln/>
        </p:spPr>
        <p:txBody>
          <a:bodyPr wrap="none" rtlCol="0" anchor="t"/>
          <a:lstStyle/>
          <a:p>
            <a:pPr algn="l" indent="0" marL="0">
              <a:lnSpc>
                <a:spcPts val="2032"/>
              </a:lnSpc>
              <a:buNone/>
            </a:pPr>
            <a:r>
              <a:rPr lang="en-US" sz="1626" dirty="0">
                <a:solidFill>
                  <a:srgbClr val="EBECEF"/>
                </a:solidFill>
                <a:latin typeface="Fraunces" pitchFamily="34" charset="0"/>
                <a:ea typeface="Fraunces" pitchFamily="34" charset="-122"/>
                <a:cs typeface="Fraunces" pitchFamily="34" charset="-120"/>
              </a:rPr>
              <a:t>Cultural Transformation</a:t>
            </a:r>
            <a:endParaRPr lang="en-US" sz="1626" dirty="0"/>
          </a:p>
        </p:txBody>
      </p:sp>
      <p:sp>
        <p:nvSpPr>
          <p:cNvPr id="11" name="Text 8"/>
          <p:cNvSpPr/>
          <p:nvPr/>
        </p:nvSpPr>
        <p:spPr>
          <a:xfrm>
            <a:off x="4548664" y="4320659"/>
            <a:ext cx="6688931" cy="528399"/>
          </a:xfrm>
          <a:prstGeom prst="rect">
            <a:avLst/>
          </a:prstGeom>
          <a:noFill/>
          <a:ln/>
        </p:spPr>
        <p:txBody>
          <a:bodyPr wrap="square" rtlCol="0" anchor="t"/>
          <a:lstStyle/>
          <a:p>
            <a:pPr algn="l" indent="0" marL="0">
              <a:lnSpc>
                <a:spcPts val="2081"/>
              </a:lnSpc>
              <a:buNone/>
            </a:pPr>
            <a:r>
              <a:rPr lang="en-US" sz="1300" dirty="0">
                <a:solidFill>
                  <a:srgbClr val="EBECEF"/>
                </a:solidFill>
                <a:latin typeface="Epilogue" pitchFamily="34" charset="0"/>
                <a:ea typeface="Epilogue" pitchFamily="34" charset="-122"/>
                <a:cs typeface="Epilogue" pitchFamily="34" charset="-120"/>
              </a:rPr>
              <a:t>Explore the journey towards a DevOps culture, promoting transparency, experimentation, and continuous learning within organizations.</a:t>
            </a:r>
            <a:endParaRPr lang="en-US" sz="1300" dirty="0"/>
          </a:p>
        </p:txBody>
      </p:sp>
      <p:sp>
        <p:nvSpPr>
          <p:cNvPr id="12" name="Shape 9"/>
          <p:cNvSpPr/>
          <p:nvPr/>
        </p:nvSpPr>
        <p:spPr>
          <a:xfrm>
            <a:off x="3826133" y="5477530"/>
            <a:ext cx="578048" cy="32980"/>
          </a:xfrm>
          <a:prstGeom prst="roundRect">
            <a:avLst>
              <a:gd name="adj" fmla="val 225352"/>
            </a:avLst>
          </a:prstGeom>
          <a:solidFill>
            <a:srgbClr val="414A70"/>
          </a:solidFill>
          <a:ln/>
        </p:spPr>
      </p:sp>
      <p:sp>
        <p:nvSpPr>
          <p:cNvPr id="13" name="Shape 10"/>
          <p:cNvSpPr/>
          <p:nvPr/>
        </p:nvSpPr>
        <p:spPr>
          <a:xfrm>
            <a:off x="3454539" y="5308283"/>
            <a:ext cx="371594" cy="371594"/>
          </a:xfrm>
          <a:prstGeom prst="roundRect">
            <a:avLst>
              <a:gd name="adj" fmla="val 20001"/>
            </a:avLst>
          </a:prstGeom>
          <a:solidFill>
            <a:srgbClr val="283157"/>
          </a:solidFill>
          <a:ln w="10239">
            <a:solidFill>
              <a:srgbClr val="414A70"/>
            </a:solidFill>
            <a:prstDash val="solid"/>
          </a:ln>
        </p:spPr>
      </p:sp>
      <p:sp>
        <p:nvSpPr>
          <p:cNvPr id="14" name="Text 11"/>
          <p:cNvSpPr/>
          <p:nvPr/>
        </p:nvSpPr>
        <p:spPr>
          <a:xfrm>
            <a:off x="3564076" y="5339239"/>
            <a:ext cx="152400" cy="309682"/>
          </a:xfrm>
          <a:prstGeom prst="rect">
            <a:avLst/>
          </a:prstGeom>
          <a:noFill/>
          <a:ln/>
        </p:spPr>
        <p:txBody>
          <a:bodyPr wrap="none" rtlCol="0" anchor="t"/>
          <a:lstStyle/>
          <a:p>
            <a:pPr algn="ctr" indent="0" marL="0">
              <a:lnSpc>
                <a:spcPts val="2438"/>
              </a:lnSpc>
              <a:buNone/>
            </a:pPr>
            <a:r>
              <a:rPr lang="en-US" sz="1951" dirty="0">
                <a:solidFill>
                  <a:srgbClr val="EBECEF"/>
                </a:solidFill>
                <a:latin typeface="Fraunces" pitchFamily="34" charset="0"/>
                <a:ea typeface="Fraunces" pitchFamily="34" charset="-122"/>
                <a:cs typeface="Fraunces" pitchFamily="34" charset="-120"/>
              </a:rPr>
              <a:t>2</a:t>
            </a:r>
            <a:endParaRPr lang="en-US" sz="1951" dirty="0"/>
          </a:p>
        </p:txBody>
      </p:sp>
      <p:sp>
        <p:nvSpPr>
          <p:cNvPr id="15" name="Text 12"/>
          <p:cNvSpPr/>
          <p:nvPr/>
        </p:nvSpPr>
        <p:spPr>
          <a:xfrm>
            <a:off x="4548664" y="5344478"/>
            <a:ext cx="2110740" cy="258008"/>
          </a:xfrm>
          <a:prstGeom prst="rect">
            <a:avLst/>
          </a:prstGeom>
          <a:noFill/>
          <a:ln/>
        </p:spPr>
        <p:txBody>
          <a:bodyPr wrap="none" rtlCol="0" anchor="t"/>
          <a:lstStyle/>
          <a:p>
            <a:pPr algn="l" indent="0" marL="0">
              <a:lnSpc>
                <a:spcPts val="2032"/>
              </a:lnSpc>
              <a:buNone/>
            </a:pPr>
            <a:r>
              <a:rPr lang="en-US" sz="1626" dirty="0">
                <a:solidFill>
                  <a:srgbClr val="EBECEF"/>
                </a:solidFill>
                <a:latin typeface="Fraunces" pitchFamily="34" charset="0"/>
                <a:ea typeface="Fraunces" pitchFamily="34" charset="-122"/>
                <a:cs typeface="Fraunces" pitchFamily="34" charset="-120"/>
              </a:rPr>
              <a:t>Continuous Feedback</a:t>
            </a:r>
            <a:endParaRPr lang="en-US" sz="1626" dirty="0"/>
          </a:p>
        </p:txBody>
      </p:sp>
      <p:sp>
        <p:nvSpPr>
          <p:cNvPr id="16" name="Text 13"/>
          <p:cNvSpPr/>
          <p:nvPr/>
        </p:nvSpPr>
        <p:spPr>
          <a:xfrm>
            <a:off x="4548664" y="5701546"/>
            <a:ext cx="6688931" cy="528399"/>
          </a:xfrm>
          <a:prstGeom prst="rect">
            <a:avLst/>
          </a:prstGeom>
          <a:noFill/>
          <a:ln/>
        </p:spPr>
        <p:txBody>
          <a:bodyPr wrap="square" rtlCol="0" anchor="t"/>
          <a:lstStyle/>
          <a:p>
            <a:pPr algn="l" indent="0" marL="0">
              <a:lnSpc>
                <a:spcPts val="2081"/>
              </a:lnSpc>
              <a:buNone/>
            </a:pPr>
            <a:r>
              <a:rPr lang="en-US" sz="1300" dirty="0">
                <a:solidFill>
                  <a:srgbClr val="EBECEF"/>
                </a:solidFill>
                <a:latin typeface="Epilogue" pitchFamily="34" charset="0"/>
                <a:ea typeface="Epilogue" pitchFamily="34" charset="-122"/>
                <a:cs typeface="Epilogue" pitchFamily="34" charset="-120"/>
              </a:rPr>
              <a:t>Understand the significance of continuous feedback loops in DevOps, enabling continuous improvement and iterative development processes.</a:t>
            </a:r>
            <a:endParaRPr lang="en-US" sz="1300" dirty="0"/>
          </a:p>
        </p:txBody>
      </p:sp>
      <p:sp>
        <p:nvSpPr>
          <p:cNvPr id="17" name="Shape 14"/>
          <p:cNvSpPr/>
          <p:nvPr/>
        </p:nvSpPr>
        <p:spPr>
          <a:xfrm>
            <a:off x="3826133" y="6858417"/>
            <a:ext cx="578048" cy="32980"/>
          </a:xfrm>
          <a:prstGeom prst="roundRect">
            <a:avLst>
              <a:gd name="adj" fmla="val 225352"/>
            </a:avLst>
          </a:prstGeom>
          <a:solidFill>
            <a:srgbClr val="414A70"/>
          </a:solidFill>
          <a:ln/>
        </p:spPr>
      </p:sp>
      <p:sp>
        <p:nvSpPr>
          <p:cNvPr id="18" name="Shape 15"/>
          <p:cNvSpPr/>
          <p:nvPr/>
        </p:nvSpPr>
        <p:spPr>
          <a:xfrm>
            <a:off x="3454539" y="6689169"/>
            <a:ext cx="371594" cy="371594"/>
          </a:xfrm>
          <a:prstGeom prst="roundRect">
            <a:avLst>
              <a:gd name="adj" fmla="val 20001"/>
            </a:avLst>
          </a:prstGeom>
          <a:solidFill>
            <a:srgbClr val="283157"/>
          </a:solidFill>
          <a:ln w="10239">
            <a:solidFill>
              <a:srgbClr val="414A70"/>
            </a:solidFill>
            <a:prstDash val="solid"/>
          </a:ln>
        </p:spPr>
      </p:sp>
      <p:sp>
        <p:nvSpPr>
          <p:cNvPr id="19" name="Text 16"/>
          <p:cNvSpPr/>
          <p:nvPr/>
        </p:nvSpPr>
        <p:spPr>
          <a:xfrm>
            <a:off x="3571696" y="6720126"/>
            <a:ext cx="137160" cy="309682"/>
          </a:xfrm>
          <a:prstGeom prst="rect">
            <a:avLst/>
          </a:prstGeom>
          <a:noFill/>
          <a:ln/>
        </p:spPr>
        <p:txBody>
          <a:bodyPr wrap="none" rtlCol="0" anchor="t"/>
          <a:lstStyle/>
          <a:p>
            <a:pPr algn="ctr" indent="0" marL="0">
              <a:lnSpc>
                <a:spcPts val="2438"/>
              </a:lnSpc>
              <a:buNone/>
            </a:pPr>
            <a:r>
              <a:rPr lang="en-US" sz="1951" dirty="0">
                <a:solidFill>
                  <a:srgbClr val="EBECEF"/>
                </a:solidFill>
                <a:latin typeface="Fraunces" pitchFamily="34" charset="0"/>
                <a:ea typeface="Fraunces" pitchFamily="34" charset="-122"/>
                <a:cs typeface="Fraunces" pitchFamily="34" charset="-120"/>
              </a:rPr>
              <a:t>3</a:t>
            </a:r>
            <a:endParaRPr lang="en-US" sz="1951" dirty="0"/>
          </a:p>
        </p:txBody>
      </p:sp>
      <p:sp>
        <p:nvSpPr>
          <p:cNvPr id="20" name="Text 17"/>
          <p:cNvSpPr/>
          <p:nvPr/>
        </p:nvSpPr>
        <p:spPr>
          <a:xfrm>
            <a:off x="4548664" y="6725364"/>
            <a:ext cx="2590800" cy="258008"/>
          </a:xfrm>
          <a:prstGeom prst="rect">
            <a:avLst/>
          </a:prstGeom>
          <a:noFill/>
          <a:ln/>
        </p:spPr>
        <p:txBody>
          <a:bodyPr wrap="none" rtlCol="0" anchor="t"/>
          <a:lstStyle/>
          <a:p>
            <a:pPr algn="l" indent="0" marL="0">
              <a:lnSpc>
                <a:spcPts val="2032"/>
              </a:lnSpc>
              <a:buNone/>
            </a:pPr>
            <a:r>
              <a:rPr lang="en-US" sz="1626" dirty="0">
                <a:solidFill>
                  <a:srgbClr val="EBECEF"/>
                </a:solidFill>
                <a:latin typeface="Fraunces" pitchFamily="34" charset="0"/>
                <a:ea typeface="Fraunces" pitchFamily="34" charset="-122"/>
                <a:cs typeface="Fraunces" pitchFamily="34" charset="-120"/>
              </a:rPr>
              <a:t>Adoption of Best Practices</a:t>
            </a:r>
            <a:endParaRPr lang="en-US" sz="1626" dirty="0"/>
          </a:p>
        </p:txBody>
      </p:sp>
      <p:sp>
        <p:nvSpPr>
          <p:cNvPr id="21" name="Text 18"/>
          <p:cNvSpPr/>
          <p:nvPr/>
        </p:nvSpPr>
        <p:spPr>
          <a:xfrm>
            <a:off x="4548664" y="7082433"/>
            <a:ext cx="6688931" cy="528399"/>
          </a:xfrm>
          <a:prstGeom prst="rect">
            <a:avLst/>
          </a:prstGeom>
          <a:noFill/>
          <a:ln/>
        </p:spPr>
        <p:txBody>
          <a:bodyPr wrap="square" rtlCol="0" anchor="t"/>
          <a:lstStyle/>
          <a:p>
            <a:pPr algn="l" indent="0" marL="0">
              <a:lnSpc>
                <a:spcPts val="2081"/>
              </a:lnSpc>
              <a:buNone/>
            </a:pPr>
            <a:r>
              <a:rPr lang="en-US" sz="1300" dirty="0">
                <a:solidFill>
                  <a:srgbClr val="EBECEF"/>
                </a:solidFill>
                <a:latin typeface="Epilogue" pitchFamily="34" charset="0"/>
                <a:ea typeface="Epilogue" pitchFamily="34" charset="-122"/>
                <a:cs typeface="Epilogue" pitchFamily="34" charset="-120"/>
              </a:rPr>
              <a:t>Discover the adoption of industry best practices in DevOps, ensuring efficient delivery and operational excellence in AWS environments.</a:t>
            </a:r>
            <a:endParaRPr lang="en-US" sz="1300" dirty="0"/>
          </a:p>
        </p:txBody>
      </p:sp>
      <p:pic>
        <p:nvPicPr>
          <p:cNvPr id="22"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pic>
        <p:nvPicPr>
          <p:cNvPr id="4" name="Image 0" descr="preencoded.png">    </p:cNvPr>
          <p:cNvPicPr>
            <a:picLocks noChangeAspect="1"/>
          </p:cNvPicPr>
          <p:nvPr/>
        </p:nvPicPr>
        <p:blipFill>
          <a:blip r:embed="rId1"/>
          <a:stretch>
            <a:fillRect/>
          </a:stretch>
        </p:blipFill>
        <p:spPr>
          <a:xfrm>
            <a:off x="0" y="0"/>
            <a:ext cx="3657600" cy="8229600"/>
          </a:xfrm>
          <a:prstGeom prst="rect">
            <a:avLst/>
          </a:prstGeom>
        </p:spPr>
      </p:pic>
      <p:sp>
        <p:nvSpPr>
          <p:cNvPr id="5" name="Text 2"/>
          <p:cNvSpPr/>
          <p:nvPr/>
        </p:nvSpPr>
        <p:spPr>
          <a:xfrm>
            <a:off x="4490799" y="614482"/>
            <a:ext cx="7414260" cy="694373"/>
          </a:xfrm>
          <a:prstGeom prst="rect">
            <a:avLst/>
          </a:prstGeom>
          <a:noFill/>
          <a:ln/>
        </p:spPr>
        <p:txBody>
          <a:bodyPr wrap="none" rtlCol="0" anchor="t"/>
          <a:lstStyle/>
          <a:p>
            <a:pPr indent="0" marL="0">
              <a:lnSpc>
                <a:spcPts val="5468"/>
              </a:lnSpc>
              <a:buNone/>
            </a:pPr>
            <a:r>
              <a:rPr lang="en-US" sz="4374" dirty="0">
                <a:solidFill>
                  <a:srgbClr val="FFFFFF"/>
                </a:solidFill>
                <a:latin typeface="Fraunces" pitchFamily="34" charset="0"/>
                <a:ea typeface="Fraunces" pitchFamily="34" charset="-122"/>
                <a:cs typeface="Fraunces" pitchFamily="34" charset="-120"/>
              </a:rPr>
              <a:t>DevSecOps and Automation</a:t>
            </a:r>
            <a:endParaRPr lang="en-US" sz="4374" dirty="0"/>
          </a:p>
        </p:txBody>
      </p:sp>
      <p:pic>
        <p:nvPicPr>
          <p:cNvPr id="6" name="Image 1" descr="preencoded.png">    </p:cNvPr>
          <p:cNvPicPr>
            <a:picLocks noChangeAspect="1"/>
          </p:cNvPicPr>
          <p:nvPr/>
        </p:nvPicPr>
        <p:blipFill>
          <a:blip r:embed="rId2"/>
          <a:stretch>
            <a:fillRect/>
          </a:stretch>
        </p:blipFill>
        <p:spPr>
          <a:xfrm>
            <a:off x="4490799" y="1642110"/>
            <a:ext cx="1110972" cy="1990963"/>
          </a:xfrm>
          <a:prstGeom prst="rect">
            <a:avLst/>
          </a:prstGeom>
        </p:spPr>
      </p:pic>
      <p:sp>
        <p:nvSpPr>
          <p:cNvPr id="7" name="Text 3"/>
          <p:cNvSpPr/>
          <p:nvPr/>
        </p:nvSpPr>
        <p:spPr>
          <a:xfrm>
            <a:off x="5935028" y="1864281"/>
            <a:ext cx="2667000" cy="347186"/>
          </a:xfrm>
          <a:prstGeom prst="rect">
            <a:avLst/>
          </a:prstGeom>
          <a:noFill/>
          <a:ln/>
        </p:spPr>
        <p:txBody>
          <a:bodyPr wrap="none" rtlCol="0" anchor="t"/>
          <a:lstStyle/>
          <a:p>
            <a:pPr algn="l" indent="0" marL="0">
              <a:lnSpc>
                <a:spcPts val="2734"/>
              </a:lnSpc>
              <a:buNone/>
            </a:pPr>
            <a:r>
              <a:rPr lang="en-US" sz="2187" dirty="0">
                <a:solidFill>
                  <a:srgbClr val="EBECEF"/>
                </a:solidFill>
                <a:latin typeface="Fraunces" pitchFamily="34" charset="0"/>
                <a:ea typeface="Fraunces" pitchFamily="34" charset="-122"/>
                <a:cs typeface="Fraunces" pitchFamily="34" charset="-120"/>
              </a:rPr>
              <a:t>Security Integration</a:t>
            </a:r>
            <a:endParaRPr lang="en-US" sz="2187" dirty="0"/>
          </a:p>
        </p:txBody>
      </p:sp>
      <p:sp>
        <p:nvSpPr>
          <p:cNvPr id="8" name="Text 4"/>
          <p:cNvSpPr/>
          <p:nvPr/>
        </p:nvSpPr>
        <p:spPr>
          <a:xfrm>
            <a:off x="5935028" y="2344698"/>
            <a:ext cx="7862173" cy="1066205"/>
          </a:xfrm>
          <a:prstGeom prst="rect">
            <a:avLst/>
          </a:prstGeom>
          <a:noFill/>
          <a:ln/>
        </p:spPr>
        <p:txBody>
          <a:bodyPr wrap="square" rtlCol="0" anchor="t"/>
          <a:lstStyle/>
          <a:p>
            <a:pPr algn="l" indent="0" marL="0">
              <a:lnSpc>
                <a:spcPts val="2799"/>
              </a:lnSpc>
              <a:buNone/>
            </a:pPr>
            <a:r>
              <a:rPr lang="en-US" sz="1750" dirty="0">
                <a:solidFill>
                  <a:srgbClr val="EBECEF"/>
                </a:solidFill>
                <a:latin typeface="Epilogue" pitchFamily="34" charset="0"/>
                <a:ea typeface="Epilogue" pitchFamily="34" charset="-122"/>
                <a:cs typeface="Epilogue" pitchFamily="34" charset="-120"/>
              </a:rPr>
              <a:t>Explore the integration of security practices within the DevOps pipeline, ensuring the proactive and automated implementation of security measures.</a:t>
            </a:r>
            <a:endParaRPr lang="en-US" sz="1750" dirty="0"/>
          </a:p>
        </p:txBody>
      </p:sp>
      <p:pic>
        <p:nvPicPr>
          <p:cNvPr id="9" name="Image 2" descr="preencoded.png">    </p:cNvPr>
          <p:cNvPicPr>
            <a:picLocks noChangeAspect="1"/>
          </p:cNvPicPr>
          <p:nvPr/>
        </p:nvPicPr>
        <p:blipFill>
          <a:blip r:embed="rId3"/>
          <a:stretch>
            <a:fillRect/>
          </a:stretch>
        </p:blipFill>
        <p:spPr>
          <a:xfrm>
            <a:off x="4490799" y="3633073"/>
            <a:ext cx="1110972" cy="1990963"/>
          </a:xfrm>
          <a:prstGeom prst="rect">
            <a:avLst/>
          </a:prstGeom>
        </p:spPr>
      </p:pic>
      <p:sp>
        <p:nvSpPr>
          <p:cNvPr id="10" name="Text 5"/>
          <p:cNvSpPr/>
          <p:nvPr/>
        </p:nvSpPr>
        <p:spPr>
          <a:xfrm>
            <a:off x="5935028" y="3855244"/>
            <a:ext cx="3215640" cy="347186"/>
          </a:xfrm>
          <a:prstGeom prst="rect">
            <a:avLst/>
          </a:prstGeom>
          <a:noFill/>
          <a:ln/>
        </p:spPr>
        <p:txBody>
          <a:bodyPr wrap="none" rtlCol="0" anchor="t"/>
          <a:lstStyle/>
          <a:p>
            <a:pPr algn="l" indent="0" marL="0">
              <a:lnSpc>
                <a:spcPts val="2734"/>
              </a:lnSpc>
              <a:buNone/>
            </a:pPr>
            <a:r>
              <a:rPr lang="en-US" sz="2187" dirty="0">
                <a:solidFill>
                  <a:srgbClr val="EBECEF"/>
                </a:solidFill>
                <a:latin typeface="Fraunces" pitchFamily="34" charset="0"/>
                <a:ea typeface="Fraunces" pitchFamily="34" charset="-122"/>
                <a:cs typeface="Fraunces" pitchFamily="34" charset="-120"/>
              </a:rPr>
              <a:t>Compliance Automation</a:t>
            </a:r>
            <a:endParaRPr lang="en-US" sz="2187" dirty="0"/>
          </a:p>
        </p:txBody>
      </p:sp>
      <p:sp>
        <p:nvSpPr>
          <p:cNvPr id="11" name="Text 6"/>
          <p:cNvSpPr/>
          <p:nvPr/>
        </p:nvSpPr>
        <p:spPr>
          <a:xfrm>
            <a:off x="5935028" y="4335661"/>
            <a:ext cx="7862173" cy="1066205"/>
          </a:xfrm>
          <a:prstGeom prst="rect">
            <a:avLst/>
          </a:prstGeom>
          <a:noFill/>
          <a:ln/>
        </p:spPr>
        <p:txBody>
          <a:bodyPr wrap="square" rtlCol="0" anchor="t"/>
          <a:lstStyle/>
          <a:p>
            <a:pPr algn="l" indent="0" marL="0">
              <a:lnSpc>
                <a:spcPts val="2799"/>
              </a:lnSpc>
              <a:buNone/>
            </a:pPr>
            <a:r>
              <a:rPr lang="en-US" sz="1750" dirty="0">
                <a:solidFill>
                  <a:srgbClr val="EBECEF"/>
                </a:solidFill>
                <a:latin typeface="Epilogue" pitchFamily="34" charset="0"/>
                <a:ea typeface="Epilogue" pitchFamily="34" charset="-122"/>
                <a:cs typeface="Epilogue" pitchFamily="34" charset="-120"/>
              </a:rPr>
              <a:t>Understand the automation of compliance management in DevSecOps, ensuring adherence to regulatory and internal policies throughout the software delivery process.</a:t>
            </a:r>
            <a:endParaRPr lang="en-US" sz="1750" dirty="0"/>
          </a:p>
        </p:txBody>
      </p:sp>
      <p:pic>
        <p:nvPicPr>
          <p:cNvPr id="12" name="Image 3" descr="preencoded.png">    </p:cNvPr>
          <p:cNvPicPr>
            <a:picLocks noChangeAspect="1"/>
          </p:cNvPicPr>
          <p:nvPr/>
        </p:nvPicPr>
        <p:blipFill>
          <a:blip r:embed="rId4"/>
          <a:stretch>
            <a:fillRect/>
          </a:stretch>
        </p:blipFill>
        <p:spPr>
          <a:xfrm>
            <a:off x="4490799" y="5624036"/>
            <a:ext cx="1110972" cy="1990963"/>
          </a:xfrm>
          <a:prstGeom prst="rect">
            <a:avLst/>
          </a:prstGeom>
        </p:spPr>
      </p:pic>
      <p:sp>
        <p:nvSpPr>
          <p:cNvPr id="13" name="Text 7"/>
          <p:cNvSpPr/>
          <p:nvPr/>
        </p:nvSpPr>
        <p:spPr>
          <a:xfrm>
            <a:off x="5935028" y="5846207"/>
            <a:ext cx="2857500" cy="347186"/>
          </a:xfrm>
          <a:prstGeom prst="rect">
            <a:avLst/>
          </a:prstGeom>
          <a:noFill/>
          <a:ln/>
        </p:spPr>
        <p:txBody>
          <a:bodyPr wrap="none" rtlCol="0" anchor="t"/>
          <a:lstStyle/>
          <a:p>
            <a:pPr algn="l" indent="0" marL="0">
              <a:lnSpc>
                <a:spcPts val="2734"/>
              </a:lnSpc>
              <a:buNone/>
            </a:pPr>
            <a:r>
              <a:rPr lang="en-US" sz="2187" dirty="0">
                <a:solidFill>
                  <a:srgbClr val="EBECEF"/>
                </a:solidFill>
                <a:latin typeface="Fraunces" pitchFamily="34" charset="0"/>
                <a:ea typeface="Fraunces" pitchFamily="34" charset="-122"/>
                <a:cs typeface="Fraunces" pitchFamily="34" charset="-120"/>
              </a:rPr>
              <a:t>Tools and Technology</a:t>
            </a:r>
            <a:endParaRPr lang="en-US" sz="2187" dirty="0"/>
          </a:p>
        </p:txBody>
      </p:sp>
      <p:sp>
        <p:nvSpPr>
          <p:cNvPr id="14" name="Text 8"/>
          <p:cNvSpPr/>
          <p:nvPr/>
        </p:nvSpPr>
        <p:spPr>
          <a:xfrm>
            <a:off x="5935028" y="6326624"/>
            <a:ext cx="7862173" cy="1066205"/>
          </a:xfrm>
          <a:prstGeom prst="rect">
            <a:avLst/>
          </a:prstGeom>
          <a:noFill/>
          <a:ln/>
        </p:spPr>
        <p:txBody>
          <a:bodyPr wrap="square" rtlCol="0" anchor="t"/>
          <a:lstStyle/>
          <a:p>
            <a:pPr algn="l" indent="0" marL="0">
              <a:lnSpc>
                <a:spcPts val="2799"/>
              </a:lnSpc>
              <a:buNone/>
            </a:pPr>
            <a:r>
              <a:rPr lang="en-US" sz="1750" dirty="0">
                <a:solidFill>
                  <a:srgbClr val="EBECEF"/>
                </a:solidFill>
                <a:latin typeface="Epilogue" pitchFamily="34" charset="0"/>
                <a:ea typeface="Epilogue" pitchFamily="34" charset="-122"/>
                <a:cs typeface="Epilogue" pitchFamily="34" charset="-120"/>
              </a:rPr>
              <a:t>Discover the utilization of advanced tools and technologies for automated security testing and vulnerability assessments within AWS DevSecOps processes.</a:t>
            </a:r>
            <a:endParaRPr lang="en-US" sz="1750" dirty="0"/>
          </a:p>
        </p:txBody>
      </p:sp>
      <p:pic>
        <p:nvPicPr>
          <p:cNvPr id="15" name="Image 4" descr="preencoded.png">
            <a:hlinkClick r:id="rId6" tooltip=""/>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2024-01-22T09:20:21Z</dcterms:created>
  <dcterms:modified xsi:type="dcterms:W3CDTF">2024-01-22T09:20:21Z</dcterms:modified>
</cp:coreProperties>
</file>