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handoutMasterIdLst>
    <p:handoutMasterId r:id="rId7"/>
  </p:handoutMasterIdLst>
  <p:sldIdLst>
    <p:sldId id="773" r:id="rId5"/>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unish" initials="M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3E9AC0"/>
    <a:srgbClr val="63AFE5"/>
    <a:srgbClr val="2D9F01"/>
    <a:srgbClr val="F2F2F2"/>
    <a:srgbClr val="D9D9D9"/>
    <a:srgbClr val="D8750D"/>
    <a:srgbClr val="319F01"/>
    <a:srgbClr val="6DF927"/>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8922" autoAdjust="0"/>
    <p:restoredTop sz="99877" autoAdjust="0"/>
  </p:normalViewPr>
  <p:slideViewPr>
    <p:cSldViewPr>
      <p:cViewPr varScale="1">
        <p:scale>
          <a:sx n="63" d="100"/>
          <a:sy n="63" d="100"/>
        </p:scale>
        <p:origin x="1772"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850444" y="0"/>
            <a:ext cx="2945659" cy="496411"/>
          </a:xfrm>
          <a:prstGeom prst="rect">
            <a:avLst/>
          </a:prstGeom>
        </p:spPr>
        <p:txBody>
          <a:bodyPr vert="horz" lIns="93177" tIns="46589" rIns="93177" bIns="46589" rtlCol="0"/>
          <a:lstStyle>
            <a:lvl1pPr algn="r">
              <a:defRPr sz="1200"/>
            </a:lvl1pPr>
          </a:lstStyle>
          <a:p>
            <a:fld id="{1C2323CA-0310-415A-89A3-89082B4FD970}" type="datetimeFigureOut">
              <a:rPr lang="en-US" smtClean="0"/>
              <a:pPr/>
              <a:t>10/3/2023</a:t>
            </a:fld>
            <a:endParaRPr lang="en-US" dirty="0"/>
          </a:p>
        </p:txBody>
      </p:sp>
      <p:sp>
        <p:nvSpPr>
          <p:cNvPr id="4" name="Footer Placeholder 3"/>
          <p:cNvSpPr>
            <a:spLocks noGrp="1"/>
          </p:cNvSpPr>
          <p:nvPr>
            <p:ph type="ftr" sz="quarter" idx="2"/>
          </p:nvPr>
        </p:nvSpPr>
        <p:spPr>
          <a:xfrm>
            <a:off x="0" y="9430091"/>
            <a:ext cx="2945659" cy="496411"/>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0444" y="9430091"/>
            <a:ext cx="2945659" cy="496411"/>
          </a:xfrm>
          <a:prstGeom prst="rect">
            <a:avLst/>
          </a:prstGeom>
        </p:spPr>
        <p:txBody>
          <a:bodyPr vert="horz" lIns="93177" tIns="46589" rIns="93177" bIns="46589" rtlCol="0" anchor="b"/>
          <a:lstStyle>
            <a:lvl1pPr algn="r">
              <a:defRPr sz="1200"/>
            </a:lvl1pPr>
          </a:lstStyle>
          <a:p>
            <a:fld id="{D6A27E23-ADB8-4EBC-B86C-E660056241BA}" type="slidenum">
              <a:rPr lang="en-US" smtClean="0"/>
              <a:pPr/>
              <a:t>‹#›</a:t>
            </a:fld>
            <a:endParaRPr lang="en-US" dirty="0"/>
          </a:p>
        </p:txBody>
      </p:sp>
    </p:spTree>
    <p:extLst>
      <p:ext uri="{BB962C8B-B14F-4D97-AF65-F5344CB8AC3E}">
        <p14:creationId xmlns:p14="http://schemas.microsoft.com/office/powerpoint/2010/main" val="20502602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850444" y="0"/>
            <a:ext cx="2945659" cy="496411"/>
          </a:xfrm>
          <a:prstGeom prst="rect">
            <a:avLst/>
          </a:prstGeom>
        </p:spPr>
        <p:txBody>
          <a:bodyPr vert="horz" lIns="93177" tIns="46589" rIns="93177" bIns="46589" rtlCol="0"/>
          <a:lstStyle>
            <a:lvl1pPr algn="r">
              <a:defRPr sz="1200"/>
            </a:lvl1pPr>
          </a:lstStyle>
          <a:p>
            <a:fld id="{9AD1B976-CF76-424F-A94F-B6F0CF911957}" type="datetimeFigureOut">
              <a:rPr lang="en-US" smtClean="0"/>
              <a:pPr/>
              <a:t>10/3/2023</a:t>
            </a:fld>
            <a:endParaRPr lang="en-US"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4" y="9430091"/>
            <a:ext cx="2945659" cy="496411"/>
          </a:xfrm>
          <a:prstGeom prst="rect">
            <a:avLst/>
          </a:prstGeom>
        </p:spPr>
        <p:txBody>
          <a:bodyPr vert="horz" lIns="93177" tIns="46589" rIns="93177" bIns="46589" rtlCol="0" anchor="b"/>
          <a:lstStyle>
            <a:lvl1pPr algn="r">
              <a:defRPr sz="1200"/>
            </a:lvl1pPr>
          </a:lstStyle>
          <a:p>
            <a:fld id="{B30F4E99-49C6-4D9B-AC6F-6DE94D2BED57}" type="slidenum">
              <a:rPr lang="en-US" smtClean="0"/>
              <a:pPr/>
              <a:t>‹#›</a:t>
            </a:fld>
            <a:endParaRPr lang="en-US" dirty="0"/>
          </a:p>
        </p:txBody>
      </p:sp>
    </p:spTree>
    <p:extLst>
      <p:ext uri="{BB962C8B-B14F-4D97-AF65-F5344CB8AC3E}">
        <p14:creationId xmlns:p14="http://schemas.microsoft.com/office/powerpoint/2010/main" val="234477867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pic>
        <p:nvPicPr>
          <p:cNvPr id="6" name="CG_logoReflect_RGB.png" descr="/Users/jason_feuilly/Desktop/CG_logoReflect_RGB.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5562600"/>
            <a:ext cx="2955925"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Data_Squares_vector.png"/>
          <p:cNvPicPr>
            <a:picLocks noChangeAspect="1"/>
          </p:cNvPicPr>
          <p:nvPr userDrawn="1"/>
        </p:nvPicPr>
        <p:blipFill>
          <a:blip r:embed="rId3" cstate="print">
            <a:extLst>
              <a:ext uri="{28A0092B-C50C-407E-A947-70E740481C1C}">
                <a14:useLocalDpi xmlns:a14="http://schemas.microsoft.com/office/drawing/2010/main" val="0"/>
              </a:ext>
            </a:extLst>
          </a:blip>
          <a:srcRect r="38182" b="34712"/>
          <a:stretch>
            <a:fillRect/>
          </a:stretch>
        </p:blipFill>
        <p:spPr bwMode="auto">
          <a:xfrm>
            <a:off x="5311775" y="1930400"/>
            <a:ext cx="3832225"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Rectangle 3"/>
          <p:cNvSpPr>
            <a:spLocks noGrp="1" noChangeArrowheads="1"/>
          </p:cNvSpPr>
          <p:nvPr>
            <p:ph type="subTitle" idx="1"/>
          </p:nvPr>
        </p:nvSpPr>
        <p:spPr>
          <a:xfrm>
            <a:off x="609600" y="3429000"/>
            <a:ext cx="5334000" cy="1295400"/>
          </a:xfrm>
        </p:spPr>
        <p:txBody>
          <a:bodyPr anchor="ctr"/>
          <a:lstStyle>
            <a:lvl1pPr marL="0" indent="0">
              <a:defRPr sz="2400">
                <a:solidFill>
                  <a:srgbClr val="3E9AC0"/>
                </a:solidFill>
                <a:latin typeface="+mn-lt"/>
              </a:defRPr>
            </a:lvl1pPr>
          </a:lstStyle>
          <a:p>
            <a:r>
              <a:rPr lang="en-US"/>
              <a:t>Click to edit Master subtitle style</a:t>
            </a:r>
            <a:endParaRPr lang="en-US" dirty="0"/>
          </a:p>
        </p:txBody>
      </p:sp>
      <p:sp>
        <p:nvSpPr>
          <p:cNvPr id="36869" name="Rectangle 2"/>
          <p:cNvSpPr>
            <a:spLocks noGrp="1" noChangeArrowheads="1"/>
          </p:cNvSpPr>
          <p:nvPr>
            <p:ph type="ctrTitle"/>
          </p:nvPr>
        </p:nvSpPr>
        <p:spPr>
          <a:xfrm>
            <a:off x="609600" y="1490663"/>
            <a:ext cx="6400800" cy="1938337"/>
          </a:xfrm>
        </p:spPr>
        <p:txBody>
          <a:bodyPr anchor="ctr"/>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219165851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2" descr="S:\Clients and Prospective Clients Folders\Cognizant\Cognizant Community US 2011\PPTs\PPT_Template_background.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CG_logoReflect_RGB.png" descr="/Users/jason_feuilly/Desktop/CG_logoReflect_RGB.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104063" y="6019800"/>
            <a:ext cx="19637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228600"/>
            <a:ext cx="7620000" cy="990600"/>
          </a:xfrm>
        </p:spPr>
        <p:txBody>
          <a:bodyPr anchor="ctr"/>
          <a:lstStyle>
            <a:lvl1pPr>
              <a:defRPr sz="3000">
                <a:latin typeface="+mn-lt"/>
              </a:defRPr>
            </a:lvl1pPr>
          </a:lstStyle>
          <a:p>
            <a:r>
              <a:rPr lang="en-US"/>
              <a:t>Click to edit Master title style</a:t>
            </a:r>
            <a:endParaRPr lang="en-US" dirty="0"/>
          </a:p>
        </p:txBody>
      </p:sp>
      <p:sp>
        <p:nvSpPr>
          <p:cNvPr id="11" name="Rectangle 3"/>
          <p:cNvSpPr>
            <a:spLocks noGrp="1" noChangeArrowheads="1"/>
          </p:cNvSpPr>
          <p:nvPr>
            <p:ph idx="1"/>
          </p:nvPr>
        </p:nvSpPr>
        <p:spPr bwMode="auto">
          <a:xfrm>
            <a:off x="152400" y="1447800"/>
            <a:ext cx="8610600" cy="4343400"/>
          </a:xfrm>
          <a:prstGeom prst="rect">
            <a:avLst/>
          </a:prstGeom>
          <a:noFill/>
          <a:ln w="9525">
            <a:noFill/>
            <a:miter lim="800000"/>
            <a:headEnd/>
            <a:tailEnd/>
          </a:ln>
        </p:spPr>
        <p:txBody>
          <a:bodyPr/>
          <a:lstStyle>
            <a:lvl1pPr>
              <a:defRPr sz="2400">
                <a:solidFill>
                  <a:schemeClr val="tx1"/>
                </a:solidFill>
                <a:latin typeface="+mn-lt"/>
              </a:defRPr>
            </a:lvl1pPr>
            <a:lvl2pPr>
              <a:buClr>
                <a:srgbClr val="55B738"/>
              </a:buClr>
              <a:buSzPct val="90000"/>
              <a:buFont typeface="Arial"/>
              <a:buChar char="•"/>
              <a:defRPr sz="2400"/>
            </a:lvl2pPr>
            <a:lvl3pPr>
              <a:buClr>
                <a:schemeClr val="bg2"/>
              </a:buClr>
              <a:buSzPct val="90000"/>
              <a:buFont typeface="Arial"/>
              <a:buChar char="•"/>
              <a:defRPr sz="2000"/>
            </a:lvl3pPr>
            <a:lvl4pPr>
              <a:buClr>
                <a:schemeClr val="bg2"/>
              </a:buClr>
              <a:buSzPct val="90000"/>
              <a:buFont typeface="Arial"/>
              <a:buChar char="•"/>
              <a:defRPr sz="1800"/>
            </a:lvl4pPr>
            <a:lvl5pPr>
              <a:buClr>
                <a:schemeClr val="bg2"/>
              </a:buClr>
              <a:buSzPct val="90000"/>
              <a:buFont typeface="Arial"/>
              <a:buChar char="•"/>
              <a:defRPr sz="1800"/>
            </a:lvl5pPr>
            <a:lvl6pPr>
              <a:buClr>
                <a:srgbClr val="55B738"/>
              </a:buClr>
              <a:buSzPct val="90000"/>
              <a:buFont typeface="Arial"/>
              <a:buChar char="•"/>
              <a:defRPr b="0" baseline="0">
                <a:solidFill>
                  <a:schemeClr val="tx1"/>
                </a:solidFill>
              </a:defRPr>
            </a:lvl6pPr>
            <a:lvl7pPr>
              <a:buClr>
                <a:schemeClr val="bg2"/>
              </a:buClr>
              <a:buSzPct val="90000"/>
              <a:buFont typeface="Arial"/>
              <a:buChar char="•"/>
              <a:defRPr sz="2000" b="0">
                <a:solidFill>
                  <a:schemeClr val="tx1"/>
                </a:solidFill>
              </a:defRPr>
            </a:lvl7pPr>
            <a:lvl8pPr>
              <a:buClr>
                <a:schemeClr val="bg2"/>
              </a:buClr>
              <a:buSzPct val="90000"/>
              <a:buFont typeface="Arial"/>
              <a:buChar char="•"/>
              <a:defRPr sz="1800" b="0" baseline="0">
                <a:solidFill>
                  <a:schemeClr val="tx1"/>
                </a:solidFill>
              </a:defRPr>
            </a:lvl8pPr>
            <a:lvl9pPr>
              <a:buClr>
                <a:schemeClr val="bg2"/>
              </a:buClr>
              <a:buSzPct val="90000"/>
              <a:buFont typeface="Arial"/>
              <a:buChar char="•"/>
              <a:defRPr sz="1800" b="0" baseline="0">
                <a:solidFill>
                  <a:schemeClr val="tx1"/>
                </a:solidFill>
              </a:defRPr>
            </a:lvl9pPr>
          </a:lstStyle>
          <a:p>
            <a:pPr lvl="0"/>
            <a:r>
              <a:rPr lang="en-US" noProof="0"/>
              <a:t>Click to edit Master text styles</a:t>
            </a:r>
          </a:p>
        </p:txBody>
      </p:sp>
      <p:sp>
        <p:nvSpPr>
          <p:cNvPr id="8" name="Rectangle 33"/>
          <p:cNvSpPr>
            <a:spLocks noChangeArrowheads="1"/>
          </p:cNvSpPr>
          <p:nvPr userDrawn="1"/>
        </p:nvSpPr>
        <p:spPr bwMode="auto">
          <a:xfrm>
            <a:off x="1143000" y="6286500"/>
            <a:ext cx="25908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lnSpc>
                <a:spcPct val="190000"/>
              </a:lnSpc>
              <a:spcBef>
                <a:spcPct val="0"/>
              </a:spcBef>
              <a:spcAft>
                <a:spcPct val="0"/>
              </a:spcAft>
            </a:pPr>
            <a:r>
              <a:rPr lang="en-US" sz="900" b="1" dirty="0">
                <a:solidFill>
                  <a:srgbClr val="000000"/>
                </a:solidFill>
                <a:latin typeface="Arial" pitchFamily="34" charset="0"/>
                <a:ea typeface="ＭＳ Ｐゴシック" charset="-128"/>
                <a:cs typeface="Arial" pitchFamily="34" charset="0"/>
              </a:rPr>
              <a:t>      </a:t>
            </a:r>
            <a:r>
              <a:rPr lang="en-US" sz="900" b="1" dirty="0">
                <a:solidFill>
                  <a:srgbClr val="55B738"/>
                </a:solidFill>
                <a:latin typeface="Arial" pitchFamily="34" charset="0"/>
                <a:ea typeface="ＭＳ Ｐゴシック" charset="-128"/>
                <a:cs typeface="Arial" pitchFamily="34" charset="0"/>
              </a:rPr>
              <a:t>|  </a:t>
            </a:r>
            <a:r>
              <a:rPr lang="en-US" sz="900" dirty="0">
                <a:solidFill>
                  <a:srgbClr val="000000"/>
                </a:solidFill>
                <a:latin typeface="Arial" pitchFamily="34" charset="0"/>
                <a:ea typeface="ＭＳ Ｐゴシック" charset="-128"/>
                <a:cs typeface="Arial" pitchFamily="34" charset="0"/>
              </a:rPr>
              <a:t>©2013, Cognizant Internal Use Only</a:t>
            </a:r>
          </a:p>
        </p:txBody>
      </p:sp>
      <p:sp>
        <p:nvSpPr>
          <p:cNvPr id="9" name="Rectangle 42"/>
          <p:cNvSpPr>
            <a:spLocks noGrp="1" noChangeArrowheads="1"/>
          </p:cNvSpPr>
          <p:nvPr>
            <p:ph type="sldNum" sz="quarter" idx="10"/>
          </p:nvPr>
        </p:nvSpPr>
        <p:spPr>
          <a:xfrm>
            <a:off x="1066800" y="6337827"/>
            <a:ext cx="381000" cy="228600"/>
          </a:xfrm>
        </p:spPr>
        <p:txBody>
          <a:bodyPr anchor="ctr" anchorCtr="0"/>
          <a:lstStyle>
            <a:lvl1pPr>
              <a:defRPr sz="900">
                <a:solidFill>
                  <a:schemeClr val="tx1"/>
                </a:solidFill>
                <a:latin typeface="Arial" pitchFamily="34" charset="0"/>
                <a:cs typeface="Arial" pitchFamily="34" charset="0"/>
              </a:defRPr>
            </a:lvl1pPr>
          </a:lstStyle>
          <a:p>
            <a:pPr>
              <a:defRPr/>
            </a:pPr>
            <a:fld id="{28F1074E-6530-4A3E-B343-D72124A38810}"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35196473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pic>
        <p:nvPicPr>
          <p:cNvPr id="4" name="Picture 7" descr="Data_Squares_vector.png"/>
          <p:cNvPicPr>
            <a:picLocks noChangeAspect="1"/>
          </p:cNvPicPr>
          <p:nvPr userDrawn="1"/>
        </p:nvPicPr>
        <p:blipFill>
          <a:blip r:embed="rId2" cstate="print">
            <a:extLst>
              <a:ext uri="{28A0092B-C50C-407E-A947-70E740481C1C}">
                <a14:useLocalDpi xmlns:a14="http://schemas.microsoft.com/office/drawing/2010/main" val="0"/>
              </a:ext>
            </a:extLst>
          </a:blip>
          <a:srcRect t="14557" r="36818" b="5598"/>
          <a:stretch>
            <a:fillRect/>
          </a:stretch>
        </p:blipFill>
        <p:spPr bwMode="auto">
          <a:xfrm>
            <a:off x="5334000" y="0"/>
            <a:ext cx="3810000" cy="586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sp>
        <p:nvSpPr>
          <p:cNvPr id="7" name="Round Same Side Corner Rectangle 9"/>
          <p:cNvSpPr>
            <a:spLocks noChangeArrowheads="1"/>
          </p:cNvSpPr>
          <p:nvPr userDrawn="1"/>
        </p:nvSpPr>
        <p:spPr bwMode="auto">
          <a:xfrm rot="5400000">
            <a:off x="2514600" y="-381000"/>
            <a:ext cx="2362200" cy="7391400"/>
          </a:xfrm>
          <a:custGeom>
            <a:avLst/>
            <a:gdLst>
              <a:gd name="T0" fmla="*/ 2362200 w 2362200"/>
              <a:gd name="T1" fmla="*/ 3695700 h 7391400"/>
              <a:gd name="T2" fmla="*/ 1181100 w 2362200"/>
              <a:gd name="T3" fmla="*/ 7391400 h 7391400"/>
              <a:gd name="T4" fmla="*/ 0 w 2362200"/>
              <a:gd name="T5" fmla="*/ 3695700 h 7391400"/>
              <a:gd name="T6" fmla="*/ 1181100 w 2362200"/>
              <a:gd name="T7" fmla="*/ 0 h 7391400"/>
              <a:gd name="T8" fmla="*/ 0 60000 65536"/>
              <a:gd name="T9" fmla="*/ 1 60000 65536"/>
              <a:gd name="T10" fmla="*/ 2 60000 65536"/>
              <a:gd name="T11" fmla="*/ 3 60000 65536"/>
              <a:gd name="T12" fmla="*/ 115313 w 2362200"/>
              <a:gd name="T13" fmla="*/ 115313 h 7391400"/>
              <a:gd name="T14" fmla="*/ 2246887 w 2362200"/>
              <a:gd name="T15" fmla="*/ 7391400 h 7391400"/>
            </a:gdLst>
            <a:ahLst/>
            <a:cxnLst>
              <a:cxn ang="T8">
                <a:pos x="T0" y="T1"/>
              </a:cxn>
              <a:cxn ang="T9">
                <a:pos x="T2" y="T3"/>
              </a:cxn>
              <a:cxn ang="T10">
                <a:pos x="T4" y="T5"/>
              </a:cxn>
              <a:cxn ang="T11">
                <a:pos x="T6" y="T7"/>
              </a:cxn>
            </a:cxnLst>
            <a:rect l="T12" t="T13" r="T14" b="T15"/>
            <a:pathLst>
              <a:path w="2362200" h="7391400">
                <a:moveTo>
                  <a:pt x="393708" y="0"/>
                </a:moveTo>
                <a:lnTo>
                  <a:pt x="1968492" y="0"/>
                </a:lnTo>
                <a:lnTo>
                  <a:pt x="1968491" y="0"/>
                </a:lnTo>
                <a:cubicBezTo>
                  <a:pt x="2185930" y="0"/>
                  <a:pt x="2362200" y="176269"/>
                  <a:pt x="2362200" y="393708"/>
                </a:cubicBezTo>
                <a:lnTo>
                  <a:pt x="2362200" y="7391400"/>
                </a:lnTo>
                <a:lnTo>
                  <a:pt x="0" y="7391400"/>
                </a:lnTo>
                <a:lnTo>
                  <a:pt x="0" y="393708"/>
                </a:lnTo>
                <a:cubicBezTo>
                  <a:pt x="0" y="176269"/>
                  <a:pt x="176269" y="0"/>
                  <a:pt x="393707" y="0"/>
                </a:cubicBezTo>
                <a:close/>
              </a:path>
            </a:pathLst>
          </a:custGeom>
          <a:gradFill rotWithShape="1">
            <a:gsLst>
              <a:gs pos="0">
                <a:srgbClr val="404040">
                  <a:alpha val="92999"/>
                </a:srgbClr>
              </a:gs>
              <a:gs pos="100000">
                <a:srgbClr val="000000">
                  <a:alpha val="92999"/>
                </a:srgbClr>
              </a:gs>
            </a:gsLst>
            <a:lin ang="300000"/>
          </a:gradFill>
          <a:ln>
            <a:noFill/>
          </a:ln>
          <a:effectLst>
            <a:outerShdw blurRad="40000" dist="23000" dir="5400000" rotWithShape="0">
              <a:srgbClr val="808080">
                <a:alpha val="34999"/>
              </a:srgbClr>
            </a:outerShdw>
          </a:effectLst>
        </p:spPr>
        <p:txBody>
          <a:bodyPr/>
          <a:lstStyle/>
          <a:p>
            <a:pPr eaLnBrk="0" fontAlgn="base" hangingPunct="0">
              <a:spcBef>
                <a:spcPct val="0"/>
              </a:spcBef>
              <a:spcAft>
                <a:spcPct val="0"/>
              </a:spcAft>
              <a:defRPr/>
            </a:pPr>
            <a:endParaRPr lang="en-US" sz="2400" b="1" dirty="0">
              <a:solidFill>
                <a:srgbClr val="FFFFFF"/>
              </a:solidFill>
              <a:latin typeface="Arial" pitchFamily="-12" charset="0"/>
              <a:ea typeface="ＭＳ Ｐゴシック" pitchFamily="-12" charset="-128"/>
              <a:cs typeface="ＭＳ Ｐゴシック" pitchFamily="-12" charset="-128"/>
            </a:endParaRPr>
          </a:p>
        </p:txBody>
      </p:sp>
      <p:pic>
        <p:nvPicPr>
          <p:cNvPr id="8" name="CG_logoReflect_RGB.png" descr="/Users/jason_feuilly/Desktop/CG_logoReflect_RGB.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104063" y="6137275"/>
            <a:ext cx="19637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Grp="1" noChangeArrowheads="1"/>
          </p:cNvSpPr>
          <p:nvPr>
            <p:ph type="title"/>
          </p:nvPr>
        </p:nvSpPr>
        <p:spPr bwMode="auto">
          <a:xfrm>
            <a:off x="304800" y="2514600"/>
            <a:ext cx="6477000" cy="1447800"/>
          </a:xfrm>
          <a:prstGeom prst="rect">
            <a:avLst/>
          </a:prstGeom>
          <a:noFill/>
          <a:ln w="9525">
            <a:noFill/>
            <a:miter lim="800000"/>
            <a:headEnd/>
            <a:tailEnd/>
          </a:ln>
        </p:spPr>
        <p:txBody>
          <a:bodyPr anchor="ctr"/>
          <a:lstStyle>
            <a:lvl1pPr>
              <a:defRPr>
                <a:solidFill>
                  <a:schemeClr val="bg1"/>
                </a:solidFill>
              </a:defRPr>
            </a:lvl1pPr>
          </a:lstStyle>
          <a:p>
            <a:pPr lvl="0"/>
            <a:r>
              <a:rPr lang="en-US" dirty="0"/>
              <a:t>Click to edit Master title style</a:t>
            </a:r>
          </a:p>
        </p:txBody>
      </p:sp>
      <p:sp>
        <p:nvSpPr>
          <p:cNvPr id="11" name="Rectangle 33"/>
          <p:cNvSpPr>
            <a:spLocks noChangeArrowheads="1"/>
          </p:cNvSpPr>
          <p:nvPr userDrawn="1"/>
        </p:nvSpPr>
        <p:spPr bwMode="auto">
          <a:xfrm>
            <a:off x="304800" y="6364287"/>
            <a:ext cx="23622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fontAlgn="base" hangingPunct="0">
              <a:lnSpc>
                <a:spcPct val="190000"/>
              </a:lnSpc>
              <a:spcBef>
                <a:spcPct val="0"/>
              </a:spcBef>
              <a:spcAft>
                <a:spcPct val="0"/>
              </a:spcAft>
            </a:pPr>
            <a:r>
              <a:rPr lang="en-US" sz="800" dirty="0">
                <a:solidFill>
                  <a:srgbClr val="000000"/>
                </a:solidFill>
                <a:ea typeface="ＭＳ Ｐゴシック" charset="-128"/>
              </a:rPr>
              <a:t>©2013, </a:t>
            </a:r>
            <a:r>
              <a:rPr lang="en-US" sz="800" b="0" dirty="0">
                <a:solidFill>
                  <a:srgbClr val="000000"/>
                </a:solidFill>
                <a:latin typeface="Verdana" charset="0"/>
              </a:rPr>
              <a:t>Cognizant Confidential</a:t>
            </a:r>
            <a:endParaRPr lang="en-US" sz="900" dirty="0">
              <a:solidFill>
                <a:srgbClr val="000000"/>
              </a:solidFill>
              <a:ea typeface="ＭＳ Ｐゴシック" charset="-128"/>
            </a:endParaRPr>
          </a:p>
        </p:txBody>
      </p:sp>
    </p:spTree>
    <p:extLst>
      <p:ext uri="{BB962C8B-B14F-4D97-AF65-F5344CB8AC3E}">
        <p14:creationId xmlns:p14="http://schemas.microsoft.com/office/powerpoint/2010/main" val="287033688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5_Title Only">
    <p:spTree>
      <p:nvGrpSpPr>
        <p:cNvPr id="1" name=""/>
        <p:cNvGrpSpPr/>
        <p:nvPr/>
      </p:nvGrpSpPr>
      <p:grpSpPr>
        <a:xfrm>
          <a:off x="0" y="0"/>
          <a:ext cx="0" cy="0"/>
          <a:chOff x="0" y="0"/>
          <a:chExt cx="0" cy="0"/>
        </a:xfrm>
      </p:grpSpPr>
      <p:sp>
        <p:nvSpPr>
          <p:cNvPr id="3" name="Rectangle 2"/>
          <p:cNvSpPr>
            <a:spLocks noChangeArrowheads="1"/>
          </p:cNvSpPr>
          <p:nvPr/>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33"/>
          <p:cNvSpPr>
            <a:spLocks noChangeArrowheads="1"/>
          </p:cNvSpPr>
          <p:nvPr userDrawn="1"/>
        </p:nvSpPr>
        <p:spPr bwMode="auto">
          <a:xfrm>
            <a:off x="110480" y="64008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charset="0"/>
              </a:rPr>
              <a:t>      </a:t>
            </a:r>
            <a:r>
              <a:rPr lang="en-US" sz="800" dirty="0">
                <a:solidFill>
                  <a:srgbClr val="000000"/>
                </a:solidFill>
                <a:latin typeface="Verdana" charset="0"/>
              </a:rPr>
              <a:t>|  </a:t>
            </a:r>
            <a:r>
              <a:rPr lang="en-US" sz="800" b="0" dirty="0">
                <a:solidFill>
                  <a:srgbClr val="000000"/>
                </a:solidFill>
                <a:latin typeface="Verdana" charset="0"/>
              </a:rPr>
              <a:t>©2013, Cognizant Confidential		</a:t>
            </a:r>
            <a:endParaRPr lang="en-US" sz="900" b="0" dirty="0">
              <a:solidFill>
                <a:srgbClr val="000000"/>
              </a:solidFill>
              <a:latin typeface="Verdana" charset="0"/>
            </a:endParaRPr>
          </a:p>
        </p:txBody>
      </p:sp>
      <p:pic>
        <p:nvPicPr>
          <p:cNvPr id="6" name="CG_logoReflect_RGB.png" descr="/Users/jason_feuilly/Desktop/CG_logoReflect_RGB.png"/>
          <p:cNvPicPr>
            <a:picLocks noChangeAspect="1"/>
          </p:cNvPicPr>
          <p:nvPr/>
        </p:nvPicPr>
        <p:blipFill>
          <a:blip r:embed="rId2" cstate="print"/>
          <a:srcRect/>
          <a:stretch>
            <a:fillRect/>
          </a:stretch>
        </p:blipFill>
        <p:spPr bwMode="auto">
          <a:xfrm>
            <a:off x="7668344" y="6347802"/>
            <a:ext cx="1464733" cy="537582"/>
          </a:xfrm>
          <a:prstGeom prst="rect">
            <a:avLst/>
          </a:prstGeom>
          <a:noFill/>
          <a:ln w="9525">
            <a:noFill/>
            <a:miter lim="800000"/>
            <a:headEnd/>
            <a:tailEnd/>
          </a:ln>
        </p:spPr>
      </p:pic>
      <p:sp>
        <p:nvSpPr>
          <p:cNvPr id="2" name="Title 1"/>
          <p:cNvSpPr>
            <a:spLocks noGrp="1"/>
          </p:cNvSpPr>
          <p:nvPr>
            <p:ph type="title"/>
          </p:nvPr>
        </p:nvSpPr>
        <p:spPr>
          <a:xfrm>
            <a:off x="152400" y="194732"/>
            <a:ext cx="8610600" cy="558800"/>
          </a:xfrm>
        </p:spPr>
        <p:txBody>
          <a:bodyPr/>
          <a:lstStyle>
            <a:lvl1pPr>
              <a:defRPr sz="2400">
                <a:solidFill>
                  <a:srgbClr val="3D97BB"/>
                </a:solidFill>
                <a:latin typeface="Oswald"/>
                <a:cs typeface="Oswald"/>
              </a:defRPr>
            </a:lvl1pPr>
          </a:lstStyle>
          <a:p>
            <a:r>
              <a:rPr lang="en-US" dirty="0"/>
              <a:t>Click to edit Master title style</a:t>
            </a:r>
          </a:p>
        </p:txBody>
      </p:sp>
      <p:sp>
        <p:nvSpPr>
          <p:cNvPr id="12" name="Slide Number Placeholder 4"/>
          <p:cNvSpPr txBox="1">
            <a:spLocks noGrp="1"/>
          </p:cNvSpPr>
          <p:nvPr userDrawn="1"/>
        </p:nvSpPr>
        <p:spPr bwMode="auto">
          <a:xfrm>
            <a:off x="107504" y="6477000"/>
            <a:ext cx="368300" cy="228600"/>
          </a:xfrm>
          <a:prstGeom prst="rect">
            <a:avLst/>
          </a:prstGeom>
          <a:noFill/>
          <a:ln w="9525">
            <a:noFill/>
            <a:miter lim="800000"/>
            <a:headEnd/>
            <a:tailEnd/>
          </a:ln>
        </p:spPr>
        <p:txBody>
          <a:bodyPr/>
          <a:lstStyle/>
          <a:p>
            <a:pPr algn="ctr" eaLnBrk="0" hangingPunct="0">
              <a:defRPr/>
            </a:pPr>
            <a:fld id="{E2FBC604-4833-4866-A349-A07DBB410626}" type="slidenum">
              <a:rPr lang="en-US" sz="900" b="0" i="0">
                <a:solidFill>
                  <a:srgbClr val="595959"/>
                </a:solidFill>
                <a:latin typeface="Oswald"/>
                <a:cs typeface="Oswald"/>
              </a:rPr>
              <a:pPr algn="ctr" eaLnBrk="0" hangingPunct="0">
                <a:defRPr/>
              </a:pPr>
              <a:t>‹#›</a:t>
            </a:fld>
            <a:endParaRPr lang="en-US" sz="900" b="0" i="0" dirty="0">
              <a:solidFill>
                <a:srgbClr val="595959"/>
              </a:solidFill>
              <a:latin typeface="Oswald"/>
              <a:cs typeface="Oswald"/>
            </a:endParaRPr>
          </a:p>
        </p:txBody>
      </p:sp>
    </p:spTree>
    <p:extLst>
      <p:ext uri="{BB962C8B-B14F-4D97-AF65-F5344CB8AC3E}">
        <p14:creationId xmlns:p14="http://schemas.microsoft.com/office/powerpoint/2010/main" val="20702586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rgbClr val="55B738"/>
                </a:solidFill>
                <a:latin typeface="Arial Black" charset="0"/>
              </a:defRPr>
            </a:lvl1pPr>
          </a:lstStyle>
          <a:p>
            <a:pPr fontAlgn="base">
              <a:spcBef>
                <a:spcPct val="0"/>
              </a:spcBef>
              <a:spcAft>
                <a:spcPct val="0"/>
              </a:spcAft>
              <a:defRPr/>
            </a:pPr>
            <a:fld id="{78D9AE3B-ECBF-4A8E-9945-F9DA0C096EB5}" type="slidenum">
              <a:rPr lang="en-US">
                <a:ea typeface="ＭＳ Ｐゴシック" charset="-128"/>
              </a:rPr>
              <a:pPr fontAlgn="base">
                <a:spcBef>
                  <a:spcPct val="0"/>
                </a:spcBef>
                <a:spcAft>
                  <a:spcPct val="0"/>
                </a:spcAft>
                <a:defRPr/>
              </a:pPr>
              <a:t>‹#›</a:t>
            </a:fld>
            <a:endParaRPr lang="en-US" dirty="0">
              <a:ea typeface="ＭＳ Ｐゴシック" charset="-128"/>
            </a:endParaRPr>
          </a:p>
        </p:txBody>
      </p:sp>
    </p:spTree>
    <p:extLst>
      <p:ext uri="{BB962C8B-B14F-4D97-AF65-F5344CB8AC3E}">
        <p14:creationId xmlns:p14="http://schemas.microsoft.com/office/powerpoint/2010/main" val="3247232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782" r:id="rId4"/>
  </p:sldLayoutIdLst>
  <p:transition spd="med"/>
  <p:hf hdr="0" ftr="0" dt="0"/>
  <p:txStyles>
    <p:titleStyle>
      <a:lvl1pPr algn="l" rtl="0" eaLnBrk="1" fontAlgn="base" hangingPunct="1">
        <a:spcBef>
          <a:spcPct val="0"/>
        </a:spcBef>
        <a:spcAft>
          <a:spcPct val="0"/>
        </a:spcAft>
        <a:defRPr sz="2800">
          <a:solidFill>
            <a:srgbClr val="3D97BB"/>
          </a:solidFill>
          <a:latin typeface="+mj-lt"/>
          <a:ea typeface="ＭＳ Ｐゴシック" charset="-128"/>
          <a:cs typeface="ＭＳ Ｐゴシック" charset="-128"/>
        </a:defRPr>
      </a:lvl1pPr>
      <a:lvl2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5"/>
          <p:cNvSpPr>
            <a:spLocks noChangeArrowheads="1"/>
          </p:cNvSpPr>
          <p:nvPr/>
        </p:nvSpPr>
        <p:spPr bwMode="auto">
          <a:xfrm>
            <a:off x="1" y="904039"/>
            <a:ext cx="4374810" cy="3550673"/>
          </a:xfrm>
          <a:prstGeom prst="rect">
            <a:avLst/>
          </a:prstGeom>
          <a:solidFill>
            <a:srgbClr val="FFFFFF"/>
          </a:solidFill>
          <a:ln w="9525">
            <a:solidFill>
              <a:schemeClr val="tx1"/>
            </a:solidFill>
            <a:miter lim="800000"/>
            <a:headEnd/>
            <a:tailEnd/>
          </a:ln>
        </p:spPr>
        <p:txBody>
          <a:bodyPr lIns="92075" tIns="46038" rIns="92075" bIns="46038" anchor="t"/>
          <a:lstStyle/>
          <a:p>
            <a:pPr marL="342900" indent="-342900" algn="just" defTabSz="762000" eaLnBrk="0" hangingPunct="0">
              <a:buSzPct val="75000"/>
              <a:buFont typeface="Wingdings" pitchFamily="2" charset="2"/>
              <a:buNone/>
            </a:pPr>
            <a:r>
              <a:rPr lang="en-US" sz="1000" b="1" dirty="0"/>
              <a:t>Profile </a:t>
            </a:r>
          </a:p>
          <a:p>
            <a:pPr marL="171450" indent="-171450">
              <a:buFont typeface="Arial"/>
              <a:buChar char="•"/>
            </a:pPr>
            <a:r>
              <a:rPr lang="en-US" sz="1000" dirty="0">
                <a:ea typeface="+mn-lt"/>
                <a:cs typeface="+mn-lt"/>
              </a:rPr>
              <a:t>2+ Year experience in managing Kubernetes environment</a:t>
            </a:r>
          </a:p>
          <a:p>
            <a:pPr marL="171450" indent="-171450">
              <a:buFont typeface="Arial"/>
              <a:buChar char="•"/>
            </a:pPr>
            <a:r>
              <a:rPr lang="en-US" sz="1000" dirty="0">
                <a:ea typeface="+mn-lt"/>
                <a:cs typeface="+mn-lt"/>
              </a:rPr>
              <a:t>Working on AWS Cloud Administration which includes services such as EC2, S3, EBS, VPC, ELB (load balancers), AMI, SNS, RDS, IAM, Route 53, Autoscaling, CloudFront, CloudWatch, CloudTrail, CloudFormation AWS Config, and Security Groups</a:t>
            </a:r>
          </a:p>
          <a:p>
            <a:pPr marL="171450" indent="-171450">
              <a:buFont typeface="Arial"/>
              <a:buChar char="•"/>
            </a:pPr>
            <a:r>
              <a:rPr lang="en-US" sz="1000" dirty="0">
                <a:ea typeface="+mn-lt"/>
                <a:cs typeface="+mn-lt"/>
              </a:rPr>
              <a:t>Configured security groups, network ACL’s, internet gateways and route tables to ensure an isolated environment for organization in AWS public cloud. </a:t>
            </a:r>
            <a:endParaRPr lang="en-US" dirty="0">
              <a:ea typeface="Verdana"/>
              <a:cs typeface="Verdana"/>
            </a:endParaRPr>
          </a:p>
          <a:p>
            <a:pPr marL="171450" indent="-171450">
              <a:buFont typeface="Arial"/>
              <a:buChar char="•"/>
            </a:pPr>
            <a:r>
              <a:rPr lang="en-US" sz="1000" dirty="0">
                <a:ea typeface="Verdana"/>
                <a:cs typeface="Verdana"/>
              </a:rPr>
              <a:t>Implemented the load balancing mechanism with auto-scaling groups to manage web-based traffic.</a:t>
            </a:r>
          </a:p>
          <a:p>
            <a:pPr marL="171450" indent="-171450">
              <a:buFont typeface="Arial"/>
              <a:buChar char="•"/>
            </a:pPr>
            <a:r>
              <a:rPr lang="en-US" sz="1000" dirty="0">
                <a:ea typeface="Verdana"/>
                <a:cs typeface="Verdana"/>
              </a:rPr>
              <a:t>Amazon-Kubernetes service Domain skills.</a:t>
            </a:r>
          </a:p>
          <a:p>
            <a:pPr marL="171450" indent="-171450">
              <a:buFont typeface="Arial"/>
              <a:buChar char="•"/>
            </a:pPr>
            <a:r>
              <a:rPr lang="en-US" sz="1000" dirty="0">
                <a:ea typeface="Verdana"/>
                <a:cs typeface="Verdana"/>
              </a:rPr>
              <a:t>Experience in DevOps with tools like </a:t>
            </a:r>
            <a:r>
              <a:rPr lang="en-US" sz="1000" dirty="0" err="1">
                <a:ea typeface="Verdana"/>
                <a:cs typeface="Verdana"/>
              </a:rPr>
              <a:t>JenkinsX</a:t>
            </a:r>
            <a:r>
              <a:rPr lang="en-US" sz="1000" dirty="0">
                <a:ea typeface="Verdana"/>
                <a:cs typeface="Verdana"/>
              </a:rPr>
              <a:t>, </a:t>
            </a:r>
            <a:r>
              <a:rPr lang="en-US" sz="1000" dirty="0" err="1">
                <a:ea typeface="Verdana"/>
                <a:cs typeface="Verdana"/>
              </a:rPr>
              <a:t>Tekton,GitLab</a:t>
            </a:r>
            <a:r>
              <a:rPr lang="en-US" sz="1000" dirty="0">
                <a:ea typeface="Verdana"/>
                <a:cs typeface="Verdana"/>
              </a:rPr>
              <a:t> </a:t>
            </a:r>
            <a:r>
              <a:rPr lang="en-US" sz="1000" dirty="0" err="1">
                <a:ea typeface="Verdana"/>
                <a:cs typeface="Verdana"/>
              </a:rPr>
              <a:t>etc</a:t>
            </a:r>
            <a:endParaRPr lang="en-US" sz="1000" dirty="0">
              <a:ea typeface="Verdana"/>
              <a:cs typeface="Verdana"/>
            </a:endParaRPr>
          </a:p>
          <a:p>
            <a:pPr marL="171450" indent="-171450">
              <a:buFont typeface="Arial"/>
              <a:buChar char="•"/>
            </a:pPr>
            <a:r>
              <a:rPr lang="en-US" sz="1000" dirty="0">
                <a:ea typeface="Verdana"/>
                <a:cs typeface="Verdana"/>
              </a:rPr>
              <a:t>Experience in logging and monitoring tools like Grafana, Prometheus, ELK.</a:t>
            </a:r>
          </a:p>
          <a:p>
            <a:pPr marL="171450" indent="-171450">
              <a:buFont typeface="Arial"/>
              <a:buChar char="•"/>
            </a:pPr>
            <a:r>
              <a:rPr lang="en-US" sz="1000" dirty="0">
                <a:ea typeface="Verdana"/>
                <a:cs typeface="Verdana"/>
              </a:rPr>
              <a:t>Experience with complex IT infrastructure architecture planning, designing, and implantation </a:t>
            </a:r>
          </a:p>
          <a:p>
            <a:pPr marL="171450" indent="-171450">
              <a:buFont typeface="Arial"/>
              <a:buChar char="•"/>
            </a:pPr>
            <a:r>
              <a:rPr lang="en-US" sz="1000" dirty="0">
                <a:ea typeface="Verdana"/>
                <a:cs typeface="Verdana"/>
              </a:rPr>
              <a:t>Ability to develop and maintain positive working relationship</a:t>
            </a:r>
          </a:p>
          <a:p>
            <a:pPr marL="171450" indent="-171450">
              <a:buFont typeface="Arial"/>
              <a:buChar char="•"/>
            </a:pPr>
            <a:r>
              <a:rPr lang="en-US" sz="1000" dirty="0">
                <a:ea typeface="Verdana"/>
                <a:cs typeface="Verdana"/>
              </a:rPr>
              <a:t>Experience in running and supporting a global 24*7 internet-based service and product is considered an asset for my Job role.</a:t>
            </a:r>
          </a:p>
          <a:p>
            <a:endParaRPr lang="en-US" sz="1000" dirty="0">
              <a:ea typeface="Verdana"/>
              <a:cs typeface="Verdana"/>
            </a:endParaRPr>
          </a:p>
          <a:p>
            <a:pPr lvl="0"/>
            <a:endParaRPr lang="en-US" sz="1000" dirty="0">
              <a:ea typeface="Verdana"/>
              <a:cs typeface="Verdana"/>
            </a:endParaRPr>
          </a:p>
        </p:txBody>
      </p:sp>
      <p:sp>
        <p:nvSpPr>
          <p:cNvPr id="7" name="Rectangle 8"/>
          <p:cNvSpPr>
            <a:spLocks noChangeArrowheads="1"/>
          </p:cNvSpPr>
          <p:nvPr/>
        </p:nvSpPr>
        <p:spPr bwMode="auto">
          <a:xfrm>
            <a:off x="4374811" y="897124"/>
            <a:ext cx="4772657" cy="6341877"/>
          </a:xfrm>
          <a:prstGeom prst="rect">
            <a:avLst/>
          </a:prstGeom>
          <a:solidFill>
            <a:srgbClr val="FFFFFF"/>
          </a:solidFill>
          <a:ln w="9525">
            <a:solidFill>
              <a:schemeClr val="tx1"/>
            </a:solidFill>
            <a:miter lim="800000"/>
            <a:headEnd/>
            <a:tailEnd/>
          </a:ln>
        </p:spPr>
        <p:txBody>
          <a:bodyPr lIns="92075" tIns="46038" rIns="92075" bIns="46038" anchor="t"/>
          <a:lstStyle/>
          <a:p>
            <a:pPr marL="180975" indent="-180975" defTabSz="762000" eaLnBrk="0" hangingPunct="0">
              <a:buClr>
                <a:srgbClr val="88C8D5"/>
              </a:buClr>
              <a:buFont typeface="Wingdings" pitchFamily="2" charset="2"/>
              <a:buNone/>
            </a:pPr>
            <a:r>
              <a:rPr lang="en-GB" sz="1100" b="1" dirty="0"/>
              <a:t>Project Experience</a:t>
            </a:r>
            <a:r>
              <a:rPr lang="en-GB" sz="1200" b="1" dirty="0"/>
              <a:t>:</a:t>
            </a:r>
          </a:p>
          <a:p>
            <a:pPr defTabSz="762000"/>
            <a:r>
              <a:rPr lang="en-US" sz="1000" b="1" dirty="0"/>
              <a:t>Projects : NOVARTIS-ECM DOCUMENTUM PLATFORM</a:t>
            </a:r>
          </a:p>
          <a:p>
            <a:pPr defTabSz="762000"/>
            <a:endParaRPr lang="en-US" sz="1000" b="1" dirty="0">
              <a:ea typeface="+mn-lt"/>
              <a:cs typeface="+mn-lt"/>
            </a:endParaRPr>
          </a:p>
          <a:p>
            <a:pPr marL="180975" indent="-180975" defTabSz="762000">
              <a:buFont typeface="Arial"/>
              <a:buChar char="•"/>
            </a:pPr>
            <a:r>
              <a:rPr lang="en-US" sz="1000" dirty="0">
                <a:ea typeface="+mn-lt"/>
                <a:cs typeface="+mn-lt"/>
              </a:rPr>
              <a:t>Worked on IT infrastructure management and automation with public Cloud such as AWS and DevOps tools such as Jenkins, Ansible, Docker, Git and GitLab.</a:t>
            </a:r>
          </a:p>
          <a:p>
            <a:pPr marL="180975" indent="-180975" defTabSz="762000">
              <a:buFont typeface="Arial"/>
              <a:buChar char="•"/>
            </a:pPr>
            <a:r>
              <a:rPr lang="en-US" sz="1000" dirty="0">
                <a:ea typeface="+mn-lt"/>
                <a:cs typeface="+mn-lt"/>
              </a:rPr>
              <a:t>Experience in managing </a:t>
            </a:r>
            <a:r>
              <a:rPr lang="en-US" sz="1000" dirty="0" err="1">
                <a:ea typeface="+mn-lt"/>
                <a:cs typeface="+mn-lt"/>
              </a:rPr>
              <a:t>Kubernets</a:t>
            </a:r>
            <a:r>
              <a:rPr lang="en-US" sz="1000" dirty="0">
                <a:ea typeface="+mn-lt"/>
                <a:cs typeface="+mn-lt"/>
              </a:rPr>
              <a:t> Infrastructure in self-hosted production environment.</a:t>
            </a:r>
            <a:endParaRPr lang="en-GB" sz="1000" dirty="0">
              <a:ea typeface="+mn-lt"/>
              <a:cs typeface="+mn-lt"/>
            </a:endParaRPr>
          </a:p>
          <a:p>
            <a:pPr marL="171450" indent="-171450" defTabSz="762000">
              <a:buFont typeface="Arial"/>
              <a:buChar char="•"/>
            </a:pPr>
            <a:r>
              <a:rPr lang="en-US" sz="1000" dirty="0">
                <a:ea typeface="+mn-lt"/>
                <a:cs typeface="+mn-lt"/>
              </a:rPr>
              <a:t>Worked on IT infrastructure management and automation with public Cloud such as AWS and DevOps tools such as GitHub, Jenkins,  Docker.</a:t>
            </a:r>
          </a:p>
          <a:p>
            <a:pPr marL="171450" indent="-171450" defTabSz="762000">
              <a:buFont typeface="Arial"/>
              <a:buChar char="•"/>
            </a:pPr>
            <a:r>
              <a:rPr lang="en-US" sz="1000" dirty="0">
                <a:ea typeface="+mn-lt"/>
                <a:cs typeface="+mn-lt"/>
              </a:rPr>
              <a:t>Creating S3 buckets and maintaining bucket policies. </a:t>
            </a:r>
          </a:p>
          <a:p>
            <a:pPr marL="171450" indent="-171450">
              <a:buFont typeface="Arial"/>
              <a:buChar char="•"/>
            </a:pPr>
            <a:r>
              <a:rPr lang="en-IN" sz="1000" dirty="0">
                <a:ea typeface="+mn-lt"/>
                <a:cs typeface="+mn-lt"/>
              </a:rPr>
              <a:t>Created VPC, route tables, subnets, internet gateways, NACLs NAT instance, NAT gateways, and Transit gateways for new environment.</a:t>
            </a:r>
            <a:endParaRPr lang="en-US" sz="1000" dirty="0">
              <a:ea typeface="+mn-lt"/>
              <a:cs typeface="+mn-lt"/>
            </a:endParaRPr>
          </a:p>
          <a:p>
            <a:pPr marL="171450" indent="-171450">
              <a:buFont typeface="Arial"/>
              <a:buChar char="•"/>
            </a:pPr>
            <a:r>
              <a:rPr lang="en-IN" sz="1000" dirty="0">
                <a:ea typeface="+mn-lt"/>
                <a:cs typeface="+mn-lt"/>
              </a:rPr>
              <a:t>Created CI/CD pipeline jobs in Jenkins/GitLab to implement automation of daily activities for Cloud infrastructure.</a:t>
            </a:r>
            <a:endParaRPr lang="en-US" sz="1000" dirty="0">
              <a:ea typeface="+mn-lt"/>
              <a:cs typeface="+mn-lt"/>
            </a:endParaRPr>
          </a:p>
          <a:p>
            <a:pPr marL="171450" indent="-171450">
              <a:buFont typeface="Arial"/>
              <a:buChar char="•"/>
            </a:pPr>
            <a:r>
              <a:rPr lang="en-US" sz="1000" dirty="0">
                <a:ea typeface="+mn-lt"/>
                <a:cs typeface="+mn-lt"/>
              </a:rPr>
              <a:t>Managed IAM accounts and IAM policies to meet security compliance requirements. </a:t>
            </a:r>
          </a:p>
          <a:p>
            <a:pPr marL="171450" indent="-171450" defTabSz="762000">
              <a:buFont typeface="Arial"/>
              <a:buChar char="•"/>
            </a:pPr>
            <a:r>
              <a:rPr lang="en-US" sz="1000" dirty="0">
                <a:ea typeface="+mn-lt"/>
                <a:cs typeface="+mn-lt"/>
              </a:rPr>
              <a:t>Responsible to GITLAB CI file to deploy the application without any issue. </a:t>
            </a:r>
          </a:p>
          <a:p>
            <a:pPr marL="171450" indent="-171450" defTabSz="762000">
              <a:buFont typeface="Arial"/>
              <a:buChar char="•"/>
            </a:pPr>
            <a:r>
              <a:rPr lang="en-US" sz="1000" dirty="0">
                <a:ea typeface="+mn-lt"/>
                <a:cs typeface="+mn-lt"/>
              </a:rPr>
              <a:t>Deployed the Monitoring application like Prometheus and Grafana into docker using GitLab.</a:t>
            </a:r>
          </a:p>
          <a:p>
            <a:pPr marL="171450" indent="-171450" defTabSz="762000">
              <a:buFont typeface="Arial"/>
              <a:buChar char="•"/>
            </a:pPr>
            <a:r>
              <a:rPr lang="en-US" sz="1000" dirty="0" err="1">
                <a:ea typeface="+mn-lt"/>
                <a:cs typeface="+mn-lt"/>
              </a:rPr>
              <a:t>Proficeient</a:t>
            </a:r>
            <a:r>
              <a:rPr lang="en-US" sz="1000" dirty="0">
                <a:ea typeface="+mn-lt"/>
                <a:cs typeface="+mn-lt"/>
              </a:rPr>
              <a:t> at installing, configuring and administering Kubernetes distribution.</a:t>
            </a:r>
          </a:p>
          <a:p>
            <a:pPr marL="171450" indent="-171450" defTabSz="762000">
              <a:buFont typeface="Arial"/>
              <a:buChar char="•"/>
            </a:pPr>
            <a:r>
              <a:rPr lang="en-US" sz="1000" dirty="0">
                <a:ea typeface="+mn-lt"/>
                <a:cs typeface="+mn-lt"/>
              </a:rPr>
              <a:t>Experience with Docker container experience with other containerization technology which is essentials.</a:t>
            </a:r>
          </a:p>
          <a:p>
            <a:pPr marL="171450" indent="-171450" defTabSz="762000">
              <a:buFont typeface="Arial"/>
              <a:buChar char="•"/>
            </a:pPr>
            <a:r>
              <a:rPr lang="en-US" sz="1000" dirty="0">
                <a:ea typeface="+mn-lt"/>
                <a:cs typeface="+mn-lt"/>
              </a:rPr>
              <a:t>Solid understanding of both general and Kubernetes network/firewall concepts and their role with regards to Kubernetes infrastructure and application.</a:t>
            </a:r>
          </a:p>
          <a:p>
            <a:pPr marL="171450" indent="-171450" defTabSz="762000">
              <a:buFont typeface="Arial"/>
              <a:buChar char="•"/>
            </a:pPr>
            <a:r>
              <a:rPr lang="en-US" sz="1000" dirty="0">
                <a:ea typeface="+mn-lt"/>
                <a:cs typeface="+mn-lt"/>
              </a:rPr>
              <a:t>Coordinated with international customers for running successful operations and implementing procedures and service standards for operations excellence.</a:t>
            </a:r>
          </a:p>
          <a:p>
            <a:pPr marL="171450" indent="-171450" defTabSz="762000">
              <a:buFont typeface="Arial"/>
              <a:buChar char="•"/>
            </a:pPr>
            <a:r>
              <a:rPr lang="en-US" sz="1000" dirty="0">
                <a:ea typeface="+mn-lt"/>
                <a:cs typeface="+mn-lt"/>
              </a:rPr>
              <a:t>Developing project baselines (onsite/offshore), and monitoring and controlling projects with respect to cost, resource deployment, time overruns, and quality compliance to ensure satisfactory execution of projects.</a:t>
            </a:r>
          </a:p>
          <a:p>
            <a:pPr marL="171450" indent="-171450" defTabSz="762000">
              <a:buFont typeface="Arial"/>
              <a:buChar char="•"/>
            </a:pPr>
            <a:r>
              <a:rPr lang="en-US" sz="1000" dirty="0">
                <a:ea typeface="+mn-lt"/>
                <a:cs typeface="+mn-lt"/>
              </a:rPr>
              <a:t>Adaptability to working with multiple teams on project with varying degrees of flexibility/rigidity at different point in the development cycle</a:t>
            </a:r>
          </a:p>
          <a:p>
            <a:pPr marL="171450" indent="-171450" defTabSz="762000">
              <a:buFont typeface="Arial"/>
              <a:buChar char="•"/>
            </a:pPr>
            <a:endParaRPr lang="en-US" sz="1000" dirty="0">
              <a:ea typeface="Verdana"/>
              <a:cs typeface="Verdana"/>
            </a:endParaRPr>
          </a:p>
          <a:p>
            <a:pPr marL="171450" indent="-171450" defTabSz="762000">
              <a:buFont typeface="Arial"/>
              <a:buChar char="•"/>
            </a:pPr>
            <a:endParaRPr lang="en-US" sz="1000" dirty="0">
              <a:ea typeface="Verdana"/>
              <a:cs typeface="Verdana"/>
            </a:endParaRPr>
          </a:p>
          <a:p>
            <a:pPr marL="171450" indent="-171450" defTabSz="762000">
              <a:buFont typeface="Arial"/>
              <a:buChar char="•"/>
            </a:pPr>
            <a:endParaRPr lang="en-US" sz="1000" dirty="0">
              <a:ea typeface="Verdana"/>
              <a:cs typeface="Verdana"/>
            </a:endParaRPr>
          </a:p>
          <a:p>
            <a:pPr marL="171450" indent="-171450" defTabSz="762000">
              <a:buFont typeface="Arial"/>
              <a:buChar char="•"/>
            </a:pPr>
            <a:endParaRPr lang="en-US" sz="1050" dirty="0">
              <a:ea typeface="Verdana"/>
              <a:cs typeface="Verdana"/>
            </a:endParaRPr>
          </a:p>
        </p:txBody>
      </p:sp>
      <p:sp>
        <p:nvSpPr>
          <p:cNvPr id="8" name="Rectangle 11"/>
          <p:cNvSpPr>
            <a:spLocks noChangeArrowheads="1"/>
          </p:cNvSpPr>
          <p:nvPr/>
        </p:nvSpPr>
        <p:spPr bwMode="auto">
          <a:xfrm>
            <a:off x="0" y="4495800"/>
            <a:ext cx="4374811" cy="2743200"/>
          </a:xfrm>
          <a:prstGeom prst="rect">
            <a:avLst/>
          </a:prstGeom>
          <a:solidFill>
            <a:srgbClr val="FFFFFF"/>
          </a:solidFill>
          <a:ln w="9525">
            <a:solidFill>
              <a:schemeClr val="tx1"/>
            </a:solidFill>
            <a:miter lim="800000"/>
            <a:headEnd/>
            <a:tailEnd/>
          </a:ln>
        </p:spPr>
        <p:txBody>
          <a:bodyPr lIns="92075" tIns="46038" rIns="92075" bIns="46038" anchor="t"/>
          <a:lstStyle/>
          <a:p>
            <a:pPr marL="342900" indent="-342900" defTabSz="762000" eaLnBrk="0" hangingPunct="0">
              <a:buClr>
                <a:srgbClr val="88C8D5"/>
              </a:buClr>
              <a:defRPr/>
            </a:pPr>
            <a:r>
              <a:rPr lang="en-GB" sz="1100" b="1" dirty="0"/>
              <a:t>Technical Skills</a:t>
            </a:r>
          </a:p>
          <a:p>
            <a:pPr marL="342900" indent="-342900" defTabSz="762000" eaLnBrk="0" hangingPunct="0">
              <a:buClr>
                <a:srgbClr val="88C8D5"/>
              </a:buClr>
              <a:defRPr/>
            </a:pPr>
            <a:r>
              <a:rPr lang="en-GB" sz="1000" dirty="0">
                <a:cs typeface="Calibri"/>
              </a:rPr>
              <a:t>Cloud Expertise : AWS and DevOps</a:t>
            </a:r>
            <a:endParaRPr lang="en-GB" sz="1000" dirty="0">
              <a:ea typeface="Verdana"/>
              <a:cs typeface="Calibri"/>
            </a:endParaRPr>
          </a:p>
          <a:p>
            <a:pPr marL="342900" indent="-342900" defTabSz="762000" eaLnBrk="0" hangingPunct="0">
              <a:buClr>
                <a:srgbClr val="88C8D5"/>
              </a:buClr>
              <a:defRPr/>
            </a:pPr>
            <a:r>
              <a:rPr lang="en-GB" sz="1000" dirty="0">
                <a:cs typeface="Calibri"/>
              </a:rPr>
              <a:t>Operating System : Linux Platform</a:t>
            </a:r>
            <a:endParaRPr lang="en-GB" sz="1000" dirty="0">
              <a:ea typeface="Verdana"/>
              <a:cs typeface="Calibri"/>
            </a:endParaRPr>
          </a:p>
          <a:p>
            <a:pPr marL="342900" indent="-342900" defTabSz="762000" eaLnBrk="0" hangingPunct="0">
              <a:buClr>
                <a:srgbClr val="88C8D5"/>
              </a:buClr>
              <a:defRPr/>
            </a:pPr>
            <a:r>
              <a:rPr lang="en-US" sz="1000" dirty="0">
                <a:cs typeface="Calibri"/>
              </a:rPr>
              <a:t>AWS Services : </a:t>
            </a:r>
            <a:r>
              <a:rPr lang="en-IN" sz="1000" dirty="0">
                <a:ea typeface="+mn-lt"/>
                <a:cs typeface="+mn-lt"/>
              </a:rPr>
              <a:t>EC2, EBS, Security Groups, VPC, Route Tables, ACLs, NAT Gateways, Autoscaling, Internet Gateways, IAM Roles, IAM Policies, Load Balancers, Route 53, Transit gateway, CloudFormation, EFS, SQS, SES. SNS, clouodCustodian</a:t>
            </a:r>
            <a:endParaRPr lang="en-US" sz="1000" dirty="0">
              <a:ea typeface="Verdana"/>
              <a:cs typeface="Verdana"/>
            </a:endParaRPr>
          </a:p>
          <a:p>
            <a:pPr marL="342900" indent="-342900" defTabSz="762000" eaLnBrk="0" hangingPunct="0">
              <a:buClr>
                <a:srgbClr val="88C8D5"/>
              </a:buClr>
              <a:defRPr/>
            </a:pPr>
            <a:r>
              <a:rPr lang="en-GB" sz="1000" dirty="0">
                <a:cs typeface="Calibri"/>
              </a:rPr>
              <a:t>DevOps  Tools  </a:t>
            </a:r>
            <a:r>
              <a:rPr lang="en-GB" sz="1000" b="1" dirty="0">
                <a:cs typeface="Calibri"/>
              </a:rPr>
              <a:t>:</a:t>
            </a:r>
            <a:r>
              <a:rPr lang="en-GB" sz="1000" dirty="0">
                <a:cs typeface="Calibri"/>
              </a:rPr>
              <a:t> Jenkins, git, ansible, </a:t>
            </a:r>
            <a:r>
              <a:rPr lang="en-GB" sz="1000" dirty="0" err="1">
                <a:cs typeface="Calibri"/>
              </a:rPr>
              <a:t>Docker,Kubernetes,Gitlab</a:t>
            </a:r>
            <a:r>
              <a:rPr lang="en-GB" sz="1000" dirty="0">
                <a:cs typeface="Calibri"/>
              </a:rPr>
              <a:t>.</a:t>
            </a:r>
            <a:endParaRPr lang="en-GB" sz="1000" dirty="0">
              <a:ea typeface="Verdana"/>
              <a:cs typeface="Calibri" panose="020F0502020204030204" pitchFamily="34" charset="0"/>
            </a:endParaRPr>
          </a:p>
          <a:p>
            <a:pPr marL="342900" indent="-342900" defTabSz="762000" eaLnBrk="0" hangingPunct="0">
              <a:buClr>
                <a:srgbClr val="88C8D5"/>
              </a:buClr>
              <a:defRPr/>
            </a:pPr>
            <a:r>
              <a:rPr lang="en-GB" sz="1000" dirty="0">
                <a:ea typeface="Verdana"/>
                <a:cs typeface="Calibri"/>
              </a:rPr>
              <a:t>Monitoring Tools : CloudWatch, Grafana.</a:t>
            </a:r>
            <a:endParaRPr lang="en-GB" sz="1000" dirty="0">
              <a:ea typeface="Verdana"/>
              <a:cs typeface="Calibri" panose="020F0502020204030204" pitchFamily="34" charset="0"/>
            </a:endParaRPr>
          </a:p>
          <a:p>
            <a:pPr marL="342900" indent="-342900" defTabSz="762000"/>
            <a:r>
              <a:rPr lang="en-GB" sz="1000" dirty="0">
                <a:ea typeface="Verdana"/>
                <a:cs typeface="Calibri"/>
              </a:rPr>
              <a:t>Reporting Tool: Jira, Service now</a:t>
            </a:r>
            <a:endParaRPr lang="en-GB" sz="1000" dirty="0">
              <a:cs typeface="Calibri"/>
            </a:endParaRPr>
          </a:p>
          <a:p>
            <a:pPr marL="342900" indent="-342900" defTabSz="762000"/>
            <a:r>
              <a:rPr lang="en-GB" sz="1000" dirty="0">
                <a:ea typeface="Verdana"/>
                <a:cs typeface="Calibri"/>
              </a:rPr>
              <a:t>Certifications : AWS solution architect – Associate, CKA, Terraform Cloud Engineer</a:t>
            </a:r>
            <a:endParaRPr lang="en-GB" sz="1000" dirty="0">
              <a:cs typeface="Calibri"/>
            </a:endParaRPr>
          </a:p>
          <a:p>
            <a:pPr marL="190500" indent="-190500" defTabSz="762000" eaLnBrk="0" hangingPunct="0">
              <a:buClr>
                <a:srgbClr val="88C8D5"/>
              </a:buClr>
              <a:buFont typeface="Wingdings" pitchFamily="2" charset="2"/>
              <a:buNone/>
            </a:pPr>
            <a:r>
              <a:rPr lang="en-GB" sz="1100" b="1" dirty="0"/>
              <a:t>Education</a:t>
            </a:r>
          </a:p>
          <a:p>
            <a:pPr marL="190500" indent="-190500" algn="just" defTabSz="762000">
              <a:buFont typeface="Verdana" panose="020B0604030504040204" pitchFamily="34" charset="0"/>
              <a:buChar char="•"/>
            </a:pPr>
            <a:r>
              <a:rPr lang="en-GB" sz="900" dirty="0" err="1">
                <a:ea typeface="Verdana"/>
              </a:rPr>
              <a:t>M.Tech</a:t>
            </a:r>
            <a:r>
              <a:rPr lang="en-GB" sz="900" dirty="0">
                <a:ea typeface="Verdana"/>
              </a:rPr>
              <a:t> in Data Science from IIT JODHPUR.</a:t>
            </a:r>
          </a:p>
        </p:txBody>
      </p:sp>
      <p:pic>
        <p:nvPicPr>
          <p:cNvPr id="9" name="Picture 8">
            <a:extLst>
              <a:ext uri="{FF2B5EF4-FFF2-40B4-BE49-F238E27FC236}">
                <a16:creationId xmlns:a16="http://schemas.microsoft.com/office/drawing/2014/main" id="{EF377EDB-6B91-4C03-8415-57D95B387651}"/>
              </a:ext>
            </a:extLst>
          </p:cNvPr>
          <p:cNvPicPr>
            <a:picLocks noChangeAspect="1"/>
          </p:cNvPicPr>
          <p:nvPr/>
        </p:nvPicPr>
        <p:blipFill>
          <a:blip r:embed="rId3"/>
          <a:stretch>
            <a:fillRect/>
          </a:stretch>
        </p:blipFill>
        <p:spPr>
          <a:xfrm>
            <a:off x="-1" y="-38101"/>
            <a:ext cx="1206185" cy="980240"/>
          </a:xfrm>
          <a:prstGeom prst="rect">
            <a:avLst/>
          </a:prstGeom>
        </p:spPr>
      </p:pic>
      <p:sp>
        <p:nvSpPr>
          <p:cNvPr id="10" name="Rectangle 4">
            <a:extLst>
              <a:ext uri="{FF2B5EF4-FFF2-40B4-BE49-F238E27FC236}">
                <a16:creationId xmlns:a16="http://schemas.microsoft.com/office/drawing/2014/main" id="{14D7D3C0-B681-467D-8D9A-17A1D2554CC0}"/>
              </a:ext>
            </a:extLst>
          </p:cNvPr>
          <p:cNvSpPr>
            <a:spLocks noChangeArrowheads="1"/>
          </p:cNvSpPr>
          <p:nvPr/>
        </p:nvSpPr>
        <p:spPr bwMode="auto">
          <a:xfrm>
            <a:off x="1206184" y="-38102"/>
            <a:ext cx="7983535" cy="942140"/>
          </a:xfrm>
          <a:prstGeom prst="rect">
            <a:avLst/>
          </a:prstGeom>
          <a:solidFill>
            <a:srgbClr val="00008E"/>
          </a:solidFill>
          <a:ln w="9525">
            <a:solidFill>
              <a:schemeClr val="tx1"/>
            </a:solidFill>
            <a:miter lim="800000"/>
            <a:headEnd/>
            <a:tailEnd/>
          </a:ln>
        </p:spPr>
        <p:txBody>
          <a:bodyPr wrap="none" lIns="324000" tIns="45720" rIns="91440" bIns="45720" anchor="ctr"/>
          <a:lstStyle/>
          <a:p>
            <a:pPr marL="285750" indent="-285750" algn="ctr" defTabSz="762000" eaLnBrk="0" hangingPunct="0">
              <a:spcBef>
                <a:spcPts val="200"/>
              </a:spcBef>
              <a:spcAft>
                <a:spcPts val="100"/>
              </a:spcAft>
            </a:pPr>
            <a:r>
              <a:rPr lang="en-GB" sz="1600" b="1" dirty="0">
                <a:solidFill>
                  <a:schemeClr val="bg1"/>
                </a:solidFill>
                <a:latin typeface="Calibri"/>
                <a:cs typeface="Calibri"/>
              </a:rPr>
              <a:t>PRITISH KUMAR TRIPATHY</a:t>
            </a:r>
            <a:endParaRPr lang="en-GB" sz="1600" b="1" dirty="0">
              <a:solidFill>
                <a:schemeClr val="bg1"/>
              </a:solidFill>
              <a:latin typeface="Calibri" panose="020F0502020204030204" pitchFamily="34" charset="0"/>
              <a:cs typeface="Calibri"/>
            </a:endParaRPr>
          </a:p>
          <a:p>
            <a:pPr marL="285750" indent="-285750" algn="ctr" defTabSz="762000" eaLnBrk="0" hangingPunct="0">
              <a:spcBef>
                <a:spcPts val="200"/>
              </a:spcBef>
              <a:spcAft>
                <a:spcPts val="100"/>
              </a:spcAft>
            </a:pPr>
            <a:r>
              <a:rPr lang="en-US" sz="1600" b="1" dirty="0">
                <a:solidFill>
                  <a:schemeClr val="bg1"/>
                </a:solidFill>
                <a:latin typeface="Calibri" panose="020F0502020204030204" pitchFamily="34" charset="0"/>
              </a:rPr>
              <a:t>Kubernetes-Admin, AWS, DevOps</a:t>
            </a:r>
          </a:p>
          <a:p>
            <a:pPr marL="285750" indent="-285750" algn="ctr" defTabSz="762000" eaLnBrk="0" hangingPunct="0">
              <a:spcBef>
                <a:spcPts val="200"/>
              </a:spcBef>
              <a:spcAft>
                <a:spcPts val="100"/>
              </a:spcAft>
            </a:pPr>
            <a:r>
              <a:rPr lang="en-US" sz="1600" b="1" dirty="0">
                <a:solidFill>
                  <a:schemeClr val="bg1"/>
                </a:solidFill>
                <a:latin typeface="Calibri"/>
                <a:cs typeface="Calibri"/>
              </a:rPr>
              <a:t>Mobile : +91 6370357097</a:t>
            </a:r>
            <a:r>
              <a:rPr lang="en-GB" sz="1600" b="1" dirty="0">
                <a:solidFill>
                  <a:schemeClr val="bg1"/>
                </a:solidFill>
                <a:latin typeface="Calibri"/>
                <a:cs typeface="Calibri"/>
              </a:rPr>
              <a:t>CTS ID : 2177778</a:t>
            </a:r>
            <a:endParaRPr lang="en-US" sz="1600" b="1" dirty="0">
              <a:solidFill>
                <a:schemeClr val="bg1"/>
              </a:solidFill>
              <a:latin typeface="Calibri"/>
              <a:cs typeface="Calibri"/>
            </a:endParaRPr>
          </a:p>
        </p:txBody>
      </p:sp>
      <p:pic>
        <p:nvPicPr>
          <p:cNvPr id="6" name="Picture 5" descr="A person sitting at a table&#10;&#10;Description automatically generated">
            <a:extLst>
              <a:ext uri="{FF2B5EF4-FFF2-40B4-BE49-F238E27FC236}">
                <a16:creationId xmlns:a16="http://schemas.microsoft.com/office/drawing/2014/main" id="{0E3F2938-8E0F-EC47-B532-ECCBB102DE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29601" y="-38103"/>
            <a:ext cx="762000" cy="968255"/>
          </a:xfrm>
          <a:prstGeom prst="rect">
            <a:avLst/>
          </a:prstGeom>
        </p:spPr>
      </p:pic>
    </p:spTree>
    <p:extLst>
      <p:ext uri="{BB962C8B-B14F-4D97-AF65-F5344CB8AC3E}">
        <p14:creationId xmlns:p14="http://schemas.microsoft.com/office/powerpoint/2010/main" val="212749928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cloud viewpoint (2)">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C0ED21DC007E74E901223572AB00A52" ma:contentTypeVersion="0" ma:contentTypeDescription="Create a new document." ma:contentTypeScope="" ma:versionID="7ad299416343fcf25bcb4337e1defb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BF4E4BE-B719-44F9-B739-B373642B72C0}">
  <ds:schemaRefs>
    <ds:schemaRef ds:uri="http://schemas.microsoft.com/sharepoint/v3/contenttype/forms"/>
  </ds:schemaRefs>
</ds:datastoreItem>
</file>

<file path=customXml/itemProps2.xml><?xml version="1.0" encoding="utf-8"?>
<ds:datastoreItem xmlns:ds="http://schemas.openxmlformats.org/officeDocument/2006/customXml" ds:itemID="{FE98A001-73A0-4508-B3BE-2DA6F3E04A9B}">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3503372-A1B0-4E89-98E2-A73538CF55D6}">
  <ds:schemaRefs>
    <ds:schemaRef ds:uri="http://schemas.openxmlformats.org/package/2006/metadata/core-properties"/>
    <ds:schemaRef ds:uri="http://schemas.microsoft.com/office/2006/metadata/properties"/>
    <ds:schemaRef ds:uri="http://purl.org/dc/elements/1.1/"/>
    <ds:schemaRef ds:uri="http://schemas.microsoft.com/office/2006/documentManagement/types"/>
    <ds:schemaRef ds:uri="http://purl.org/dc/dcmitype/"/>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54477</TotalTime>
  <Words>580</Words>
  <Application>Microsoft Office PowerPoint</Application>
  <PresentationFormat>On-screen Show (4:3)</PresentationFormat>
  <Paragraphs>44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Black</vt:lpstr>
      <vt:lpstr>Calibri</vt:lpstr>
      <vt:lpstr>Oswald</vt:lpstr>
      <vt:lpstr>Verdana</vt:lpstr>
      <vt:lpstr>Wingdings</vt:lpstr>
      <vt:lpstr>cloud viewpoint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132389</dc:creator>
  <cp:lastModifiedBy>Tripathy, Pritish Kumar (Cognizant)</cp:lastModifiedBy>
  <cp:revision>3372</cp:revision>
  <cp:lastPrinted>2012-10-16T09:27:49Z</cp:lastPrinted>
  <dcterms:created xsi:type="dcterms:W3CDTF">2012-05-24T15:53:50Z</dcterms:created>
  <dcterms:modified xsi:type="dcterms:W3CDTF">2023-10-03T19:01:35Z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0x0101006C0ED21DC007E74E901223572AB00A52</vt:lpwstr>
  </property>
</Properties>
</file>